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91" r:id="rId2"/>
    <p:sldId id="281" r:id="rId3"/>
    <p:sldId id="292" r:id="rId4"/>
    <p:sldId id="293" r:id="rId5"/>
    <p:sldId id="294" r:id="rId6"/>
    <p:sldId id="326" r:id="rId7"/>
    <p:sldId id="327" r:id="rId8"/>
    <p:sldId id="328" r:id="rId9"/>
    <p:sldId id="349" r:id="rId10"/>
    <p:sldId id="329" r:id="rId11"/>
    <p:sldId id="330" r:id="rId12"/>
    <p:sldId id="350" r:id="rId13"/>
    <p:sldId id="331" r:id="rId14"/>
    <p:sldId id="304" r:id="rId15"/>
    <p:sldId id="305" r:id="rId16"/>
    <p:sldId id="30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399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p:cViewPr>
        <p:scale>
          <a:sx n="98" d="100"/>
          <a:sy n="98" d="100"/>
        </p:scale>
        <p:origin x="-1164"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D0DE15-D913-4F82-8F29-04A2D770BDC8}" type="datetimeFigureOut">
              <a:rPr lang="en-US" smtClean="0"/>
              <a:t>09-Sep-21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8B393A-ACD2-4451-9D98-69609467A8F8}" type="slidenum">
              <a:rPr lang="en-US" smtClean="0"/>
              <a:t>‹#›</a:t>
            </a:fld>
            <a:endParaRPr lang="en-US"/>
          </a:p>
        </p:txBody>
      </p:sp>
    </p:spTree>
    <p:extLst>
      <p:ext uri="{BB962C8B-B14F-4D97-AF65-F5344CB8AC3E}">
        <p14:creationId xmlns:p14="http://schemas.microsoft.com/office/powerpoint/2010/main" val="352640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6204E01D-37EC-4637-9DA2-A5F63449FB9A}" type="datetime1">
              <a:rPr lang="en-US" smtClean="0"/>
              <a:t>09-Sep-21</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9286DC-762B-4E6F-81E5-C37217705A37}" type="datetime1">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46B44-0B07-4306-8884-962011FECD7F}" type="datetime1">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EDD908D-0C02-419B-B439-C62478E2C5F6}" type="datetime1">
              <a:rPr lang="en-US" smtClean="0"/>
              <a:t>09-Sep-21</a:t>
            </a:fld>
            <a:endParaRPr lang="en-US"/>
          </a:p>
        </p:txBody>
      </p:sp>
      <p:sp>
        <p:nvSpPr>
          <p:cNvPr id="15" name="Slide Number Placeholder 14"/>
          <p:cNvSpPr>
            <a:spLocks noGrp="1"/>
          </p:cNvSpPr>
          <p:nvPr>
            <p:ph type="sldNum" sz="quarter" idx="11"/>
          </p:nvPr>
        </p:nvSpPr>
        <p:spPr/>
        <p:txBody>
          <a:bodyPr/>
          <a:lstStyle/>
          <a:p>
            <a:fld id="{B6F15528-21DE-4FAA-801E-634DDDAF4B2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B52BC1AC-CDAA-4BA6-925D-5E48CECAABC6}" type="datetime1">
              <a:rPr lang="en-US" smtClean="0"/>
              <a:t>09-Sep-21</a:t>
            </a:fld>
            <a:endParaRPr lang="en-US"/>
          </a:p>
        </p:txBody>
      </p:sp>
      <p:sp>
        <p:nvSpPr>
          <p:cNvPr id="13" name="Slide Number Placeholder 12"/>
          <p:cNvSpPr>
            <a:spLocks noGrp="1"/>
          </p:cNvSpPr>
          <p:nvPr>
            <p:ph type="sldNum" sz="quarter" idx="11"/>
          </p:nvPr>
        </p:nvSpPr>
        <p:spPr/>
        <p:txBody>
          <a:body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33FE9AB1-4F8C-4F8B-91A0-66502B179CE2}" type="datetime1">
              <a:rPr lang="en-US" smtClean="0"/>
              <a:t>09-Sep-21</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58018F25-AF54-48DC-B41C-8E878033E844}" type="datetime1">
              <a:rPr lang="en-US" smtClean="0"/>
              <a:t>09-Sep-21</a:t>
            </a:fld>
            <a:endParaRPr lang="en-US"/>
          </a:p>
        </p:txBody>
      </p:sp>
      <p:sp>
        <p:nvSpPr>
          <p:cNvPr id="15" name="Slide Number Placeholder 14"/>
          <p:cNvSpPr>
            <a:spLocks noGrp="1"/>
          </p:cNvSpPr>
          <p:nvPr>
            <p:ph type="sldNum" sz="quarter" idx="11"/>
          </p:nvPr>
        </p:nvSpPr>
        <p:spPr/>
        <p:txBody>
          <a:bodyPr/>
          <a:lstStyle/>
          <a:p>
            <a:fld id="{B6F15528-21DE-4FAA-801E-634DDDAF4B2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CEAA012F-3490-4D2A-89E8-4FFB246A4484}" type="datetime1">
              <a:rPr lang="en-US" smtClean="0"/>
              <a:t>09-Sep-21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5FB087B-DCB0-4F7F-9D0C-1BABDECD4983}" type="datetime1">
              <a:rPr lang="en-US" smtClean="0"/>
              <a:t>09-Sep-21</a:t>
            </a:fld>
            <a:endParaRPr lang="en-US"/>
          </a:p>
        </p:txBody>
      </p:sp>
      <p:sp>
        <p:nvSpPr>
          <p:cNvPr id="6" name="Slide Number Placeholder 5"/>
          <p:cNvSpPr>
            <a:spLocks noGrp="1"/>
          </p:cNvSpPr>
          <p:nvPr>
            <p:ph type="sldNum" sz="quarter" idx="11"/>
          </p:nvPr>
        </p:nvSpPr>
        <p:spPr/>
        <p:txBody>
          <a:bodyPr/>
          <a:lstStyle/>
          <a:p>
            <a:fld id="{B6F15528-21DE-4FAA-801E-634DDDAF4B2B}"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BBADB3C7-E89A-4A15-AB0C-46BD7C8ED083}" type="datetime1">
              <a:rPr lang="en-US" smtClean="0"/>
              <a:t>09-Sep-21</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91B68D64-14D0-4EF6-BEA1-122CEB5E4AA9}" type="datetime1">
              <a:rPr lang="en-US" smtClean="0"/>
              <a:t>09-Sep-21</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FA168A8F-13CB-427F-A8B8-7947437D6975}" type="datetime1">
              <a:rPr lang="en-US" smtClean="0"/>
              <a:t>09-Sep-21</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980C6-8CFF-4ACD-847E-1A50510969F7}"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a:t>
            </a:fld>
            <a:endParaRPr lang="en-US"/>
          </a:p>
        </p:txBody>
      </p:sp>
      <p:sp>
        <p:nvSpPr>
          <p:cNvPr id="4" name="TextBox 3"/>
          <p:cNvSpPr txBox="1"/>
          <p:nvPr/>
        </p:nvSpPr>
        <p:spPr>
          <a:xfrm>
            <a:off x="1600200" y="1066800"/>
            <a:ext cx="6096000" cy="3970318"/>
          </a:xfrm>
          <a:prstGeom prst="rect">
            <a:avLst/>
          </a:prstGeom>
          <a:solidFill>
            <a:schemeClr val="accent1"/>
          </a:solidFill>
        </p:spPr>
        <p:txBody>
          <a:bodyPr wrap="square" rtlCol="0">
            <a:spAutoFit/>
          </a:bodyPr>
          <a:lstStyle/>
          <a:p>
            <a:pPr algn="ctr"/>
            <a:endParaRPr lang="en-US" sz="2400" b="1" dirty="0" smtClean="0">
              <a:latin typeface="Times New Roman" pitchFamily="18" charset="0"/>
              <a:cs typeface="Times New Roman" pitchFamily="18" charset="0"/>
            </a:endParaRPr>
          </a:p>
          <a:p>
            <a:pPr algn="ctr"/>
            <a:r>
              <a:rPr lang="en-US" sz="2400" b="1" dirty="0" smtClean="0"/>
              <a:t>INTRODUCTION TO INDUSTRIAL CHEMISTRY</a:t>
            </a:r>
          </a:p>
          <a:p>
            <a:pPr algn="ctr"/>
            <a:r>
              <a:rPr lang="en-US" sz="2400" b="1" dirty="0" smtClean="0">
                <a:latin typeface="Times New Roman" pitchFamily="18" charset="0"/>
                <a:cs typeface="Times New Roman" pitchFamily="18" charset="0"/>
              </a:rPr>
              <a:t> </a:t>
            </a:r>
          </a:p>
          <a:p>
            <a:pPr algn="ctr"/>
            <a:r>
              <a:rPr lang="en-US" sz="2400" b="1" dirty="0" smtClean="0">
                <a:latin typeface="Times New Roman" pitchFamily="18" charset="0"/>
                <a:cs typeface="Times New Roman" pitchFamily="18" charset="0"/>
              </a:rPr>
              <a:t>LECTURE-3</a:t>
            </a:r>
          </a:p>
          <a:p>
            <a:pPr algn="ctr"/>
            <a:endParaRPr lang="en-US" sz="2400" b="1"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COURSE CODE: CHM-3112/512</a:t>
            </a:r>
          </a:p>
          <a:p>
            <a:r>
              <a:rPr lang="en-US" sz="2200" b="1" dirty="0">
                <a:latin typeface="Times New Roman" pitchFamily="18" charset="0"/>
                <a:cs typeface="Times New Roman" pitchFamily="18" charset="0"/>
              </a:rPr>
              <a:t>COURSE </a:t>
            </a:r>
            <a:r>
              <a:rPr lang="en-US" sz="2200" b="1" dirty="0" smtClean="0">
                <a:latin typeface="Times New Roman" pitchFamily="18" charset="0"/>
                <a:cs typeface="Times New Roman" pitchFamily="18" charset="0"/>
              </a:rPr>
              <a:t>TITLE: APPLIED CHEMISTRY-II</a:t>
            </a:r>
          </a:p>
          <a:p>
            <a:r>
              <a:rPr lang="en-US" sz="2200" b="1" dirty="0">
                <a:latin typeface="Times New Roman" pitchFamily="18" charset="0"/>
                <a:cs typeface="Times New Roman" pitchFamily="18" charset="0"/>
              </a:rPr>
              <a:t>COURSE </a:t>
            </a:r>
            <a:r>
              <a:rPr lang="en-US" sz="2200" b="1" dirty="0" smtClean="0">
                <a:latin typeface="Times New Roman" pitchFamily="18" charset="0"/>
                <a:cs typeface="Times New Roman" pitchFamily="18" charset="0"/>
              </a:rPr>
              <a:t>INCHARGE: DR. FARZANA NAZ</a:t>
            </a:r>
            <a:endParaRPr lang="en-US" sz="2200" b="1" dirty="0">
              <a:latin typeface="Times New Roman" pitchFamily="18" charset="0"/>
              <a:cs typeface="Times New Roman" pitchFamily="18" charset="0"/>
            </a:endParaRPr>
          </a:p>
          <a:p>
            <a:pPr algn="ctr"/>
            <a:endParaRPr lang="en-US" sz="2400" b="1"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813241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60010-24AE-4879-8E9B-244F0B25F9C9}"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10</a:t>
            </a:fld>
            <a:endParaRPr lang="en-US"/>
          </a:p>
        </p:txBody>
      </p:sp>
      <p:sp>
        <p:nvSpPr>
          <p:cNvPr id="4" name="Rectangle 3"/>
          <p:cNvSpPr/>
          <p:nvPr/>
        </p:nvSpPr>
        <p:spPr>
          <a:xfrm>
            <a:off x="152400" y="969463"/>
            <a:ext cx="8915400" cy="5078313"/>
          </a:xfrm>
          <a:prstGeom prst="rect">
            <a:avLst/>
          </a:prstGeom>
        </p:spPr>
        <p:txBody>
          <a:bodyPr wrap="square">
            <a:spAutoFit/>
          </a:bodyPr>
          <a:lstStyle/>
          <a:p>
            <a:pPr marL="285750" indent="-285750">
              <a:lnSpc>
                <a:spcPct val="200000"/>
              </a:lnSpc>
              <a:buFont typeface="Wingdings" pitchFamily="2" charset="2"/>
              <a:buChar char="q"/>
            </a:pPr>
            <a:r>
              <a:rPr lang="en-US" dirty="0"/>
              <a:t>In-process quality control (IPQC) tests are strongly related to final product quality because checks performed during production in order to monitor and if necessary to adjust the process to ensure that the </a:t>
            </a:r>
            <a:r>
              <a:rPr lang="en-US"/>
              <a:t>product </a:t>
            </a:r>
            <a:r>
              <a:rPr lang="en-US" smtClean="0"/>
              <a:t>follows </a:t>
            </a:r>
            <a:r>
              <a:rPr lang="en-US" dirty="0"/>
              <a:t>to its specification. </a:t>
            </a:r>
            <a:endParaRPr lang="en-US" dirty="0" smtClean="0"/>
          </a:p>
          <a:p>
            <a:pPr marL="285750" indent="-285750">
              <a:lnSpc>
                <a:spcPct val="200000"/>
              </a:lnSpc>
              <a:buFont typeface="Wingdings" pitchFamily="2" charset="2"/>
              <a:buChar char="q"/>
            </a:pPr>
            <a:r>
              <a:rPr lang="en-US" dirty="0" smtClean="0"/>
              <a:t>The </a:t>
            </a:r>
            <a:r>
              <a:rPr lang="en-US" dirty="0"/>
              <a:t>purposes of IPC are to produce a perfect finished product by preventing or eliminating errors at every stage in production.</a:t>
            </a:r>
          </a:p>
          <a:p>
            <a:pPr marL="285750" indent="-285750">
              <a:lnSpc>
                <a:spcPct val="200000"/>
              </a:lnSpc>
              <a:buFont typeface="Wingdings" pitchFamily="2" charset="2"/>
              <a:buChar char="q"/>
            </a:pPr>
            <a:r>
              <a:rPr lang="en-US" dirty="0"/>
              <a:t>IPC tests are performed at regular intervals (generally each 1 </a:t>
            </a:r>
            <a:r>
              <a:rPr lang="en-US" dirty="0" err="1"/>
              <a:t>hr</a:t>
            </a:r>
            <a:r>
              <a:rPr lang="en-US" dirty="0"/>
              <a:t> later) during the manufacturing process. </a:t>
            </a:r>
            <a:endParaRPr lang="en-US" dirty="0" smtClean="0"/>
          </a:p>
          <a:p>
            <a:pPr marL="285750" indent="-285750">
              <a:lnSpc>
                <a:spcPct val="200000"/>
              </a:lnSpc>
              <a:buFont typeface="Wingdings" pitchFamily="2" charset="2"/>
              <a:buChar char="q"/>
            </a:pPr>
            <a:r>
              <a:rPr lang="en-US" dirty="0" smtClean="0"/>
              <a:t>The </a:t>
            </a:r>
            <a:r>
              <a:rPr lang="en-US" dirty="0"/>
              <a:t>objectives of IPC involve monitoring and alteration of the manufacturing process if necessary with a vision to fulfill with the specifications.</a:t>
            </a:r>
          </a:p>
        </p:txBody>
      </p:sp>
      <p:sp>
        <p:nvSpPr>
          <p:cNvPr id="5" name="Rectangle 4"/>
          <p:cNvSpPr/>
          <p:nvPr/>
        </p:nvSpPr>
        <p:spPr>
          <a:xfrm>
            <a:off x="152400" y="457200"/>
            <a:ext cx="4142481" cy="400110"/>
          </a:xfrm>
          <a:prstGeom prst="rect">
            <a:avLst/>
          </a:prstGeom>
          <a:solidFill>
            <a:srgbClr val="FF0066"/>
          </a:solidFill>
        </p:spPr>
        <p:txBody>
          <a:bodyPr wrap="none">
            <a:spAutoFit/>
          </a:bodyPr>
          <a:lstStyle/>
          <a:p>
            <a:r>
              <a:rPr lang="en-US" sz="2000" b="1" dirty="0"/>
              <a:t>In-process quality control (IPQC) </a:t>
            </a:r>
          </a:p>
        </p:txBody>
      </p:sp>
    </p:spTree>
    <p:extLst>
      <p:ext uri="{BB962C8B-B14F-4D97-AF65-F5344CB8AC3E}">
        <p14:creationId xmlns:p14="http://schemas.microsoft.com/office/powerpoint/2010/main" val="3446960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73EC7-A499-4DA4-944D-899FEA8F70B6}"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11</a:t>
            </a:fld>
            <a:endParaRPr lang="en-US"/>
          </a:p>
        </p:txBody>
      </p:sp>
      <p:sp>
        <p:nvSpPr>
          <p:cNvPr id="4" name="Rectangle 3"/>
          <p:cNvSpPr/>
          <p:nvPr/>
        </p:nvSpPr>
        <p:spPr>
          <a:xfrm>
            <a:off x="228600" y="304800"/>
            <a:ext cx="5867400" cy="400110"/>
          </a:xfrm>
          <a:prstGeom prst="rect">
            <a:avLst/>
          </a:prstGeom>
          <a:solidFill>
            <a:srgbClr val="FF0066"/>
          </a:solidFill>
        </p:spPr>
        <p:txBody>
          <a:bodyPr wrap="square">
            <a:spAutoFit/>
          </a:bodyPr>
          <a:lstStyle/>
          <a:p>
            <a:r>
              <a:rPr lang="en-US" sz="2000" b="1" dirty="0"/>
              <a:t>Chemical </a:t>
            </a:r>
            <a:r>
              <a:rPr lang="en-US" sz="2000" b="1" dirty="0" smtClean="0"/>
              <a:t>Process Control </a:t>
            </a:r>
            <a:r>
              <a:rPr lang="en-US" sz="2000" b="1" dirty="0"/>
              <a:t>in </a:t>
            </a:r>
            <a:r>
              <a:rPr lang="en-US" sz="2000" b="1" dirty="0" smtClean="0"/>
              <a:t>Finished Products</a:t>
            </a:r>
            <a:endParaRPr lang="en-US" sz="2000" dirty="0"/>
          </a:p>
        </p:txBody>
      </p:sp>
      <p:sp>
        <p:nvSpPr>
          <p:cNvPr id="5" name="Rectangle 4"/>
          <p:cNvSpPr/>
          <p:nvPr/>
        </p:nvSpPr>
        <p:spPr>
          <a:xfrm>
            <a:off x="190500" y="809685"/>
            <a:ext cx="8763000" cy="4524315"/>
          </a:xfrm>
          <a:prstGeom prst="rect">
            <a:avLst/>
          </a:prstGeom>
        </p:spPr>
        <p:txBody>
          <a:bodyPr wrap="square">
            <a:spAutoFit/>
          </a:bodyPr>
          <a:lstStyle/>
          <a:p>
            <a:pPr marL="285750" indent="-285750">
              <a:lnSpc>
                <a:spcPct val="200000"/>
              </a:lnSpc>
              <a:buFont typeface="Wingdings" pitchFamily="2" charset="2"/>
              <a:buChar char="q"/>
            </a:pPr>
            <a:r>
              <a:rPr lang="en-US" dirty="0"/>
              <a:t>Finished products have to fulfill all requirements on quality. </a:t>
            </a:r>
          </a:p>
          <a:p>
            <a:pPr marL="285750" indent="-285750">
              <a:lnSpc>
                <a:spcPct val="200000"/>
              </a:lnSpc>
              <a:buFont typeface="Wingdings" pitchFamily="2" charset="2"/>
              <a:buChar char="q"/>
            </a:pPr>
            <a:r>
              <a:rPr lang="en-US" dirty="0" err="1"/>
              <a:t>Labelling</a:t>
            </a:r>
            <a:r>
              <a:rPr lang="en-US" dirty="0"/>
              <a:t> of product must be done; that bears the statement of identity; declaration of net contents; name and address of the manufacturer, packer, or distributor; and a list of ingredients. </a:t>
            </a:r>
            <a:endParaRPr lang="en-US" dirty="0" smtClean="0"/>
          </a:p>
          <a:p>
            <a:pPr marL="285750" indent="-285750">
              <a:lnSpc>
                <a:spcPct val="200000"/>
              </a:lnSpc>
              <a:buFont typeface="Wingdings" pitchFamily="2" charset="2"/>
              <a:buChar char="q"/>
            </a:pPr>
            <a:r>
              <a:rPr lang="en-US" dirty="0" smtClean="0"/>
              <a:t>The </a:t>
            </a:r>
            <a:r>
              <a:rPr lang="en-US" dirty="0"/>
              <a:t>date of production and final date of sale is most important, especially in perishable (unpreserved) foods. </a:t>
            </a:r>
          </a:p>
          <a:p>
            <a:pPr marL="285750" indent="-285750">
              <a:lnSpc>
                <a:spcPct val="200000"/>
              </a:lnSpc>
              <a:buFont typeface="Wingdings" pitchFamily="2" charset="2"/>
              <a:buChar char="q"/>
            </a:pPr>
            <a:r>
              <a:rPr lang="en-US" dirty="0"/>
              <a:t>The control system for finished food products is regulated by law</a:t>
            </a:r>
            <a:r>
              <a:rPr lang="en-US" dirty="0" smtClean="0"/>
              <a:t>.</a:t>
            </a:r>
          </a:p>
          <a:p>
            <a:pPr marL="285750" indent="-285750">
              <a:lnSpc>
                <a:spcPct val="200000"/>
              </a:lnSpc>
              <a:buFont typeface="Wingdings" pitchFamily="2" charset="2"/>
              <a:buChar char="q"/>
            </a:pPr>
            <a:r>
              <a:rPr lang="en-US" dirty="0" smtClean="0"/>
              <a:t> </a:t>
            </a:r>
            <a:r>
              <a:rPr lang="en-US" dirty="0"/>
              <a:t>The quality of the products is followed at least by three types of organizations.</a:t>
            </a:r>
          </a:p>
        </p:txBody>
      </p:sp>
    </p:spTree>
    <p:extLst>
      <p:ext uri="{BB962C8B-B14F-4D97-AF65-F5344CB8AC3E}">
        <p14:creationId xmlns:p14="http://schemas.microsoft.com/office/powerpoint/2010/main" val="3300600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B087B-DCB0-4F7F-9D0C-1BABDECD4983}"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12</a:t>
            </a:fld>
            <a:endParaRPr lang="en-US"/>
          </a:p>
        </p:txBody>
      </p:sp>
      <p:sp>
        <p:nvSpPr>
          <p:cNvPr id="4" name="Rectangle 3"/>
          <p:cNvSpPr/>
          <p:nvPr/>
        </p:nvSpPr>
        <p:spPr>
          <a:xfrm>
            <a:off x="228600" y="228600"/>
            <a:ext cx="4876800" cy="369332"/>
          </a:xfrm>
          <a:prstGeom prst="rect">
            <a:avLst/>
          </a:prstGeom>
          <a:solidFill>
            <a:schemeClr val="accent2"/>
          </a:solidFill>
        </p:spPr>
        <p:txBody>
          <a:bodyPr wrap="square">
            <a:spAutoFit/>
          </a:bodyPr>
          <a:lstStyle/>
          <a:p>
            <a:r>
              <a:rPr lang="en-US" b="1" dirty="0"/>
              <a:t>The first control step is at the producer level</a:t>
            </a:r>
            <a:r>
              <a:rPr lang="en-US" dirty="0"/>
              <a:t>. </a:t>
            </a:r>
          </a:p>
        </p:txBody>
      </p:sp>
      <p:sp>
        <p:nvSpPr>
          <p:cNvPr id="5" name="Rectangle 4"/>
          <p:cNvSpPr/>
          <p:nvPr/>
        </p:nvSpPr>
        <p:spPr>
          <a:xfrm>
            <a:off x="228600" y="685800"/>
            <a:ext cx="8382000" cy="2308324"/>
          </a:xfrm>
          <a:prstGeom prst="rect">
            <a:avLst/>
          </a:prstGeom>
        </p:spPr>
        <p:txBody>
          <a:bodyPr wrap="square">
            <a:spAutoFit/>
          </a:bodyPr>
          <a:lstStyle/>
          <a:p>
            <a:pPr lvl="0">
              <a:lnSpc>
                <a:spcPct val="200000"/>
              </a:lnSpc>
            </a:pPr>
            <a:r>
              <a:rPr lang="en-US" dirty="0" smtClean="0"/>
              <a:t>Every </a:t>
            </a:r>
            <a:r>
              <a:rPr lang="en-US" dirty="0"/>
              <a:t>producer controls food production in plant laboratories that allow him to regulate (control/legalize) the most important items as quantity indices of final food products (weight and volume), and other items important for produced food, such as content of proteins, sugars, fats, salt, minerals, vitamins, and so on.</a:t>
            </a:r>
          </a:p>
        </p:txBody>
      </p:sp>
      <p:sp>
        <p:nvSpPr>
          <p:cNvPr id="6" name="Rectangle 5"/>
          <p:cNvSpPr/>
          <p:nvPr/>
        </p:nvSpPr>
        <p:spPr>
          <a:xfrm>
            <a:off x="196174" y="2998669"/>
            <a:ext cx="3082895" cy="369332"/>
          </a:xfrm>
          <a:prstGeom prst="rect">
            <a:avLst/>
          </a:prstGeom>
          <a:solidFill>
            <a:schemeClr val="accent2"/>
          </a:solidFill>
        </p:spPr>
        <p:txBody>
          <a:bodyPr wrap="none">
            <a:spAutoFit/>
          </a:bodyPr>
          <a:lstStyle/>
          <a:p>
            <a:r>
              <a:rPr lang="en-US" b="1" dirty="0"/>
              <a:t>Governmental laboratories</a:t>
            </a:r>
            <a:r>
              <a:rPr lang="en-US" dirty="0"/>
              <a:t> </a:t>
            </a:r>
          </a:p>
        </p:txBody>
      </p:sp>
      <p:sp>
        <p:nvSpPr>
          <p:cNvPr id="7" name="Rectangle 6"/>
          <p:cNvSpPr/>
          <p:nvPr/>
        </p:nvSpPr>
        <p:spPr>
          <a:xfrm>
            <a:off x="228600" y="3429000"/>
            <a:ext cx="8686800" cy="2308324"/>
          </a:xfrm>
          <a:prstGeom prst="rect">
            <a:avLst/>
          </a:prstGeom>
        </p:spPr>
        <p:txBody>
          <a:bodyPr wrap="square">
            <a:spAutoFit/>
          </a:bodyPr>
          <a:lstStyle/>
          <a:p>
            <a:pPr marL="285750" indent="-285750">
              <a:lnSpc>
                <a:spcPct val="200000"/>
              </a:lnSpc>
              <a:buFont typeface="Wingdings" pitchFamily="2" charset="2"/>
              <a:buChar char="q"/>
            </a:pPr>
            <a:r>
              <a:rPr lang="en-US" b="1" dirty="0"/>
              <a:t>Governmental laboratories</a:t>
            </a:r>
            <a:r>
              <a:rPr lang="en-US" dirty="0"/>
              <a:t> have the highest responsibility and authority given by law for quality control of finished food products. </a:t>
            </a:r>
            <a:endParaRPr lang="en-US" dirty="0" smtClean="0"/>
          </a:p>
          <a:p>
            <a:pPr marL="285750" indent="-285750">
              <a:lnSpc>
                <a:spcPct val="200000"/>
              </a:lnSpc>
              <a:buFont typeface="Wingdings" pitchFamily="2" charset="2"/>
              <a:buChar char="q"/>
            </a:pPr>
            <a:r>
              <a:rPr lang="en-US" dirty="0" smtClean="0"/>
              <a:t>These </a:t>
            </a:r>
            <a:r>
              <a:rPr lang="en-US" dirty="0"/>
              <a:t>laboratories are usually well equipped and able to conduct complicated analyses to determine contaminants in low concentration, and many other tests. </a:t>
            </a:r>
          </a:p>
        </p:txBody>
      </p:sp>
    </p:spTree>
    <p:extLst>
      <p:ext uri="{BB962C8B-B14F-4D97-AF65-F5344CB8AC3E}">
        <p14:creationId xmlns:p14="http://schemas.microsoft.com/office/powerpoint/2010/main" val="1572572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96AEE-C77D-4304-8EA4-50ADC6520D12}"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13</a:t>
            </a:fld>
            <a:endParaRPr lang="en-US"/>
          </a:p>
        </p:txBody>
      </p:sp>
      <p:sp>
        <p:nvSpPr>
          <p:cNvPr id="4" name="Rectangle 3"/>
          <p:cNvSpPr/>
          <p:nvPr/>
        </p:nvSpPr>
        <p:spPr>
          <a:xfrm>
            <a:off x="152400" y="228600"/>
            <a:ext cx="8763000" cy="2862322"/>
          </a:xfrm>
          <a:prstGeom prst="rect">
            <a:avLst/>
          </a:prstGeom>
        </p:spPr>
        <p:txBody>
          <a:bodyPr wrap="square">
            <a:spAutoFit/>
          </a:bodyPr>
          <a:lstStyle/>
          <a:p>
            <a:pPr marL="285750" lvl="0" indent="-285750" algn="just">
              <a:lnSpc>
                <a:spcPct val="200000"/>
              </a:lnSpc>
              <a:buFont typeface="Wingdings" pitchFamily="2" charset="2"/>
              <a:buChar char="q"/>
            </a:pPr>
            <a:r>
              <a:rPr lang="en-US" dirty="0" smtClean="0"/>
              <a:t>Such </a:t>
            </a:r>
            <a:r>
              <a:rPr lang="en-US" dirty="0"/>
              <a:t>organizations have great responsibility. </a:t>
            </a:r>
            <a:endParaRPr lang="en-US" dirty="0" smtClean="0"/>
          </a:p>
          <a:p>
            <a:pPr marL="285750" lvl="0" indent="-285750" algn="just">
              <a:lnSpc>
                <a:spcPct val="200000"/>
              </a:lnSpc>
              <a:buFont typeface="Wingdings" pitchFamily="2" charset="2"/>
              <a:buChar char="q"/>
            </a:pPr>
            <a:r>
              <a:rPr lang="en-US" dirty="0" smtClean="0"/>
              <a:t>They </a:t>
            </a:r>
            <a:r>
              <a:rPr lang="en-US" dirty="0"/>
              <a:t>regularly control the entire production process of foods, and pay special Attention to problems that occur in regions with newly developed products. </a:t>
            </a:r>
            <a:endParaRPr lang="en-US" dirty="0" smtClean="0"/>
          </a:p>
          <a:p>
            <a:pPr marL="285750" lvl="0" indent="-285750" algn="just">
              <a:lnSpc>
                <a:spcPct val="200000"/>
              </a:lnSpc>
              <a:buFont typeface="Wingdings" pitchFamily="2" charset="2"/>
              <a:buChar char="q"/>
            </a:pPr>
            <a:r>
              <a:rPr lang="en-US" dirty="0" smtClean="0"/>
              <a:t>Newly </a:t>
            </a:r>
            <a:r>
              <a:rPr lang="en-US" dirty="0"/>
              <a:t>imported products, with some risk components found in the environment, and with new diseases of animals, and so on. </a:t>
            </a:r>
          </a:p>
        </p:txBody>
      </p:sp>
      <p:sp>
        <p:nvSpPr>
          <p:cNvPr id="6" name="Rectangle 5"/>
          <p:cNvSpPr/>
          <p:nvPr/>
        </p:nvSpPr>
        <p:spPr>
          <a:xfrm>
            <a:off x="225356" y="3532500"/>
            <a:ext cx="8743545" cy="2308324"/>
          </a:xfrm>
          <a:prstGeom prst="rect">
            <a:avLst/>
          </a:prstGeom>
        </p:spPr>
        <p:txBody>
          <a:bodyPr wrap="square">
            <a:spAutoFit/>
          </a:bodyPr>
          <a:lstStyle/>
          <a:p>
            <a:pPr marL="285750" lvl="0" indent="-285750" algn="just">
              <a:lnSpc>
                <a:spcPct val="200000"/>
              </a:lnSpc>
              <a:buFont typeface="Wingdings" pitchFamily="2" charset="2"/>
              <a:buChar char="q"/>
            </a:pPr>
            <a:r>
              <a:rPr lang="en-US" b="1" dirty="0"/>
              <a:t>Consumer protection organizations</a:t>
            </a:r>
            <a:r>
              <a:rPr lang="en-US" dirty="0"/>
              <a:t> are active in many countries. </a:t>
            </a:r>
            <a:endParaRPr lang="en-US" dirty="0" smtClean="0"/>
          </a:p>
          <a:p>
            <a:pPr marL="285750" lvl="0" indent="-285750" algn="just">
              <a:lnSpc>
                <a:spcPct val="200000"/>
              </a:lnSpc>
              <a:buFont typeface="Wingdings" pitchFamily="2" charset="2"/>
              <a:buChar char="q"/>
            </a:pPr>
            <a:r>
              <a:rPr lang="en-US" dirty="0" smtClean="0"/>
              <a:t>Such organizations </a:t>
            </a:r>
            <a:r>
              <a:rPr lang="en-US" dirty="0"/>
              <a:t>are important because they are trying to find and to prove the validity of (in many cases unofficial) information about danger from some raw materials, food additives, contaminants, and produced foods. </a:t>
            </a:r>
          </a:p>
        </p:txBody>
      </p:sp>
      <p:sp>
        <p:nvSpPr>
          <p:cNvPr id="7" name="Rectangle 6"/>
          <p:cNvSpPr/>
          <p:nvPr/>
        </p:nvSpPr>
        <p:spPr>
          <a:xfrm>
            <a:off x="248053" y="3090922"/>
            <a:ext cx="3961341" cy="369332"/>
          </a:xfrm>
          <a:prstGeom prst="rect">
            <a:avLst/>
          </a:prstGeom>
          <a:solidFill>
            <a:schemeClr val="accent2"/>
          </a:solidFill>
        </p:spPr>
        <p:txBody>
          <a:bodyPr wrap="none">
            <a:spAutoFit/>
          </a:bodyPr>
          <a:lstStyle/>
          <a:p>
            <a:r>
              <a:rPr lang="en-US" b="1" dirty="0"/>
              <a:t>Consumer protection organizations</a:t>
            </a:r>
            <a:r>
              <a:rPr lang="en-US" dirty="0"/>
              <a:t> </a:t>
            </a:r>
          </a:p>
        </p:txBody>
      </p:sp>
    </p:spTree>
    <p:extLst>
      <p:ext uri="{BB962C8B-B14F-4D97-AF65-F5344CB8AC3E}">
        <p14:creationId xmlns:p14="http://schemas.microsoft.com/office/powerpoint/2010/main" val="427167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3099E-4A3F-45B1-83DC-7A8385975F54}" type="datetime1">
              <a:rPr lang="en-US" smtClean="0"/>
              <a:t>09-Sep-21</a:t>
            </a:fld>
            <a:endParaRPr lang="en-US"/>
          </a:p>
        </p:txBody>
      </p:sp>
      <p:sp>
        <p:nvSpPr>
          <p:cNvPr id="3" name="Slide Number Placeholder 2"/>
          <p:cNvSpPr>
            <a:spLocks noGrp="1"/>
          </p:cNvSpPr>
          <p:nvPr>
            <p:ph type="sldNum" sz="quarter" idx="12"/>
          </p:nvPr>
        </p:nvSpPr>
        <p:spPr/>
        <p:txBody>
          <a:bodyPr/>
          <a:lstStyle/>
          <a:p>
            <a:fld id="{33E23F27-BB89-4FD3-86D2-8ACBB8737677}" type="slidenum">
              <a:rPr lang="en-US" smtClean="0"/>
              <a:t>14</a:t>
            </a:fld>
            <a:endParaRPr lang="en-US"/>
          </a:p>
        </p:txBody>
      </p:sp>
      <p:sp>
        <p:nvSpPr>
          <p:cNvPr id="6" name="TextBox 5"/>
          <p:cNvSpPr txBox="1"/>
          <p:nvPr/>
        </p:nvSpPr>
        <p:spPr>
          <a:xfrm>
            <a:off x="457200" y="631371"/>
            <a:ext cx="7239000" cy="400110"/>
          </a:xfrm>
          <a:prstGeom prst="rect">
            <a:avLst/>
          </a:prstGeom>
          <a:solidFill>
            <a:schemeClr val="accent1">
              <a:lumMod val="75000"/>
            </a:schemeClr>
          </a:solidFill>
        </p:spPr>
        <p:txBody>
          <a:bodyPr wrap="square" rtlCol="0">
            <a:spAutoFit/>
          </a:bodyPr>
          <a:lstStyle/>
          <a:p>
            <a:r>
              <a:rPr lang="en-US" sz="2000" b="1" dirty="0" smtClean="0">
                <a:solidFill>
                  <a:prstClr val="white"/>
                </a:solidFill>
                <a:latin typeface="Times New Roman" pitchFamily="18" charset="0"/>
                <a:cs typeface="Times New Roman" pitchFamily="18" charset="0"/>
              </a:rPr>
              <a:t>REFERENCES</a:t>
            </a:r>
            <a:endParaRPr lang="en-US" sz="2000" b="1" dirty="0">
              <a:solidFill>
                <a:prstClr val="white"/>
              </a:solidFill>
              <a:latin typeface="Times New Roman" pitchFamily="18" charset="0"/>
              <a:cs typeface="Times New Roman" pitchFamily="18" charset="0"/>
            </a:endParaRPr>
          </a:p>
        </p:txBody>
      </p:sp>
      <p:sp>
        <p:nvSpPr>
          <p:cNvPr id="7" name="TextBox 6"/>
          <p:cNvSpPr txBox="1"/>
          <p:nvPr/>
        </p:nvSpPr>
        <p:spPr>
          <a:xfrm>
            <a:off x="228600" y="1447800"/>
            <a:ext cx="8610600" cy="4339650"/>
          </a:xfrm>
          <a:prstGeom prst="rect">
            <a:avLst/>
          </a:prstGeom>
          <a:solidFill>
            <a:schemeClr val="bg2">
              <a:lumMod val="60000"/>
              <a:lumOff val="40000"/>
            </a:schemeClr>
          </a:solidFill>
        </p:spPr>
        <p:txBody>
          <a:bodyPr wrap="square" rtlCol="0">
            <a:spAutoFit/>
          </a:bodyPr>
          <a:lstStyle/>
          <a:p>
            <a:pPr marL="285750" lvl="0" indent="-285750">
              <a:lnSpc>
                <a:spcPct val="200000"/>
              </a:lnSpc>
              <a:buFont typeface="Wingdings" pitchFamily="2" charset="2"/>
              <a:buChar char="q"/>
            </a:pPr>
            <a:endParaRPr lang="en-US" sz="2000" dirty="0" smtClean="0">
              <a:latin typeface="Times New Roman" pitchFamily="18" charset="0"/>
              <a:cs typeface="Times New Roman" pitchFamily="18" charset="0"/>
            </a:endParaRPr>
          </a:p>
          <a:p>
            <a:pPr marL="285750" lvl="0" indent="-285750">
              <a:lnSpc>
                <a:spcPct val="200000"/>
              </a:lnSpc>
              <a:buFont typeface="Wingdings" pitchFamily="2" charset="2"/>
              <a:buChar char="q"/>
            </a:pPr>
            <a:r>
              <a:rPr lang="en-US" sz="2000" dirty="0" err="1"/>
              <a:t>Wanasolo</a:t>
            </a:r>
            <a:r>
              <a:rPr lang="en-US" sz="2000" dirty="0"/>
              <a:t> William</a:t>
            </a:r>
            <a:r>
              <a:rPr lang="en-US" sz="2000" dirty="0" smtClean="0">
                <a:latin typeface="Times New Roman" pitchFamily="18" charset="0"/>
                <a:cs typeface="Times New Roman" pitchFamily="18" charset="0"/>
              </a:rPr>
              <a:t>, </a:t>
            </a:r>
            <a:r>
              <a:rPr lang="en-US" sz="2000" dirty="0"/>
              <a:t>Helen </a:t>
            </a:r>
            <a:r>
              <a:rPr lang="en-US" sz="2000" dirty="0" err="1"/>
              <a:t>Njenga</a:t>
            </a:r>
            <a:r>
              <a:rPr lang="en-US" sz="2000" dirty="0" smtClean="0">
                <a:latin typeface="Times New Roman" pitchFamily="18" charset="0"/>
                <a:cs typeface="Times New Roman" pitchFamily="18" charset="0"/>
              </a:rPr>
              <a:t> “</a:t>
            </a:r>
            <a:r>
              <a:rPr lang="en-US" sz="2000" dirty="0"/>
              <a:t>Industrial Chemistry</a:t>
            </a:r>
            <a:r>
              <a:rPr lang="en-US" sz="2000" dirty="0" smtClean="0">
                <a:latin typeface="Times New Roman" pitchFamily="18" charset="0"/>
                <a:cs typeface="Times New Roman" pitchFamily="18" charset="0"/>
              </a:rPr>
              <a:t>,” </a:t>
            </a:r>
            <a:r>
              <a:rPr lang="en-US" sz="2000" dirty="0"/>
              <a:t>University </a:t>
            </a:r>
            <a:r>
              <a:rPr lang="en-US" sz="2000" dirty="0" smtClean="0"/>
              <a:t>of</a:t>
            </a:r>
          </a:p>
          <a:p>
            <a:pPr lvl="0">
              <a:lnSpc>
                <a:spcPct val="200000"/>
              </a:lnSpc>
            </a:pPr>
            <a:r>
              <a:rPr lang="en-US" sz="2000" dirty="0" smtClean="0"/>
              <a:t>    Nairobi </a:t>
            </a:r>
            <a:r>
              <a:rPr lang="en-US" sz="2000" dirty="0"/>
              <a:t>and William </a:t>
            </a:r>
            <a:r>
              <a:rPr lang="en-US" sz="2000" dirty="0" err="1"/>
              <a:t>Wanasolo</a:t>
            </a:r>
            <a:r>
              <a:rPr lang="en-US" sz="2000" dirty="0" smtClean="0">
                <a:latin typeface="Times New Roman" pitchFamily="18" charset="0"/>
                <a:cs typeface="Times New Roman" pitchFamily="18" charset="0"/>
              </a:rPr>
              <a:t> (2007).</a:t>
            </a:r>
          </a:p>
          <a:p>
            <a:pPr>
              <a:lnSpc>
                <a:spcPct val="200000"/>
              </a:lnSpc>
            </a:pPr>
            <a:r>
              <a:rPr lang="en-US" sz="2000" dirty="0" smtClean="0">
                <a:latin typeface="Times New Roman" pitchFamily="18" charset="0"/>
                <a:cs typeface="Times New Roman" pitchFamily="18" charset="0"/>
              </a:rPr>
              <a:t> </a:t>
            </a:r>
            <a:endParaRPr lang="en-US" sz="2000" dirty="0"/>
          </a:p>
          <a:p>
            <a:pPr marL="342900" indent="-342900">
              <a:lnSpc>
                <a:spcPct val="200000"/>
              </a:lnSpc>
              <a:buFont typeface="Wingdings" pitchFamily="2" charset="2"/>
              <a:buChar char="q"/>
            </a:pPr>
            <a:r>
              <a:rPr lang="en-US" sz="2000" dirty="0"/>
              <a:t> Ahmed </a:t>
            </a:r>
            <a:r>
              <a:rPr lang="en-US" sz="2000" dirty="0" err="1"/>
              <a:t>Daham</a:t>
            </a:r>
            <a:r>
              <a:rPr lang="en-US" sz="2000" b="1" dirty="0"/>
              <a:t> </a:t>
            </a:r>
            <a:r>
              <a:rPr lang="en-US" sz="2000" dirty="0" smtClean="0">
                <a:latin typeface="Times New Roman" pitchFamily="18" charset="0"/>
                <a:cs typeface="Times New Roman" pitchFamily="18" charset="0"/>
              </a:rPr>
              <a:t>“</a:t>
            </a:r>
            <a:r>
              <a:rPr lang="en-US" sz="2000" dirty="0" smtClean="0"/>
              <a:t>Basic </a:t>
            </a:r>
            <a:r>
              <a:rPr lang="en-US" sz="2000" dirty="0"/>
              <a:t>Principles and Calculations in Chemical Engineering </a:t>
            </a:r>
            <a:r>
              <a:rPr lang="en-US" sz="2000" dirty="0" smtClean="0">
                <a:latin typeface="Times New Roman" pitchFamily="18" charset="0"/>
                <a:cs typeface="Times New Roman" pitchFamily="18" charset="0"/>
              </a:rPr>
              <a:t>,” </a:t>
            </a:r>
            <a:r>
              <a:rPr lang="en-US" sz="2000" dirty="0" smtClean="0"/>
              <a:t>      </a:t>
            </a:r>
            <a:r>
              <a:rPr lang="en-US" sz="2000" dirty="0" smtClean="0"/>
              <a:t>University </a:t>
            </a:r>
            <a:r>
              <a:rPr lang="en-US" sz="2000" dirty="0"/>
              <a:t>of </a:t>
            </a:r>
            <a:r>
              <a:rPr lang="en-US" sz="2000" dirty="0" err="1" smtClean="0"/>
              <a:t>Tikrit</a:t>
            </a:r>
            <a:r>
              <a:rPr lang="en-US" sz="2000" b="1" dirty="0" smtClean="0"/>
              <a:t>, </a:t>
            </a:r>
            <a:r>
              <a:rPr lang="en-US" sz="2000" dirty="0" smtClean="0"/>
              <a:t>1</a:t>
            </a:r>
            <a:r>
              <a:rPr lang="en-US" sz="2000" baseline="30000" dirty="0" smtClean="0"/>
              <a:t>st</a:t>
            </a:r>
            <a:r>
              <a:rPr lang="en-US" sz="2000" dirty="0" smtClean="0"/>
              <a:t> Edition</a:t>
            </a:r>
            <a:endParaRPr lang="en-US" sz="2000" dirty="0">
              <a:latin typeface="Times New Roman" pitchFamily="18" charset="0"/>
              <a:cs typeface="Times New Roman" pitchFamily="18" charset="0"/>
            </a:endParaRPr>
          </a:p>
          <a:p>
            <a:pPr>
              <a:lnSpc>
                <a:spcPct val="200000"/>
              </a:lnSpc>
            </a:pPr>
            <a:endParaRPr lang="en-US" dirty="0"/>
          </a:p>
        </p:txBody>
      </p:sp>
    </p:spTree>
    <p:extLst>
      <p:ext uri="{BB962C8B-B14F-4D97-AF65-F5344CB8AC3E}">
        <p14:creationId xmlns:p14="http://schemas.microsoft.com/office/powerpoint/2010/main" val="3051386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C419D-DE10-4C20-A891-ED30C8E72106}" type="datetime1">
              <a:rPr lang="en-US" smtClean="0"/>
              <a:t>09-Sep-21</a:t>
            </a:fld>
            <a:endParaRPr lang="en-US"/>
          </a:p>
        </p:txBody>
      </p:sp>
      <p:sp>
        <p:nvSpPr>
          <p:cNvPr id="3" name="Slide Number Placeholder 2"/>
          <p:cNvSpPr>
            <a:spLocks noGrp="1"/>
          </p:cNvSpPr>
          <p:nvPr>
            <p:ph type="sldNum" sz="quarter" idx="12"/>
          </p:nvPr>
        </p:nvSpPr>
        <p:spPr/>
        <p:txBody>
          <a:bodyPr/>
          <a:lstStyle/>
          <a:p>
            <a:fld id="{1B70643A-DC3A-4977-8379-18FF0C0BC18A}" type="slidenum">
              <a:rPr lang="en-US" smtClean="0"/>
              <a:t>15</a:t>
            </a:fld>
            <a:endParaRPr lang="en-US"/>
          </a:p>
        </p:txBody>
      </p:sp>
      <p:sp>
        <p:nvSpPr>
          <p:cNvPr id="4" name="TextBox 3"/>
          <p:cNvSpPr txBox="1"/>
          <p:nvPr/>
        </p:nvSpPr>
        <p:spPr>
          <a:xfrm>
            <a:off x="533400" y="1447800"/>
            <a:ext cx="8229600" cy="3416320"/>
          </a:xfrm>
          <a:prstGeom prst="rect">
            <a:avLst/>
          </a:prstGeom>
          <a:solidFill>
            <a:schemeClr val="accent1">
              <a:lumMod val="75000"/>
            </a:schemeClr>
          </a:solidFill>
        </p:spPr>
        <p:txBody>
          <a:bodyPr wrap="square" rtlCol="0">
            <a:spAutoFit/>
          </a:bodyPr>
          <a:lstStyle/>
          <a:p>
            <a:pPr>
              <a:lnSpc>
                <a:spcPct val="150000"/>
              </a:lnSpc>
            </a:pPr>
            <a:r>
              <a:rPr lang="en-US" sz="2400" b="1" dirty="0" smtClean="0">
                <a:solidFill>
                  <a:prstClr val="white"/>
                </a:solidFill>
                <a:latin typeface="Times New Roman" pitchFamily="18" charset="0"/>
                <a:cs typeface="Times New Roman" pitchFamily="18" charset="0"/>
              </a:rPr>
              <a:t>NOTE: Ask question if u have any queries  about today’s lecture on whatsapp and discussion forum on LMS to describe how your personal bias might affect your interpretation of material presented today.</a:t>
            </a:r>
          </a:p>
          <a:p>
            <a:pPr>
              <a:lnSpc>
                <a:spcPct val="150000"/>
              </a:lnSpc>
            </a:pPr>
            <a:r>
              <a:rPr lang="en-US" sz="2400" b="1" dirty="0" smtClean="0">
                <a:solidFill>
                  <a:prstClr val="white"/>
                </a:solidFill>
                <a:latin typeface="Times New Roman" pitchFamily="18" charset="0"/>
                <a:cs typeface="Times New Roman" pitchFamily="18" charset="0"/>
              </a:rPr>
              <a:t>An interactive session will also be conducted on zoom meeting regarding queries about this lecture.</a:t>
            </a:r>
            <a:endParaRPr lang="en-US" sz="2400" b="1" dirty="0">
              <a:solidFill>
                <a:prstClr val="white"/>
              </a:solidFill>
              <a:latin typeface="Times New Roman" pitchFamily="18" charset="0"/>
              <a:cs typeface="Times New Roman" pitchFamily="18" charset="0"/>
            </a:endParaRPr>
          </a:p>
        </p:txBody>
      </p:sp>
      <p:sp>
        <p:nvSpPr>
          <p:cNvPr id="5" name="TextBox 4"/>
          <p:cNvSpPr txBox="1"/>
          <p:nvPr/>
        </p:nvSpPr>
        <p:spPr>
          <a:xfrm>
            <a:off x="533400" y="742890"/>
            <a:ext cx="7239000" cy="400110"/>
          </a:xfrm>
          <a:prstGeom prst="rect">
            <a:avLst/>
          </a:prstGeom>
          <a:solidFill>
            <a:schemeClr val="accent1">
              <a:lumMod val="75000"/>
            </a:schemeClr>
          </a:solidFill>
        </p:spPr>
        <p:txBody>
          <a:bodyPr wrap="square" rtlCol="0">
            <a:spAutoFit/>
          </a:bodyPr>
          <a:lstStyle/>
          <a:p>
            <a:r>
              <a:rPr lang="en-US" sz="2000" b="1" dirty="0" smtClean="0">
                <a:solidFill>
                  <a:prstClr val="white"/>
                </a:solidFill>
                <a:latin typeface="Times New Roman" pitchFamily="18" charset="0"/>
                <a:cs typeface="Times New Roman" pitchFamily="18" charset="0"/>
              </a:rPr>
              <a:t>INTERACTION WITH STUDENTS</a:t>
            </a:r>
            <a:endParaRPr lang="en-US" sz="2000" b="1" dirty="0">
              <a:solidFill>
                <a:prstClr val="white"/>
              </a:solidFill>
              <a:latin typeface="Times New Roman" pitchFamily="18" charset="0"/>
              <a:cs typeface="Times New Roman" pitchFamily="18" charset="0"/>
            </a:endParaRPr>
          </a:p>
        </p:txBody>
      </p:sp>
    </p:spTree>
    <p:extLst>
      <p:ext uri="{BB962C8B-B14F-4D97-AF65-F5344CB8AC3E}">
        <p14:creationId xmlns:p14="http://schemas.microsoft.com/office/powerpoint/2010/main" val="2191463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B0846-62FE-4888-8CC2-9A1021B66994}"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16</a:t>
            </a:fld>
            <a:endParaRPr lang="en-US"/>
          </a:p>
        </p:txBody>
      </p:sp>
      <p:pic>
        <p:nvPicPr>
          <p:cNvPr id="16386" name="Picture 2" descr="20+ Grateful Thank You Images · Pexels · Free Stock 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304800"/>
            <a:ext cx="8809907"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970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6C2C0-EA4E-444A-8F8C-47EA9D64F04A}"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2</a:t>
            </a:fld>
            <a:endParaRPr lang="en-US"/>
          </a:p>
        </p:txBody>
      </p:sp>
      <p:sp>
        <p:nvSpPr>
          <p:cNvPr id="5" name="Rectangle 4"/>
          <p:cNvSpPr/>
          <p:nvPr/>
        </p:nvSpPr>
        <p:spPr>
          <a:xfrm>
            <a:off x="381000" y="920889"/>
            <a:ext cx="8534400" cy="5632311"/>
          </a:xfrm>
          <a:prstGeom prst="rect">
            <a:avLst/>
          </a:prstGeom>
          <a:solidFill>
            <a:schemeClr val="bg2">
              <a:lumMod val="40000"/>
              <a:lumOff val="60000"/>
            </a:schemeClr>
          </a:solidFill>
        </p:spPr>
        <p:txBody>
          <a:bodyPr wrap="square">
            <a:spAutoFit/>
          </a:bodyPr>
          <a:lstStyle/>
          <a:p>
            <a:pPr>
              <a:lnSpc>
                <a:spcPct val="200000"/>
              </a:lnSpc>
            </a:pPr>
            <a:r>
              <a:rPr lang="en-US" dirty="0"/>
              <a:t>Industrial chemistry deals with commercial production of chemicals and related</a:t>
            </a:r>
          </a:p>
          <a:p>
            <a:pPr>
              <a:lnSpc>
                <a:spcPct val="200000"/>
              </a:lnSpc>
            </a:pPr>
            <a:r>
              <a:rPr lang="en-US" dirty="0"/>
              <a:t>products from natural raw materials and their derivatives. It enables humanity to</a:t>
            </a:r>
          </a:p>
          <a:p>
            <a:pPr>
              <a:lnSpc>
                <a:spcPct val="200000"/>
              </a:lnSpc>
            </a:pPr>
            <a:r>
              <a:rPr lang="en-US" dirty="0"/>
              <a:t>experience the benefits of chemistry when we apply it in the exploitation of </a:t>
            </a:r>
            <a:r>
              <a:rPr lang="en-US" dirty="0" smtClean="0"/>
              <a:t>materials and </a:t>
            </a:r>
            <a:r>
              <a:rPr lang="en-US" dirty="0"/>
              <a:t>energy. When we apply chemistry in the transformation of materials and </a:t>
            </a:r>
            <a:r>
              <a:rPr lang="en-US" dirty="0" smtClean="0"/>
              <a:t>energy to </a:t>
            </a:r>
            <a:r>
              <a:rPr lang="en-US" dirty="0"/>
              <a:t>make useable products, this results in growth and improvement in areas such </a:t>
            </a:r>
            <a:r>
              <a:rPr lang="en-US" dirty="0" smtClean="0"/>
              <a:t>as food </a:t>
            </a:r>
            <a:r>
              <a:rPr lang="en-US" dirty="0"/>
              <a:t>production, health and hygiene, shelter and clothing. The economic growth </a:t>
            </a:r>
            <a:r>
              <a:rPr lang="en-US" dirty="0" smtClean="0"/>
              <a:t>of industrialized </a:t>
            </a:r>
            <a:r>
              <a:rPr lang="en-US" dirty="0"/>
              <a:t>countries relies on the manufacturing industry for finished products. </a:t>
            </a:r>
            <a:r>
              <a:rPr lang="en-US" dirty="0" smtClean="0"/>
              <a:t>The goal </a:t>
            </a:r>
            <a:r>
              <a:rPr lang="en-US" dirty="0"/>
              <a:t>of studying industrial chemistry at university is to try and bridge the gap </a:t>
            </a:r>
            <a:r>
              <a:rPr lang="en-US" dirty="0" smtClean="0"/>
              <a:t>between classical </a:t>
            </a:r>
            <a:r>
              <a:rPr lang="en-US" dirty="0"/>
              <a:t>chemistry and chemistry is applied in industry.</a:t>
            </a:r>
          </a:p>
        </p:txBody>
      </p:sp>
      <p:sp>
        <p:nvSpPr>
          <p:cNvPr id="6" name="TextBox 5"/>
          <p:cNvSpPr txBox="1"/>
          <p:nvPr/>
        </p:nvSpPr>
        <p:spPr>
          <a:xfrm>
            <a:off x="685800" y="381000"/>
            <a:ext cx="7239000" cy="400110"/>
          </a:xfrm>
          <a:prstGeom prst="rect">
            <a:avLst/>
          </a:prstGeom>
          <a:solidFill>
            <a:schemeClr val="accent1">
              <a:lumMod val="75000"/>
            </a:schemeClr>
          </a:solidFill>
        </p:spPr>
        <p:txBody>
          <a:bodyPr wrap="square" rtlCol="0">
            <a:spAutoFit/>
          </a:bodyPr>
          <a:lstStyle/>
          <a:p>
            <a:r>
              <a:rPr lang="en-US" sz="2000" b="1" dirty="0" smtClean="0">
                <a:solidFill>
                  <a:prstClr val="white"/>
                </a:solidFill>
                <a:latin typeface="Times New Roman" pitchFamily="18" charset="0"/>
                <a:cs typeface="Times New Roman" pitchFamily="18" charset="0"/>
              </a:rPr>
              <a:t>INTRODUCTION TO THE TOPIC</a:t>
            </a:r>
            <a:endParaRPr lang="en-US" sz="2000" b="1" dirty="0">
              <a:solidFill>
                <a:prstClr val="white"/>
              </a:solidFill>
              <a:latin typeface="Times New Roman" pitchFamily="18" charset="0"/>
              <a:cs typeface="Times New Roman" pitchFamily="18" charset="0"/>
            </a:endParaRPr>
          </a:p>
        </p:txBody>
      </p:sp>
    </p:spTree>
    <p:extLst>
      <p:ext uri="{BB962C8B-B14F-4D97-AF65-F5344CB8AC3E}">
        <p14:creationId xmlns:p14="http://schemas.microsoft.com/office/powerpoint/2010/main" val="426500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BB371-E6CD-4731-AC59-0156D23EAC28}"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3</a:t>
            </a:fld>
            <a:endParaRPr lang="en-US"/>
          </a:p>
        </p:txBody>
      </p:sp>
      <p:sp>
        <p:nvSpPr>
          <p:cNvPr id="4" name="TextBox 3"/>
          <p:cNvSpPr txBox="1"/>
          <p:nvPr/>
        </p:nvSpPr>
        <p:spPr>
          <a:xfrm>
            <a:off x="685800" y="691940"/>
            <a:ext cx="7239000" cy="400110"/>
          </a:xfrm>
          <a:prstGeom prst="rect">
            <a:avLst/>
          </a:prstGeom>
          <a:solidFill>
            <a:schemeClr val="accent1">
              <a:lumMod val="75000"/>
            </a:schemeClr>
          </a:solidFill>
        </p:spPr>
        <p:txBody>
          <a:bodyPr wrap="square" rtlCol="0">
            <a:spAutoFit/>
          </a:bodyPr>
          <a:lstStyle/>
          <a:p>
            <a:r>
              <a:rPr lang="en-US" sz="2000" b="1" dirty="0" smtClean="0">
                <a:solidFill>
                  <a:prstClr val="white"/>
                </a:solidFill>
                <a:latin typeface="Times New Roman" pitchFamily="18" charset="0"/>
                <a:cs typeface="Times New Roman" pitchFamily="18" charset="0"/>
              </a:rPr>
              <a:t>CONTENTS OF THE LECTURE</a:t>
            </a:r>
            <a:endParaRPr lang="en-US" sz="2000" b="1" dirty="0">
              <a:solidFill>
                <a:prstClr val="white"/>
              </a:solidFill>
              <a:latin typeface="Times New Roman" pitchFamily="18" charset="0"/>
              <a:cs typeface="Times New Roman" pitchFamily="18" charset="0"/>
            </a:endParaRPr>
          </a:p>
        </p:txBody>
      </p:sp>
      <p:sp>
        <p:nvSpPr>
          <p:cNvPr id="5" name="TextBox 4"/>
          <p:cNvSpPr txBox="1"/>
          <p:nvPr/>
        </p:nvSpPr>
        <p:spPr>
          <a:xfrm>
            <a:off x="838200" y="1676400"/>
            <a:ext cx="7206574" cy="2554545"/>
          </a:xfrm>
          <a:prstGeom prst="rect">
            <a:avLst/>
          </a:prstGeom>
          <a:solidFill>
            <a:schemeClr val="bg2">
              <a:lumMod val="40000"/>
              <a:lumOff val="60000"/>
            </a:schemeClr>
          </a:solidFill>
        </p:spPr>
        <p:txBody>
          <a:bodyPr wrap="square" rtlCol="0">
            <a:spAutoFit/>
          </a:bodyPr>
          <a:lstStyle/>
          <a:p>
            <a:pPr marL="342900" indent="-342900">
              <a:lnSpc>
                <a:spcPct val="200000"/>
              </a:lnSpc>
              <a:buFont typeface="Wingdings" pitchFamily="2" charset="2"/>
              <a:buChar char="q"/>
            </a:pPr>
            <a:r>
              <a:rPr lang="en-US" sz="2000" dirty="0" smtClean="0">
                <a:latin typeface="Times New Roman" pitchFamily="18" charset="0"/>
                <a:cs typeface="Times New Roman" pitchFamily="18" charset="0"/>
              </a:rPr>
              <a:t>Process </a:t>
            </a:r>
            <a:r>
              <a:rPr lang="en-US" sz="2000" dirty="0">
                <a:latin typeface="Times New Roman" pitchFamily="18" charset="0"/>
                <a:cs typeface="Times New Roman" pitchFamily="18" charset="0"/>
              </a:rPr>
              <a:t>Control Systems in Industrial Processes</a:t>
            </a:r>
          </a:p>
          <a:p>
            <a:pPr marL="342900" indent="-342900">
              <a:lnSpc>
                <a:spcPct val="150000"/>
              </a:lnSpc>
              <a:buFont typeface="Wingdings" pitchFamily="2" charset="2"/>
              <a:buChar char="q"/>
            </a:pPr>
            <a:r>
              <a:rPr lang="en-US" sz="2000" dirty="0">
                <a:latin typeface="Times New Roman" pitchFamily="18" charset="0"/>
                <a:cs typeface="Times New Roman" pitchFamily="18" charset="0"/>
              </a:rPr>
              <a:t>Benefits of an efficient process control system</a:t>
            </a:r>
          </a:p>
          <a:p>
            <a:pPr marL="342900" indent="-342900">
              <a:lnSpc>
                <a:spcPct val="150000"/>
              </a:lnSpc>
              <a:buFont typeface="Wingdings" pitchFamily="2" charset="2"/>
              <a:buChar char="q"/>
            </a:pPr>
            <a:r>
              <a:rPr lang="en-US" sz="2000" dirty="0">
                <a:latin typeface="Times New Roman" pitchFamily="18" charset="0"/>
                <a:cs typeface="Times New Roman" pitchFamily="18" charset="0"/>
              </a:rPr>
              <a:t>In-Process methods</a:t>
            </a:r>
          </a:p>
          <a:p>
            <a:pPr marL="342900" indent="-342900">
              <a:lnSpc>
                <a:spcPct val="150000"/>
              </a:lnSpc>
              <a:buFont typeface="Wingdings" pitchFamily="2" charset="2"/>
              <a:buChar char="q"/>
            </a:pPr>
            <a:r>
              <a:rPr lang="en-US" sz="2000" dirty="0">
                <a:latin typeface="Times New Roman" pitchFamily="18" charset="0"/>
                <a:cs typeface="Times New Roman" pitchFamily="18" charset="0"/>
              </a:rPr>
              <a:t>In-process quality control (IPQC) </a:t>
            </a:r>
          </a:p>
          <a:p>
            <a:pPr marL="342900" indent="-342900">
              <a:lnSpc>
                <a:spcPct val="150000"/>
              </a:lnSpc>
              <a:buFont typeface="Wingdings" pitchFamily="2" charset="2"/>
              <a:buChar char="q"/>
            </a:pPr>
            <a:r>
              <a:rPr lang="en-US" sz="2000" dirty="0">
                <a:latin typeface="Times New Roman" pitchFamily="18" charset="0"/>
                <a:cs typeface="Times New Roman" pitchFamily="18" charset="0"/>
              </a:rPr>
              <a:t>Chemical Process Control in Finished </a:t>
            </a:r>
            <a:r>
              <a:rPr lang="en-US" sz="2000" dirty="0" smtClean="0">
                <a:latin typeface="Times New Roman" pitchFamily="18" charset="0"/>
                <a:cs typeface="Times New Roman" pitchFamily="18" charset="0"/>
              </a:rPr>
              <a:t>Products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6832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B237E-458E-4E69-905A-DBB0269DC7BF}"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4</a:t>
            </a:fld>
            <a:endParaRPr lang="en-US"/>
          </a:p>
        </p:txBody>
      </p:sp>
      <p:sp>
        <p:nvSpPr>
          <p:cNvPr id="4" name="TextBox 3"/>
          <p:cNvSpPr txBox="1"/>
          <p:nvPr/>
        </p:nvSpPr>
        <p:spPr>
          <a:xfrm>
            <a:off x="685800" y="231261"/>
            <a:ext cx="7239000" cy="400110"/>
          </a:xfrm>
          <a:prstGeom prst="rect">
            <a:avLst/>
          </a:prstGeom>
          <a:solidFill>
            <a:schemeClr val="accent1">
              <a:lumMod val="75000"/>
            </a:schemeClr>
          </a:solidFill>
        </p:spPr>
        <p:txBody>
          <a:bodyPr wrap="square" rtlCol="0">
            <a:spAutoFit/>
          </a:bodyPr>
          <a:lstStyle/>
          <a:p>
            <a:r>
              <a:rPr lang="en-US" sz="2000" b="1" dirty="0" smtClean="0">
                <a:solidFill>
                  <a:prstClr val="white"/>
                </a:solidFill>
                <a:latin typeface="Times New Roman" pitchFamily="18" charset="0"/>
                <a:cs typeface="Times New Roman" pitchFamily="18" charset="0"/>
              </a:rPr>
              <a:t>OBJECTIVES AND LEARNING GOALS</a:t>
            </a:r>
            <a:endParaRPr lang="en-US" sz="2000" b="1" dirty="0">
              <a:solidFill>
                <a:prstClr val="white"/>
              </a:solidFill>
              <a:latin typeface="Times New Roman" pitchFamily="18" charset="0"/>
              <a:cs typeface="Times New Roman" pitchFamily="18" charset="0"/>
            </a:endParaRPr>
          </a:p>
        </p:txBody>
      </p:sp>
      <p:sp>
        <p:nvSpPr>
          <p:cNvPr id="5" name="TextBox 4"/>
          <p:cNvSpPr txBox="1"/>
          <p:nvPr/>
        </p:nvSpPr>
        <p:spPr>
          <a:xfrm>
            <a:off x="235085" y="1447800"/>
            <a:ext cx="8484240" cy="3785652"/>
          </a:xfrm>
          <a:prstGeom prst="rect">
            <a:avLst/>
          </a:prstGeom>
          <a:solidFill>
            <a:schemeClr val="bg2">
              <a:lumMod val="40000"/>
              <a:lumOff val="60000"/>
            </a:schemeClr>
          </a:solidFill>
        </p:spPr>
        <p:txBody>
          <a:bodyPr wrap="square" rtlCol="0">
            <a:spAutoFit/>
          </a:bodyPr>
          <a:lstStyle/>
          <a:p>
            <a:pPr marL="342900" indent="-342900">
              <a:lnSpc>
                <a:spcPct val="200000"/>
              </a:lnSpc>
              <a:buFont typeface="Wingdings" pitchFamily="2" charset="2"/>
              <a:buChar char="q"/>
            </a:pPr>
            <a:r>
              <a:rPr lang="en-US" sz="2000" dirty="0" smtClean="0">
                <a:solidFill>
                  <a:prstClr val="white"/>
                </a:solidFill>
                <a:latin typeface="Times New Roman" pitchFamily="18" charset="0"/>
                <a:cs typeface="Times New Roman" pitchFamily="18" charset="0"/>
              </a:rPr>
              <a:t>By the end of this lecture you should be familiar with:</a:t>
            </a:r>
          </a:p>
          <a:p>
            <a:pPr marL="342900" indent="-342900">
              <a:lnSpc>
                <a:spcPct val="200000"/>
              </a:lnSpc>
              <a:buFont typeface="Wingdings" pitchFamily="2" charset="2"/>
              <a:buChar char="q"/>
            </a:pPr>
            <a:r>
              <a:rPr lang="en-US" sz="2000" dirty="0" smtClean="0">
                <a:solidFill>
                  <a:prstClr val="white"/>
                </a:solidFill>
                <a:latin typeface="Times New Roman" pitchFamily="18" charset="0"/>
                <a:cs typeface="Times New Roman" pitchFamily="18" charset="0"/>
              </a:rPr>
              <a:t>Process control system at industrial level</a:t>
            </a:r>
          </a:p>
          <a:p>
            <a:pPr marL="342900" indent="-342900">
              <a:lnSpc>
                <a:spcPct val="200000"/>
              </a:lnSpc>
              <a:buFont typeface="Wingdings" pitchFamily="2" charset="2"/>
              <a:buChar char="q"/>
            </a:pPr>
            <a:r>
              <a:rPr lang="en-US" sz="2000" dirty="0" smtClean="0">
                <a:solidFill>
                  <a:prstClr val="white"/>
                </a:solidFill>
                <a:latin typeface="Times New Roman" pitchFamily="18" charset="0"/>
                <a:cs typeface="Times New Roman" pitchFamily="18" charset="0"/>
              </a:rPr>
              <a:t>What benefits are obtained with controlled chemical processes</a:t>
            </a:r>
          </a:p>
          <a:p>
            <a:pPr marL="342900" indent="-342900">
              <a:lnSpc>
                <a:spcPct val="200000"/>
              </a:lnSpc>
              <a:buFont typeface="Wingdings" pitchFamily="2" charset="2"/>
              <a:buChar char="q"/>
            </a:pPr>
            <a:r>
              <a:rPr lang="en-US" sz="2000" dirty="0" smtClean="0">
                <a:solidFill>
                  <a:prstClr val="white"/>
                </a:solidFill>
                <a:latin typeface="Times New Roman" pitchFamily="18" charset="0"/>
                <a:cs typeface="Times New Roman" pitchFamily="18" charset="0"/>
              </a:rPr>
              <a:t>Aims for </a:t>
            </a:r>
            <a:r>
              <a:rPr lang="en-US" sz="2000" dirty="0">
                <a:solidFill>
                  <a:prstClr val="white"/>
                </a:solidFill>
                <a:latin typeface="Times New Roman" pitchFamily="18" charset="0"/>
                <a:cs typeface="Times New Roman" pitchFamily="18" charset="0"/>
              </a:rPr>
              <a:t>the In-process control </a:t>
            </a:r>
            <a:r>
              <a:rPr lang="en-US" sz="2000" dirty="0" smtClean="0">
                <a:solidFill>
                  <a:prstClr val="white"/>
                </a:solidFill>
                <a:latin typeface="Times New Roman" pitchFamily="18" charset="0"/>
                <a:cs typeface="Times New Roman" pitchFamily="18" charset="0"/>
              </a:rPr>
              <a:t>method </a:t>
            </a:r>
          </a:p>
          <a:p>
            <a:pPr marL="342900" indent="-342900">
              <a:lnSpc>
                <a:spcPct val="200000"/>
              </a:lnSpc>
              <a:buFont typeface="Wingdings" pitchFamily="2" charset="2"/>
              <a:buChar char="q"/>
            </a:pPr>
            <a:r>
              <a:rPr lang="en-US" sz="2000" dirty="0" smtClean="0">
                <a:solidFill>
                  <a:prstClr val="white"/>
                </a:solidFill>
                <a:latin typeface="Times New Roman" pitchFamily="18" charset="0"/>
                <a:cs typeface="Times New Roman" pitchFamily="18" charset="0"/>
              </a:rPr>
              <a:t>Basic need for In-process control &amp; </a:t>
            </a:r>
            <a:r>
              <a:rPr lang="en-US" sz="2000" dirty="0">
                <a:latin typeface="Times New Roman" pitchFamily="18" charset="0"/>
                <a:cs typeface="Times New Roman" pitchFamily="18" charset="0"/>
              </a:rPr>
              <a:t>In-process quality control (IPQC</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methods</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1094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64FB2-D0C4-4EE5-991F-97013F79EF79}"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5</a:t>
            </a:fld>
            <a:endParaRPr lang="en-US"/>
          </a:p>
        </p:txBody>
      </p:sp>
      <p:sp>
        <p:nvSpPr>
          <p:cNvPr id="4" name="TextBox 3"/>
          <p:cNvSpPr txBox="1"/>
          <p:nvPr/>
        </p:nvSpPr>
        <p:spPr>
          <a:xfrm>
            <a:off x="609600" y="484529"/>
            <a:ext cx="7239000" cy="400110"/>
          </a:xfrm>
          <a:prstGeom prst="rect">
            <a:avLst/>
          </a:prstGeom>
          <a:solidFill>
            <a:schemeClr val="accent1">
              <a:lumMod val="75000"/>
            </a:schemeClr>
          </a:solidFill>
        </p:spPr>
        <p:txBody>
          <a:bodyPr wrap="square" rtlCol="0">
            <a:spAutoFit/>
          </a:bodyPr>
          <a:lstStyle/>
          <a:p>
            <a:r>
              <a:rPr lang="en-US" sz="2000" b="1" dirty="0" smtClean="0">
                <a:solidFill>
                  <a:prstClr val="white"/>
                </a:solidFill>
                <a:latin typeface="Times New Roman" pitchFamily="18" charset="0"/>
                <a:cs typeface="Times New Roman" pitchFamily="18" charset="0"/>
              </a:rPr>
              <a:t>BUILDING </a:t>
            </a:r>
            <a:r>
              <a:rPr lang="en-US" sz="2000" b="1" dirty="0">
                <a:solidFill>
                  <a:prstClr val="white"/>
                </a:solidFill>
                <a:latin typeface="Times New Roman" pitchFamily="18" charset="0"/>
                <a:cs typeface="Times New Roman" pitchFamily="18" charset="0"/>
              </a:rPr>
              <a:t>ON (Prerequisites</a:t>
            </a:r>
            <a:r>
              <a:rPr lang="en-US" sz="2000" b="1" dirty="0" smtClean="0">
                <a:solidFill>
                  <a:prstClr val="white"/>
                </a:solidFill>
                <a:latin typeface="Times New Roman" pitchFamily="18" charset="0"/>
                <a:cs typeface="Times New Roman" pitchFamily="18" charset="0"/>
              </a:rPr>
              <a:t>)</a:t>
            </a:r>
            <a:endParaRPr lang="en-US" sz="2000" b="1" dirty="0">
              <a:solidFill>
                <a:prstClr val="white"/>
              </a:solidFill>
              <a:latin typeface="Times New Roman" pitchFamily="18" charset="0"/>
              <a:cs typeface="Times New Roman" pitchFamily="18" charset="0"/>
            </a:endParaRPr>
          </a:p>
        </p:txBody>
      </p:sp>
      <p:sp>
        <p:nvSpPr>
          <p:cNvPr id="7" name="TextBox 6"/>
          <p:cNvSpPr txBox="1"/>
          <p:nvPr/>
        </p:nvSpPr>
        <p:spPr>
          <a:xfrm>
            <a:off x="530156" y="1143000"/>
            <a:ext cx="7394643" cy="2554545"/>
          </a:xfrm>
          <a:prstGeom prst="rect">
            <a:avLst/>
          </a:prstGeom>
          <a:solidFill>
            <a:schemeClr val="bg2">
              <a:lumMod val="40000"/>
              <a:lumOff val="60000"/>
            </a:schemeClr>
          </a:solidFill>
        </p:spPr>
        <p:txBody>
          <a:bodyPr wrap="square" rtlCol="0">
            <a:spAutoFit/>
          </a:bodyPr>
          <a:lstStyle/>
          <a:p>
            <a:pPr marL="342900" indent="-342900">
              <a:lnSpc>
                <a:spcPct val="150000"/>
              </a:lnSpc>
              <a:buFont typeface="Wingdings" pitchFamily="2" charset="2"/>
              <a:buChar char="q"/>
            </a:pPr>
            <a:r>
              <a:rPr lang="en-US" sz="2000" dirty="0" smtClean="0">
                <a:latin typeface="Times New Roman" pitchFamily="18" charset="0"/>
                <a:cs typeface="Times New Roman" pitchFamily="18" charset="0"/>
              </a:rPr>
              <a:t>Global Chemical Industry</a:t>
            </a:r>
          </a:p>
          <a:p>
            <a:pPr marL="342900" indent="-342900">
              <a:lnSpc>
                <a:spcPct val="150000"/>
              </a:lnSpc>
              <a:buFont typeface="Wingdings" pitchFamily="2" charset="2"/>
              <a:buChar char="q"/>
            </a:pPr>
            <a:r>
              <a:rPr lang="en-US" sz="2000" dirty="0" smtClean="0">
                <a:latin typeface="Times New Roman" pitchFamily="18" charset="0"/>
                <a:cs typeface="Times New Roman" pitchFamily="18" charset="0"/>
              </a:rPr>
              <a:t>Raw  Materials  For  The  Chemical  Industry</a:t>
            </a:r>
            <a:endParaRPr lang="en-US" sz="2000" dirty="0">
              <a:latin typeface="Times New Roman" pitchFamily="18" charset="0"/>
              <a:cs typeface="Times New Roman" pitchFamily="18" charset="0"/>
            </a:endParaRPr>
          </a:p>
          <a:p>
            <a:pPr marL="342900" indent="-342900">
              <a:lnSpc>
                <a:spcPct val="150000"/>
              </a:lnSpc>
              <a:buFont typeface="Wingdings" pitchFamily="2" charset="2"/>
              <a:buChar char="q"/>
            </a:pPr>
            <a:r>
              <a:rPr lang="en-US" sz="2000" dirty="0">
                <a:latin typeface="Times New Roman" pitchFamily="18" charset="0"/>
                <a:cs typeface="Times New Roman" pitchFamily="18" charset="0"/>
              </a:rPr>
              <a:t>Chemical Processes</a:t>
            </a:r>
          </a:p>
          <a:p>
            <a:pPr marL="342900" indent="-342900">
              <a:lnSpc>
                <a:spcPct val="150000"/>
              </a:lnSpc>
              <a:buFont typeface="Wingdings" pitchFamily="2" charset="2"/>
              <a:buChar char="q"/>
            </a:pPr>
            <a:r>
              <a:rPr lang="en-US" sz="2000" dirty="0">
                <a:latin typeface="Times New Roman" pitchFamily="18" charset="0"/>
                <a:cs typeface="Times New Roman" pitchFamily="18" charset="0"/>
              </a:rPr>
              <a:t>Flow Diagrams</a:t>
            </a:r>
          </a:p>
          <a:p>
            <a:pPr marL="342900" indent="-342900">
              <a:lnSpc>
                <a:spcPct val="200000"/>
              </a:lnSpc>
              <a:buFont typeface="Wingdings" pitchFamily="2" charset="2"/>
              <a:buChar char="q"/>
            </a:pPr>
            <a:r>
              <a:rPr lang="en-US" sz="2000" dirty="0">
                <a:latin typeface="Times New Roman" pitchFamily="18" charset="0"/>
                <a:cs typeface="Times New Roman" pitchFamily="18" charset="0"/>
              </a:rPr>
              <a:t>Process Control Systems in Industrial </a:t>
            </a:r>
            <a:r>
              <a:rPr lang="en-US" sz="2000" dirty="0" smtClean="0">
                <a:latin typeface="Times New Roman" pitchFamily="18" charset="0"/>
                <a:cs typeface="Times New Roman" pitchFamily="18" charset="0"/>
              </a:rPr>
              <a:t>Processes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65905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CA329-4ABC-48FF-8C5D-49231EFA717D}"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6</a:t>
            </a:fld>
            <a:endParaRPr lang="en-US"/>
          </a:p>
        </p:txBody>
      </p:sp>
      <p:sp>
        <p:nvSpPr>
          <p:cNvPr id="4" name="Rectangle 3"/>
          <p:cNvSpPr/>
          <p:nvPr/>
        </p:nvSpPr>
        <p:spPr>
          <a:xfrm>
            <a:off x="1981200" y="285690"/>
            <a:ext cx="5943600" cy="400110"/>
          </a:xfrm>
          <a:prstGeom prst="rect">
            <a:avLst/>
          </a:prstGeom>
          <a:solidFill>
            <a:srgbClr val="FF0066"/>
          </a:solidFill>
        </p:spPr>
        <p:txBody>
          <a:bodyPr wrap="square">
            <a:spAutoFit/>
          </a:bodyPr>
          <a:lstStyle/>
          <a:p>
            <a:r>
              <a:rPr lang="en-US" sz="2000" b="1" dirty="0"/>
              <a:t>Process </a:t>
            </a:r>
            <a:r>
              <a:rPr lang="en-US" sz="2000" b="1" dirty="0" smtClean="0"/>
              <a:t>Control Systems </a:t>
            </a:r>
            <a:r>
              <a:rPr lang="en-US" sz="2000" b="1" dirty="0"/>
              <a:t>in </a:t>
            </a:r>
            <a:r>
              <a:rPr lang="en-US" sz="2000" b="1" dirty="0" smtClean="0"/>
              <a:t>Industrial Processes</a:t>
            </a:r>
            <a:endParaRPr lang="en-US" sz="2000" dirty="0"/>
          </a:p>
        </p:txBody>
      </p:sp>
      <p:sp>
        <p:nvSpPr>
          <p:cNvPr id="5" name="Rectangle 4"/>
          <p:cNvSpPr/>
          <p:nvPr/>
        </p:nvSpPr>
        <p:spPr>
          <a:xfrm>
            <a:off x="218872" y="762000"/>
            <a:ext cx="8915400" cy="4524315"/>
          </a:xfrm>
          <a:prstGeom prst="rect">
            <a:avLst/>
          </a:prstGeom>
        </p:spPr>
        <p:txBody>
          <a:bodyPr wrap="square">
            <a:spAutoFit/>
          </a:bodyPr>
          <a:lstStyle/>
          <a:p>
            <a:pPr>
              <a:lnSpc>
                <a:spcPct val="200000"/>
              </a:lnSpc>
            </a:pPr>
            <a:r>
              <a:rPr lang="en-US" dirty="0"/>
              <a:t>Process control systems make sure industrial processes are carried out efficiently, consistently and with as little variation as possible. They're installed in industrial settings to:</a:t>
            </a:r>
          </a:p>
          <a:p>
            <a:pPr marL="285750" lvl="0" indent="-285750">
              <a:lnSpc>
                <a:spcPct val="200000"/>
              </a:lnSpc>
              <a:buFont typeface="Wingdings" pitchFamily="2" charset="2"/>
              <a:buChar char="Ø"/>
            </a:pPr>
            <a:r>
              <a:rPr lang="en-US" dirty="0"/>
              <a:t>help maintain throughput, quality, yield and energy efficiency</a:t>
            </a:r>
          </a:p>
          <a:p>
            <a:pPr marL="285750" lvl="0" indent="-285750">
              <a:lnSpc>
                <a:spcPct val="200000"/>
              </a:lnSpc>
              <a:buFont typeface="Wingdings" pitchFamily="2" charset="2"/>
              <a:buChar char="Ø"/>
            </a:pPr>
            <a:r>
              <a:rPr lang="en-US" dirty="0"/>
              <a:t>make sure working practices are carried out safely and profitably</a:t>
            </a:r>
          </a:p>
          <a:p>
            <a:pPr marL="285750" lvl="0" indent="-285750">
              <a:lnSpc>
                <a:spcPct val="200000"/>
              </a:lnSpc>
              <a:buFont typeface="Wingdings" pitchFamily="2" charset="2"/>
              <a:buChar char="Ø"/>
            </a:pPr>
            <a:r>
              <a:rPr lang="en-US" dirty="0"/>
              <a:t>Systems measure, monitor and control manufacturing processes and activities. </a:t>
            </a:r>
          </a:p>
          <a:p>
            <a:pPr marL="285750" indent="-285750">
              <a:lnSpc>
                <a:spcPct val="200000"/>
              </a:lnSpc>
              <a:buFont typeface="Wingdings" pitchFamily="2" charset="2"/>
              <a:buChar char="Ø"/>
            </a:pPr>
            <a:r>
              <a:rPr lang="en-US" dirty="0"/>
              <a:t>They identify and correct any abnormalities or variations from specified values, either manually or automatically.</a:t>
            </a:r>
          </a:p>
        </p:txBody>
      </p:sp>
    </p:spTree>
    <p:extLst>
      <p:ext uri="{BB962C8B-B14F-4D97-AF65-F5344CB8AC3E}">
        <p14:creationId xmlns:p14="http://schemas.microsoft.com/office/powerpoint/2010/main" val="4155451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04F2B-F36E-4D91-8386-EFA6DAE2DA5C}"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7</a:t>
            </a:fld>
            <a:endParaRPr lang="en-US"/>
          </a:p>
        </p:txBody>
      </p:sp>
      <p:sp>
        <p:nvSpPr>
          <p:cNvPr id="4" name="Rectangle 3"/>
          <p:cNvSpPr/>
          <p:nvPr/>
        </p:nvSpPr>
        <p:spPr>
          <a:xfrm>
            <a:off x="228600" y="304800"/>
            <a:ext cx="5638800" cy="400110"/>
          </a:xfrm>
          <a:prstGeom prst="rect">
            <a:avLst/>
          </a:prstGeom>
          <a:solidFill>
            <a:srgbClr val="FF0066"/>
          </a:solidFill>
        </p:spPr>
        <p:txBody>
          <a:bodyPr wrap="square">
            <a:spAutoFit/>
          </a:bodyPr>
          <a:lstStyle/>
          <a:p>
            <a:r>
              <a:rPr lang="en-US" sz="2000" b="1" dirty="0"/>
              <a:t>Benefits of an efficient process control system</a:t>
            </a:r>
            <a:endParaRPr lang="en-US" sz="2000" dirty="0"/>
          </a:p>
        </p:txBody>
      </p:sp>
      <p:sp>
        <p:nvSpPr>
          <p:cNvPr id="5" name="Rectangle 4"/>
          <p:cNvSpPr/>
          <p:nvPr/>
        </p:nvSpPr>
        <p:spPr>
          <a:xfrm>
            <a:off x="228600" y="751344"/>
            <a:ext cx="8763000" cy="5078313"/>
          </a:xfrm>
          <a:prstGeom prst="rect">
            <a:avLst/>
          </a:prstGeom>
        </p:spPr>
        <p:txBody>
          <a:bodyPr wrap="square">
            <a:spAutoFit/>
          </a:bodyPr>
          <a:lstStyle/>
          <a:p>
            <a:pPr>
              <a:lnSpc>
                <a:spcPct val="150000"/>
              </a:lnSpc>
            </a:pPr>
            <a:r>
              <a:rPr lang="en-US" dirty="0"/>
              <a:t>Your business could benefit from a well-designed control system in many ways, including:</a:t>
            </a:r>
          </a:p>
          <a:p>
            <a:pPr marL="285750" lvl="0" indent="-285750">
              <a:lnSpc>
                <a:spcPct val="150000"/>
              </a:lnSpc>
              <a:buFont typeface="Wingdings" pitchFamily="2" charset="2"/>
              <a:buChar char="Ø"/>
            </a:pPr>
            <a:r>
              <a:rPr lang="en-US" b="1" dirty="0"/>
              <a:t>energy savings</a:t>
            </a:r>
            <a:r>
              <a:rPr lang="en-US" dirty="0"/>
              <a:t> - energy wastage is reduced when your plant and machinery are efficiently operated</a:t>
            </a:r>
          </a:p>
          <a:p>
            <a:pPr marL="285750" lvl="0" indent="-285750">
              <a:lnSpc>
                <a:spcPct val="150000"/>
              </a:lnSpc>
              <a:buFont typeface="Wingdings" pitchFamily="2" charset="2"/>
              <a:buChar char="Ø"/>
            </a:pPr>
            <a:r>
              <a:rPr lang="en-US" b="1" dirty="0"/>
              <a:t>improved safety</a:t>
            </a:r>
            <a:r>
              <a:rPr lang="en-US" dirty="0"/>
              <a:t> - control systems automatically warn you of any abnormalities which minimizes the risk of accidents</a:t>
            </a:r>
          </a:p>
          <a:p>
            <a:pPr marL="285750" lvl="0" indent="-285750">
              <a:lnSpc>
                <a:spcPct val="150000"/>
              </a:lnSpc>
              <a:buFont typeface="Wingdings" pitchFamily="2" charset="2"/>
              <a:buChar char="Ø"/>
            </a:pPr>
            <a:r>
              <a:rPr lang="en-US" b="1" dirty="0"/>
              <a:t>consistent product quality</a:t>
            </a:r>
            <a:r>
              <a:rPr lang="en-US" dirty="0"/>
              <a:t> - variations in product quality are kept to a minimum and reduce your wastage</a:t>
            </a:r>
          </a:p>
          <a:p>
            <a:pPr marL="285750" lvl="0" indent="-285750">
              <a:lnSpc>
                <a:spcPct val="150000"/>
              </a:lnSpc>
              <a:buFont typeface="Wingdings" pitchFamily="2" charset="2"/>
              <a:buChar char="Ø"/>
            </a:pPr>
            <a:r>
              <a:rPr lang="en-US" b="1" dirty="0"/>
              <a:t>lower manufacturing costs</a:t>
            </a:r>
            <a:r>
              <a:rPr lang="en-US" dirty="0"/>
              <a:t> - detecting faults early means throughput, yield and quality are maintained</a:t>
            </a:r>
          </a:p>
          <a:p>
            <a:pPr marL="285750" indent="-285750">
              <a:lnSpc>
                <a:spcPct val="150000"/>
              </a:lnSpc>
              <a:buFont typeface="Wingdings" pitchFamily="2" charset="2"/>
              <a:buChar char="Ø"/>
            </a:pPr>
            <a:r>
              <a:rPr lang="en-US" b="1" dirty="0"/>
              <a:t>improved environmental performanc</a:t>
            </a:r>
            <a:r>
              <a:rPr lang="en-US" dirty="0"/>
              <a:t>e - systems can give you an early warning of a rise in emissions</a:t>
            </a:r>
          </a:p>
        </p:txBody>
      </p:sp>
    </p:spTree>
    <p:extLst>
      <p:ext uri="{BB962C8B-B14F-4D97-AF65-F5344CB8AC3E}">
        <p14:creationId xmlns:p14="http://schemas.microsoft.com/office/powerpoint/2010/main" val="401246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2046C-D0EE-4EDB-8730-593F613321B5}"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8</a:t>
            </a:fld>
            <a:endParaRPr lang="en-US"/>
          </a:p>
        </p:txBody>
      </p:sp>
      <p:sp>
        <p:nvSpPr>
          <p:cNvPr id="4" name="Rectangle 3"/>
          <p:cNvSpPr/>
          <p:nvPr/>
        </p:nvSpPr>
        <p:spPr>
          <a:xfrm>
            <a:off x="228600" y="228600"/>
            <a:ext cx="2470548" cy="400110"/>
          </a:xfrm>
          <a:prstGeom prst="rect">
            <a:avLst/>
          </a:prstGeom>
          <a:solidFill>
            <a:srgbClr val="FF0066"/>
          </a:solidFill>
        </p:spPr>
        <p:txBody>
          <a:bodyPr wrap="none">
            <a:spAutoFit/>
          </a:bodyPr>
          <a:lstStyle/>
          <a:p>
            <a:r>
              <a:rPr lang="en-US" sz="2000" b="1" dirty="0" smtClean="0"/>
              <a:t>In-Process </a:t>
            </a:r>
            <a:r>
              <a:rPr lang="en-US" sz="2000" b="1" dirty="0"/>
              <a:t>methods</a:t>
            </a:r>
            <a:endParaRPr lang="en-US" sz="2000" dirty="0"/>
          </a:p>
        </p:txBody>
      </p:sp>
      <p:sp>
        <p:nvSpPr>
          <p:cNvPr id="5" name="Rectangle 4"/>
          <p:cNvSpPr/>
          <p:nvPr/>
        </p:nvSpPr>
        <p:spPr>
          <a:xfrm>
            <a:off x="209145" y="640059"/>
            <a:ext cx="8915400" cy="5632311"/>
          </a:xfrm>
          <a:prstGeom prst="rect">
            <a:avLst/>
          </a:prstGeom>
        </p:spPr>
        <p:txBody>
          <a:bodyPr wrap="square">
            <a:spAutoFit/>
          </a:bodyPr>
          <a:lstStyle/>
          <a:p>
            <a:pPr marL="285750" indent="-285750" algn="just">
              <a:lnSpc>
                <a:spcPct val="200000"/>
              </a:lnSpc>
              <a:buFont typeface="Wingdings" pitchFamily="2" charset="2"/>
              <a:buChar char="q"/>
            </a:pPr>
            <a:r>
              <a:rPr lang="en-US" dirty="0"/>
              <a:t>In-process methods are key components of quality control in a chemical manufacturing plant</a:t>
            </a:r>
            <a:r>
              <a:rPr lang="en-US" dirty="0" smtClean="0"/>
              <a:t>.</a:t>
            </a:r>
          </a:p>
          <a:p>
            <a:pPr marL="285750" indent="-285750" algn="just">
              <a:lnSpc>
                <a:spcPct val="200000"/>
              </a:lnSpc>
              <a:buFont typeface="Wingdings" pitchFamily="2" charset="2"/>
              <a:buChar char="q"/>
            </a:pPr>
            <a:r>
              <a:rPr lang="en-US" dirty="0" smtClean="0"/>
              <a:t>These </a:t>
            </a:r>
            <a:r>
              <a:rPr lang="en-US" dirty="0"/>
              <a:t>methods ensure that a production reaction step within the entire validated process will produce a quality chemical entity in the expected yields. </a:t>
            </a:r>
            <a:endParaRPr lang="en-US" dirty="0" smtClean="0"/>
          </a:p>
          <a:p>
            <a:pPr marL="285750" indent="-285750" algn="just">
              <a:lnSpc>
                <a:spcPct val="200000"/>
              </a:lnSpc>
              <a:buFont typeface="Wingdings" pitchFamily="2" charset="2"/>
              <a:buChar char="q"/>
            </a:pPr>
            <a:r>
              <a:rPr lang="en-US" dirty="0" smtClean="0"/>
              <a:t>Validation process is </a:t>
            </a:r>
            <a:r>
              <a:rPr lang="en-US" dirty="0"/>
              <a:t>defined as the collection and evaluation of data, from the process design stage through commercial production, which establishes scientific evidence that a process is capable of consistently delivering quality product.</a:t>
            </a:r>
          </a:p>
          <a:p>
            <a:pPr marL="285750" indent="-285750" algn="just">
              <a:lnSpc>
                <a:spcPct val="200000"/>
              </a:lnSpc>
              <a:buFont typeface="Wingdings" pitchFamily="2" charset="2"/>
              <a:buChar char="q"/>
            </a:pPr>
            <a:r>
              <a:rPr lang="en-US" dirty="0" smtClean="0"/>
              <a:t>The </a:t>
            </a:r>
            <a:r>
              <a:rPr lang="en-US" dirty="0"/>
              <a:t>presence of impurities and related compounds (derived from the reaction or secondary reactions) is a critical parameter that determines a synthetic material's quality. </a:t>
            </a:r>
          </a:p>
        </p:txBody>
      </p:sp>
    </p:spTree>
    <p:extLst>
      <p:ext uri="{BB962C8B-B14F-4D97-AF65-F5344CB8AC3E}">
        <p14:creationId xmlns:p14="http://schemas.microsoft.com/office/powerpoint/2010/main" val="16982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B087B-DCB0-4F7F-9D0C-1BABDECD4983}"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9</a:t>
            </a:fld>
            <a:endParaRPr lang="en-US"/>
          </a:p>
        </p:txBody>
      </p:sp>
      <p:sp>
        <p:nvSpPr>
          <p:cNvPr id="4" name="Rectangle 3"/>
          <p:cNvSpPr/>
          <p:nvPr/>
        </p:nvSpPr>
        <p:spPr>
          <a:xfrm>
            <a:off x="202660" y="762000"/>
            <a:ext cx="8686800" cy="3970318"/>
          </a:xfrm>
          <a:prstGeom prst="rect">
            <a:avLst/>
          </a:prstGeom>
        </p:spPr>
        <p:txBody>
          <a:bodyPr wrap="square">
            <a:spAutoFit/>
          </a:bodyPr>
          <a:lstStyle/>
          <a:p>
            <a:pPr marL="285750" indent="-285750" algn="just">
              <a:lnSpc>
                <a:spcPct val="200000"/>
              </a:lnSpc>
              <a:buFont typeface="Wingdings" pitchFamily="2" charset="2"/>
              <a:buChar char="q"/>
            </a:pPr>
            <a:r>
              <a:rPr lang="en-US" dirty="0"/>
              <a:t>Chemical processing differs from product manufacturing. </a:t>
            </a:r>
          </a:p>
          <a:p>
            <a:pPr marL="285750" indent="-285750" algn="just">
              <a:lnSpc>
                <a:spcPct val="200000"/>
              </a:lnSpc>
              <a:buFont typeface="Wingdings" pitchFamily="2" charset="2"/>
              <a:buChar char="q"/>
            </a:pPr>
            <a:r>
              <a:rPr lang="en-US" dirty="0"/>
              <a:t>For example, the manufacture of a finished product typically involves a molecular entity that is stable under normal conditions and can be stored for prolonged periods without losing its physical and chemical characteristics. </a:t>
            </a:r>
          </a:p>
          <a:p>
            <a:pPr marL="285750" indent="-285750" algn="just">
              <a:lnSpc>
                <a:spcPct val="200000"/>
              </a:lnSpc>
              <a:buFont typeface="Wingdings" pitchFamily="2" charset="2"/>
              <a:buChar char="q"/>
            </a:pPr>
            <a:r>
              <a:rPr lang="en-US" dirty="0"/>
              <a:t>Other factors such as temperature and pressure are critical parameters for the successful completion of the chemical conversion process. </a:t>
            </a:r>
          </a:p>
          <a:p>
            <a:pPr marL="285750" indent="-285750" algn="just">
              <a:lnSpc>
                <a:spcPct val="200000"/>
              </a:lnSpc>
              <a:buFont typeface="Wingdings" pitchFamily="2" charset="2"/>
              <a:buChar char="q"/>
            </a:pPr>
            <a:r>
              <a:rPr lang="en-US" dirty="0"/>
              <a:t>In addition, whether the reaction is chemical or biological is an important factor.</a:t>
            </a:r>
          </a:p>
        </p:txBody>
      </p:sp>
    </p:spTree>
    <p:extLst>
      <p:ext uri="{BB962C8B-B14F-4D97-AF65-F5344CB8AC3E}">
        <p14:creationId xmlns:p14="http://schemas.microsoft.com/office/powerpoint/2010/main" val="4060042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1473</TotalTime>
  <Words>1168</Words>
  <Application>Microsoft Office PowerPoint</Application>
  <PresentationFormat>On-screen Show (4:3)</PresentationFormat>
  <Paragraphs>115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Elemental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Windows User</cp:lastModifiedBy>
  <cp:revision>225</cp:revision>
  <dcterms:created xsi:type="dcterms:W3CDTF">2006-08-16T00:00:00Z</dcterms:created>
  <dcterms:modified xsi:type="dcterms:W3CDTF">2021-09-09T09:12:58Z</dcterms:modified>
</cp:coreProperties>
</file>