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1" r:id="rId2"/>
    <p:sldId id="281" r:id="rId3"/>
    <p:sldId id="292" r:id="rId4"/>
    <p:sldId id="349" r:id="rId5"/>
    <p:sldId id="293"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04" r:id="rId24"/>
    <p:sldId id="305"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p:scale>
          <a:sx n="98" d="100"/>
          <a:sy n="98" d="100"/>
        </p:scale>
        <p:origin x="-116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D0DE15-D913-4F82-8F29-04A2D770BDC8}" type="datetimeFigureOut">
              <a:rPr lang="en-US" smtClean="0"/>
              <a:t>09-Sep-21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B393A-ACD2-4451-9D98-69609467A8F8}" type="slidenum">
              <a:rPr lang="en-US" smtClean="0"/>
              <a:t>‹#›</a:t>
            </a:fld>
            <a:endParaRPr lang="en-US"/>
          </a:p>
        </p:txBody>
      </p:sp>
    </p:spTree>
    <p:extLst>
      <p:ext uri="{BB962C8B-B14F-4D97-AF65-F5344CB8AC3E}">
        <p14:creationId xmlns:p14="http://schemas.microsoft.com/office/powerpoint/2010/main" val="352640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6204E01D-37EC-4637-9DA2-A5F63449FB9A}" type="datetime1">
              <a:rPr lang="en-US" smtClean="0"/>
              <a:t>09-Sep-21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9286DC-762B-4E6F-81E5-C37217705A37}" type="datetime1">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46B44-0B07-4306-8884-962011FECD7F}" type="datetime1">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EDD908D-0C02-419B-B439-C62478E2C5F6}" type="datetime1">
              <a:rPr lang="en-US" smtClean="0"/>
              <a:t>09-Sep-21</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B52BC1AC-CDAA-4BA6-925D-5E48CECAABC6}" type="datetime1">
              <a:rPr lang="en-US" smtClean="0"/>
              <a:t>09-Sep-21</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33FE9AB1-4F8C-4F8B-91A0-66502B179CE2}" type="datetime1">
              <a:rPr lang="en-US" smtClean="0"/>
              <a:t>09-Sep-21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58018F25-AF54-48DC-B41C-8E878033E844}" type="datetime1">
              <a:rPr lang="en-US" smtClean="0"/>
              <a:t>09-Sep-21</a:t>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CEAA012F-3490-4D2A-89E8-4FFB246A4484}" type="datetime1">
              <a:rPr lang="en-US" smtClean="0"/>
              <a:t>09-Sep-21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5FB087B-DCB0-4F7F-9D0C-1BABDECD4983}" type="datetime1">
              <a:rPr lang="en-US" smtClean="0"/>
              <a:t>09-Sep-21</a:t>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BBADB3C7-E89A-4A15-AB0C-46BD7C8ED083}" type="datetime1">
              <a:rPr lang="en-US" smtClean="0"/>
              <a:t>09-Sep-21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91B68D64-14D0-4EF6-BEA1-122CEB5E4AA9}" type="datetime1">
              <a:rPr lang="en-US" smtClean="0"/>
              <a:t>09-Sep-21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FA168A8F-13CB-427F-A8B8-7947437D6975}" type="datetime1">
              <a:rPr lang="en-US" smtClean="0"/>
              <a:t>09-Sep-21</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980C6-8CFF-4ACD-847E-1A50510969F7}"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a:t>
            </a:fld>
            <a:endParaRPr lang="en-US"/>
          </a:p>
        </p:txBody>
      </p:sp>
      <p:sp>
        <p:nvSpPr>
          <p:cNvPr id="4" name="TextBox 3"/>
          <p:cNvSpPr txBox="1"/>
          <p:nvPr/>
        </p:nvSpPr>
        <p:spPr>
          <a:xfrm>
            <a:off x="1600200" y="1066800"/>
            <a:ext cx="6096000" cy="3970318"/>
          </a:xfrm>
          <a:prstGeom prst="rect">
            <a:avLst/>
          </a:prstGeom>
          <a:solidFill>
            <a:schemeClr val="accent1"/>
          </a:solidFill>
        </p:spPr>
        <p:txBody>
          <a:bodyPr wrap="square" rtlCol="0">
            <a:spAutoFit/>
          </a:bodyPr>
          <a:lstStyle/>
          <a:p>
            <a:pPr algn="ctr"/>
            <a:endParaRPr lang="en-US" sz="2400" b="1" dirty="0" smtClean="0">
              <a:latin typeface="Times New Roman" pitchFamily="18" charset="0"/>
              <a:cs typeface="Times New Roman" pitchFamily="18" charset="0"/>
            </a:endParaRPr>
          </a:p>
          <a:p>
            <a:pPr algn="ctr"/>
            <a:r>
              <a:rPr lang="en-US" sz="2400" b="1" dirty="0" smtClean="0"/>
              <a:t>INTRODUCTION TO INDUSTRIAL CHEMISTRY</a:t>
            </a:r>
          </a:p>
          <a:p>
            <a:pPr algn="ctr"/>
            <a:r>
              <a:rPr lang="en-US" sz="2400" b="1" dirty="0" smtClean="0">
                <a:latin typeface="Times New Roman" pitchFamily="18" charset="0"/>
                <a:cs typeface="Times New Roman" pitchFamily="18" charset="0"/>
              </a:rPr>
              <a:t> </a:t>
            </a:r>
          </a:p>
          <a:p>
            <a:pPr algn="ctr"/>
            <a:r>
              <a:rPr lang="en-US" sz="2400" b="1" dirty="0" smtClean="0">
                <a:latin typeface="Times New Roman" pitchFamily="18" charset="0"/>
                <a:cs typeface="Times New Roman" pitchFamily="18" charset="0"/>
              </a:rPr>
              <a:t>LECTURE-4</a:t>
            </a: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COURSE CODE: CHM-3112/512</a:t>
            </a:r>
          </a:p>
          <a:p>
            <a:r>
              <a:rPr lang="en-US" sz="2200" b="1" dirty="0">
                <a:latin typeface="Times New Roman" pitchFamily="18" charset="0"/>
                <a:cs typeface="Times New Roman" pitchFamily="18" charset="0"/>
              </a:rPr>
              <a:t>COURSE </a:t>
            </a:r>
            <a:r>
              <a:rPr lang="en-US" sz="2200" b="1" dirty="0" smtClean="0">
                <a:latin typeface="Times New Roman" pitchFamily="18" charset="0"/>
                <a:cs typeface="Times New Roman" pitchFamily="18" charset="0"/>
              </a:rPr>
              <a:t>TITLE: APPLIED CHEMISTRY-II</a:t>
            </a:r>
          </a:p>
          <a:p>
            <a:r>
              <a:rPr lang="en-US" sz="2200" b="1" dirty="0">
                <a:latin typeface="Times New Roman" pitchFamily="18" charset="0"/>
                <a:cs typeface="Times New Roman" pitchFamily="18" charset="0"/>
              </a:rPr>
              <a:t>COURSE </a:t>
            </a:r>
            <a:r>
              <a:rPr lang="en-US" sz="2200" b="1" dirty="0" smtClean="0">
                <a:latin typeface="Times New Roman" pitchFamily="18" charset="0"/>
                <a:cs typeface="Times New Roman" pitchFamily="18" charset="0"/>
              </a:rPr>
              <a:t>INCHARGE: DR. FARZANA NAZ</a:t>
            </a:r>
            <a:endParaRPr lang="en-US" sz="2200" b="1" dirty="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1324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87BE4-7888-4D49-85FA-B622E9C31D6C}"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10</a:t>
            </a:fld>
            <a:endParaRPr lang="en-US"/>
          </a:p>
        </p:txBody>
      </p:sp>
      <p:sp>
        <p:nvSpPr>
          <p:cNvPr id="4" name="Rectangle 3"/>
          <p:cNvSpPr/>
          <p:nvPr/>
        </p:nvSpPr>
        <p:spPr>
          <a:xfrm>
            <a:off x="76200" y="152400"/>
            <a:ext cx="2514600" cy="400110"/>
          </a:xfrm>
          <a:prstGeom prst="rect">
            <a:avLst/>
          </a:prstGeom>
          <a:solidFill>
            <a:srgbClr val="FF0066"/>
          </a:solidFill>
        </p:spPr>
        <p:txBody>
          <a:bodyPr wrap="square">
            <a:spAutoFit/>
          </a:bodyPr>
          <a:lstStyle/>
          <a:p>
            <a:r>
              <a:rPr lang="en-US" sz="2000" b="1" dirty="0" smtClean="0"/>
              <a:t>Semi-batch process: </a:t>
            </a:r>
            <a:endParaRPr lang="en-US" sz="2000" dirty="0"/>
          </a:p>
        </p:txBody>
      </p:sp>
      <p:sp>
        <p:nvSpPr>
          <p:cNvPr id="5" name="Rectangle 4"/>
          <p:cNvSpPr/>
          <p:nvPr/>
        </p:nvSpPr>
        <p:spPr>
          <a:xfrm>
            <a:off x="0" y="685800"/>
            <a:ext cx="9144000" cy="2585323"/>
          </a:xfrm>
          <a:prstGeom prst="rect">
            <a:avLst/>
          </a:prstGeom>
        </p:spPr>
        <p:txBody>
          <a:bodyPr wrap="square">
            <a:spAutoFit/>
          </a:bodyPr>
          <a:lstStyle/>
          <a:p>
            <a:pPr>
              <a:lnSpc>
                <a:spcPct val="150000"/>
              </a:lnSpc>
            </a:pPr>
            <a:r>
              <a:rPr lang="en-US" dirty="0"/>
              <a:t>A semi-batch reactor of stirred type tank as shown in the </a:t>
            </a:r>
            <a:r>
              <a:rPr lang="en-US" b="1" dirty="0"/>
              <a:t>Figure 4</a:t>
            </a:r>
            <a:r>
              <a:rPr lang="en-US" dirty="0"/>
              <a:t>, often used for its own particular characteristics. In this type, all quantity of one reactant is initially put in the reactor, and then other reactants are continuously fed. Only flows enter the systems, and no leave, hence the system is an unsteady state. This arrangement is useful when the heat of reaction is large. The heat evolved can be controlled by regulating the rate of addition of one of the reactants.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124200"/>
            <a:ext cx="4095750" cy="3340077"/>
          </a:xfrm>
          <a:prstGeom prst="rect">
            <a:avLst/>
          </a:prstGeom>
          <a:solidFill>
            <a:srgbClr val="FF0066"/>
          </a:solidFill>
          <a:ln>
            <a:noFill/>
          </a:ln>
          <a:effectLst/>
        </p:spPr>
      </p:pic>
    </p:spTree>
    <p:extLst>
      <p:ext uri="{BB962C8B-B14F-4D97-AF65-F5344CB8AC3E}">
        <p14:creationId xmlns:p14="http://schemas.microsoft.com/office/powerpoint/2010/main" val="2352194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92F7C-B08D-4E26-BFF4-EF2F29F92916}"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11</a:t>
            </a:fld>
            <a:endParaRPr lang="en-US"/>
          </a:p>
        </p:txBody>
      </p:sp>
      <p:sp>
        <p:nvSpPr>
          <p:cNvPr id="4" name="Rectangle 3"/>
          <p:cNvSpPr/>
          <p:nvPr/>
        </p:nvSpPr>
        <p:spPr>
          <a:xfrm>
            <a:off x="76200" y="228600"/>
            <a:ext cx="4572000" cy="400110"/>
          </a:xfrm>
          <a:prstGeom prst="rect">
            <a:avLst/>
          </a:prstGeom>
          <a:solidFill>
            <a:srgbClr val="FF0066"/>
          </a:solidFill>
        </p:spPr>
        <p:txBody>
          <a:bodyPr wrap="square">
            <a:spAutoFit/>
          </a:bodyPr>
          <a:lstStyle/>
          <a:p>
            <a:r>
              <a:rPr lang="en-US" sz="2000" b="1" dirty="0" smtClean="0"/>
              <a:t>Continuous </a:t>
            </a:r>
            <a:r>
              <a:rPr lang="en-US" sz="2000" b="1" dirty="0"/>
              <a:t>process (Flow process): </a:t>
            </a:r>
            <a:endParaRPr lang="en-US" sz="2000" dirty="0"/>
          </a:p>
        </p:txBody>
      </p:sp>
      <p:sp>
        <p:nvSpPr>
          <p:cNvPr id="5" name="Rectangle 4"/>
          <p:cNvSpPr/>
          <p:nvPr/>
        </p:nvSpPr>
        <p:spPr>
          <a:xfrm>
            <a:off x="0" y="656779"/>
            <a:ext cx="9144000" cy="3000821"/>
          </a:xfrm>
          <a:prstGeom prst="rect">
            <a:avLst/>
          </a:prstGeom>
        </p:spPr>
        <p:txBody>
          <a:bodyPr wrap="square">
            <a:spAutoFit/>
          </a:bodyPr>
          <a:lstStyle/>
          <a:p>
            <a:pPr algn="just">
              <a:lnSpc>
                <a:spcPct val="150000"/>
              </a:lnSpc>
            </a:pPr>
            <a:r>
              <a:rPr lang="en-US" dirty="0" smtClean="0"/>
              <a:t>The input and output materials are continuously transferred across the system boundary; i.e. the feed continuously enters the system and the product continuously leaves the system. The physical and/or chemical changes take place during the flow of materials through the effective parts of </a:t>
            </a:r>
            <a:r>
              <a:rPr lang="en-US" dirty="0" err="1" smtClean="0"/>
              <a:t>equipments</a:t>
            </a:r>
            <a:r>
              <a:rPr lang="en-US" dirty="0" smtClean="0"/>
              <a:t> (packing, sieve plate, filter cloth,…</a:t>
            </a:r>
            <a:r>
              <a:rPr lang="en-US" dirty="0" err="1" smtClean="0"/>
              <a:t>etc</a:t>
            </a:r>
            <a:r>
              <a:rPr lang="en-US" dirty="0" smtClean="0"/>
              <a:t>). A convenient period of time such as minute, hour, or day must chosen as a basis over which material balance calculations be made. </a:t>
            </a:r>
          </a:p>
          <a:p>
            <a:pPr algn="just">
              <a:lnSpc>
                <a:spcPct val="150000"/>
              </a:lnSpc>
            </a:pPr>
            <a:r>
              <a:rPr lang="en-US" dirty="0" smtClean="0"/>
              <a:t>This type of processes can be classified as "</a:t>
            </a:r>
            <a:r>
              <a:rPr lang="en-US" b="1" dirty="0" smtClean="0"/>
              <a:t>steady state</a:t>
            </a:r>
            <a:r>
              <a:rPr lang="en-US" dirty="0" smtClean="0"/>
              <a:t>" and "</a:t>
            </a:r>
            <a:r>
              <a:rPr lang="en-US" b="1" dirty="0" smtClean="0"/>
              <a:t>unsteady state</a:t>
            </a:r>
            <a:r>
              <a:rPr lang="en-US" dirty="0" smtClean="0"/>
              <a:t>" processes. </a:t>
            </a:r>
            <a:endParaRPr lang="en-US" dirty="0"/>
          </a:p>
        </p:txBody>
      </p:sp>
      <p:sp>
        <p:nvSpPr>
          <p:cNvPr id="6" name="Rectangle 5"/>
          <p:cNvSpPr/>
          <p:nvPr/>
        </p:nvSpPr>
        <p:spPr>
          <a:xfrm>
            <a:off x="76200" y="3752166"/>
            <a:ext cx="2590800" cy="369332"/>
          </a:xfrm>
          <a:prstGeom prst="rect">
            <a:avLst/>
          </a:prstGeom>
          <a:solidFill>
            <a:srgbClr val="FF0066"/>
          </a:solidFill>
        </p:spPr>
        <p:txBody>
          <a:bodyPr wrap="square">
            <a:spAutoFit/>
          </a:bodyPr>
          <a:lstStyle/>
          <a:p>
            <a:r>
              <a:rPr lang="en-US" b="1" dirty="0" smtClean="0"/>
              <a:t>Steady state process: </a:t>
            </a:r>
            <a:endParaRPr lang="en-US" dirty="0"/>
          </a:p>
        </p:txBody>
      </p:sp>
      <p:sp>
        <p:nvSpPr>
          <p:cNvPr id="7" name="Rectangle 6"/>
          <p:cNvSpPr/>
          <p:nvPr/>
        </p:nvSpPr>
        <p:spPr>
          <a:xfrm>
            <a:off x="152400" y="4161843"/>
            <a:ext cx="8763000" cy="1754326"/>
          </a:xfrm>
          <a:prstGeom prst="rect">
            <a:avLst/>
          </a:prstGeom>
        </p:spPr>
        <p:txBody>
          <a:bodyPr wrap="square">
            <a:spAutoFit/>
          </a:bodyPr>
          <a:lstStyle/>
          <a:p>
            <a:pPr>
              <a:lnSpc>
                <a:spcPct val="150000"/>
              </a:lnSpc>
            </a:pPr>
            <a:r>
              <a:rPr lang="en-US" dirty="0"/>
              <a:t>The steady state process can be defined as that process in which all the operating conditions (temperature, pressures, compositions, flow rate,…..etc.) remains constant with time. In such process there is no accumulation in the system, and the equation of material balance can be written as: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893" y="5916169"/>
            <a:ext cx="57642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794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3700D-D11D-4FAB-A8E1-D4B151D04BC5}"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76201"/>
            <a:ext cx="4148137" cy="321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5268" y="3455472"/>
            <a:ext cx="2650332" cy="369332"/>
          </a:xfrm>
          <a:prstGeom prst="rect">
            <a:avLst/>
          </a:prstGeom>
          <a:solidFill>
            <a:srgbClr val="FF0066"/>
          </a:solidFill>
        </p:spPr>
        <p:txBody>
          <a:bodyPr wrap="square">
            <a:spAutoFit/>
          </a:bodyPr>
          <a:lstStyle/>
          <a:p>
            <a:r>
              <a:rPr lang="en-US" b="1" dirty="0" smtClean="0"/>
              <a:t>Unsteady </a:t>
            </a:r>
            <a:r>
              <a:rPr lang="en-US" b="1" dirty="0"/>
              <a:t>state process: </a:t>
            </a:r>
            <a:endParaRPr lang="en-US" dirty="0"/>
          </a:p>
        </p:txBody>
      </p:sp>
      <p:sp>
        <p:nvSpPr>
          <p:cNvPr id="5" name="Rectangle 4"/>
          <p:cNvSpPr/>
          <p:nvPr/>
        </p:nvSpPr>
        <p:spPr>
          <a:xfrm>
            <a:off x="245268" y="3808274"/>
            <a:ext cx="8822532" cy="1754326"/>
          </a:xfrm>
          <a:prstGeom prst="rect">
            <a:avLst/>
          </a:prstGeom>
        </p:spPr>
        <p:txBody>
          <a:bodyPr wrap="square">
            <a:spAutoFit/>
          </a:bodyPr>
          <a:lstStyle/>
          <a:p>
            <a:pPr>
              <a:lnSpc>
                <a:spcPct val="150000"/>
              </a:lnSpc>
            </a:pPr>
            <a:r>
              <a:rPr lang="en-US" dirty="0"/>
              <a:t>For an unsteady state process, not all of the operating conditions in the process (e.g., temperature, pressure, compositions, flow rate,… etc.) remain constant with time, and/or the flows in and out of the system can vary with time, hence the accumulation of materials within can be written as follows: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562600"/>
            <a:ext cx="6040437"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31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A5785-E6B0-4171-9528-0BD99852E9B3}"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13</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
            <a:ext cx="7929664" cy="3382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429000"/>
            <a:ext cx="7929664" cy="329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482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AA008-1991-4AEB-A9D6-437982FD4C78}"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14</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839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644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6BCAA-FED3-4E15-8A9C-CEAF2DF7B156}"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15</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8" y="533400"/>
            <a:ext cx="915841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262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65A6C-DB01-42EF-B30E-8858DC662BCD}"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16</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36005"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662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EA775-C5CF-4DAF-8275-995C94E92C73}"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17</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901"/>
            <a:ext cx="9139477" cy="547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105" y="5867400"/>
            <a:ext cx="9131371" cy="646331"/>
          </a:xfrm>
          <a:prstGeom prst="rect">
            <a:avLst/>
          </a:prstGeom>
          <a:solidFill>
            <a:schemeClr val="tx1"/>
          </a:solidFill>
        </p:spPr>
        <p:txBody>
          <a:bodyPr wrap="square">
            <a:spAutoFit/>
          </a:bodyPr>
          <a:lstStyle/>
          <a:p>
            <a:r>
              <a:rPr lang="en-US" dirty="0">
                <a:solidFill>
                  <a:schemeClr val="bg1"/>
                </a:solidFill>
              </a:rPr>
              <a:t>solutions the mole fraction of solute is a close approximation to the moles </a:t>
            </a:r>
            <a:r>
              <a:rPr lang="en-US" dirty="0" smtClean="0">
                <a:solidFill>
                  <a:schemeClr val="bg1"/>
                </a:solidFill>
              </a:rPr>
              <a:t>of solute/moles </a:t>
            </a:r>
            <a:r>
              <a:rPr lang="en-US" dirty="0">
                <a:solidFill>
                  <a:schemeClr val="bg1"/>
                </a:solidFill>
              </a:rPr>
              <a:t>of solvent. </a:t>
            </a:r>
          </a:p>
        </p:txBody>
      </p:sp>
    </p:spTree>
    <p:extLst>
      <p:ext uri="{BB962C8B-B14F-4D97-AF65-F5344CB8AC3E}">
        <p14:creationId xmlns:p14="http://schemas.microsoft.com/office/powerpoint/2010/main" val="3794040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2EE16-E8C2-4888-BB05-D0E9F5589E01}"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18</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12751"/>
            <a:ext cx="9067799" cy="559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162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0CAC1-5367-4F94-AF03-1276EA346206}"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19</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03225"/>
            <a:ext cx="8810641" cy="584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282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6C2C0-EA4E-444A-8F8C-47EA9D64F04A}"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2</a:t>
            </a:fld>
            <a:endParaRPr lang="en-US"/>
          </a:p>
        </p:txBody>
      </p:sp>
      <p:sp>
        <p:nvSpPr>
          <p:cNvPr id="5" name="Rectangle 4"/>
          <p:cNvSpPr/>
          <p:nvPr/>
        </p:nvSpPr>
        <p:spPr>
          <a:xfrm>
            <a:off x="381000" y="920889"/>
            <a:ext cx="8534400" cy="5632311"/>
          </a:xfrm>
          <a:prstGeom prst="rect">
            <a:avLst/>
          </a:prstGeom>
          <a:solidFill>
            <a:schemeClr val="bg2">
              <a:lumMod val="40000"/>
              <a:lumOff val="60000"/>
            </a:schemeClr>
          </a:solidFill>
        </p:spPr>
        <p:txBody>
          <a:bodyPr wrap="square">
            <a:spAutoFit/>
          </a:bodyPr>
          <a:lstStyle/>
          <a:p>
            <a:pPr>
              <a:lnSpc>
                <a:spcPct val="200000"/>
              </a:lnSpc>
            </a:pPr>
            <a:r>
              <a:rPr lang="en-US" dirty="0"/>
              <a:t>Industrial chemistry deals with commercial production of chemicals and related</a:t>
            </a:r>
          </a:p>
          <a:p>
            <a:pPr>
              <a:lnSpc>
                <a:spcPct val="200000"/>
              </a:lnSpc>
            </a:pPr>
            <a:r>
              <a:rPr lang="en-US" dirty="0"/>
              <a:t>products from natural raw materials and their derivatives. It enables humanity to</a:t>
            </a:r>
          </a:p>
          <a:p>
            <a:pPr>
              <a:lnSpc>
                <a:spcPct val="200000"/>
              </a:lnSpc>
            </a:pPr>
            <a:r>
              <a:rPr lang="en-US" dirty="0"/>
              <a:t>experience the benefits of chemistry when we apply it in the exploitation of </a:t>
            </a:r>
            <a:r>
              <a:rPr lang="en-US" dirty="0" smtClean="0"/>
              <a:t>materials and </a:t>
            </a:r>
            <a:r>
              <a:rPr lang="en-US" dirty="0"/>
              <a:t>energy. When we apply chemistry in the transformation of materials and </a:t>
            </a:r>
            <a:r>
              <a:rPr lang="en-US" dirty="0" smtClean="0"/>
              <a:t>energy to </a:t>
            </a:r>
            <a:r>
              <a:rPr lang="en-US" dirty="0"/>
              <a:t>make useable products, this results in growth and improvement in areas such </a:t>
            </a:r>
            <a:r>
              <a:rPr lang="en-US" dirty="0" smtClean="0"/>
              <a:t>as food </a:t>
            </a:r>
            <a:r>
              <a:rPr lang="en-US" dirty="0"/>
              <a:t>production, health and hygiene, shelter and clothing. The economic growth </a:t>
            </a:r>
            <a:r>
              <a:rPr lang="en-US" dirty="0" smtClean="0"/>
              <a:t>of industrialized </a:t>
            </a:r>
            <a:r>
              <a:rPr lang="en-US" dirty="0"/>
              <a:t>countries relies on the manufacturing industry for finished products. </a:t>
            </a:r>
            <a:r>
              <a:rPr lang="en-US" dirty="0" smtClean="0"/>
              <a:t>The goal </a:t>
            </a:r>
            <a:r>
              <a:rPr lang="en-US" dirty="0"/>
              <a:t>of studying industrial chemistry at university is to try and bridge the gap </a:t>
            </a:r>
            <a:r>
              <a:rPr lang="en-US" dirty="0" smtClean="0"/>
              <a:t>between classical </a:t>
            </a:r>
            <a:r>
              <a:rPr lang="en-US" dirty="0"/>
              <a:t>chemistry and chemistry is applied in industry.</a:t>
            </a:r>
          </a:p>
        </p:txBody>
      </p:sp>
      <p:sp>
        <p:nvSpPr>
          <p:cNvPr id="6" name="TextBox 5"/>
          <p:cNvSpPr txBox="1"/>
          <p:nvPr/>
        </p:nvSpPr>
        <p:spPr>
          <a:xfrm>
            <a:off x="685800" y="381000"/>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INTRODUCTION TO THE TOPIC</a:t>
            </a:r>
            <a:endParaRPr lang="en-US" sz="2000" b="1"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426500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3748E-7521-4D74-93D2-16F87C3F9C35}"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20</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50851"/>
            <a:ext cx="9007171" cy="5797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04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ED184-1A97-4B1E-B60E-CA3ACE04A540}"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21</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829146"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616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6AB59-F9E2-4CDF-A392-309230D32F85}"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22</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921841"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399" y="4923472"/>
            <a:ext cx="8921841" cy="1477328"/>
          </a:xfrm>
          <a:prstGeom prst="rect">
            <a:avLst/>
          </a:prstGeom>
          <a:solidFill>
            <a:schemeClr val="tx1"/>
          </a:solidFill>
        </p:spPr>
        <p:txBody>
          <a:bodyPr wrap="square">
            <a:spAutoFit/>
          </a:bodyPr>
          <a:lstStyle/>
          <a:p>
            <a:r>
              <a:rPr lang="en-US" dirty="0">
                <a:solidFill>
                  <a:schemeClr val="bg1"/>
                </a:solidFill>
              </a:rPr>
              <a:t>The time unit has to be considered carefully in continuous processes as normally such processes operate continuously for only part of the total factory time. Usually there are three periods, start up, continuous processing (so-called steady state) and close down, and it is important to decide </a:t>
            </a:r>
          </a:p>
          <a:p>
            <a:r>
              <a:rPr lang="en-US" dirty="0">
                <a:solidFill>
                  <a:schemeClr val="bg1"/>
                </a:solidFill>
              </a:rPr>
              <a:t>what material balance is being studied. </a:t>
            </a:r>
          </a:p>
        </p:txBody>
      </p:sp>
    </p:spTree>
    <p:extLst>
      <p:ext uri="{BB962C8B-B14F-4D97-AF65-F5344CB8AC3E}">
        <p14:creationId xmlns:p14="http://schemas.microsoft.com/office/powerpoint/2010/main" val="2269482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3099E-4A3F-45B1-83DC-7A8385975F54}" type="datetime1">
              <a:rPr lang="en-US" smtClean="0"/>
              <a:t>09-Sep-21</a:t>
            </a:fld>
            <a:endParaRPr lang="en-US"/>
          </a:p>
        </p:txBody>
      </p:sp>
      <p:sp>
        <p:nvSpPr>
          <p:cNvPr id="3" name="Slide Number Placeholder 2"/>
          <p:cNvSpPr>
            <a:spLocks noGrp="1"/>
          </p:cNvSpPr>
          <p:nvPr>
            <p:ph type="sldNum" sz="quarter" idx="12"/>
          </p:nvPr>
        </p:nvSpPr>
        <p:spPr/>
        <p:txBody>
          <a:bodyPr/>
          <a:lstStyle/>
          <a:p>
            <a:fld id="{33E23F27-BB89-4FD3-86D2-8ACBB8737677}" type="slidenum">
              <a:rPr lang="en-US" smtClean="0"/>
              <a:t>23</a:t>
            </a:fld>
            <a:endParaRPr lang="en-US"/>
          </a:p>
        </p:txBody>
      </p:sp>
      <p:sp>
        <p:nvSpPr>
          <p:cNvPr id="6" name="TextBox 5"/>
          <p:cNvSpPr txBox="1"/>
          <p:nvPr/>
        </p:nvSpPr>
        <p:spPr>
          <a:xfrm>
            <a:off x="457200" y="631371"/>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REFERENCES</a:t>
            </a:r>
            <a:endParaRPr lang="en-US" sz="2000" b="1" dirty="0">
              <a:solidFill>
                <a:prstClr val="white"/>
              </a:solidFill>
              <a:latin typeface="Times New Roman" pitchFamily="18" charset="0"/>
              <a:cs typeface="Times New Roman" pitchFamily="18" charset="0"/>
            </a:endParaRPr>
          </a:p>
        </p:txBody>
      </p:sp>
      <p:sp>
        <p:nvSpPr>
          <p:cNvPr id="7" name="TextBox 6"/>
          <p:cNvSpPr txBox="1"/>
          <p:nvPr/>
        </p:nvSpPr>
        <p:spPr>
          <a:xfrm>
            <a:off x="228600" y="1447800"/>
            <a:ext cx="8610600" cy="3447098"/>
          </a:xfrm>
          <a:prstGeom prst="rect">
            <a:avLst/>
          </a:prstGeom>
          <a:solidFill>
            <a:schemeClr val="bg2">
              <a:lumMod val="60000"/>
              <a:lumOff val="40000"/>
            </a:schemeClr>
          </a:solidFill>
        </p:spPr>
        <p:txBody>
          <a:bodyPr wrap="square" rtlCol="0">
            <a:spAutoFit/>
          </a:bodyPr>
          <a:lstStyle/>
          <a:p>
            <a:pPr marL="285750" lvl="0" indent="-285750">
              <a:lnSpc>
                <a:spcPct val="200000"/>
              </a:lnSpc>
              <a:buFont typeface="Wingdings" pitchFamily="2" charset="2"/>
              <a:buChar char="q"/>
            </a:pPr>
            <a:endParaRPr lang="en-US" sz="2000" dirty="0" smtClean="0">
              <a:latin typeface="Times New Roman" pitchFamily="18" charset="0"/>
              <a:cs typeface="Times New Roman" pitchFamily="18" charset="0"/>
            </a:endParaRPr>
          </a:p>
          <a:p>
            <a:pPr marL="285750" lvl="0" indent="-285750">
              <a:lnSpc>
                <a:spcPct val="200000"/>
              </a:lnSpc>
              <a:buFont typeface="Wingdings" pitchFamily="2" charset="2"/>
              <a:buChar char="q"/>
            </a:pPr>
            <a:r>
              <a:rPr lang="en-US" sz="2000" dirty="0" err="1"/>
              <a:t>Wanasolo</a:t>
            </a:r>
            <a:r>
              <a:rPr lang="en-US" sz="2000" dirty="0"/>
              <a:t> William</a:t>
            </a:r>
            <a:r>
              <a:rPr lang="en-US" sz="2000" dirty="0" smtClean="0">
                <a:latin typeface="Times New Roman" pitchFamily="18" charset="0"/>
                <a:cs typeface="Times New Roman" pitchFamily="18" charset="0"/>
              </a:rPr>
              <a:t>, </a:t>
            </a:r>
            <a:r>
              <a:rPr lang="en-US" sz="2000" dirty="0"/>
              <a:t>Helen </a:t>
            </a:r>
            <a:r>
              <a:rPr lang="en-US" sz="2000" dirty="0" err="1"/>
              <a:t>Njenga</a:t>
            </a:r>
            <a:r>
              <a:rPr lang="en-US" sz="2000" dirty="0" smtClean="0">
                <a:latin typeface="Times New Roman" pitchFamily="18" charset="0"/>
                <a:cs typeface="Times New Roman" pitchFamily="18" charset="0"/>
              </a:rPr>
              <a:t> “</a:t>
            </a:r>
            <a:r>
              <a:rPr lang="en-US" sz="2000" dirty="0"/>
              <a:t>Industrial Chemistry</a:t>
            </a:r>
            <a:r>
              <a:rPr lang="en-US" sz="2000" dirty="0" smtClean="0">
                <a:latin typeface="Times New Roman" pitchFamily="18" charset="0"/>
                <a:cs typeface="Times New Roman" pitchFamily="18" charset="0"/>
              </a:rPr>
              <a:t>,” </a:t>
            </a:r>
            <a:r>
              <a:rPr lang="en-US" sz="2000" dirty="0"/>
              <a:t>University </a:t>
            </a:r>
            <a:r>
              <a:rPr lang="en-US" sz="2000" dirty="0" smtClean="0"/>
              <a:t>of</a:t>
            </a:r>
          </a:p>
          <a:p>
            <a:pPr lvl="0">
              <a:lnSpc>
                <a:spcPct val="200000"/>
              </a:lnSpc>
            </a:pPr>
            <a:r>
              <a:rPr lang="en-US" sz="2000" dirty="0" smtClean="0"/>
              <a:t>    Nairobi </a:t>
            </a:r>
            <a:r>
              <a:rPr lang="en-US" sz="2000" dirty="0"/>
              <a:t>and William </a:t>
            </a:r>
            <a:r>
              <a:rPr lang="en-US" sz="2000" dirty="0" err="1"/>
              <a:t>Wanasolo</a:t>
            </a:r>
            <a:r>
              <a:rPr lang="en-US" sz="2000" dirty="0" smtClean="0">
                <a:latin typeface="Times New Roman" pitchFamily="18" charset="0"/>
                <a:cs typeface="Times New Roman" pitchFamily="18" charset="0"/>
              </a:rPr>
              <a:t> (2007).</a:t>
            </a:r>
          </a:p>
          <a:p>
            <a:r>
              <a:rPr lang="en-US" sz="2000" dirty="0" smtClean="0">
                <a:latin typeface="Times New Roman" pitchFamily="18" charset="0"/>
                <a:cs typeface="Times New Roman" pitchFamily="18" charset="0"/>
              </a:rPr>
              <a:t> </a:t>
            </a:r>
            <a:endParaRPr lang="en-US" sz="2000" dirty="0"/>
          </a:p>
          <a:p>
            <a:pPr marL="342900" indent="-342900">
              <a:buFont typeface="Wingdings" pitchFamily="2" charset="2"/>
              <a:buChar char="q"/>
            </a:pPr>
            <a:r>
              <a:rPr lang="en-US" sz="2000" dirty="0"/>
              <a:t> Ahmed </a:t>
            </a:r>
            <a:r>
              <a:rPr lang="en-US" sz="2000" dirty="0" err="1"/>
              <a:t>Daham</a:t>
            </a:r>
            <a:r>
              <a:rPr lang="en-US" sz="2000" b="1" dirty="0"/>
              <a:t> </a:t>
            </a:r>
            <a:r>
              <a:rPr lang="en-US" sz="2000" dirty="0" smtClean="0">
                <a:latin typeface="Times New Roman" pitchFamily="18" charset="0"/>
                <a:cs typeface="Times New Roman" pitchFamily="18" charset="0"/>
              </a:rPr>
              <a:t>“</a:t>
            </a:r>
            <a:r>
              <a:rPr lang="en-US" sz="2000" dirty="0" smtClean="0"/>
              <a:t>Basic </a:t>
            </a:r>
            <a:r>
              <a:rPr lang="en-US" sz="2000" dirty="0"/>
              <a:t>Principles and Calculations in Chemical Engineering </a:t>
            </a:r>
            <a:r>
              <a:rPr lang="en-US" sz="2000" dirty="0" smtClean="0">
                <a:latin typeface="Times New Roman" pitchFamily="18" charset="0"/>
                <a:cs typeface="Times New Roman" pitchFamily="18" charset="0"/>
              </a:rPr>
              <a:t>,” </a:t>
            </a:r>
            <a:endParaRPr lang="en-US" sz="2000" dirty="0"/>
          </a:p>
          <a:p>
            <a:r>
              <a:rPr lang="en-US" sz="2000" dirty="0"/>
              <a:t> </a:t>
            </a:r>
            <a:r>
              <a:rPr lang="en-US" sz="2000" dirty="0" smtClean="0"/>
              <a:t>     University </a:t>
            </a:r>
            <a:r>
              <a:rPr lang="en-US" sz="2000" dirty="0"/>
              <a:t>of </a:t>
            </a:r>
            <a:r>
              <a:rPr lang="en-US" sz="2000" dirty="0" err="1" smtClean="0"/>
              <a:t>Tikrit</a:t>
            </a:r>
            <a:r>
              <a:rPr lang="en-US" sz="2000" b="1" dirty="0" smtClean="0"/>
              <a:t>, </a:t>
            </a:r>
            <a:r>
              <a:rPr lang="en-US" sz="2000" dirty="0" smtClean="0"/>
              <a:t>1</a:t>
            </a:r>
            <a:r>
              <a:rPr lang="en-US" sz="2000" baseline="30000" dirty="0" smtClean="0"/>
              <a:t>st</a:t>
            </a:r>
            <a:r>
              <a:rPr lang="en-US" sz="2000" dirty="0" smtClean="0"/>
              <a:t> Edition</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51386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C419D-DE10-4C20-A891-ED30C8E72106}" type="datetime1">
              <a:rPr lang="en-US" smtClean="0"/>
              <a:t>09-Sep-21</a:t>
            </a:fld>
            <a:endParaRPr lang="en-US"/>
          </a:p>
        </p:txBody>
      </p:sp>
      <p:sp>
        <p:nvSpPr>
          <p:cNvPr id="3" name="Slide Number Placeholder 2"/>
          <p:cNvSpPr>
            <a:spLocks noGrp="1"/>
          </p:cNvSpPr>
          <p:nvPr>
            <p:ph type="sldNum" sz="quarter" idx="12"/>
          </p:nvPr>
        </p:nvSpPr>
        <p:spPr/>
        <p:txBody>
          <a:bodyPr/>
          <a:lstStyle/>
          <a:p>
            <a:fld id="{1B70643A-DC3A-4977-8379-18FF0C0BC18A}" type="slidenum">
              <a:rPr lang="en-US" smtClean="0"/>
              <a:t>24</a:t>
            </a:fld>
            <a:endParaRPr lang="en-US"/>
          </a:p>
        </p:txBody>
      </p:sp>
      <p:sp>
        <p:nvSpPr>
          <p:cNvPr id="4" name="TextBox 3"/>
          <p:cNvSpPr txBox="1"/>
          <p:nvPr/>
        </p:nvSpPr>
        <p:spPr>
          <a:xfrm>
            <a:off x="533400" y="1447800"/>
            <a:ext cx="8229600" cy="3416320"/>
          </a:xfrm>
          <a:prstGeom prst="rect">
            <a:avLst/>
          </a:prstGeom>
          <a:solidFill>
            <a:schemeClr val="accent1">
              <a:lumMod val="75000"/>
            </a:schemeClr>
          </a:solidFill>
        </p:spPr>
        <p:txBody>
          <a:bodyPr wrap="square" rtlCol="0">
            <a:spAutoFit/>
          </a:bodyPr>
          <a:lstStyle/>
          <a:p>
            <a:pPr>
              <a:lnSpc>
                <a:spcPct val="150000"/>
              </a:lnSpc>
            </a:pPr>
            <a:r>
              <a:rPr lang="en-US" sz="2400" b="1" dirty="0" smtClean="0">
                <a:solidFill>
                  <a:prstClr val="white"/>
                </a:solidFill>
                <a:latin typeface="Times New Roman" pitchFamily="18" charset="0"/>
                <a:cs typeface="Times New Roman" pitchFamily="18" charset="0"/>
              </a:rPr>
              <a:t>NOTE: Ask question if u have any queries  about today’s lecture on whatsapp and discussion forum on LMS to describe how your personal bias might affect your interpretation of material presented today.</a:t>
            </a:r>
          </a:p>
          <a:p>
            <a:pPr>
              <a:lnSpc>
                <a:spcPct val="150000"/>
              </a:lnSpc>
            </a:pPr>
            <a:r>
              <a:rPr lang="en-US" sz="2400" b="1" dirty="0" smtClean="0">
                <a:solidFill>
                  <a:prstClr val="white"/>
                </a:solidFill>
                <a:latin typeface="Times New Roman" pitchFamily="18" charset="0"/>
                <a:cs typeface="Times New Roman" pitchFamily="18" charset="0"/>
              </a:rPr>
              <a:t>An interactive session will also be conducted on zoom meeting regarding queries about this lecture.</a:t>
            </a:r>
            <a:endParaRPr lang="en-US" sz="2400" b="1" dirty="0">
              <a:solidFill>
                <a:prstClr val="white"/>
              </a:solidFill>
              <a:latin typeface="Times New Roman" pitchFamily="18" charset="0"/>
              <a:cs typeface="Times New Roman" pitchFamily="18" charset="0"/>
            </a:endParaRPr>
          </a:p>
        </p:txBody>
      </p:sp>
      <p:sp>
        <p:nvSpPr>
          <p:cNvPr id="5" name="TextBox 4"/>
          <p:cNvSpPr txBox="1"/>
          <p:nvPr/>
        </p:nvSpPr>
        <p:spPr>
          <a:xfrm>
            <a:off x="533400" y="742890"/>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INTERACTION WITH STUDENTS</a:t>
            </a:r>
            <a:endParaRPr lang="en-US" sz="2000" b="1" dirty="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219146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B0846-62FE-4888-8CC2-9A1021B66994}"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25</a:t>
            </a:fld>
            <a:endParaRPr lang="en-US"/>
          </a:p>
        </p:txBody>
      </p:sp>
      <p:pic>
        <p:nvPicPr>
          <p:cNvPr id="16386" name="Picture 2" descr="20+ Grateful Thank You Images · Pexels · Free Stock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04800"/>
            <a:ext cx="8809907"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970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BB371-E6CD-4731-AC59-0156D23EAC28}"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3</a:t>
            </a:fld>
            <a:endParaRPr lang="en-US"/>
          </a:p>
        </p:txBody>
      </p:sp>
      <p:sp>
        <p:nvSpPr>
          <p:cNvPr id="4" name="TextBox 3"/>
          <p:cNvSpPr txBox="1"/>
          <p:nvPr/>
        </p:nvSpPr>
        <p:spPr>
          <a:xfrm>
            <a:off x="685800" y="304800"/>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CONTENTS OF THE LECTURE</a:t>
            </a:r>
            <a:endParaRPr lang="en-US" sz="2000" b="1" dirty="0">
              <a:solidFill>
                <a:prstClr val="white"/>
              </a:solidFill>
              <a:latin typeface="Times New Roman" pitchFamily="18" charset="0"/>
              <a:cs typeface="Times New Roman" pitchFamily="18" charset="0"/>
            </a:endParaRPr>
          </a:p>
        </p:txBody>
      </p:sp>
      <p:sp>
        <p:nvSpPr>
          <p:cNvPr id="5" name="TextBox 4"/>
          <p:cNvSpPr txBox="1"/>
          <p:nvPr/>
        </p:nvSpPr>
        <p:spPr>
          <a:xfrm>
            <a:off x="718226" y="609600"/>
            <a:ext cx="7206574" cy="3785652"/>
          </a:xfrm>
          <a:prstGeom prst="rect">
            <a:avLst/>
          </a:prstGeom>
          <a:solidFill>
            <a:schemeClr val="bg2">
              <a:lumMod val="40000"/>
              <a:lumOff val="60000"/>
            </a:schemeClr>
          </a:solidFill>
        </p:spPr>
        <p:txBody>
          <a:bodyPr wrap="square" rtlCol="0">
            <a:spAutoFit/>
          </a:bodyPr>
          <a:lstStyle/>
          <a:p>
            <a:pPr marL="342900" indent="-342900">
              <a:lnSpc>
                <a:spcPct val="150000"/>
              </a:lnSpc>
              <a:buFont typeface="Wingdings" pitchFamily="2" charset="2"/>
              <a:buChar char="q"/>
            </a:pPr>
            <a:r>
              <a:rPr lang="en-US" sz="2000" dirty="0" smtClean="0">
                <a:latin typeface="Times New Roman" pitchFamily="18" charset="0"/>
                <a:cs typeface="Times New Roman" pitchFamily="18" charset="0"/>
              </a:rPr>
              <a:t>Material </a:t>
            </a:r>
            <a:r>
              <a:rPr lang="en-US" sz="2000" dirty="0">
                <a:latin typeface="Times New Roman" pitchFamily="18" charset="0"/>
                <a:cs typeface="Times New Roman" pitchFamily="18" charset="0"/>
              </a:rPr>
              <a:t>Balances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The purpose of mass balance calculations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Batch process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Semi-Batch process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Continuous process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Steady state process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Un-steady state process</a:t>
            </a:r>
          </a:p>
          <a:p>
            <a:pPr marL="342900" indent="-342900">
              <a:lnSpc>
                <a:spcPct val="150000"/>
              </a:lnSpc>
              <a:buFont typeface="Wingdings" pitchFamily="2" charset="2"/>
              <a:buChar char="q"/>
            </a:pPr>
            <a:r>
              <a:rPr lang="en-US" sz="2000" dirty="0">
                <a:latin typeface="Times New Roman" pitchFamily="18" charset="0"/>
                <a:cs typeface="Times New Roman" pitchFamily="18" charset="0"/>
              </a:rPr>
              <a:t>Material Balance calculation.</a:t>
            </a:r>
          </a:p>
        </p:txBody>
      </p:sp>
    </p:spTree>
    <p:extLst>
      <p:ext uri="{BB962C8B-B14F-4D97-AF65-F5344CB8AC3E}">
        <p14:creationId xmlns:p14="http://schemas.microsoft.com/office/powerpoint/2010/main" val="6832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64FB2-D0C4-4EE5-991F-97013F79EF79}" type="datetime1">
              <a:rPr lang="en-US" smtClean="0">
                <a:solidFill>
                  <a:prstClr val="white">
                    <a:alpha val="60000"/>
                  </a:prstClr>
                </a:solidFill>
              </a:rPr>
              <a:pPr/>
              <a:t>09-Sep-21</a:t>
            </a:fld>
            <a:endParaRPr lang="en-US">
              <a:solidFill>
                <a:prstClr val="white">
                  <a:alpha val="60000"/>
                </a:prstClr>
              </a:solidFill>
            </a:endParaRPr>
          </a:p>
        </p:txBody>
      </p:sp>
      <p:sp>
        <p:nvSpPr>
          <p:cNvPr id="3" name="Slide Number Placeholder 2"/>
          <p:cNvSpPr>
            <a:spLocks noGrp="1"/>
          </p:cNvSpPr>
          <p:nvPr>
            <p:ph type="sldNum" sz="quarter" idx="11"/>
          </p:nvPr>
        </p:nvSpPr>
        <p:spPr/>
        <p:txBody>
          <a:bodyPr/>
          <a:lstStyle/>
          <a:p>
            <a:fld id="{B6F15528-21DE-4FAA-801E-634DDDAF4B2B}" type="slidenum">
              <a:rPr lang="en-US" smtClean="0">
                <a:solidFill>
                  <a:prstClr val="white">
                    <a:alpha val="60000"/>
                  </a:prstClr>
                </a:solidFill>
              </a:rPr>
              <a:pPr/>
              <a:t>4</a:t>
            </a:fld>
            <a:endParaRPr lang="en-US">
              <a:solidFill>
                <a:prstClr val="white">
                  <a:alpha val="60000"/>
                </a:prstClr>
              </a:solidFill>
            </a:endParaRPr>
          </a:p>
        </p:txBody>
      </p:sp>
      <p:sp>
        <p:nvSpPr>
          <p:cNvPr id="4" name="TextBox 3"/>
          <p:cNvSpPr txBox="1"/>
          <p:nvPr/>
        </p:nvSpPr>
        <p:spPr>
          <a:xfrm>
            <a:off x="609600" y="484529"/>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BUILDING </a:t>
            </a:r>
            <a:r>
              <a:rPr lang="en-US" sz="2000" b="1" dirty="0">
                <a:solidFill>
                  <a:prstClr val="white"/>
                </a:solidFill>
                <a:latin typeface="Times New Roman" pitchFamily="18" charset="0"/>
                <a:cs typeface="Times New Roman" pitchFamily="18" charset="0"/>
              </a:rPr>
              <a:t>ON (Prerequisites</a:t>
            </a:r>
            <a:r>
              <a:rPr lang="en-US" sz="2000" b="1" dirty="0" smtClean="0">
                <a:solidFill>
                  <a:prstClr val="white"/>
                </a:solidFill>
                <a:latin typeface="Times New Roman" pitchFamily="18" charset="0"/>
                <a:cs typeface="Times New Roman" pitchFamily="18" charset="0"/>
              </a:rPr>
              <a:t>)</a:t>
            </a:r>
            <a:endParaRPr lang="en-US" sz="2000" b="1" dirty="0">
              <a:solidFill>
                <a:prstClr val="white"/>
              </a:solidFill>
              <a:latin typeface="Times New Roman" pitchFamily="18" charset="0"/>
              <a:cs typeface="Times New Roman" pitchFamily="18" charset="0"/>
            </a:endParaRPr>
          </a:p>
        </p:txBody>
      </p:sp>
      <p:sp>
        <p:nvSpPr>
          <p:cNvPr id="7" name="TextBox 6"/>
          <p:cNvSpPr txBox="1"/>
          <p:nvPr/>
        </p:nvSpPr>
        <p:spPr>
          <a:xfrm>
            <a:off x="530156" y="1143000"/>
            <a:ext cx="7394643" cy="2554545"/>
          </a:xfrm>
          <a:prstGeom prst="rect">
            <a:avLst/>
          </a:prstGeom>
          <a:solidFill>
            <a:schemeClr val="bg2">
              <a:lumMod val="40000"/>
              <a:lumOff val="60000"/>
            </a:schemeClr>
          </a:solidFill>
        </p:spPr>
        <p:txBody>
          <a:bodyPr wrap="square" rtlCol="0">
            <a:spAutoFit/>
          </a:bodyPr>
          <a:lstStyle/>
          <a:p>
            <a:pPr marL="342900" indent="-342900">
              <a:lnSpc>
                <a:spcPct val="200000"/>
              </a:lnSpc>
              <a:buFont typeface="Wingdings" pitchFamily="2" charset="2"/>
              <a:buChar char="q"/>
            </a:pPr>
            <a:r>
              <a:rPr lang="en-US" sz="2000" dirty="0">
                <a:solidFill>
                  <a:prstClr val="white"/>
                </a:solidFill>
                <a:latin typeface="Times New Roman" pitchFamily="18" charset="0"/>
                <a:cs typeface="Times New Roman" pitchFamily="18" charset="0"/>
              </a:rPr>
              <a:t>Process Control Systems in Industrial Processes</a:t>
            </a:r>
          </a:p>
          <a:p>
            <a:pPr marL="342900" indent="-342900">
              <a:lnSpc>
                <a:spcPct val="150000"/>
              </a:lnSpc>
              <a:buFont typeface="Wingdings" pitchFamily="2" charset="2"/>
              <a:buChar char="q"/>
            </a:pPr>
            <a:r>
              <a:rPr lang="en-US" sz="2000" dirty="0">
                <a:solidFill>
                  <a:prstClr val="white"/>
                </a:solidFill>
                <a:latin typeface="Times New Roman" pitchFamily="18" charset="0"/>
                <a:cs typeface="Times New Roman" pitchFamily="18" charset="0"/>
              </a:rPr>
              <a:t>Benefits of an efficient process control system</a:t>
            </a:r>
          </a:p>
          <a:p>
            <a:pPr marL="342900" indent="-342900">
              <a:lnSpc>
                <a:spcPct val="150000"/>
              </a:lnSpc>
              <a:buFont typeface="Wingdings" pitchFamily="2" charset="2"/>
              <a:buChar char="q"/>
            </a:pPr>
            <a:r>
              <a:rPr lang="en-US" sz="2000" dirty="0">
                <a:solidFill>
                  <a:prstClr val="white"/>
                </a:solidFill>
                <a:latin typeface="Times New Roman" pitchFamily="18" charset="0"/>
                <a:cs typeface="Times New Roman" pitchFamily="18" charset="0"/>
              </a:rPr>
              <a:t>In-Process methods</a:t>
            </a:r>
          </a:p>
          <a:p>
            <a:pPr marL="342900" indent="-342900">
              <a:lnSpc>
                <a:spcPct val="150000"/>
              </a:lnSpc>
              <a:buFont typeface="Wingdings" pitchFamily="2" charset="2"/>
              <a:buChar char="q"/>
            </a:pPr>
            <a:r>
              <a:rPr lang="en-US" sz="2000" dirty="0">
                <a:solidFill>
                  <a:prstClr val="white"/>
                </a:solidFill>
                <a:latin typeface="Times New Roman" pitchFamily="18" charset="0"/>
                <a:cs typeface="Times New Roman" pitchFamily="18" charset="0"/>
              </a:rPr>
              <a:t>In-process quality control (IPQC) </a:t>
            </a:r>
          </a:p>
          <a:p>
            <a:pPr marL="342900" indent="-342900">
              <a:lnSpc>
                <a:spcPct val="150000"/>
              </a:lnSpc>
              <a:buFont typeface="Wingdings" pitchFamily="2" charset="2"/>
              <a:buChar char="q"/>
            </a:pPr>
            <a:r>
              <a:rPr lang="en-US" sz="2000" dirty="0">
                <a:solidFill>
                  <a:prstClr val="white"/>
                </a:solidFill>
                <a:latin typeface="Times New Roman" pitchFamily="18" charset="0"/>
                <a:cs typeface="Times New Roman" pitchFamily="18" charset="0"/>
              </a:rPr>
              <a:t>Chemical Process Control in Finished Products</a:t>
            </a:r>
          </a:p>
        </p:txBody>
      </p:sp>
    </p:spTree>
    <p:extLst>
      <p:ext uri="{BB962C8B-B14F-4D97-AF65-F5344CB8AC3E}">
        <p14:creationId xmlns:p14="http://schemas.microsoft.com/office/powerpoint/2010/main" val="3076539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B237E-458E-4E69-905A-DBB0269DC7BF}"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5</a:t>
            </a:fld>
            <a:endParaRPr lang="en-US"/>
          </a:p>
        </p:txBody>
      </p:sp>
      <p:sp>
        <p:nvSpPr>
          <p:cNvPr id="4" name="TextBox 3"/>
          <p:cNvSpPr txBox="1"/>
          <p:nvPr/>
        </p:nvSpPr>
        <p:spPr>
          <a:xfrm>
            <a:off x="685800" y="231261"/>
            <a:ext cx="7239000" cy="400110"/>
          </a:xfrm>
          <a:prstGeom prst="rect">
            <a:avLst/>
          </a:prstGeom>
          <a:solidFill>
            <a:schemeClr val="accent1">
              <a:lumMod val="75000"/>
            </a:schemeClr>
          </a:solidFill>
        </p:spPr>
        <p:txBody>
          <a:bodyPr wrap="square" rtlCol="0">
            <a:spAutoFit/>
          </a:bodyPr>
          <a:lstStyle/>
          <a:p>
            <a:r>
              <a:rPr lang="en-US" sz="2000" b="1" dirty="0" smtClean="0">
                <a:solidFill>
                  <a:prstClr val="white"/>
                </a:solidFill>
                <a:latin typeface="Times New Roman" pitchFamily="18" charset="0"/>
                <a:cs typeface="Times New Roman" pitchFamily="18" charset="0"/>
              </a:rPr>
              <a:t>OBJECTIVES AND LEARNING GOALS</a:t>
            </a:r>
            <a:endParaRPr lang="en-US" sz="2000" b="1" dirty="0">
              <a:solidFill>
                <a:prstClr val="white"/>
              </a:solidFill>
              <a:latin typeface="Times New Roman" pitchFamily="18" charset="0"/>
              <a:cs typeface="Times New Roman" pitchFamily="18" charset="0"/>
            </a:endParaRPr>
          </a:p>
        </p:txBody>
      </p:sp>
      <p:sp>
        <p:nvSpPr>
          <p:cNvPr id="5" name="TextBox 4"/>
          <p:cNvSpPr txBox="1"/>
          <p:nvPr/>
        </p:nvSpPr>
        <p:spPr>
          <a:xfrm>
            <a:off x="235085" y="1066800"/>
            <a:ext cx="8484240" cy="3785652"/>
          </a:xfrm>
          <a:prstGeom prst="rect">
            <a:avLst/>
          </a:prstGeom>
          <a:solidFill>
            <a:schemeClr val="bg2">
              <a:lumMod val="40000"/>
              <a:lumOff val="60000"/>
            </a:schemeClr>
          </a:solidFill>
        </p:spPr>
        <p:txBody>
          <a:bodyPr wrap="square" rtlCol="0">
            <a:spAutoFit/>
          </a:bodyPr>
          <a:lstStyle/>
          <a:p>
            <a:pPr marL="342900" indent="-342900">
              <a:lnSpc>
                <a:spcPct val="200000"/>
              </a:lnSpc>
              <a:buFont typeface="Wingdings" pitchFamily="2" charset="2"/>
              <a:buChar char="q"/>
            </a:pPr>
            <a:r>
              <a:rPr lang="en-US" sz="2000" dirty="0" smtClean="0">
                <a:solidFill>
                  <a:prstClr val="white"/>
                </a:solidFill>
                <a:latin typeface="Times New Roman" pitchFamily="18" charset="0"/>
                <a:cs typeface="Times New Roman" pitchFamily="18" charset="0"/>
              </a:rPr>
              <a:t>By the end of this lecture you should be familiar with:</a:t>
            </a:r>
          </a:p>
          <a:p>
            <a:pPr marL="342900" indent="-342900">
              <a:lnSpc>
                <a:spcPct val="200000"/>
              </a:lnSpc>
              <a:buFont typeface="Wingdings" pitchFamily="2" charset="2"/>
              <a:buChar char="q"/>
            </a:pPr>
            <a:r>
              <a:rPr lang="en-US" sz="2000" dirty="0" smtClean="0">
                <a:latin typeface="Times New Roman" pitchFamily="18" charset="0"/>
                <a:cs typeface="Times New Roman" pitchFamily="18" charset="0"/>
              </a:rPr>
              <a:t>What methods applied on the finished product in order to launch </a:t>
            </a:r>
            <a:r>
              <a:rPr lang="en-US" sz="2000" dirty="0" err="1" smtClean="0">
                <a:latin typeface="Times New Roman" pitchFamily="18" charset="0"/>
                <a:cs typeface="Times New Roman" pitchFamily="18" charset="0"/>
              </a:rPr>
              <a:t>valueable</a:t>
            </a:r>
            <a:r>
              <a:rPr lang="en-US" sz="2000" dirty="0" smtClean="0">
                <a:latin typeface="Times New Roman" pitchFamily="18" charset="0"/>
                <a:cs typeface="Times New Roman" pitchFamily="18" charset="0"/>
              </a:rPr>
              <a:t> quality product in the market. </a:t>
            </a:r>
          </a:p>
          <a:p>
            <a:pPr marL="342900" indent="-342900">
              <a:lnSpc>
                <a:spcPct val="200000"/>
              </a:lnSpc>
              <a:buFont typeface="Wingdings" pitchFamily="2" charset="2"/>
              <a:buChar char="q"/>
            </a:pPr>
            <a:r>
              <a:rPr lang="en-US" sz="2000" dirty="0" smtClean="0">
                <a:latin typeface="Times New Roman" pitchFamily="18" charset="0"/>
                <a:cs typeface="Times New Roman" pitchFamily="18" charset="0"/>
              </a:rPr>
              <a:t>What is meant by Material balance and what is its value in the manufacturing industry </a:t>
            </a:r>
          </a:p>
          <a:p>
            <a:pPr marL="342900" indent="-342900">
              <a:lnSpc>
                <a:spcPct val="200000"/>
              </a:lnSpc>
              <a:buFont typeface="Wingdings" pitchFamily="2" charset="2"/>
              <a:buChar char="q"/>
            </a:pPr>
            <a:endParaRPr lang="en-US" sz="2000" dirty="0" smtClean="0">
              <a:solidFill>
                <a:prstClr val="white"/>
              </a:solidFill>
              <a:latin typeface="Times New Roman" pitchFamily="18" charset="0"/>
              <a:cs typeface="Times New Roman" pitchFamily="18" charset="0"/>
            </a:endParaRPr>
          </a:p>
        </p:txBody>
      </p:sp>
    </p:spTree>
    <p:extLst>
      <p:ext uri="{BB962C8B-B14F-4D97-AF65-F5344CB8AC3E}">
        <p14:creationId xmlns:p14="http://schemas.microsoft.com/office/powerpoint/2010/main" val="31094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5CE8D-9B2C-4331-8B43-00A77601B089}"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6</a:t>
            </a:fld>
            <a:endParaRPr lang="en-US"/>
          </a:p>
        </p:txBody>
      </p:sp>
      <p:sp>
        <p:nvSpPr>
          <p:cNvPr id="4" name="Rectangle 3"/>
          <p:cNvSpPr/>
          <p:nvPr/>
        </p:nvSpPr>
        <p:spPr>
          <a:xfrm>
            <a:off x="3429000" y="76200"/>
            <a:ext cx="2686954" cy="461665"/>
          </a:xfrm>
          <a:prstGeom prst="rect">
            <a:avLst/>
          </a:prstGeom>
          <a:solidFill>
            <a:srgbClr val="FF0066"/>
          </a:solidFill>
        </p:spPr>
        <p:txBody>
          <a:bodyPr wrap="none">
            <a:spAutoFit/>
          </a:bodyPr>
          <a:lstStyle/>
          <a:p>
            <a:r>
              <a:rPr lang="en-US" sz="2400" b="1" dirty="0"/>
              <a:t>Material Balances</a:t>
            </a:r>
          </a:p>
        </p:txBody>
      </p:sp>
      <p:sp>
        <p:nvSpPr>
          <p:cNvPr id="5" name="Rectangle 4"/>
          <p:cNvSpPr/>
          <p:nvPr/>
        </p:nvSpPr>
        <p:spPr>
          <a:xfrm>
            <a:off x="381000" y="531674"/>
            <a:ext cx="8610600" cy="1754326"/>
          </a:xfrm>
          <a:prstGeom prst="rect">
            <a:avLst/>
          </a:prstGeom>
        </p:spPr>
        <p:txBody>
          <a:bodyPr wrap="square">
            <a:spAutoFit/>
          </a:bodyPr>
          <a:lstStyle/>
          <a:p>
            <a:pPr>
              <a:lnSpc>
                <a:spcPct val="150000"/>
              </a:lnSpc>
            </a:pPr>
            <a:r>
              <a:rPr lang="en-US" dirty="0"/>
              <a:t>Material balance involves calculations the quantities of all materials that enter and leave any system or process which are based on the principle of the </a:t>
            </a:r>
            <a:r>
              <a:rPr lang="en-US" b="1" dirty="0"/>
              <a:t>"law of conversation of mass</a:t>
            </a:r>
            <a:r>
              <a:rPr lang="en-US" dirty="0"/>
              <a:t>". This law states that </a:t>
            </a:r>
            <a:r>
              <a:rPr lang="en-US" dirty="0" smtClean="0"/>
              <a:t>“</a:t>
            </a:r>
            <a:r>
              <a:rPr lang="en-US" i="1" dirty="0" smtClean="0"/>
              <a:t>Matter </a:t>
            </a:r>
            <a:r>
              <a:rPr lang="en-US" i="1" dirty="0"/>
              <a:t>is neither created nor destroyed in the process and the total mass remains unchanged</a:t>
            </a:r>
            <a:r>
              <a:rPr lang="en-US" i="1" dirty="0" smtClean="0"/>
              <a:t>.” </a:t>
            </a:r>
            <a:endParaRPr lang="en-US" i="1" dirty="0"/>
          </a:p>
        </p:txBody>
      </p:sp>
      <p:sp>
        <p:nvSpPr>
          <p:cNvPr id="6" name="Rectangle 5"/>
          <p:cNvSpPr/>
          <p:nvPr/>
        </p:nvSpPr>
        <p:spPr>
          <a:xfrm>
            <a:off x="304800" y="2667000"/>
            <a:ext cx="8839200" cy="3831818"/>
          </a:xfrm>
          <a:prstGeom prst="rect">
            <a:avLst/>
          </a:prstGeom>
        </p:spPr>
        <p:txBody>
          <a:bodyPr wrap="square">
            <a:spAutoFit/>
          </a:bodyPr>
          <a:lstStyle/>
          <a:p>
            <a:pPr>
              <a:lnSpc>
                <a:spcPct val="150000"/>
              </a:lnSpc>
            </a:pPr>
            <a:r>
              <a:rPr lang="en-US" dirty="0" smtClean="0"/>
              <a:t>Mass </a:t>
            </a:r>
            <a:r>
              <a:rPr lang="en-US" dirty="0"/>
              <a:t>balance calculations serve the following purposes:</a:t>
            </a:r>
          </a:p>
          <a:p>
            <a:pPr marL="342900" indent="-342900">
              <a:lnSpc>
                <a:spcPct val="150000"/>
              </a:lnSpc>
              <a:buFont typeface="+mj-lt"/>
              <a:buAutoNum type="arabicPeriod"/>
            </a:pPr>
            <a:r>
              <a:rPr lang="en-US" dirty="0" smtClean="0"/>
              <a:t>They </a:t>
            </a:r>
            <a:r>
              <a:rPr lang="en-US" dirty="0"/>
              <a:t>help us know the amount and composition of each stream in the process.</a:t>
            </a:r>
          </a:p>
          <a:p>
            <a:pPr marL="342900" indent="-342900">
              <a:lnSpc>
                <a:spcPct val="150000"/>
              </a:lnSpc>
              <a:buFont typeface="+mj-lt"/>
              <a:buAutoNum type="arabicPeriod"/>
            </a:pPr>
            <a:r>
              <a:rPr lang="en-US" dirty="0" smtClean="0"/>
              <a:t>We </a:t>
            </a:r>
            <a:r>
              <a:rPr lang="en-US" dirty="0"/>
              <a:t>are able to make technical and economic evaluation of the process and</a:t>
            </a:r>
          </a:p>
          <a:p>
            <a:pPr marL="342900" indent="-342900">
              <a:lnSpc>
                <a:spcPct val="150000"/>
              </a:lnSpc>
              <a:buFont typeface="+mj-lt"/>
              <a:buAutoNum type="arabicPeriod"/>
            </a:pPr>
            <a:r>
              <a:rPr lang="en-US" dirty="0"/>
              <a:t>process units from the knowledge of material and energy consumption </a:t>
            </a:r>
            <a:r>
              <a:rPr lang="en-US" dirty="0" smtClean="0"/>
              <a:t>and product </a:t>
            </a:r>
            <a:r>
              <a:rPr lang="en-US" dirty="0"/>
              <a:t>yield obtained.</a:t>
            </a:r>
          </a:p>
          <a:p>
            <a:pPr marL="342900" indent="-342900">
              <a:lnSpc>
                <a:spcPct val="150000"/>
              </a:lnSpc>
              <a:buFont typeface="+mj-lt"/>
              <a:buAutoNum type="arabicPeriod"/>
            </a:pPr>
            <a:r>
              <a:rPr lang="en-US" dirty="0" smtClean="0"/>
              <a:t>We </a:t>
            </a:r>
            <a:r>
              <a:rPr lang="en-US" dirty="0"/>
              <a:t>can quantitatively know the environmental emissions of the process.</a:t>
            </a:r>
          </a:p>
          <a:p>
            <a:pPr>
              <a:lnSpc>
                <a:spcPct val="150000"/>
              </a:lnSpc>
            </a:pPr>
            <a:r>
              <a:rPr lang="en-US" dirty="0"/>
              <a:t>In mass balance calculations, we begin with two assumptions</a:t>
            </a:r>
          </a:p>
          <a:p>
            <a:pPr marL="285750" indent="-285750">
              <a:lnSpc>
                <a:spcPct val="150000"/>
              </a:lnSpc>
              <a:buFont typeface="Wingdings" pitchFamily="2" charset="2"/>
              <a:buChar char="Ø"/>
            </a:pPr>
            <a:r>
              <a:rPr lang="en-US" dirty="0" smtClean="0"/>
              <a:t>There </a:t>
            </a:r>
            <a:r>
              <a:rPr lang="en-US" dirty="0"/>
              <a:t>is no transfer of mass to energy</a:t>
            </a:r>
          </a:p>
          <a:p>
            <a:pPr marL="285750" indent="-285750">
              <a:lnSpc>
                <a:spcPct val="150000"/>
              </a:lnSpc>
              <a:buFont typeface="Wingdings" pitchFamily="2" charset="2"/>
              <a:buChar char="Ø"/>
            </a:pPr>
            <a:r>
              <a:rPr lang="en-US" dirty="0" smtClean="0"/>
              <a:t>Mass </a:t>
            </a:r>
            <a:r>
              <a:rPr lang="en-US" dirty="0"/>
              <a:t>is conserved for each element or compound on either molar or </a:t>
            </a:r>
            <a:r>
              <a:rPr lang="en-US" dirty="0" smtClean="0"/>
              <a:t>weight basis</a:t>
            </a:r>
            <a:endParaRPr lang="en-US" dirty="0"/>
          </a:p>
        </p:txBody>
      </p:sp>
      <p:sp>
        <p:nvSpPr>
          <p:cNvPr id="7" name="Rectangle 6"/>
          <p:cNvSpPr/>
          <p:nvPr/>
        </p:nvSpPr>
        <p:spPr>
          <a:xfrm>
            <a:off x="358302" y="2286000"/>
            <a:ext cx="4551246" cy="369332"/>
          </a:xfrm>
          <a:prstGeom prst="rect">
            <a:avLst/>
          </a:prstGeom>
          <a:solidFill>
            <a:srgbClr val="FF0066"/>
          </a:solidFill>
        </p:spPr>
        <p:txBody>
          <a:bodyPr wrap="none">
            <a:spAutoFit/>
          </a:bodyPr>
          <a:lstStyle/>
          <a:p>
            <a:r>
              <a:rPr lang="en-US" b="1" dirty="0"/>
              <a:t>The purpose of mass balance calculations</a:t>
            </a:r>
          </a:p>
        </p:txBody>
      </p:sp>
    </p:spTree>
    <p:extLst>
      <p:ext uri="{BB962C8B-B14F-4D97-AF65-F5344CB8AC3E}">
        <p14:creationId xmlns:p14="http://schemas.microsoft.com/office/powerpoint/2010/main" val="127410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CD7B0-0E9C-4D86-9125-6C7693BCAF34}"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7</a:t>
            </a:fld>
            <a:endParaRPr lang="en-US"/>
          </a:p>
        </p:txBody>
      </p:sp>
      <p:sp>
        <p:nvSpPr>
          <p:cNvPr id="4" name="Rectangle 3"/>
          <p:cNvSpPr/>
          <p:nvPr/>
        </p:nvSpPr>
        <p:spPr>
          <a:xfrm>
            <a:off x="152400" y="152400"/>
            <a:ext cx="8915400" cy="646331"/>
          </a:xfrm>
          <a:prstGeom prst="rect">
            <a:avLst/>
          </a:prstGeom>
        </p:spPr>
        <p:txBody>
          <a:bodyPr wrap="square">
            <a:spAutoFit/>
          </a:bodyPr>
          <a:lstStyle/>
          <a:p>
            <a:r>
              <a:rPr lang="en-US" dirty="0" smtClean="0"/>
              <a:t>Mass </a:t>
            </a:r>
            <a:r>
              <a:rPr lang="en-US" dirty="0"/>
              <a:t>balance equation takes care of all these aspects. The following is a general mass</a:t>
            </a:r>
          </a:p>
          <a:p>
            <a:r>
              <a:rPr lang="en-US" dirty="0"/>
              <a:t>balance equation.</a:t>
            </a:r>
          </a:p>
        </p:txBody>
      </p:sp>
      <p:sp>
        <p:nvSpPr>
          <p:cNvPr id="5" name="Rectangle 4"/>
          <p:cNvSpPr/>
          <p:nvPr/>
        </p:nvSpPr>
        <p:spPr>
          <a:xfrm>
            <a:off x="152400" y="798731"/>
            <a:ext cx="8763000" cy="646331"/>
          </a:xfrm>
          <a:prstGeom prst="rect">
            <a:avLst/>
          </a:prstGeom>
          <a:solidFill>
            <a:schemeClr val="tx2">
              <a:lumMod val="75000"/>
            </a:schemeClr>
          </a:solidFill>
        </p:spPr>
        <p:txBody>
          <a:bodyPr wrap="square">
            <a:spAutoFit/>
          </a:bodyPr>
          <a:lstStyle/>
          <a:p>
            <a:r>
              <a:rPr lang="en-US" dirty="0"/>
              <a:t>Simply put:</a:t>
            </a:r>
          </a:p>
          <a:p>
            <a:r>
              <a:rPr lang="en-US" b="1" dirty="0"/>
              <a:t>Accumulation =Flow in – Flow out + Production – Consumption</a:t>
            </a:r>
            <a:endParaRPr lang="en-US" dirty="0"/>
          </a:p>
        </p:txBody>
      </p:sp>
      <p:sp>
        <p:nvSpPr>
          <p:cNvPr id="6" name="Rectangle 5"/>
          <p:cNvSpPr/>
          <p:nvPr/>
        </p:nvSpPr>
        <p:spPr>
          <a:xfrm>
            <a:off x="152400" y="1582341"/>
            <a:ext cx="8763000" cy="3416320"/>
          </a:xfrm>
          <a:prstGeom prst="rect">
            <a:avLst/>
          </a:prstGeom>
        </p:spPr>
        <p:txBody>
          <a:bodyPr wrap="square">
            <a:spAutoFit/>
          </a:bodyPr>
          <a:lstStyle/>
          <a:p>
            <a:pPr marL="285750" indent="-285750">
              <a:lnSpc>
                <a:spcPct val="150000"/>
              </a:lnSpc>
              <a:buFont typeface="Wingdings" pitchFamily="2" charset="2"/>
              <a:buChar char="Ø"/>
            </a:pPr>
            <a:r>
              <a:rPr lang="en-US" dirty="0"/>
              <a:t>The </a:t>
            </a:r>
            <a:r>
              <a:rPr lang="en-US" i="1" dirty="0"/>
              <a:t>system </a:t>
            </a:r>
            <a:r>
              <a:rPr lang="en-US" dirty="0"/>
              <a:t>is any process or portion of a process chosen for analysis. </a:t>
            </a:r>
            <a:endParaRPr lang="en-US" dirty="0" smtClean="0"/>
          </a:p>
          <a:p>
            <a:pPr marL="285750" indent="-285750">
              <a:lnSpc>
                <a:spcPct val="150000"/>
              </a:lnSpc>
              <a:buFont typeface="Wingdings" pitchFamily="2" charset="2"/>
              <a:buChar char="Ø"/>
            </a:pPr>
            <a:r>
              <a:rPr lang="en-US" dirty="0" smtClean="0"/>
              <a:t>A </a:t>
            </a:r>
            <a:r>
              <a:rPr lang="en-US" dirty="0"/>
              <a:t>system </a:t>
            </a:r>
            <a:r>
              <a:rPr lang="en-US" dirty="0" smtClean="0"/>
              <a:t>is said </a:t>
            </a:r>
            <a:r>
              <a:rPr lang="en-US" dirty="0"/>
              <a:t>to be “open” if material flows across the system boundary during the interval </a:t>
            </a:r>
            <a:r>
              <a:rPr lang="en-US" dirty="0" smtClean="0"/>
              <a:t>of time </a:t>
            </a:r>
            <a:r>
              <a:rPr lang="en-US" dirty="0"/>
              <a:t>being studied; </a:t>
            </a:r>
            <a:endParaRPr lang="en-US" dirty="0" smtClean="0"/>
          </a:p>
          <a:p>
            <a:pPr marL="285750" indent="-285750">
              <a:lnSpc>
                <a:spcPct val="150000"/>
              </a:lnSpc>
              <a:buFont typeface="Wingdings" pitchFamily="2" charset="2"/>
              <a:buChar char="Ø"/>
            </a:pPr>
            <a:r>
              <a:rPr lang="en-US" dirty="0" smtClean="0"/>
              <a:t>“</a:t>
            </a:r>
            <a:r>
              <a:rPr lang="en-US" dirty="0"/>
              <a:t>closed” if there are no flows in or out.</a:t>
            </a:r>
          </a:p>
          <a:p>
            <a:pPr marL="285750" indent="-285750">
              <a:lnSpc>
                <a:spcPct val="150000"/>
              </a:lnSpc>
              <a:buFont typeface="Wingdings" pitchFamily="2" charset="2"/>
              <a:buChar char="Ø"/>
            </a:pPr>
            <a:r>
              <a:rPr lang="en-US" b="1" i="1" dirty="0"/>
              <a:t>Accumulation </a:t>
            </a:r>
            <a:r>
              <a:rPr lang="en-US" dirty="0"/>
              <a:t>is usually the rate of change of holdup of material within the system</a:t>
            </a:r>
            <a:r>
              <a:rPr lang="en-US" dirty="0" smtClean="0"/>
              <a:t>. If </a:t>
            </a:r>
            <a:r>
              <a:rPr lang="en-US" dirty="0"/>
              <a:t>material is increasing, accumulation is positive; if it is decreasing, it is negative</a:t>
            </a:r>
            <a:r>
              <a:rPr lang="en-US" dirty="0" smtClean="0"/>
              <a:t>. If </a:t>
            </a:r>
            <a:r>
              <a:rPr lang="en-US" dirty="0"/>
              <a:t>the system does not change with time, it is said to be at </a:t>
            </a:r>
            <a:r>
              <a:rPr lang="en-US" i="1" dirty="0"/>
              <a:t>steady state</a:t>
            </a:r>
            <a:r>
              <a:rPr lang="en-US" dirty="0"/>
              <a:t>, and the </a:t>
            </a:r>
            <a:r>
              <a:rPr lang="en-US" dirty="0" smtClean="0"/>
              <a:t>net accumulation </a:t>
            </a:r>
            <a:r>
              <a:rPr lang="en-US" dirty="0"/>
              <a:t>will be zero.</a:t>
            </a:r>
          </a:p>
        </p:txBody>
      </p:sp>
    </p:spTree>
    <p:extLst>
      <p:ext uri="{BB962C8B-B14F-4D97-AF65-F5344CB8AC3E}">
        <p14:creationId xmlns:p14="http://schemas.microsoft.com/office/powerpoint/2010/main" val="1813936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3D99C-C361-46CA-A60A-B8EE02F7461C}"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8</a:t>
            </a:fld>
            <a:endParaRPr lang="en-US"/>
          </a:p>
        </p:txBody>
      </p:sp>
      <p:sp>
        <p:nvSpPr>
          <p:cNvPr id="4" name="Rectangle 3"/>
          <p:cNvSpPr/>
          <p:nvPr/>
        </p:nvSpPr>
        <p:spPr>
          <a:xfrm>
            <a:off x="304800" y="228600"/>
            <a:ext cx="1905000" cy="400110"/>
          </a:xfrm>
          <a:prstGeom prst="rect">
            <a:avLst/>
          </a:prstGeom>
          <a:solidFill>
            <a:srgbClr val="FF0066"/>
          </a:solidFill>
        </p:spPr>
        <p:txBody>
          <a:bodyPr wrap="square">
            <a:spAutoFit/>
          </a:bodyPr>
          <a:lstStyle/>
          <a:p>
            <a:r>
              <a:rPr lang="en-US" sz="2000" b="1" dirty="0" smtClean="0"/>
              <a:t>Batch </a:t>
            </a:r>
            <a:r>
              <a:rPr lang="en-US" sz="2000" b="1" dirty="0"/>
              <a:t>process: </a:t>
            </a:r>
            <a:endParaRPr lang="en-US" sz="2000" dirty="0"/>
          </a:p>
        </p:txBody>
      </p:sp>
      <p:sp>
        <p:nvSpPr>
          <p:cNvPr id="5" name="Rectangle 4"/>
          <p:cNvSpPr/>
          <p:nvPr/>
        </p:nvSpPr>
        <p:spPr>
          <a:xfrm>
            <a:off x="204281" y="628710"/>
            <a:ext cx="8763000" cy="3416320"/>
          </a:xfrm>
          <a:prstGeom prst="rect">
            <a:avLst/>
          </a:prstGeom>
        </p:spPr>
        <p:txBody>
          <a:bodyPr wrap="square">
            <a:spAutoFit/>
          </a:bodyPr>
          <a:lstStyle/>
          <a:p>
            <a:pPr>
              <a:lnSpc>
                <a:spcPct val="150000"/>
              </a:lnSpc>
            </a:pPr>
            <a:r>
              <a:rPr lang="en-US" dirty="0"/>
              <a:t>The feed materials are placed into the system (reactor, mixer, filter,….</a:t>
            </a:r>
            <a:r>
              <a:rPr lang="en-US" dirty="0" err="1"/>
              <a:t>etc</a:t>
            </a:r>
            <a:r>
              <a:rPr lang="en-US" dirty="0"/>
              <a:t>) at the beginning of the process. These materials are held for a period of time known as </a:t>
            </a:r>
            <a:r>
              <a:rPr lang="en-US" dirty="0" smtClean="0"/>
              <a:t>“</a:t>
            </a:r>
            <a:r>
              <a:rPr lang="en-US" b="1" dirty="0" smtClean="0"/>
              <a:t>Residence </a:t>
            </a:r>
            <a:r>
              <a:rPr lang="en-US" b="1" dirty="0"/>
              <a:t>time</a:t>
            </a:r>
            <a:r>
              <a:rPr lang="en-US" dirty="0"/>
              <a:t>" or " </a:t>
            </a:r>
            <a:r>
              <a:rPr lang="en-US" b="1" dirty="0" smtClean="0"/>
              <a:t>Retention </a:t>
            </a:r>
            <a:r>
              <a:rPr lang="en-US" b="1" dirty="0"/>
              <a:t>period</a:t>
            </a:r>
            <a:r>
              <a:rPr lang="en-US" dirty="0"/>
              <a:t>" during which the required physical and/or chemical changes are occurred. The products are removed all at once after this time. No masses crossed the system boundary during this time. Batch process fall into the category of closed systems. </a:t>
            </a:r>
          </a:p>
          <a:p>
            <a:pPr>
              <a:lnSpc>
                <a:spcPct val="150000"/>
              </a:lnSpc>
            </a:pPr>
            <a:r>
              <a:rPr lang="en-US" dirty="0"/>
              <a:t>The basis used in such processes is usually "</a:t>
            </a:r>
            <a:r>
              <a:rPr lang="en-US" b="1" dirty="0"/>
              <a:t>one batch</a:t>
            </a:r>
            <a:r>
              <a:rPr lang="en-US" dirty="0"/>
              <a:t>", and the material balance for physical batch processes in which there is no chemical </a:t>
            </a:r>
            <a:r>
              <a:rPr lang="en-US" dirty="0" smtClean="0"/>
              <a:t>reaction, It can </a:t>
            </a:r>
            <a:r>
              <a:rPr lang="en-US" dirty="0"/>
              <a:t>be written as: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5764213"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04281" y="5334000"/>
            <a:ext cx="8330119" cy="923330"/>
          </a:xfrm>
          <a:prstGeom prst="rect">
            <a:avLst/>
          </a:prstGeom>
        </p:spPr>
        <p:txBody>
          <a:bodyPr wrap="square">
            <a:spAutoFit/>
          </a:bodyPr>
          <a:lstStyle/>
          <a:p>
            <a:pPr>
              <a:lnSpc>
                <a:spcPct val="150000"/>
              </a:lnSpc>
            </a:pPr>
            <a:r>
              <a:rPr lang="en-US" dirty="0"/>
              <a:t>This equation can be applied for every substance (component balance) or for total materials (total material balance). </a:t>
            </a:r>
          </a:p>
        </p:txBody>
      </p:sp>
    </p:spTree>
    <p:extLst>
      <p:ext uri="{BB962C8B-B14F-4D97-AF65-F5344CB8AC3E}">
        <p14:creationId xmlns:p14="http://schemas.microsoft.com/office/powerpoint/2010/main" val="161741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761F0-653A-4049-8650-F51C3D1EF38F}" type="datetime1">
              <a:rPr lang="en-US" smtClean="0"/>
              <a:t>09-Sep-21</a:t>
            </a:fld>
            <a:endParaRPr lang="en-US"/>
          </a:p>
        </p:txBody>
      </p:sp>
      <p:sp>
        <p:nvSpPr>
          <p:cNvPr id="3" name="Slide Number Placeholder 2"/>
          <p:cNvSpPr>
            <a:spLocks noGrp="1"/>
          </p:cNvSpPr>
          <p:nvPr>
            <p:ph type="sldNum" sz="quarter" idx="11"/>
          </p:nvPr>
        </p:nvSpPr>
        <p:spPr/>
        <p:txBody>
          <a:bodyPr/>
          <a:lstStyle/>
          <a:p>
            <a:fld id="{B6F15528-21DE-4FAA-801E-634DDDAF4B2B}" type="slidenum">
              <a:rPr lang="en-US" smtClean="0"/>
              <a:pPr/>
              <a:t>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89181"/>
            <a:ext cx="8763000" cy="448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610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1473</TotalTime>
  <Words>1242</Words>
  <Application>Microsoft Office PowerPoint</Application>
  <PresentationFormat>On-screen Show (4:3)</PresentationFormat>
  <Paragraphs>126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224</cp:revision>
  <dcterms:created xsi:type="dcterms:W3CDTF">2006-08-16T00:00:00Z</dcterms:created>
  <dcterms:modified xsi:type="dcterms:W3CDTF">2021-09-09T09:13:35Z</dcterms:modified>
</cp:coreProperties>
</file>