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4"/>
  </p:notesMasterIdLst>
  <p:sldIdLst>
    <p:sldId id="256" r:id="rId5"/>
    <p:sldId id="259" r:id="rId6"/>
    <p:sldId id="270" r:id="rId7"/>
    <p:sldId id="274" r:id="rId8"/>
    <p:sldId id="272" r:id="rId9"/>
    <p:sldId id="273" r:id="rId10"/>
    <p:sldId id="275" r:id="rId11"/>
    <p:sldId id="267" r:id="rId12"/>
    <p:sldId id="271" r:id="rId13"/>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森田　雄大" initials="森田　雄大" lastIdx="1" clrIdx="0">
    <p:extLst>
      <p:ext uri="{19B8F6BF-5375-455C-9EA6-DF929625EA0E}">
        <p15:presenceInfo xmlns:p15="http://schemas.microsoft.com/office/powerpoint/2012/main" userId="森田　雄大"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淡色スタイル 3 - アクセント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9" autoAdjust="0"/>
    <p:restoredTop sz="70445" autoAdjust="0"/>
  </p:normalViewPr>
  <p:slideViewPr>
    <p:cSldViewPr snapToGrid="0">
      <p:cViewPr>
        <p:scale>
          <a:sx n="66" d="100"/>
          <a:sy n="66" d="100"/>
        </p:scale>
        <p:origin x="972" y="318"/>
      </p:cViewPr>
      <p:guideLst/>
    </p:cSldViewPr>
  </p:slideViewPr>
  <p:notesTextViewPr>
    <p:cViewPr>
      <p:scale>
        <a:sx n="1" d="1"/>
        <a:sy n="1" d="1"/>
      </p:scale>
      <p:origin x="0" y="0"/>
    </p:cViewPr>
  </p:notesTextViewPr>
  <p:notesViewPr>
    <p:cSldViewPr snapToGrid="0">
      <p:cViewPr varScale="1">
        <p:scale>
          <a:sx n="101" d="100"/>
          <a:sy n="101" d="100"/>
        </p:scale>
        <p:origin x="2874"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ys11m\Documents\GitHub\JED_validation\data\industry\workshee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ys11m\Documents\GitHub\JED_validation\data\industry\workshee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ys11m\Documents\GitHub\JED_validation\data\industry\workshee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ys11m\Documents\GitHub\JED_validation\data\industry\worksheet.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Sheet1!$C$1</c:f>
              <c:strCache>
                <c:ptCount val="1"/>
                <c:pt idx="0">
                  <c:v>energy_consumption[TWh]</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intercept val="0"/>
            <c:dispRSqr val="1"/>
            <c:dispEq val="1"/>
            <c:trendlineLbl>
              <c:layout>
                <c:manualLayout>
                  <c:x val="0.17451300842052767"/>
                  <c:y val="-7.694969839630925E-3"/>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Sheet1!$B$2:$B$31</c:f>
              <c:numCache>
                <c:formatCode>0</c:formatCode>
                <c:ptCount val="30"/>
                <c:pt idx="0">
                  <c:v>543528.16599999997</c:v>
                </c:pt>
                <c:pt idx="1">
                  <c:v>118787.872</c:v>
                </c:pt>
                <c:pt idx="2">
                  <c:v>1035152.258</c:v>
                </c:pt>
                <c:pt idx="3">
                  <c:v>844849.02300000004</c:v>
                </c:pt>
                <c:pt idx="4">
                  <c:v>69204.570000000007</c:v>
                </c:pt>
                <c:pt idx="5">
                  <c:v>90207.983445999998</c:v>
                </c:pt>
                <c:pt idx="6">
                  <c:v>25488.505000000001</c:v>
                </c:pt>
                <c:pt idx="7">
                  <c:v>69990.505000000005</c:v>
                </c:pt>
                <c:pt idx="8">
                  <c:v>472704.04800000001</c:v>
                </c:pt>
                <c:pt idx="9">
                  <c:v>124369.22900000001</c:v>
                </c:pt>
                <c:pt idx="10">
                  <c:v>4432.7758519999998</c:v>
                </c:pt>
                <c:pt idx="11">
                  <c:v>37960.077728999997</c:v>
                </c:pt>
                <c:pt idx="12">
                  <c:v>86794.210724999997</c:v>
                </c:pt>
                <c:pt idx="13">
                  <c:v>92380.069000000003</c:v>
                </c:pt>
                <c:pt idx="14">
                  <c:v>103517.976</c:v>
                </c:pt>
                <c:pt idx="15">
                  <c:v>14485.323</c:v>
                </c:pt>
                <c:pt idx="16">
                  <c:v>4060.1489999999999</c:v>
                </c:pt>
                <c:pt idx="17">
                  <c:v>25257.428</c:v>
                </c:pt>
                <c:pt idx="18">
                  <c:v>222801.692423</c:v>
                </c:pt>
                <c:pt idx="19">
                  <c:v>143103.022085</c:v>
                </c:pt>
                <c:pt idx="20">
                  <c:v>48054.663</c:v>
                </c:pt>
                <c:pt idx="21">
                  <c:v>96103.590863999998</c:v>
                </c:pt>
                <c:pt idx="22">
                  <c:v>62190.488812000003</c:v>
                </c:pt>
                <c:pt idx="23">
                  <c:v>19497.970644000001</c:v>
                </c:pt>
                <c:pt idx="24">
                  <c:v>1506.781217</c:v>
                </c:pt>
                <c:pt idx="25">
                  <c:v>8505.7379999999994</c:v>
                </c:pt>
                <c:pt idx="26">
                  <c:v>19506.713</c:v>
                </c:pt>
                <c:pt idx="27">
                  <c:v>2304.3678329999998</c:v>
                </c:pt>
                <c:pt idx="28">
                  <c:v>634.96400000000006</c:v>
                </c:pt>
                <c:pt idx="29">
                  <c:v>21069.068099</c:v>
                </c:pt>
              </c:numCache>
            </c:numRef>
          </c:xVal>
          <c:yVal>
            <c:numRef>
              <c:f>Sheet1!$C$2:$C$31</c:f>
              <c:numCache>
                <c:formatCode>0</c:formatCode>
                <c:ptCount val="30"/>
                <c:pt idx="0">
                  <c:v>278.62115440999997</c:v>
                </c:pt>
                <c:pt idx="1">
                  <c:v>135.33248337000001</c:v>
                </c:pt>
                <c:pt idx="2">
                  <c:v>582.26594016999991</c:v>
                </c:pt>
                <c:pt idx="3">
                  <c:v>273.33188856000004</c:v>
                </c:pt>
                <c:pt idx="4">
                  <c:v>23.959358420000001</c:v>
                </c:pt>
                <c:pt idx="5">
                  <c:v>25.896020910000001</c:v>
                </c:pt>
                <c:pt idx="6">
                  <c:v>28.64959786</c:v>
                </c:pt>
                <c:pt idx="7">
                  <c:v>50.157701179999997</c:v>
                </c:pt>
                <c:pt idx="8">
                  <c:v>214.88183455999999</c:v>
                </c:pt>
                <c:pt idx="9">
                  <c:v>107.86117895999999</c:v>
                </c:pt>
                <c:pt idx="10">
                  <c:v>16.16202492</c:v>
                </c:pt>
                <c:pt idx="11">
                  <c:v>70.874045729999992</c:v>
                </c:pt>
                <c:pt idx="12">
                  <c:v>131.99823215000001</c:v>
                </c:pt>
                <c:pt idx="13">
                  <c:v>108.07294963000001</c:v>
                </c:pt>
                <c:pt idx="14">
                  <c:v>80.725190710000007</c:v>
                </c:pt>
                <c:pt idx="15">
                  <c:v>3.9212405800000001</c:v>
                </c:pt>
                <c:pt idx="16">
                  <c:v>10.715951779999999</c:v>
                </c:pt>
                <c:pt idx="17">
                  <c:v>10.4515321</c:v>
                </c:pt>
                <c:pt idx="18">
                  <c:v>159.60832897999998</c:v>
                </c:pt>
                <c:pt idx="19">
                  <c:v>69.337094710000002</c:v>
                </c:pt>
                <c:pt idx="20">
                  <c:v>33.372040769999998</c:v>
                </c:pt>
                <c:pt idx="21">
                  <c:v>46.456930509999999</c:v>
                </c:pt>
                <c:pt idx="22">
                  <c:v>57.661539999999995</c:v>
                </c:pt>
                <c:pt idx="23">
                  <c:v>28.54857968</c:v>
                </c:pt>
                <c:pt idx="24">
                  <c:v>4.6962870399999996</c:v>
                </c:pt>
                <c:pt idx="25">
                  <c:v>12.482955829999998</c:v>
                </c:pt>
                <c:pt idx="26">
                  <c:v>13.652317439999999</c:v>
                </c:pt>
                <c:pt idx="27">
                  <c:v>3.8363880999999997</c:v>
                </c:pt>
                <c:pt idx="28">
                  <c:v>0.99014331</c:v>
                </c:pt>
                <c:pt idx="29">
                  <c:v>25.94056381</c:v>
                </c:pt>
              </c:numCache>
            </c:numRef>
          </c:yVal>
          <c:smooth val="0"/>
          <c:extLst>
            <c:ext xmlns:c16="http://schemas.microsoft.com/office/drawing/2014/chart" uri="{C3380CC4-5D6E-409C-BE32-E72D297353CC}">
              <c16:uniqueId val="{00000001-F28F-409C-836B-2E19C652AD2B}"/>
            </c:ext>
          </c:extLst>
        </c:ser>
        <c:dLbls>
          <c:showLegendKey val="0"/>
          <c:showVal val="0"/>
          <c:showCatName val="0"/>
          <c:showSerName val="0"/>
          <c:showPercent val="0"/>
          <c:showBubbleSize val="0"/>
        </c:dLbls>
        <c:axId val="2105542271"/>
        <c:axId val="2105544671"/>
      </c:scatterChart>
      <c:valAx>
        <c:axId val="2105542271"/>
        <c:scaling>
          <c:logBase val="10"/>
          <c:orientation val="minMax"/>
          <c:min val="1000"/>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Product value [millions euro]</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ltLang="en-US"/>
            </a:p>
          </c:txPr>
        </c:title>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05544671"/>
        <c:crosses val="autoZero"/>
        <c:crossBetween val="midCat"/>
      </c:valAx>
      <c:valAx>
        <c:axId val="2105544671"/>
        <c:scaling>
          <c:logBase val="10"/>
          <c:orientation val="minMax"/>
          <c:min val="1"/>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Energy consumption [TWh]</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lt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05542271"/>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Sheet2!$B$1</c:f>
              <c:strCache>
                <c:ptCount val="1"/>
                <c:pt idx="0">
                  <c:v>Agriculture, forestry, and fisheries</c:v>
                </c:pt>
              </c:strCache>
            </c:strRef>
          </c:tx>
          <c:spPr>
            <a:solidFill>
              <a:schemeClr val="accent1"/>
            </a:solidFill>
            <a:ln>
              <a:noFill/>
            </a:ln>
            <a:effectLst/>
          </c:spPr>
          <c:invertIfNegative val="0"/>
          <c:cat>
            <c:strRef>
              <c:f>Sheet2!$A$2:$A$32</c:f>
              <c:strCache>
                <c:ptCount val="31"/>
                <c:pt idx="0">
                  <c:v>France</c:v>
                </c:pt>
                <c:pt idx="1">
                  <c:v>Netherlands</c:v>
                </c:pt>
                <c:pt idx="2">
                  <c:v>Germany</c:v>
                </c:pt>
                <c:pt idx="3">
                  <c:v>Italy</c:v>
                </c:pt>
                <c:pt idx="4">
                  <c:v>Ireland</c:v>
                </c:pt>
                <c:pt idx="5">
                  <c:v>Denmark</c:v>
                </c:pt>
                <c:pt idx="6">
                  <c:v>Greece</c:v>
                </c:pt>
                <c:pt idx="7">
                  <c:v>Portugal</c:v>
                </c:pt>
                <c:pt idx="8">
                  <c:v>Spain</c:v>
                </c:pt>
                <c:pt idx="9">
                  <c:v>Belgium</c:v>
                </c:pt>
                <c:pt idx="10">
                  <c:v>Iceland</c:v>
                </c:pt>
                <c:pt idx="11">
                  <c:v>Norway</c:v>
                </c:pt>
                <c:pt idx="12">
                  <c:v>Sweden</c:v>
                </c:pt>
                <c:pt idx="13">
                  <c:v>Finland</c:v>
                </c:pt>
                <c:pt idx="14">
                  <c:v>Austria</c:v>
                </c:pt>
                <c:pt idx="15">
                  <c:v>Estonia</c:v>
                </c:pt>
                <c:pt idx="16">
                  <c:v>Latvia</c:v>
                </c:pt>
                <c:pt idx="17">
                  <c:v>Lithuania</c:v>
                </c:pt>
                <c:pt idx="18">
                  <c:v>Poland</c:v>
                </c:pt>
                <c:pt idx="19">
                  <c:v>Czechia</c:v>
                </c:pt>
                <c:pt idx="20">
                  <c:v>Slovakia</c:v>
                </c:pt>
                <c:pt idx="21">
                  <c:v>Hungary</c:v>
                </c:pt>
                <c:pt idx="22">
                  <c:v>Romania</c:v>
                </c:pt>
                <c:pt idx="23">
                  <c:v>Bulgaria</c:v>
                </c:pt>
                <c:pt idx="24">
                  <c:v>Albania</c:v>
                </c:pt>
                <c:pt idx="25">
                  <c:v>Slovenia</c:v>
                </c:pt>
                <c:pt idx="26">
                  <c:v>Croatia</c:v>
                </c:pt>
                <c:pt idx="27">
                  <c:v>Bosnia and Herzegovina</c:v>
                </c:pt>
                <c:pt idx="28">
                  <c:v>North Macedonia</c:v>
                </c:pt>
                <c:pt idx="29">
                  <c:v>Montenegro</c:v>
                </c:pt>
                <c:pt idx="30">
                  <c:v>Serbia</c:v>
                </c:pt>
              </c:strCache>
            </c:strRef>
          </c:cat>
          <c:val>
            <c:numRef>
              <c:f>Sheet2!$B$2:$B$32</c:f>
              <c:numCache>
                <c:formatCode>General</c:formatCode>
                <c:ptCount val="31"/>
                <c:pt idx="0">
                  <c:v>4543000</c:v>
                </c:pt>
                <c:pt idx="1">
                  <c:v>48998000</c:v>
                </c:pt>
                <c:pt idx="2">
                  <c:v>1048215000</c:v>
                </c:pt>
                <c:pt idx="3">
                  <c:v>71816000</c:v>
                </c:pt>
                <c:pt idx="4">
                  <c:v>6128000</c:v>
                </c:pt>
                <c:pt idx="5">
                  <c:v>79443155</c:v>
                </c:pt>
                <c:pt idx="6">
                  <c:v>0</c:v>
                </c:pt>
                <c:pt idx="7">
                  <c:v>23347000</c:v>
                </c:pt>
                <c:pt idx="8">
                  <c:v>101109000</c:v>
                </c:pt>
                <c:pt idx="9">
                  <c:v>0</c:v>
                </c:pt>
                <c:pt idx="10">
                  <c:v>0</c:v>
                </c:pt>
                <c:pt idx="11">
                  <c:v>0</c:v>
                </c:pt>
                <c:pt idx="12">
                  <c:v>0</c:v>
                </c:pt>
                <c:pt idx="13">
                  <c:v>59656000</c:v>
                </c:pt>
                <c:pt idx="14">
                  <c:v>159313000</c:v>
                </c:pt>
                <c:pt idx="15">
                  <c:v>47293000</c:v>
                </c:pt>
                <c:pt idx="16">
                  <c:v>0</c:v>
                </c:pt>
                <c:pt idx="17">
                  <c:v>11931000</c:v>
                </c:pt>
                <c:pt idx="18">
                  <c:v>212339718</c:v>
                </c:pt>
                <c:pt idx="19">
                  <c:v>711715</c:v>
                </c:pt>
                <c:pt idx="20">
                  <c:v>0</c:v>
                </c:pt>
                <c:pt idx="21">
                  <c:v>37367089</c:v>
                </c:pt>
                <c:pt idx="22">
                  <c:v>398043</c:v>
                </c:pt>
                <c:pt idx="23">
                  <c:v>5491359</c:v>
                </c:pt>
                <c:pt idx="24">
                  <c:v>0</c:v>
                </c:pt>
                <c:pt idx="25">
                  <c:v>0</c:v>
                </c:pt>
                <c:pt idx="26">
                  <c:v>48858000</c:v>
                </c:pt>
                <c:pt idx="27">
                  <c:v>0</c:v>
                </c:pt>
                <c:pt idx="28">
                  <c:v>0</c:v>
                </c:pt>
                <c:pt idx="29">
                  <c:v>0</c:v>
                </c:pt>
                <c:pt idx="30">
                  <c:v>0</c:v>
                </c:pt>
              </c:numCache>
            </c:numRef>
          </c:val>
          <c:extLst>
            <c:ext xmlns:c16="http://schemas.microsoft.com/office/drawing/2014/chart" uri="{C3380CC4-5D6E-409C-BE32-E72D297353CC}">
              <c16:uniqueId val="{00000000-ECCE-4E07-BDF4-58AAF996F6BA}"/>
            </c:ext>
          </c:extLst>
        </c:ser>
        <c:ser>
          <c:idx val="1"/>
          <c:order val="1"/>
          <c:tx>
            <c:strRef>
              <c:f>Sheet2!$C$1</c:f>
              <c:strCache>
                <c:ptCount val="1"/>
                <c:pt idx="0">
                  <c:v>Ceramics and stone products manufacturing</c:v>
                </c:pt>
              </c:strCache>
            </c:strRef>
          </c:tx>
          <c:spPr>
            <a:solidFill>
              <a:schemeClr val="accent2"/>
            </a:solidFill>
            <a:ln>
              <a:noFill/>
            </a:ln>
            <a:effectLst/>
          </c:spPr>
          <c:invertIfNegative val="0"/>
          <c:cat>
            <c:strRef>
              <c:f>Sheet2!$A$2:$A$32</c:f>
              <c:strCache>
                <c:ptCount val="31"/>
                <c:pt idx="0">
                  <c:v>France</c:v>
                </c:pt>
                <c:pt idx="1">
                  <c:v>Netherlands</c:v>
                </c:pt>
                <c:pt idx="2">
                  <c:v>Germany</c:v>
                </c:pt>
                <c:pt idx="3">
                  <c:v>Italy</c:v>
                </c:pt>
                <c:pt idx="4">
                  <c:v>Ireland</c:v>
                </c:pt>
                <c:pt idx="5">
                  <c:v>Denmark</c:v>
                </c:pt>
                <c:pt idx="6">
                  <c:v>Greece</c:v>
                </c:pt>
                <c:pt idx="7">
                  <c:v>Portugal</c:v>
                </c:pt>
                <c:pt idx="8">
                  <c:v>Spain</c:v>
                </c:pt>
                <c:pt idx="9">
                  <c:v>Belgium</c:v>
                </c:pt>
                <c:pt idx="10">
                  <c:v>Iceland</c:v>
                </c:pt>
                <c:pt idx="11">
                  <c:v>Norway</c:v>
                </c:pt>
                <c:pt idx="12">
                  <c:v>Sweden</c:v>
                </c:pt>
                <c:pt idx="13">
                  <c:v>Finland</c:v>
                </c:pt>
                <c:pt idx="14">
                  <c:v>Austria</c:v>
                </c:pt>
                <c:pt idx="15">
                  <c:v>Estonia</c:v>
                </c:pt>
                <c:pt idx="16">
                  <c:v>Latvia</c:v>
                </c:pt>
                <c:pt idx="17">
                  <c:v>Lithuania</c:v>
                </c:pt>
                <c:pt idx="18">
                  <c:v>Poland</c:v>
                </c:pt>
                <c:pt idx="19">
                  <c:v>Czechia</c:v>
                </c:pt>
                <c:pt idx="20">
                  <c:v>Slovakia</c:v>
                </c:pt>
                <c:pt idx="21">
                  <c:v>Hungary</c:v>
                </c:pt>
                <c:pt idx="22">
                  <c:v>Romania</c:v>
                </c:pt>
                <c:pt idx="23">
                  <c:v>Bulgaria</c:v>
                </c:pt>
                <c:pt idx="24">
                  <c:v>Albania</c:v>
                </c:pt>
                <c:pt idx="25">
                  <c:v>Slovenia</c:v>
                </c:pt>
                <c:pt idx="26">
                  <c:v>Croatia</c:v>
                </c:pt>
                <c:pt idx="27">
                  <c:v>Bosnia and Herzegovina</c:v>
                </c:pt>
                <c:pt idx="28">
                  <c:v>North Macedonia</c:v>
                </c:pt>
                <c:pt idx="29">
                  <c:v>Montenegro</c:v>
                </c:pt>
                <c:pt idx="30">
                  <c:v>Serbia</c:v>
                </c:pt>
              </c:strCache>
            </c:strRef>
          </c:cat>
          <c:val>
            <c:numRef>
              <c:f>Sheet2!$C$2:$C$32</c:f>
              <c:numCache>
                <c:formatCode>General</c:formatCode>
                <c:ptCount val="31"/>
                <c:pt idx="0">
                  <c:v>12128420000</c:v>
                </c:pt>
                <c:pt idx="1">
                  <c:v>3332183000</c:v>
                </c:pt>
                <c:pt idx="2">
                  <c:v>24516058000</c:v>
                </c:pt>
                <c:pt idx="3">
                  <c:v>35582316000</c:v>
                </c:pt>
                <c:pt idx="4">
                  <c:v>663823000</c:v>
                </c:pt>
                <c:pt idx="5">
                  <c:v>1836656778</c:v>
                </c:pt>
                <c:pt idx="6">
                  <c:v>1263449000</c:v>
                </c:pt>
                <c:pt idx="7">
                  <c:v>4858757000</c:v>
                </c:pt>
                <c:pt idx="8">
                  <c:v>18497143000</c:v>
                </c:pt>
                <c:pt idx="9">
                  <c:v>5356484000</c:v>
                </c:pt>
                <c:pt idx="10">
                  <c:v>0</c:v>
                </c:pt>
                <c:pt idx="11">
                  <c:v>481799594</c:v>
                </c:pt>
                <c:pt idx="12">
                  <c:v>1529911578</c:v>
                </c:pt>
                <c:pt idx="13">
                  <c:v>1540291000</c:v>
                </c:pt>
                <c:pt idx="14">
                  <c:v>2256667000</c:v>
                </c:pt>
                <c:pt idx="15">
                  <c:v>555438000</c:v>
                </c:pt>
                <c:pt idx="16">
                  <c:v>65315000</c:v>
                </c:pt>
                <c:pt idx="17">
                  <c:v>917370000</c:v>
                </c:pt>
                <c:pt idx="18">
                  <c:v>9284730519</c:v>
                </c:pt>
                <c:pt idx="19">
                  <c:v>3796902640</c:v>
                </c:pt>
                <c:pt idx="20">
                  <c:v>1132802000</c:v>
                </c:pt>
                <c:pt idx="21">
                  <c:v>2455111177</c:v>
                </c:pt>
                <c:pt idx="22">
                  <c:v>2401368187</c:v>
                </c:pt>
                <c:pt idx="23">
                  <c:v>963560179</c:v>
                </c:pt>
                <c:pt idx="24">
                  <c:v>237028025</c:v>
                </c:pt>
                <c:pt idx="25">
                  <c:v>227402000</c:v>
                </c:pt>
                <c:pt idx="26">
                  <c:v>1107547000</c:v>
                </c:pt>
                <c:pt idx="27">
                  <c:v>608701678</c:v>
                </c:pt>
                <c:pt idx="28">
                  <c:v>26803653</c:v>
                </c:pt>
                <c:pt idx="29">
                  <c:v>5020000</c:v>
                </c:pt>
                <c:pt idx="30">
                  <c:v>848218339</c:v>
                </c:pt>
              </c:numCache>
            </c:numRef>
          </c:val>
          <c:extLst>
            <c:ext xmlns:c16="http://schemas.microsoft.com/office/drawing/2014/chart" uri="{C3380CC4-5D6E-409C-BE32-E72D297353CC}">
              <c16:uniqueId val="{00000001-ECCE-4E07-BDF4-58AAF996F6BA}"/>
            </c:ext>
          </c:extLst>
        </c:ser>
        <c:ser>
          <c:idx val="2"/>
          <c:order val="2"/>
          <c:tx>
            <c:strRef>
              <c:f>Sheet2!$D$1</c:f>
              <c:strCache>
                <c:ptCount val="1"/>
                <c:pt idx="0">
                  <c:v>Chemical industry (including petroleum and coal products)</c:v>
                </c:pt>
              </c:strCache>
            </c:strRef>
          </c:tx>
          <c:spPr>
            <a:solidFill>
              <a:schemeClr val="accent3"/>
            </a:solidFill>
            <a:ln>
              <a:noFill/>
            </a:ln>
            <a:effectLst/>
          </c:spPr>
          <c:invertIfNegative val="0"/>
          <c:cat>
            <c:strRef>
              <c:f>Sheet2!$A$2:$A$32</c:f>
              <c:strCache>
                <c:ptCount val="31"/>
                <c:pt idx="0">
                  <c:v>France</c:v>
                </c:pt>
                <c:pt idx="1">
                  <c:v>Netherlands</c:v>
                </c:pt>
                <c:pt idx="2">
                  <c:v>Germany</c:v>
                </c:pt>
                <c:pt idx="3">
                  <c:v>Italy</c:v>
                </c:pt>
                <c:pt idx="4">
                  <c:v>Ireland</c:v>
                </c:pt>
                <c:pt idx="5">
                  <c:v>Denmark</c:v>
                </c:pt>
                <c:pt idx="6">
                  <c:v>Greece</c:v>
                </c:pt>
                <c:pt idx="7">
                  <c:v>Portugal</c:v>
                </c:pt>
                <c:pt idx="8">
                  <c:v>Spain</c:v>
                </c:pt>
                <c:pt idx="9">
                  <c:v>Belgium</c:v>
                </c:pt>
                <c:pt idx="10">
                  <c:v>Iceland</c:v>
                </c:pt>
                <c:pt idx="11">
                  <c:v>Norway</c:v>
                </c:pt>
                <c:pt idx="12">
                  <c:v>Sweden</c:v>
                </c:pt>
                <c:pt idx="13">
                  <c:v>Finland</c:v>
                </c:pt>
                <c:pt idx="14">
                  <c:v>Austria</c:v>
                </c:pt>
                <c:pt idx="15">
                  <c:v>Estonia</c:v>
                </c:pt>
                <c:pt idx="16">
                  <c:v>Latvia</c:v>
                </c:pt>
                <c:pt idx="17">
                  <c:v>Lithuania</c:v>
                </c:pt>
                <c:pt idx="18">
                  <c:v>Poland</c:v>
                </c:pt>
                <c:pt idx="19">
                  <c:v>Czechia</c:v>
                </c:pt>
                <c:pt idx="20">
                  <c:v>Slovakia</c:v>
                </c:pt>
                <c:pt idx="21">
                  <c:v>Hungary</c:v>
                </c:pt>
                <c:pt idx="22">
                  <c:v>Romania</c:v>
                </c:pt>
                <c:pt idx="23">
                  <c:v>Bulgaria</c:v>
                </c:pt>
                <c:pt idx="24">
                  <c:v>Albania</c:v>
                </c:pt>
                <c:pt idx="25">
                  <c:v>Slovenia</c:v>
                </c:pt>
                <c:pt idx="26">
                  <c:v>Croatia</c:v>
                </c:pt>
                <c:pt idx="27">
                  <c:v>Bosnia and Herzegovina</c:v>
                </c:pt>
                <c:pt idx="28">
                  <c:v>North Macedonia</c:v>
                </c:pt>
                <c:pt idx="29">
                  <c:v>Montenegro</c:v>
                </c:pt>
                <c:pt idx="30">
                  <c:v>Serbia</c:v>
                </c:pt>
              </c:strCache>
            </c:strRef>
          </c:cat>
          <c:val>
            <c:numRef>
              <c:f>Sheet2!$D$2:$D$32</c:f>
              <c:numCache>
                <c:formatCode>General</c:formatCode>
                <c:ptCount val="31"/>
                <c:pt idx="0">
                  <c:v>29796146000</c:v>
                </c:pt>
                <c:pt idx="1">
                  <c:v>4494064000</c:v>
                </c:pt>
                <c:pt idx="2">
                  <c:v>42433467000</c:v>
                </c:pt>
                <c:pt idx="3">
                  <c:v>41192169000</c:v>
                </c:pt>
                <c:pt idx="4">
                  <c:v>2949360000</c:v>
                </c:pt>
                <c:pt idx="5">
                  <c:v>4515948273</c:v>
                </c:pt>
                <c:pt idx="6">
                  <c:v>1986610000</c:v>
                </c:pt>
                <c:pt idx="7">
                  <c:v>3005391000</c:v>
                </c:pt>
                <c:pt idx="8">
                  <c:v>26910350000</c:v>
                </c:pt>
                <c:pt idx="9">
                  <c:v>7214797000</c:v>
                </c:pt>
                <c:pt idx="10">
                  <c:v>216362764</c:v>
                </c:pt>
                <c:pt idx="11">
                  <c:v>893465705</c:v>
                </c:pt>
                <c:pt idx="12">
                  <c:v>2186712026</c:v>
                </c:pt>
                <c:pt idx="13">
                  <c:v>9763452000</c:v>
                </c:pt>
                <c:pt idx="14">
                  <c:v>2956642000</c:v>
                </c:pt>
                <c:pt idx="15">
                  <c:v>511047000</c:v>
                </c:pt>
                <c:pt idx="16">
                  <c:v>75520000</c:v>
                </c:pt>
                <c:pt idx="17">
                  <c:v>2164474000</c:v>
                </c:pt>
                <c:pt idx="18">
                  <c:v>9788241962</c:v>
                </c:pt>
                <c:pt idx="19">
                  <c:v>3640569487</c:v>
                </c:pt>
                <c:pt idx="20">
                  <c:v>582258000</c:v>
                </c:pt>
                <c:pt idx="21">
                  <c:v>2390097201</c:v>
                </c:pt>
                <c:pt idx="22">
                  <c:v>1466238706</c:v>
                </c:pt>
                <c:pt idx="23">
                  <c:v>1301372331</c:v>
                </c:pt>
                <c:pt idx="24">
                  <c:v>18085662</c:v>
                </c:pt>
                <c:pt idx="25">
                  <c:v>165616000</c:v>
                </c:pt>
                <c:pt idx="26">
                  <c:v>686026000</c:v>
                </c:pt>
                <c:pt idx="27">
                  <c:v>281436011</c:v>
                </c:pt>
                <c:pt idx="28">
                  <c:v>49910751</c:v>
                </c:pt>
                <c:pt idx="29">
                  <c:v>417000</c:v>
                </c:pt>
                <c:pt idx="30">
                  <c:v>1001085869</c:v>
                </c:pt>
              </c:numCache>
            </c:numRef>
          </c:val>
          <c:extLst>
            <c:ext xmlns:c16="http://schemas.microsoft.com/office/drawing/2014/chart" uri="{C3380CC4-5D6E-409C-BE32-E72D297353CC}">
              <c16:uniqueId val="{00000002-ECCE-4E07-BDF4-58AAF996F6BA}"/>
            </c:ext>
          </c:extLst>
        </c:ser>
        <c:ser>
          <c:idx val="3"/>
          <c:order val="3"/>
          <c:tx>
            <c:strRef>
              <c:f>Sheet2!$E$1</c:f>
              <c:strCache>
                <c:ptCount val="1"/>
                <c:pt idx="0">
                  <c:v>Construction industry</c:v>
                </c:pt>
              </c:strCache>
            </c:strRef>
          </c:tx>
          <c:spPr>
            <a:solidFill>
              <a:schemeClr val="accent4"/>
            </a:solidFill>
            <a:ln>
              <a:noFill/>
            </a:ln>
            <a:effectLst/>
          </c:spPr>
          <c:invertIfNegative val="0"/>
          <c:cat>
            <c:strRef>
              <c:f>Sheet2!$A$2:$A$32</c:f>
              <c:strCache>
                <c:ptCount val="31"/>
                <c:pt idx="0">
                  <c:v>France</c:v>
                </c:pt>
                <c:pt idx="1">
                  <c:v>Netherlands</c:v>
                </c:pt>
                <c:pt idx="2">
                  <c:v>Germany</c:v>
                </c:pt>
                <c:pt idx="3">
                  <c:v>Italy</c:v>
                </c:pt>
                <c:pt idx="4">
                  <c:v>Ireland</c:v>
                </c:pt>
                <c:pt idx="5">
                  <c:v>Denmark</c:v>
                </c:pt>
                <c:pt idx="6">
                  <c:v>Greece</c:v>
                </c:pt>
                <c:pt idx="7">
                  <c:v>Portugal</c:v>
                </c:pt>
                <c:pt idx="8">
                  <c:v>Spain</c:v>
                </c:pt>
                <c:pt idx="9">
                  <c:v>Belgium</c:v>
                </c:pt>
                <c:pt idx="10">
                  <c:v>Iceland</c:v>
                </c:pt>
                <c:pt idx="11">
                  <c:v>Norway</c:v>
                </c:pt>
                <c:pt idx="12">
                  <c:v>Sweden</c:v>
                </c:pt>
                <c:pt idx="13">
                  <c:v>Finland</c:v>
                </c:pt>
                <c:pt idx="14">
                  <c:v>Austria</c:v>
                </c:pt>
                <c:pt idx="15">
                  <c:v>Estonia</c:v>
                </c:pt>
                <c:pt idx="16">
                  <c:v>Latvia</c:v>
                </c:pt>
                <c:pt idx="17">
                  <c:v>Lithuania</c:v>
                </c:pt>
                <c:pt idx="18">
                  <c:v>Poland</c:v>
                </c:pt>
                <c:pt idx="19">
                  <c:v>Czechia</c:v>
                </c:pt>
                <c:pt idx="20">
                  <c:v>Slovakia</c:v>
                </c:pt>
                <c:pt idx="21">
                  <c:v>Hungary</c:v>
                </c:pt>
                <c:pt idx="22">
                  <c:v>Romania</c:v>
                </c:pt>
                <c:pt idx="23">
                  <c:v>Bulgaria</c:v>
                </c:pt>
                <c:pt idx="24">
                  <c:v>Albania</c:v>
                </c:pt>
                <c:pt idx="25">
                  <c:v>Slovenia</c:v>
                </c:pt>
                <c:pt idx="26">
                  <c:v>Croatia</c:v>
                </c:pt>
                <c:pt idx="27">
                  <c:v>Bosnia and Herzegovina</c:v>
                </c:pt>
                <c:pt idx="28">
                  <c:v>North Macedonia</c:v>
                </c:pt>
                <c:pt idx="29">
                  <c:v>Montenegro</c:v>
                </c:pt>
                <c:pt idx="30">
                  <c:v>Serbia</c:v>
                </c:pt>
              </c:strCache>
            </c:strRef>
          </c:cat>
          <c:val>
            <c:numRef>
              <c:f>Sheet2!$E$2:$E$32</c:f>
              <c:numCache>
                <c:formatCode>General</c:formatCode>
                <c:ptCount val="31"/>
                <c:pt idx="0">
                  <c:v>3921782000</c:v>
                </c:pt>
                <c:pt idx="1">
                  <c:v>0</c:v>
                </c:pt>
                <c:pt idx="2">
                  <c:v>703738000</c:v>
                </c:pt>
                <c:pt idx="3">
                  <c:v>1908680000</c:v>
                </c:pt>
                <c:pt idx="4">
                  <c:v>372565000</c:v>
                </c:pt>
                <c:pt idx="5">
                  <c:v>566181669</c:v>
                </c:pt>
                <c:pt idx="6">
                  <c:v>12692000</c:v>
                </c:pt>
                <c:pt idx="7">
                  <c:v>68190000</c:v>
                </c:pt>
                <c:pt idx="8">
                  <c:v>340193000</c:v>
                </c:pt>
                <c:pt idx="9">
                  <c:v>420340000</c:v>
                </c:pt>
                <c:pt idx="10">
                  <c:v>0</c:v>
                </c:pt>
                <c:pt idx="11">
                  <c:v>0</c:v>
                </c:pt>
                <c:pt idx="12">
                  <c:v>297007266</c:v>
                </c:pt>
                <c:pt idx="13">
                  <c:v>777754000</c:v>
                </c:pt>
                <c:pt idx="14">
                  <c:v>705723000</c:v>
                </c:pt>
                <c:pt idx="15">
                  <c:v>275433000</c:v>
                </c:pt>
                <c:pt idx="16">
                  <c:v>65678000</c:v>
                </c:pt>
                <c:pt idx="17">
                  <c:v>61388000</c:v>
                </c:pt>
                <c:pt idx="18">
                  <c:v>448523778</c:v>
                </c:pt>
                <c:pt idx="19">
                  <c:v>348285161</c:v>
                </c:pt>
                <c:pt idx="20">
                  <c:v>123478000</c:v>
                </c:pt>
                <c:pt idx="21">
                  <c:v>249834045</c:v>
                </c:pt>
                <c:pt idx="22">
                  <c:v>56035337</c:v>
                </c:pt>
                <c:pt idx="23">
                  <c:v>109173739</c:v>
                </c:pt>
                <c:pt idx="24">
                  <c:v>0</c:v>
                </c:pt>
                <c:pt idx="25">
                  <c:v>109708000</c:v>
                </c:pt>
                <c:pt idx="26">
                  <c:v>76283000</c:v>
                </c:pt>
                <c:pt idx="27">
                  <c:v>38911357</c:v>
                </c:pt>
                <c:pt idx="28">
                  <c:v>0</c:v>
                </c:pt>
                <c:pt idx="29">
                  <c:v>9244000</c:v>
                </c:pt>
                <c:pt idx="30">
                  <c:v>41853728</c:v>
                </c:pt>
              </c:numCache>
            </c:numRef>
          </c:val>
          <c:extLst>
            <c:ext xmlns:c16="http://schemas.microsoft.com/office/drawing/2014/chart" uri="{C3380CC4-5D6E-409C-BE32-E72D297353CC}">
              <c16:uniqueId val="{00000003-ECCE-4E07-BDF4-58AAF996F6BA}"/>
            </c:ext>
          </c:extLst>
        </c:ser>
        <c:ser>
          <c:idx val="4"/>
          <c:order val="4"/>
          <c:tx>
            <c:strRef>
              <c:f>Sheet2!$F$1</c:f>
              <c:strCache>
                <c:ptCount val="1"/>
                <c:pt idx="0">
                  <c:v>Food and beverage manufacturing</c:v>
                </c:pt>
              </c:strCache>
            </c:strRef>
          </c:tx>
          <c:spPr>
            <a:solidFill>
              <a:schemeClr val="accent5"/>
            </a:solidFill>
            <a:ln>
              <a:noFill/>
            </a:ln>
            <a:effectLst/>
          </c:spPr>
          <c:invertIfNegative val="0"/>
          <c:cat>
            <c:strRef>
              <c:f>Sheet2!$A$2:$A$32</c:f>
              <c:strCache>
                <c:ptCount val="31"/>
                <c:pt idx="0">
                  <c:v>France</c:v>
                </c:pt>
                <c:pt idx="1">
                  <c:v>Netherlands</c:v>
                </c:pt>
                <c:pt idx="2">
                  <c:v>Germany</c:v>
                </c:pt>
                <c:pt idx="3">
                  <c:v>Italy</c:v>
                </c:pt>
                <c:pt idx="4">
                  <c:v>Ireland</c:v>
                </c:pt>
                <c:pt idx="5">
                  <c:v>Denmark</c:v>
                </c:pt>
                <c:pt idx="6">
                  <c:v>Greece</c:v>
                </c:pt>
                <c:pt idx="7">
                  <c:v>Portugal</c:v>
                </c:pt>
                <c:pt idx="8">
                  <c:v>Spain</c:v>
                </c:pt>
                <c:pt idx="9">
                  <c:v>Belgium</c:v>
                </c:pt>
                <c:pt idx="10">
                  <c:v>Iceland</c:v>
                </c:pt>
                <c:pt idx="11">
                  <c:v>Norway</c:v>
                </c:pt>
                <c:pt idx="12">
                  <c:v>Sweden</c:v>
                </c:pt>
                <c:pt idx="13">
                  <c:v>Finland</c:v>
                </c:pt>
                <c:pt idx="14">
                  <c:v>Austria</c:v>
                </c:pt>
                <c:pt idx="15">
                  <c:v>Estonia</c:v>
                </c:pt>
                <c:pt idx="16">
                  <c:v>Latvia</c:v>
                </c:pt>
                <c:pt idx="17">
                  <c:v>Lithuania</c:v>
                </c:pt>
                <c:pt idx="18">
                  <c:v>Poland</c:v>
                </c:pt>
                <c:pt idx="19">
                  <c:v>Czechia</c:v>
                </c:pt>
                <c:pt idx="20">
                  <c:v>Slovakia</c:v>
                </c:pt>
                <c:pt idx="21">
                  <c:v>Hungary</c:v>
                </c:pt>
                <c:pt idx="22">
                  <c:v>Romania</c:v>
                </c:pt>
                <c:pt idx="23">
                  <c:v>Bulgaria</c:v>
                </c:pt>
                <c:pt idx="24">
                  <c:v>Albania</c:v>
                </c:pt>
                <c:pt idx="25">
                  <c:v>Slovenia</c:v>
                </c:pt>
                <c:pt idx="26">
                  <c:v>Croatia</c:v>
                </c:pt>
                <c:pt idx="27">
                  <c:v>Bosnia and Herzegovina</c:v>
                </c:pt>
                <c:pt idx="28">
                  <c:v>North Macedonia</c:v>
                </c:pt>
                <c:pt idx="29">
                  <c:v>Montenegro</c:v>
                </c:pt>
                <c:pt idx="30">
                  <c:v>Serbia</c:v>
                </c:pt>
              </c:strCache>
            </c:strRef>
          </c:cat>
          <c:val>
            <c:numRef>
              <c:f>Sheet2!$F$2:$F$32</c:f>
              <c:numCache>
                <c:formatCode>General</c:formatCode>
                <c:ptCount val="31"/>
                <c:pt idx="0">
                  <c:v>176547254000</c:v>
                </c:pt>
                <c:pt idx="1">
                  <c:v>41853799000</c:v>
                </c:pt>
                <c:pt idx="2">
                  <c:v>228476055000</c:v>
                </c:pt>
                <c:pt idx="3">
                  <c:v>181789129000</c:v>
                </c:pt>
                <c:pt idx="4">
                  <c:v>15938211000</c:v>
                </c:pt>
                <c:pt idx="5">
                  <c:v>23046729922</c:v>
                </c:pt>
                <c:pt idx="6">
                  <c:v>8488371000</c:v>
                </c:pt>
                <c:pt idx="7">
                  <c:v>19785110000</c:v>
                </c:pt>
                <c:pt idx="8">
                  <c:v>181206026000</c:v>
                </c:pt>
                <c:pt idx="9">
                  <c:v>38978551000</c:v>
                </c:pt>
                <c:pt idx="10">
                  <c:v>2075792167</c:v>
                </c:pt>
                <c:pt idx="11">
                  <c:v>21710151603</c:v>
                </c:pt>
                <c:pt idx="12">
                  <c:v>12103346519</c:v>
                </c:pt>
                <c:pt idx="13">
                  <c:v>15514198000</c:v>
                </c:pt>
                <c:pt idx="14">
                  <c:v>26087864000</c:v>
                </c:pt>
                <c:pt idx="15">
                  <c:v>3149345000</c:v>
                </c:pt>
                <c:pt idx="16">
                  <c:v>1662598000</c:v>
                </c:pt>
                <c:pt idx="17">
                  <c:v>6991843000</c:v>
                </c:pt>
                <c:pt idx="18">
                  <c:v>71853118448</c:v>
                </c:pt>
                <c:pt idx="19">
                  <c:v>24834588949</c:v>
                </c:pt>
                <c:pt idx="20">
                  <c:v>7713322000</c:v>
                </c:pt>
                <c:pt idx="21">
                  <c:v>16950249408</c:v>
                </c:pt>
                <c:pt idx="22">
                  <c:v>16334824426</c:v>
                </c:pt>
                <c:pt idx="23">
                  <c:v>5937140812</c:v>
                </c:pt>
                <c:pt idx="24">
                  <c:v>454081479</c:v>
                </c:pt>
                <c:pt idx="25">
                  <c:v>1393942000</c:v>
                </c:pt>
                <c:pt idx="26">
                  <c:v>5723122000</c:v>
                </c:pt>
                <c:pt idx="27">
                  <c:v>1918436674</c:v>
                </c:pt>
                <c:pt idx="28">
                  <c:v>766406700</c:v>
                </c:pt>
                <c:pt idx="29">
                  <c:v>320633000</c:v>
                </c:pt>
                <c:pt idx="30">
                  <c:v>5766462149</c:v>
                </c:pt>
              </c:numCache>
            </c:numRef>
          </c:val>
          <c:extLst>
            <c:ext xmlns:c16="http://schemas.microsoft.com/office/drawing/2014/chart" uri="{C3380CC4-5D6E-409C-BE32-E72D297353CC}">
              <c16:uniqueId val="{00000004-ECCE-4E07-BDF4-58AAF996F6BA}"/>
            </c:ext>
          </c:extLst>
        </c:ser>
        <c:ser>
          <c:idx val="5"/>
          <c:order val="5"/>
          <c:tx>
            <c:strRef>
              <c:f>Sheet2!$G$1</c:f>
              <c:strCache>
                <c:ptCount val="1"/>
                <c:pt idx="0">
                  <c:v>Iron, non-ferrous, and metal products manufacturing</c:v>
                </c:pt>
              </c:strCache>
            </c:strRef>
          </c:tx>
          <c:spPr>
            <a:solidFill>
              <a:schemeClr val="accent6"/>
            </a:solidFill>
            <a:ln>
              <a:noFill/>
            </a:ln>
            <a:effectLst/>
          </c:spPr>
          <c:invertIfNegative val="0"/>
          <c:cat>
            <c:strRef>
              <c:f>Sheet2!$A$2:$A$32</c:f>
              <c:strCache>
                <c:ptCount val="31"/>
                <c:pt idx="0">
                  <c:v>France</c:v>
                </c:pt>
                <c:pt idx="1">
                  <c:v>Netherlands</c:v>
                </c:pt>
                <c:pt idx="2">
                  <c:v>Germany</c:v>
                </c:pt>
                <c:pt idx="3">
                  <c:v>Italy</c:v>
                </c:pt>
                <c:pt idx="4">
                  <c:v>Ireland</c:v>
                </c:pt>
                <c:pt idx="5">
                  <c:v>Denmark</c:v>
                </c:pt>
                <c:pt idx="6">
                  <c:v>Greece</c:v>
                </c:pt>
                <c:pt idx="7">
                  <c:v>Portugal</c:v>
                </c:pt>
                <c:pt idx="8">
                  <c:v>Spain</c:v>
                </c:pt>
                <c:pt idx="9">
                  <c:v>Belgium</c:v>
                </c:pt>
                <c:pt idx="10">
                  <c:v>Iceland</c:v>
                </c:pt>
                <c:pt idx="11">
                  <c:v>Norway</c:v>
                </c:pt>
                <c:pt idx="12">
                  <c:v>Sweden</c:v>
                </c:pt>
                <c:pt idx="13">
                  <c:v>Finland</c:v>
                </c:pt>
                <c:pt idx="14">
                  <c:v>Austria</c:v>
                </c:pt>
                <c:pt idx="15">
                  <c:v>Estonia</c:v>
                </c:pt>
                <c:pt idx="16">
                  <c:v>Latvia</c:v>
                </c:pt>
                <c:pt idx="17">
                  <c:v>Lithuania</c:v>
                </c:pt>
                <c:pt idx="18">
                  <c:v>Poland</c:v>
                </c:pt>
                <c:pt idx="19">
                  <c:v>Czechia</c:v>
                </c:pt>
                <c:pt idx="20">
                  <c:v>Slovakia</c:v>
                </c:pt>
                <c:pt idx="21">
                  <c:v>Hungary</c:v>
                </c:pt>
                <c:pt idx="22">
                  <c:v>Romania</c:v>
                </c:pt>
                <c:pt idx="23">
                  <c:v>Bulgaria</c:v>
                </c:pt>
                <c:pt idx="24">
                  <c:v>Albania</c:v>
                </c:pt>
                <c:pt idx="25">
                  <c:v>Slovenia</c:v>
                </c:pt>
                <c:pt idx="26">
                  <c:v>Croatia</c:v>
                </c:pt>
                <c:pt idx="27">
                  <c:v>Bosnia and Herzegovina</c:v>
                </c:pt>
                <c:pt idx="28">
                  <c:v>North Macedonia</c:v>
                </c:pt>
                <c:pt idx="29">
                  <c:v>Montenegro</c:v>
                </c:pt>
                <c:pt idx="30">
                  <c:v>Serbia</c:v>
                </c:pt>
              </c:strCache>
            </c:strRef>
          </c:cat>
          <c:val>
            <c:numRef>
              <c:f>Sheet2!$G$2:$G$32</c:f>
              <c:numCache>
                <c:formatCode>General</c:formatCode>
                <c:ptCount val="31"/>
                <c:pt idx="0">
                  <c:v>117479147000</c:v>
                </c:pt>
                <c:pt idx="1">
                  <c:v>20897602000</c:v>
                </c:pt>
                <c:pt idx="2">
                  <c:v>247960089000</c:v>
                </c:pt>
                <c:pt idx="3">
                  <c:v>256819892000</c:v>
                </c:pt>
                <c:pt idx="4">
                  <c:v>2788699000</c:v>
                </c:pt>
                <c:pt idx="5">
                  <c:v>17818928853</c:v>
                </c:pt>
                <c:pt idx="6">
                  <c:v>4539010000</c:v>
                </c:pt>
                <c:pt idx="7">
                  <c:v>12379288000</c:v>
                </c:pt>
                <c:pt idx="8">
                  <c:v>93674090000</c:v>
                </c:pt>
                <c:pt idx="9">
                  <c:v>20670803000</c:v>
                </c:pt>
                <c:pt idx="10">
                  <c:v>1931889895</c:v>
                </c:pt>
                <c:pt idx="11">
                  <c:v>3869788354</c:v>
                </c:pt>
                <c:pt idx="12">
                  <c:v>17091893403</c:v>
                </c:pt>
                <c:pt idx="13">
                  <c:v>25877978000</c:v>
                </c:pt>
                <c:pt idx="14">
                  <c:v>29201485000</c:v>
                </c:pt>
                <c:pt idx="15">
                  <c:v>3047792000</c:v>
                </c:pt>
                <c:pt idx="16">
                  <c:v>380202000</c:v>
                </c:pt>
                <c:pt idx="17">
                  <c:v>4174397000</c:v>
                </c:pt>
                <c:pt idx="18">
                  <c:v>39338454428</c:v>
                </c:pt>
                <c:pt idx="19">
                  <c:v>31401604740</c:v>
                </c:pt>
                <c:pt idx="20">
                  <c:v>17352934000</c:v>
                </c:pt>
                <c:pt idx="21">
                  <c:v>35426920917</c:v>
                </c:pt>
                <c:pt idx="22">
                  <c:v>10606741057</c:v>
                </c:pt>
                <c:pt idx="23">
                  <c:v>3920863584</c:v>
                </c:pt>
                <c:pt idx="24">
                  <c:v>339974744</c:v>
                </c:pt>
                <c:pt idx="25">
                  <c:v>2748720000</c:v>
                </c:pt>
                <c:pt idx="26">
                  <c:v>3303566000</c:v>
                </c:pt>
                <c:pt idx="27">
                  <c:v>2599661530</c:v>
                </c:pt>
                <c:pt idx="28">
                  <c:v>223194023</c:v>
                </c:pt>
                <c:pt idx="29">
                  <c:v>124247000</c:v>
                </c:pt>
                <c:pt idx="30">
                  <c:v>3943961180</c:v>
                </c:pt>
              </c:numCache>
            </c:numRef>
          </c:val>
          <c:extLst>
            <c:ext xmlns:c16="http://schemas.microsoft.com/office/drawing/2014/chart" uri="{C3380CC4-5D6E-409C-BE32-E72D297353CC}">
              <c16:uniqueId val="{00000005-ECCE-4E07-BDF4-58AAF996F6BA}"/>
            </c:ext>
          </c:extLst>
        </c:ser>
        <c:ser>
          <c:idx val="6"/>
          <c:order val="6"/>
          <c:tx>
            <c:strRef>
              <c:f>Sheet2!$H$1</c:f>
              <c:strCache>
                <c:ptCount val="1"/>
                <c:pt idx="0">
                  <c:v>Machinery manufacturing</c:v>
                </c:pt>
              </c:strCache>
            </c:strRef>
          </c:tx>
          <c:spPr>
            <a:solidFill>
              <a:schemeClr val="accent1">
                <a:lumMod val="60000"/>
              </a:schemeClr>
            </a:solidFill>
            <a:ln>
              <a:noFill/>
            </a:ln>
            <a:effectLst/>
          </c:spPr>
          <c:invertIfNegative val="0"/>
          <c:cat>
            <c:strRef>
              <c:f>Sheet2!$A$2:$A$32</c:f>
              <c:strCache>
                <c:ptCount val="31"/>
                <c:pt idx="0">
                  <c:v>France</c:v>
                </c:pt>
                <c:pt idx="1">
                  <c:v>Netherlands</c:v>
                </c:pt>
                <c:pt idx="2">
                  <c:v>Germany</c:v>
                </c:pt>
                <c:pt idx="3">
                  <c:v>Italy</c:v>
                </c:pt>
                <c:pt idx="4">
                  <c:v>Ireland</c:v>
                </c:pt>
                <c:pt idx="5">
                  <c:v>Denmark</c:v>
                </c:pt>
                <c:pt idx="6">
                  <c:v>Greece</c:v>
                </c:pt>
                <c:pt idx="7">
                  <c:v>Portugal</c:v>
                </c:pt>
                <c:pt idx="8">
                  <c:v>Spain</c:v>
                </c:pt>
                <c:pt idx="9">
                  <c:v>Belgium</c:v>
                </c:pt>
                <c:pt idx="10">
                  <c:v>Iceland</c:v>
                </c:pt>
                <c:pt idx="11">
                  <c:v>Norway</c:v>
                </c:pt>
                <c:pt idx="12">
                  <c:v>Sweden</c:v>
                </c:pt>
                <c:pt idx="13">
                  <c:v>Finland</c:v>
                </c:pt>
                <c:pt idx="14">
                  <c:v>Austria</c:v>
                </c:pt>
                <c:pt idx="15">
                  <c:v>Estonia</c:v>
                </c:pt>
                <c:pt idx="16">
                  <c:v>Latvia</c:v>
                </c:pt>
                <c:pt idx="17">
                  <c:v>Lithuania</c:v>
                </c:pt>
                <c:pt idx="18">
                  <c:v>Poland</c:v>
                </c:pt>
                <c:pt idx="19">
                  <c:v>Czechia</c:v>
                </c:pt>
                <c:pt idx="20">
                  <c:v>Slovakia</c:v>
                </c:pt>
                <c:pt idx="21">
                  <c:v>Hungary</c:v>
                </c:pt>
                <c:pt idx="22">
                  <c:v>Romania</c:v>
                </c:pt>
                <c:pt idx="23">
                  <c:v>Bulgaria</c:v>
                </c:pt>
                <c:pt idx="24">
                  <c:v>Albania</c:v>
                </c:pt>
                <c:pt idx="25">
                  <c:v>Slovenia</c:v>
                </c:pt>
                <c:pt idx="26">
                  <c:v>Croatia</c:v>
                </c:pt>
                <c:pt idx="27">
                  <c:v>Bosnia and Herzegovina</c:v>
                </c:pt>
                <c:pt idx="28">
                  <c:v>North Macedonia</c:v>
                </c:pt>
                <c:pt idx="29">
                  <c:v>Montenegro</c:v>
                </c:pt>
                <c:pt idx="30">
                  <c:v>Serbia</c:v>
                </c:pt>
              </c:strCache>
            </c:strRef>
          </c:cat>
          <c:val>
            <c:numRef>
              <c:f>Sheet2!$H$2:$H$32</c:f>
              <c:numCache>
                <c:formatCode>General</c:formatCode>
                <c:ptCount val="31"/>
                <c:pt idx="0">
                  <c:v>49778016000</c:v>
                </c:pt>
                <c:pt idx="1">
                  <c:v>11653274000</c:v>
                </c:pt>
                <c:pt idx="2">
                  <c:v>181719286000</c:v>
                </c:pt>
                <c:pt idx="3">
                  <c:v>105753920000</c:v>
                </c:pt>
                <c:pt idx="4">
                  <c:v>6118494000</c:v>
                </c:pt>
                <c:pt idx="5">
                  <c:v>10381460364</c:v>
                </c:pt>
                <c:pt idx="6">
                  <c:v>455774000</c:v>
                </c:pt>
                <c:pt idx="7">
                  <c:v>6015167000</c:v>
                </c:pt>
                <c:pt idx="8">
                  <c:v>35436088000</c:v>
                </c:pt>
                <c:pt idx="9">
                  <c:v>6342372000</c:v>
                </c:pt>
                <c:pt idx="10">
                  <c:v>0</c:v>
                </c:pt>
                <c:pt idx="11">
                  <c:v>1504559029</c:v>
                </c:pt>
                <c:pt idx="12">
                  <c:v>10396961269</c:v>
                </c:pt>
                <c:pt idx="13">
                  <c:v>8143785000</c:v>
                </c:pt>
                <c:pt idx="14">
                  <c:v>13677101000</c:v>
                </c:pt>
                <c:pt idx="15">
                  <c:v>1529918000</c:v>
                </c:pt>
                <c:pt idx="16">
                  <c:v>119647000</c:v>
                </c:pt>
                <c:pt idx="17">
                  <c:v>1682390000</c:v>
                </c:pt>
                <c:pt idx="18">
                  <c:v>25101364591</c:v>
                </c:pt>
                <c:pt idx="19">
                  <c:v>27280987966</c:v>
                </c:pt>
                <c:pt idx="20">
                  <c:v>5002729000</c:v>
                </c:pt>
                <c:pt idx="21">
                  <c:v>13040519114</c:v>
                </c:pt>
                <c:pt idx="22">
                  <c:v>8537422522</c:v>
                </c:pt>
                <c:pt idx="23">
                  <c:v>1919133852</c:v>
                </c:pt>
                <c:pt idx="24">
                  <c:v>6100984</c:v>
                </c:pt>
                <c:pt idx="25">
                  <c:v>1395470000</c:v>
                </c:pt>
                <c:pt idx="26">
                  <c:v>1251951000</c:v>
                </c:pt>
                <c:pt idx="27">
                  <c:v>340629296</c:v>
                </c:pt>
                <c:pt idx="28">
                  <c:v>577082833</c:v>
                </c:pt>
                <c:pt idx="29">
                  <c:v>0</c:v>
                </c:pt>
                <c:pt idx="30">
                  <c:v>3381043119</c:v>
                </c:pt>
              </c:numCache>
            </c:numRef>
          </c:val>
          <c:extLst>
            <c:ext xmlns:c16="http://schemas.microsoft.com/office/drawing/2014/chart" uri="{C3380CC4-5D6E-409C-BE32-E72D297353CC}">
              <c16:uniqueId val="{00000006-ECCE-4E07-BDF4-58AAF996F6BA}"/>
            </c:ext>
          </c:extLst>
        </c:ser>
        <c:ser>
          <c:idx val="7"/>
          <c:order val="7"/>
          <c:tx>
            <c:strRef>
              <c:f>Sheet2!$I$1</c:f>
              <c:strCache>
                <c:ptCount val="1"/>
                <c:pt idx="0">
                  <c:v>Mining and others</c:v>
                </c:pt>
              </c:strCache>
            </c:strRef>
          </c:tx>
          <c:spPr>
            <a:solidFill>
              <a:schemeClr val="accent2">
                <a:lumMod val="60000"/>
              </a:schemeClr>
            </a:solidFill>
            <a:ln>
              <a:noFill/>
            </a:ln>
            <a:effectLst/>
          </c:spPr>
          <c:invertIfNegative val="0"/>
          <c:cat>
            <c:strRef>
              <c:f>Sheet2!$A$2:$A$32</c:f>
              <c:strCache>
                <c:ptCount val="31"/>
                <c:pt idx="0">
                  <c:v>France</c:v>
                </c:pt>
                <c:pt idx="1">
                  <c:v>Netherlands</c:v>
                </c:pt>
                <c:pt idx="2">
                  <c:v>Germany</c:v>
                </c:pt>
                <c:pt idx="3">
                  <c:v>Italy</c:v>
                </c:pt>
                <c:pt idx="4">
                  <c:v>Ireland</c:v>
                </c:pt>
                <c:pt idx="5">
                  <c:v>Denmark</c:v>
                </c:pt>
                <c:pt idx="6">
                  <c:v>Greece</c:v>
                </c:pt>
                <c:pt idx="7">
                  <c:v>Portugal</c:v>
                </c:pt>
                <c:pt idx="8">
                  <c:v>Spain</c:v>
                </c:pt>
                <c:pt idx="9">
                  <c:v>Belgium</c:v>
                </c:pt>
                <c:pt idx="10">
                  <c:v>Iceland</c:v>
                </c:pt>
                <c:pt idx="11">
                  <c:v>Norway</c:v>
                </c:pt>
                <c:pt idx="12">
                  <c:v>Sweden</c:v>
                </c:pt>
                <c:pt idx="13">
                  <c:v>Finland</c:v>
                </c:pt>
                <c:pt idx="14">
                  <c:v>Austria</c:v>
                </c:pt>
                <c:pt idx="15">
                  <c:v>Estonia</c:v>
                </c:pt>
                <c:pt idx="16">
                  <c:v>Latvia</c:v>
                </c:pt>
                <c:pt idx="17">
                  <c:v>Lithuania</c:v>
                </c:pt>
                <c:pt idx="18">
                  <c:v>Poland</c:v>
                </c:pt>
                <c:pt idx="19">
                  <c:v>Czechia</c:v>
                </c:pt>
                <c:pt idx="20">
                  <c:v>Slovakia</c:v>
                </c:pt>
                <c:pt idx="21">
                  <c:v>Hungary</c:v>
                </c:pt>
                <c:pt idx="22">
                  <c:v>Romania</c:v>
                </c:pt>
                <c:pt idx="23">
                  <c:v>Bulgaria</c:v>
                </c:pt>
                <c:pt idx="24">
                  <c:v>Albania</c:v>
                </c:pt>
                <c:pt idx="25">
                  <c:v>Slovenia</c:v>
                </c:pt>
                <c:pt idx="26">
                  <c:v>Croatia</c:v>
                </c:pt>
                <c:pt idx="27">
                  <c:v>Bosnia and Herzegovina</c:v>
                </c:pt>
                <c:pt idx="28">
                  <c:v>North Macedonia</c:v>
                </c:pt>
                <c:pt idx="29">
                  <c:v>Montenegro</c:v>
                </c:pt>
                <c:pt idx="30">
                  <c:v>Serbia</c:v>
                </c:pt>
              </c:strCache>
            </c:strRef>
          </c:cat>
          <c:val>
            <c:numRef>
              <c:f>Sheet2!$I$2:$I$32</c:f>
              <c:numCache>
                <c:formatCode>General</c:formatCode>
                <c:ptCount val="31"/>
                <c:pt idx="0">
                  <c:v>270826000</c:v>
                </c:pt>
                <c:pt idx="1">
                  <c:v>103761000</c:v>
                </c:pt>
                <c:pt idx="2">
                  <c:v>138552000</c:v>
                </c:pt>
                <c:pt idx="3">
                  <c:v>896358000</c:v>
                </c:pt>
                <c:pt idx="4">
                  <c:v>27759000</c:v>
                </c:pt>
                <c:pt idx="5">
                  <c:v>131763546</c:v>
                </c:pt>
                <c:pt idx="6">
                  <c:v>68257000</c:v>
                </c:pt>
                <c:pt idx="7">
                  <c:v>4002000</c:v>
                </c:pt>
                <c:pt idx="8">
                  <c:v>324787000</c:v>
                </c:pt>
                <c:pt idx="9">
                  <c:v>60493000</c:v>
                </c:pt>
                <c:pt idx="10">
                  <c:v>0</c:v>
                </c:pt>
                <c:pt idx="11">
                  <c:v>664808137</c:v>
                </c:pt>
                <c:pt idx="12">
                  <c:v>0</c:v>
                </c:pt>
                <c:pt idx="13">
                  <c:v>73297000</c:v>
                </c:pt>
                <c:pt idx="14">
                  <c:v>97161000</c:v>
                </c:pt>
                <c:pt idx="15">
                  <c:v>56227000</c:v>
                </c:pt>
                <c:pt idx="16">
                  <c:v>0</c:v>
                </c:pt>
                <c:pt idx="17">
                  <c:v>7088000</c:v>
                </c:pt>
                <c:pt idx="18">
                  <c:v>112977102</c:v>
                </c:pt>
                <c:pt idx="19">
                  <c:v>35669346</c:v>
                </c:pt>
                <c:pt idx="20">
                  <c:v>11846000</c:v>
                </c:pt>
                <c:pt idx="21">
                  <c:v>0</c:v>
                </c:pt>
                <c:pt idx="22">
                  <c:v>441830917</c:v>
                </c:pt>
                <c:pt idx="23">
                  <c:v>0</c:v>
                </c:pt>
                <c:pt idx="24">
                  <c:v>0</c:v>
                </c:pt>
                <c:pt idx="25">
                  <c:v>0</c:v>
                </c:pt>
                <c:pt idx="26">
                  <c:v>2446000</c:v>
                </c:pt>
                <c:pt idx="27">
                  <c:v>409034</c:v>
                </c:pt>
                <c:pt idx="28">
                  <c:v>1574091</c:v>
                </c:pt>
                <c:pt idx="29">
                  <c:v>0</c:v>
                </c:pt>
                <c:pt idx="30">
                  <c:v>0</c:v>
                </c:pt>
              </c:numCache>
            </c:numRef>
          </c:val>
          <c:extLst>
            <c:ext xmlns:c16="http://schemas.microsoft.com/office/drawing/2014/chart" uri="{C3380CC4-5D6E-409C-BE32-E72D297353CC}">
              <c16:uniqueId val="{00000007-ECCE-4E07-BDF4-58AAF996F6BA}"/>
            </c:ext>
          </c:extLst>
        </c:ser>
        <c:ser>
          <c:idx val="8"/>
          <c:order val="8"/>
          <c:tx>
            <c:strRef>
              <c:f>Sheet2!$J$1</c:f>
              <c:strCache>
                <c:ptCount val="1"/>
                <c:pt idx="0">
                  <c:v>Plastic, rubber, and leather products manufacturing</c:v>
                </c:pt>
              </c:strCache>
            </c:strRef>
          </c:tx>
          <c:spPr>
            <a:solidFill>
              <a:schemeClr val="accent3">
                <a:lumMod val="60000"/>
              </a:schemeClr>
            </a:solidFill>
            <a:ln>
              <a:noFill/>
            </a:ln>
            <a:effectLst/>
          </c:spPr>
          <c:invertIfNegative val="0"/>
          <c:cat>
            <c:strRef>
              <c:f>Sheet2!$A$2:$A$32</c:f>
              <c:strCache>
                <c:ptCount val="31"/>
                <c:pt idx="0">
                  <c:v>France</c:v>
                </c:pt>
                <c:pt idx="1">
                  <c:v>Netherlands</c:v>
                </c:pt>
                <c:pt idx="2">
                  <c:v>Germany</c:v>
                </c:pt>
                <c:pt idx="3">
                  <c:v>Italy</c:v>
                </c:pt>
                <c:pt idx="4">
                  <c:v>Ireland</c:v>
                </c:pt>
                <c:pt idx="5">
                  <c:v>Denmark</c:v>
                </c:pt>
                <c:pt idx="6">
                  <c:v>Greece</c:v>
                </c:pt>
                <c:pt idx="7">
                  <c:v>Portugal</c:v>
                </c:pt>
                <c:pt idx="8">
                  <c:v>Spain</c:v>
                </c:pt>
                <c:pt idx="9">
                  <c:v>Belgium</c:v>
                </c:pt>
                <c:pt idx="10">
                  <c:v>Iceland</c:v>
                </c:pt>
                <c:pt idx="11">
                  <c:v>Norway</c:v>
                </c:pt>
                <c:pt idx="12">
                  <c:v>Sweden</c:v>
                </c:pt>
                <c:pt idx="13">
                  <c:v>Finland</c:v>
                </c:pt>
                <c:pt idx="14">
                  <c:v>Austria</c:v>
                </c:pt>
                <c:pt idx="15">
                  <c:v>Estonia</c:v>
                </c:pt>
                <c:pt idx="16">
                  <c:v>Latvia</c:v>
                </c:pt>
                <c:pt idx="17">
                  <c:v>Lithuania</c:v>
                </c:pt>
                <c:pt idx="18">
                  <c:v>Poland</c:v>
                </c:pt>
                <c:pt idx="19">
                  <c:v>Czechia</c:v>
                </c:pt>
                <c:pt idx="20">
                  <c:v>Slovakia</c:v>
                </c:pt>
                <c:pt idx="21">
                  <c:v>Hungary</c:v>
                </c:pt>
                <c:pt idx="22">
                  <c:v>Romania</c:v>
                </c:pt>
                <c:pt idx="23">
                  <c:v>Bulgaria</c:v>
                </c:pt>
                <c:pt idx="24">
                  <c:v>Albania</c:v>
                </c:pt>
                <c:pt idx="25">
                  <c:v>Slovenia</c:v>
                </c:pt>
                <c:pt idx="26">
                  <c:v>Croatia</c:v>
                </c:pt>
                <c:pt idx="27">
                  <c:v>Bosnia and Herzegovina</c:v>
                </c:pt>
                <c:pt idx="28">
                  <c:v>North Macedonia</c:v>
                </c:pt>
                <c:pt idx="29">
                  <c:v>Montenegro</c:v>
                </c:pt>
                <c:pt idx="30">
                  <c:v>Serbia</c:v>
                </c:pt>
              </c:strCache>
            </c:strRef>
          </c:cat>
          <c:val>
            <c:numRef>
              <c:f>Sheet2!$J$2:$J$32</c:f>
              <c:numCache>
                <c:formatCode>General</c:formatCode>
                <c:ptCount val="31"/>
                <c:pt idx="0">
                  <c:v>19388844000</c:v>
                </c:pt>
                <c:pt idx="1">
                  <c:v>4229607000</c:v>
                </c:pt>
                <c:pt idx="2">
                  <c:v>39607680000</c:v>
                </c:pt>
                <c:pt idx="3">
                  <c:v>29220700000</c:v>
                </c:pt>
                <c:pt idx="4">
                  <c:v>550148000</c:v>
                </c:pt>
                <c:pt idx="5">
                  <c:v>1748088687</c:v>
                </c:pt>
                <c:pt idx="6">
                  <c:v>661862000</c:v>
                </c:pt>
                <c:pt idx="7">
                  <c:v>3592079000</c:v>
                </c:pt>
                <c:pt idx="8">
                  <c:v>16774772000</c:v>
                </c:pt>
                <c:pt idx="9">
                  <c:v>5008176000</c:v>
                </c:pt>
                <c:pt idx="10">
                  <c:v>0</c:v>
                </c:pt>
                <c:pt idx="11">
                  <c:v>470195890</c:v>
                </c:pt>
                <c:pt idx="12">
                  <c:v>2339458220</c:v>
                </c:pt>
                <c:pt idx="13">
                  <c:v>1516177000</c:v>
                </c:pt>
                <c:pt idx="14">
                  <c:v>4054035000</c:v>
                </c:pt>
                <c:pt idx="15">
                  <c:v>396289000</c:v>
                </c:pt>
                <c:pt idx="16">
                  <c:v>52353000</c:v>
                </c:pt>
                <c:pt idx="17">
                  <c:v>910112000</c:v>
                </c:pt>
                <c:pt idx="18">
                  <c:v>11518360634</c:v>
                </c:pt>
                <c:pt idx="19">
                  <c:v>5132270537</c:v>
                </c:pt>
                <c:pt idx="20">
                  <c:v>1844915000</c:v>
                </c:pt>
                <c:pt idx="21">
                  <c:v>2041096355</c:v>
                </c:pt>
                <c:pt idx="22">
                  <c:v>2343863790</c:v>
                </c:pt>
                <c:pt idx="23">
                  <c:v>604949890</c:v>
                </c:pt>
                <c:pt idx="24">
                  <c:v>18321315</c:v>
                </c:pt>
                <c:pt idx="25">
                  <c:v>266170000</c:v>
                </c:pt>
                <c:pt idx="26">
                  <c:v>1016743000</c:v>
                </c:pt>
                <c:pt idx="27">
                  <c:v>506299117</c:v>
                </c:pt>
                <c:pt idx="28">
                  <c:v>46550659</c:v>
                </c:pt>
                <c:pt idx="29">
                  <c:v>4571000</c:v>
                </c:pt>
                <c:pt idx="30">
                  <c:v>1054292521</c:v>
                </c:pt>
              </c:numCache>
            </c:numRef>
          </c:val>
          <c:extLst>
            <c:ext xmlns:c16="http://schemas.microsoft.com/office/drawing/2014/chart" uri="{C3380CC4-5D6E-409C-BE32-E72D297353CC}">
              <c16:uniqueId val="{00000008-ECCE-4E07-BDF4-58AAF996F6BA}"/>
            </c:ext>
          </c:extLst>
        </c:ser>
        <c:ser>
          <c:idx val="9"/>
          <c:order val="9"/>
          <c:tx>
            <c:strRef>
              <c:f>Sheet2!$K$1</c:f>
              <c:strCache>
                <c:ptCount val="1"/>
                <c:pt idx="0">
                  <c:v>Printing and related industries</c:v>
                </c:pt>
              </c:strCache>
            </c:strRef>
          </c:tx>
          <c:spPr>
            <a:solidFill>
              <a:schemeClr val="accent4">
                <a:lumMod val="60000"/>
              </a:schemeClr>
            </a:solidFill>
            <a:ln>
              <a:noFill/>
            </a:ln>
            <a:effectLst/>
          </c:spPr>
          <c:invertIfNegative val="0"/>
          <c:cat>
            <c:strRef>
              <c:f>Sheet2!$A$2:$A$32</c:f>
              <c:strCache>
                <c:ptCount val="31"/>
                <c:pt idx="0">
                  <c:v>France</c:v>
                </c:pt>
                <c:pt idx="1">
                  <c:v>Netherlands</c:v>
                </c:pt>
                <c:pt idx="2">
                  <c:v>Germany</c:v>
                </c:pt>
                <c:pt idx="3">
                  <c:v>Italy</c:v>
                </c:pt>
                <c:pt idx="4">
                  <c:v>Ireland</c:v>
                </c:pt>
                <c:pt idx="5">
                  <c:v>Denmark</c:v>
                </c:pt>
                <c:pt idx="6">
                  <c:v>Greece</c:v>
                </c:pt>
                <c:pt idx="7">
                  <c:v>Portugal</c:v>
                </c:pt>
                <c:pt idx="8">
                  <c:v>Spain</c:v>
                </c:pt>
                <c:pt idx="9">
                  <c:v>Belgium</c:v>
                </c:pt>
                <c:pt idx="10">
                  <c:v>Iceland</c:v>
                </c:pt>
                <c:pt idx="11">
                  <c:v>Norway</c:v>
                </c:pt>
                <c:pt idx="12">
                  <c:v>Sweden</c:v>
                </c:pt>
                <c:pt idx="13">
                  <c:v>Finland</c:v>
                </c:pt>
                <c:pt idx="14">
                  <c:v>Austria</c:v>
                </c:pt>
                <c:pt idx="15">
                  <c:v>Estonia</c:v>
                </c:pt>
                <c:pt idx="16">
                  <c:v>Latvia</c:v>
                </c:pt>
                <c:pt idx="17">
                  <c:v>Lithuania</c:v>
                </c:pt>
                <c:pt idx="18">
                  <c:v>Poland</c:v>
                </c:pt>
                <c:pt idx="19">
                  <c:v>Czechia</c:v>
                </c:pt>
                <c:pt idx="20">
                  <c:v>Slovakia</c:v>
                </c:pt>
                <c:pt idx="21">
                  <c:v>Hungary</c:v>
                </c:pt>
                <c:pt idx="22">
                  <c:v>Romania</c:v>
                </c:pt>
                <c:pt idx="23">
                  <c:v>Bulgaria</c:v>
                </c:pt>
                <c:pt idx="24">
                  <c:v>Albania</c:v>
                </c:pt>
                <c:pt idx="25">
                  <c:v>Slovenia</c:v>
                </c:pt>
                <c:pt idx="26">
                  <c:v>Croatia</c:v>
                </c:pt>
                <c:pt idx="27">
                  <c:v>Bosnia and Herzegovina</c:v>
                </c:pt>
                <c:pt idx="28">
                  <c:v>North Macedonia</c:v>
                </c:pt>
                <c:pt idx="29">
                  <c:v>Montenegro</c:v>
                </c:pt>
                <c:pt idx="30">
                  <c:v>Serbia</c:v>
                </c:pt>
              </c:strCache>
            </c:strRef>
          </c:cat>
          <c:val>
            <c:numRef>
              <c:f>Sheet2!$K$2:$K$32</c:f>
              <c:numCache>
                <c:formatCode>General</c:formatCode>
                <c:ptCount val="31"/>
                <c:pt idx="0">
                  <c:v>358305000</c:v>
                </c:pt>
                <c:pt idx="1">
                  <c:v>180225000</c:v>
                </c:pt>
                <c:pt idx="2">
                  <c:v>1820157000</c:v>
                </c:pt>
                <c:pt idx="3">
                  <c:v>1728614000</c:v>
                </c:pt>
                <c:pt idx="4">
                  <c:v>83803000</c:v>
                </c:pt>
                <c:pt idx="5">
                  <c:v>19710370</c:v>
                </c:pt>
                <c:pt idx="6">
                  <c:v>55916000</c:v>
                </c:pt>
                <c:pt idx="7">
                  <c:v>186989000</c:v>
                </c:pt>
                <c:pt idx="8">
                  <c:v>966269000</c:v>
                </c:pt>
                <c:pt idx="9">
                  <c:v>148943000</c:v>
                </c:pt>
                <c:pt idx="10">
                  <c:v>0</c:v>
                </c:pt>
                <c:pt idx="11">
                  <c:v>541016</c:v>
                </c:pt>
                <c:pt idx="12">
                  <c:v>68088737</c:v>
                </c:pt>
                <c:pt idx="13">
                  <c:v>57905000</c:v>
                </c:pt>
                <c:pt idx="14">
                  <c:v>95474000</c:v>
                </c:pt>
                <c:pt idx="15">
                  <c:v>48273000</c:v>
                </c:pt>
                <c:pt idx="16">
                  <c:v>114005000</c:v>
                </c:pt>
                <c:pt idx="17">
                  <c:v>73418000</c:v>
                </c:pt>
                <c:pt idx="18">
                  <c:v>1034065831</c:v>
                </c:pt>
                <c:pt idx="19">
                  <c:v>273170929</c:v>
                </c:pt>
                <c:pt idx="20">
                  <c:v>121168000</c:v>
                </c:pt>
                <c:pt idx="21">
                  <c:v>141741448</c:v>
                </c:pt>
                <c:pt idx="22">
                  <c:v>81536782</c:v>
                </c:pt>
                <c:pt idx="23">
                  <c:v>65740362</c:v>
                </c:pt>
                <c:pt idx="24">
                  <c:v>9729476</c:v>
                </c:pt>
                <c:pt idx="25">
                  <c:v>95300000</c:v>
                </c:pt>
                <c:pt idx="26">
                  <c:v>76976000</c:v>
                </c:pt>
                <c:pt idx="27">
                  <c:v>33060645</c:v>
                </c:pt>
                <c:pt idx="28">
                  <c:v>931956</c:v>
                </c:pt>
                <c:pt idx="29">
                  <c:v>2159000</c:v>
                </c:pt>
                <c:pt idx="30">
                  <c:v>46560643</c:v>
                </c:pt>
              </c:numCache>
            </c:numRef>
          </c:val>
          <c:extLst>
            <c:ext xmlns:c16="http://schemas.microsoft.com/office/drawing/2014/chart" uri="{C3380CC4-5D6E-409C-BE32-E72D297353CC}">
              <c16:uniqueId val="{00000009-ECCE-4E07-BDF4-58AAF996F6BA}"/>
            </c:ext>
          </c:extLst>
        </c:ser>
        <c:ser>
          <c:idx val="10"/>
          <c:order val="10"/>
          <c:tx>
            <c:strRef>
              <c:f>Sheet2!$L$1</c:f>
              <c:strCache>
                <c:ptCount val="1"/>
                <c:pt idx="0">
                  <c:v>Pulp, paper, and paper products manufacturing</c:v>
                </c:pt>
              </c:strCache>
            </c:strRef>
          </c:tx>
          <c:spPr>
            <a:solidFill>
              <a:schemeClr val="accent5">
                <a:lumMod val="60000"/>
              </a:schemeClr>
            </a:solidFill>
            <a:ln>
              <a:noFill/>
            </a:ln>
            <a:effectLst/>
          </c:spPr>
          <c:invertIfNegative val="0"/>
          <c:cat>
            <c:strRef>
              <c:f>Sheet2!$A$2:$A$32</c:f>
              <c:strCache>
                <c:ptCount val="31"/>
                <c:pt idx="0">
                  <c:v>France</c:v>
                </c:pt>
                <c:pt idx="1">
                  <c:v>Netherlands</c:v>
                </c:pt>
                <c:pt idx="2">
                  <c:v>Germany</c:v>
                </c:pt>
                <c:pt idx="3">
                  <c:v>Italy</c:v>
                </c:pt>
                <c:pt idx="4">
                  <c:v>Ireland</c:v>
                </c:pt>
                <c:pt idx="5">
                  <c:v>Denmark</c:v>
                </c:pt>
                <c:pt idx="6">
                  <c:v>Greece</c:v>
                </c:pt>
                <c:pt idx="7">
                  <c:v>Portugal</c:v>
                </c:pt>
                <c:pt idx="8">
                  <c:v>Spain</c:v>
                </c:pt>
                <c:pt idx="9">
                  <c:v>Belgium</c:v>
                </c:pt>
                <c:pt idx="10">
                  <c:v>Iceland</c:v>
                </c:pt>
                <c:pt idx="11">
                  <c:v>Norway</c:v>
                </c:pt>
                <c:pt idx="12">
                  <c:v>Sweden</c:v>
                </c:pt>
                <c:pt idx="13">
                  <c:v>Finland</c:v>
                </c:pt>
                <c:pt idx="14">
                  <c:v>Austria</c:v>
                </c:pt>
                <c:pt idx="15">
                  <c:v>Estonia</c:v>
                </c:pt>
                <c:pt idx="16">
                  <c:v>Latvia</c:v>
                </c:pt>
                <c:pt idx="17">
                  <c:v>Lithuania</c:v>
                </c:pt>
                <c:pt idx="18">
                  <c:v>Poland</c:v>
                </c:pt>
                <c:pt idx="19">
                  <c:v>Czechia</c:v>
                </c:pt>
                <c:pt idx="20">
                  <c:v>Slovakia</c:v>
                </c:pt>
                <c:pt idx="21">
                  <c:v>Hungary</c:v>
                </c:pt>
                <c:pt idx="22">
                  <c:v>Romania</c:v>
                </c:pt>
                <c:pt idx="23">
                  <c:v>Bulgaria</c:v>
                </c:pt>
                <c:pt idx="24">
                  <c:v>Albania</c:v>
                </c:pt>
                <c:pt idx="25">
                  <c:v>Slovenia</c:v>
                </c:pt>
                <c:pt idx="26">
                  <c:v>Croatia</c:v>
                </c:pt>
                <c:pt idx="27">
                  <c:v>Bosnia and Herzegovina</c:v>
                </c:pt>
                <c:pt idx="28">
                  <c:v>North Macedonia</c:v>
                </c:pt>
                <c:pt idx="29">
                  <c:v>Montenegro</c:v>
                </c:pt>
                <c:pt idx="30">
                  <c:v>Serbia</c:v>
                </c:pt>
              </c:strCache>
            </c:strRef>
          </c:cat>
          <c:val>
            <c:numRef>
              <c:f>Sheet2!$L$2:$L$32</c:f>
              <c:numCache>
                <c:formatCode>General</c:formatCode>
                <c:ptCount val="31"/>
                <c:pt idx="0">
                  <c:v>12785846000</c:v>
                </c:pt>
                <c:pt idx="1">
                  <c:v>2165219000</c:v>
                </c:pt>
                <c:pt idx="2">
                  <c:v>17510144000</c:v>
                </c:pt>
                <c:pt idx="3">
                  <c:v>23886651000</c:v>
                </c:pt>
                <c:pt idx="4">
                  <c:v>290400000</c:v>
                </c:pt>
                <c:pt idx="5">
                  <c:v>1225078312</c:v>
                </c:pt>
                <c:pt idx="6">
                  <c:v>1066998000</c:v>
                </c:pt>
                <c:pt idx="7">
                  <c:v>2711591000</c:v>
                </c:pt>
                <c:pt idx="8">
                  <c:v>12599144000</c:v>
                </c:pt>
                <c:pt idx="9">
                  <c:v>2690670000</c:v>
                </c:pt>
                <c:pt idx="10">
                  <c:v>0</c:v>
                </c:pt>
                <c:pt idx="11">
                  <c:v>285616466</c:v>
                </c:pt>
                <c:pt idx="12">
                  <c:v>4928640972</c:v>
                </c:pt>
                <c:pt idx="13">
                  <c:v>7238792000</c:v>
                </c:pt>
                <c:pt idx="14">
                  <c:v>2135538000</c:v>
                </c:pt>
                <c:pt idx="15">
                  <c:v>200326000</c:v>
                </c:pt>
                <c:pt idx="16">
                  <c:v>92855000</c:v>
                </c:pt>
                <c:pt idx="17">
                  <c:v>695211000</c:v>
                </c:pt>
                <c:pt idx="18">
                  <c:v>5650389253</c:v>
                </c:pt>
                <c:pt idx="19">
                  <c:v>3091540366</c:v>
                </c:pt>
                <c:pt idx="20">
                  <c:v>439085000</c:v>
                </c:pt>
                <c:pt idx="21">
                  <c:v>623092318</c:v>
                </c:pt>
                <c:pt idx="22">
                  <c:v>785588978</c:v>
                </c:pt>
                <c:pt idx="23">
                  <c:v>562553430</c:v>
                </c:pt>
                <c:pt idx="24">
                  <c:v>70120644</c:v>
                </c:pt>
                <c:pt idx="25">
                  <c:v>312289000</c:v>
                </c:pt>
                <c:pt idx="26">
                  <c:v>669524000</c:v>
                </c:pt>
                <c:pt idx="27">
                  <c:v>224118151</c:v>
                </c:pt>
                <c:pt idx="28">
                  <c:v>48602650</c:v>
                </c:pt>
                <c:pt idx="29">
                  <c:v>4571000</c:v>
                </c:pt>
                <c:pt idx="30">
                  <c:v>930032042</c:v>
                </c:pt>
              </c:numCache>
            </c:numRef>
          </c:val>
          <c:extLst>
            <c:ext xmlns:c16="http://schemas.microsoft.com/office/drawing/2014/chart" uri="{C3380CC4-5D6E-409C-BE32-E72D297353CC}">
              <c16:uniqueId val="{0000000A-ECCE-4E07-BDF4-58AAF996F6BA}"/>
            </c:ext>
          </c:extLst>
        </c:ser>
        <c:ser>
          <c:idx val="11"/>
          <c:order val="11"/>
          <c:tx>
            <c:strRef>
              <c:f>Sheet2!$M$1</c:f>
              <c:strCache>
                <c:ptCount val="1"/>
                <c:pt idx="0">
                  <c:v>Textile industry</c:v>
                </c:pt>
              </c:strCache>
            </c:strRef>
          </c:tx>
          <c:spPr>
            <a:solidFill>
              <a:schemeClr val="accent6">
                <a:lumMod val="60000"/>
              </a:schemeClr>
            </a:solidFill>
            <a:ln>
              <a:noFill/>
            </a:ln>
            <a:effectLst/>
          </c:spPr>
          <c:invertIfNegative val="0"/>
          <c:cat>
            <c:strRef>
              <c:f>Sheet2!$A$2:$A$32</c:f>
              <c:strCache>
                <c:ptCount val="31"/>
                <c:pt idx="0">
                  <c:v>France</c:v>
                </c:pt>
                <c:pt idx="1">
                  <c:v>Netherlands</c:v>
                </c:pt>
                <c:pt idx="2">
                  <c:v>Germany</c:v>
                </c:pt>
                <c:pt idx="3">
                  <c:v>Italy</c:v>
                </c:pt>
                <c:pt idx="4">
                  <c:v>Ireland</c:v>
                </c:pt>
                <c:pt idx="5">
                  <c:v>Denmark</c:v>
                </c:pt>
                <c:pt idx="6">
                  <c:v>Greece</c:v>
                </c:pt>
                <c:pt idx="7">
                  <c:v>Portugal</c:v>
                </c:pt>
                <c:pt idx="8">
                  <c:v>Spain</c:v>
                </c:pt>
                <c:pt idx="9">
                  <c:v>Belgium</c:v>
                </c:pt>
                <c:pt idx="10">
                  <c:v>Iceland</c:v>
                </c:pt>
                <c:pt idx="11">
                  <c:v>Norway</c:v>
                </c:pt>
                <c:pt idx="12">
                  <c:v>Sweden</c:v>
                </c:pt>
                <c:pt idx="13">
                  <c:v>Finland</c:v>
                </c:pt>
                <c:pt idx="14">
                  <c:v>Austria</c:v>
                </c:pt>
                <c:pt idx="15">
                  <c:v>Estonia</c:v>
                </c:pt>
                <c:pt idx="16">
                  <c:v>Latvia</c:v>
                </c:pt>
                <c:pt idx="17">
                  <c:v>Lithuania</c:v>
                </c:pt>
                <c:pt idx="18">
                  <c:v>Poland</c:v>
                </c:pt>
                <c:pt idx="19">
                  <c:v>Czechia</c:v>
                </c:pt>
                <c:pt idx="20">
                  <c:v>Slovakia</c:v>
                </c:pt>
                <c:pt idx="21">
                  <c:v>Hungary</c:v>
                </c:pt>
                <c:pt idx="22">
                  <c:v>Romania</c:v>
                </c:pt>
                <c:pt idx="23">
                  <c:v>Bulgaria</c:v>
                </c:pt>
                <c:pt idx="24">
                  <c:v>Albania</c:v>
                </c:pt>
                <c:pt idx="25">
                  <c:v>Slovenia</c:v>
                </c:pt>
                <c:pt idx="26">
                  <c:v>Croatia</c:v>
                </c:pt>
                <c:pt idx="27">
                  <c:v>Bosnia and Herzegovina</c:v>
                </c:pt>
                <c:pt idx="28">
                  <c:v>North Macedonia</c:v>
                </c:pt>
                <c:pt idx="29">
                  <c:v>Montenegro</c:v>
                </c:pt>
                <c:pt idx="30">
                  <c:v>Serbia</c:v>
                </c:pt>
              </c:strCache>
            </c:strRef>
          </c:cat>
          <c:val>
            <c:numRef>
              <c:f>Sheet2!$M$2:$M$32</c:f>
              <c:numCache>
                <c:formatCode>General</c:formatCode>
                <c:ptCount val="31"/>
                <c:pt idx="0">
                  <c:v>1866349000</c:v>
                </c:pt>
                <c:pt idx="1">
                  <c:v>680238000</c:v>
                </c:pt>
                <c:pt idx="2">
                  <c:v>1679993000</c:v>
                </c:pt>
                <c:pt idx="3">
                  <c:v>12986536000</c:v>
                </c:pt>
                <c:pt idx="4">
                  <c:v>314998000</c:v>
                </c:pt>
                <c:pt idx="5">
                  <c:v>409206674</c:v>
                </c:pt>
                <c:pt idx="6">
                  <c:v>226570000</c:v>
                </c:pt>
                <c:pt idx="7">
                  <c:v>1690401000</c:v>
                </c:pt>
                <c:pt idx="8">
                  <c:v>4517581000</c:v>
                </c:pt>
                <c:pt idx="9">
                  <c:v>634565000</c:v>
                </c:pt>
                <c:pt idx="10">
                  <c:v>0</c:v>
                </c:pt>
                <c:pt idx="11">
                  <c:v>403753852</c:v>
                </c:pt>
                <c:pt idx="12">
                  <c:v>1506888612</c:v>
                </c:pt>
                <c:pt idx="13">
                  <c:v>481286000</c:v>
                </c:pt>
                <c:pt idx="14">
                  <c:v>997196000</c:v>
                </c:pt>
                <c:pt idx="15">
                  <c:v>553854000</c:v>
                </c:pt>
                <c:pt idx="16">
                  <c:v>14344000</c:v>
                </c:pt>
                <c:pt idx="17">
                  <c:v>594662000</c:v>
                </c:pt>
                <c:pt idx="18">
                  <c:v>1258563849</c:v>
                </c:pt>
                <c:pt idx="19">
                  <c:v>805283288</c:v>
                </c:pt>
                <c:pt idx="20">
                  <c:v>103624000</c:v>
                </c:pt>
                <c:pt idx="21">
                  <c:v>148981151</c:v>
                </c:pt>
                <c:pt idx="22">
                  <c:v>1621501207</c:v>
                </c:pt>
                <c:pt idx="23">
                  <c:v>592772264</c:v>
                </c:pt>
                <c:pt idx="24">
                  <c:v>70783235</c:v>
                </c:pt>
                <c:pt idx="25">
                  <c:v>43168000</c:v>
                </c:pt>
                <c:pt idx="26">
                  <c:v>163847000</c:v>
                </c:pt>
                <c:pt idx="27">
                  <c:v>144611242</c:v>
                </c:pt>
                <c:pt idx="28">
                  <c:v>167945066</c:v>
                </c:pt>
                <c:pt idx="29">
                  <c:v>962000</c:v>
                </c:pt>
                <c:pt idx="30">
                  <c:v>246457780</c:v>
                </c:pt>
              </c:numCache>
            </c:numRef>
          </c:val>
          <c:extLst>
            <c:ext xmlns:c16="http://schemas.microsoft.com/office/drawing/2014/chart" uri="{C3380CC4-5D6E-409C-BE32-E72D297353CC}">
              <c16:uniqueId val="{0000000B-ECCE-4E07-BDF4-58AAF996F6BA}"/>
            </c:ext>
          </c:extLst>
        </c:ser>
        <c:ser>
          <c:idx val="12"/>
          <c:order val="12"/>
          <c:tx>
            <c:strRef>
              <c:f>Sheet2!$N$1</c:f>
              <c:strCache>
                <c:ptCount val="1"/>
                <c:pt idx="0">
                  <c:v>Wood products and furniture manufacturing</c:v>
                </c:pt>
              </c:strCache>
            </c:strRef>
          </c:tx>
          <c:spPr>
            <a:solidFill>
              <a:schemeClr val="accent1">
                <a:lumMod val="80000"/>
                <a:lumOff val="20000"/>
              </a:schemeClr>
            </a:solidFill>
            <a:ln>
              <a:noFill/>
            </a:ln>
            <a:effectLst/>
          </c:spPr>
          <c:invertIfNegative val="0"/>
          <c:cat>
            <c:strRef>
              <c:f>Sheet2!$A$2:$A$32</c:f>
              <c:strCache>
                <c:ptCount val="31"/>
                <c:pt idx="0">
                  <c:v>France</c:v>
                </c:pt>
                <c:pt idx="1">
                  <c:v>Netherlands</c:v>
                </c:pt>
                <c:pt idx="2">
                  <c:v>Germany</c:v>
                </c:pt>
                <c:pt idx="3">
                  <c:v>Italy</c:v>
                </c:pt>
                <c:pt idx="4">
                  <c:v>Ireland</c:v>
                </c:pt>
                <c:pt idx="5">
                  <c:v>Denmark</c:v>
                </c:pt>
                <c:pt idx="6">
                  <c:v>Greece</c:v>
                </c:pt>
                <c:pt idx="7">
                  <c:v>Portugal</c:v>
                </c:pt>
                <c:pt idx="8">
                  <c:v>Spain</c:v>
                </c:pt>
                <c:pt idx="9">
                  <c:v>Belgium</c:v>
                </c:pt>
                <c:pt idx="10">
                  <c:v>Iceland</c:v>
                </c:pt>
                <c:pt idx="11">
                  <c:v>Norway</c:v>
                </c:pt>
                <c:pt idx="12">
                  <c:v>Sweden</c:v>
                </c:pt>
                <c:pt idx="13">
                  <c:v>Finland</c:v>
                </c:pt>
                <c:pt idx="14">
                  <c:v>Austria</c:v>
                </c:pt>
                <c:pt idx="15">
                  <c:v>Estonia</c:v>
                </c:pt>
                <c:pt idx="16">
                  <c:v>Latvia</c:v>
                </c:pt>
                <c:pt idx="17">
                  <c:v>Lithuania</c:v>
                </c:pt>
                <c:pt idx="18">
                  <c:v>Poland</c:v>
                </c:pt>
                <c:pt idx="19">
                  <c:v>Czechia</c:v>
                </c:pt>
                <c:pt idx="20">
                  <c:v>Slovakia</c:v>
                </c:pt>
                <c:pt idx="21">
                  <c:v>Hungary</c:v>
                </c:pt>
                <c:pt idx="22">
                  <c:v>Romania</c:v>
                </c:pt>
                <c:pt idx="23">
                  <c:v>Bulgaria</c:v>
                </c:pt>
                <c:pt idx="24">
                  <c:v>Albania</c:v>
                </c:pt>
                <c:pt idx="25">
                  <c:v>Slovenia</c:v>
                </c:pt>
                <c:pt idx="26">
                  <c:v>Croatia</c:v>
                </c:pt>
                <c:pt idx="27">
                  <c:v>Bosnia and Herzegovina</c:v>
                </c:pt>
                <c:pt idx="28">
                  <c:v>North Macedonia</c:v>
                </c:pt>
                <c:pt idx="29">
                  <c:v>Montenegro</c:v>
                </c:pt>
                <c:pt idx="30">
                  <c:v>Serbia</c:v>
                </c:pt>
              </c:strCache>
            </c:strRef>
          </c:cat>
          <c:val>
            <c:numRef>
              <c:f>Sheet2!$N$2:$N$32</c:f>
              <c:numCache>
                <c:formatCode>General</c:formatCode>
                <c:ptCount val="31"/>
                <c:pt idx="0">
                  <c:v>8327303000</c:v>
                </c:pt>
                <c:pt idx="1">
                  <c:v>1663767000</c:v>
                </c:pt>
                <c:pt idx="2">
                  <c:v>13125455000</c:v>
                </c:pt>
                <c:pt idx="3">
                  <c:v>17767993000</c:v>
                </c:pt>
                <c:pt idx="4">
                  <c:v>932527000</c:v>
                </c:pt>
                <c:pt idx="5">
                  <c:v>1968038892</c:v>
                </c:pt>
                <c:pt idx="6">
                  <c:v>342325000</c:v>
                </c:pt>
                <c:pt idx="7">
                  <c:v>1553436000</c:v>
                </c:pt>
                <c:pt idx="8">
                  <c:v>9486254000</c:v>
                </c:pt>
                <c:pt idx="9">
                  <c:v>1528365000</c:v>
                </c:pt>
                <c:pt idx="10">
                  <c:v>0</c:v>
                </c:pt>
                <c:pt idx="11">
                  <c:v>180801066</c:v>
                </c:pt>
                <c:pt idx="12">
                  <c:v>2596417830</c:v>
                </c:pt>
                <c:pt idx="13">
                  <c:v>4735066000</c:v>
                </c:pt>
                <c:pt idx="14">
                  <c:v>3687563000</c:v>
                </c:pt>
                <c:pt idx="15">
                  <c:v>1462076000</c:v>
                </c:pt>
                <c:pt idx="16">
                  <c:v>1053279000</c:v>
                </c:pt>
                <c:pt idx="17">
                  <c:v>2380803000</c:v>
                </c:pt>
                <c:pt idx="18">
                  <c:v>7834490314</c:v>
                </c:pt>
                <c:pt idx="19">
                  <c:v>1928481335</c:v>
                </c:pt>
                <c:pt idx="20">
                  <c:v>572855000</c:v>
                </c:pt>
                <c:pt idx="21">
                  <c:v>529720257</c:v>
                </c:pt>
                <c:pt idx="22">
                  <c:v>2494248288</c:v>
                </c:pt>
                <c:pt idx="23">
                  <c:v>381124350</c:v>
                </c:pt>
                <c:pt idx="24">
                  <c:v>38507775</c:v>
                </c:pt>
                <c:pt idx="25">
                  <c:v>325161000</c:v>
                </c:pt>
                <c:pt idx="26">
                  <c:v>884031000</c:v>
                </c:pt>
                <c:pt idx="27">
                  <c:v>538901645</c:v>
                </c:pt>
                <c:pt idx="28">
                  <c:v>11211202</c:v>
                </c:pt>
                <c:pt idx="29">
                  <c:v>26314000</c:v>
                </c:pt>
                <c:pt idx="30">
                  <c:v>353915309</c:v>
                </c:pt>
              </c:numCache>
            </c:numRef>
          </c:val>
          <c:extLst>
            <c:ext xmlns:c16="http://schemas.microsoft.com/office/drawing/2014/chart" uri="{C3380CC4-5D6E-409C-BE32-E72D297353CC}">
              <c16:uniqueId val="{0000000C-ECCE-4E07-BDF4-58AAF996F6BA}"/>
            </c:ext>
          </c:extLst>
        </c:ser>
        <c:ser>
          <c:idx val="13"/>
          <c:order val="13"/>
          <c:tx>
            <c:strRef>
              <c:f>Sheet2!$O$1</c:f>
              <c:strCache>
                <c:ptCount val="1"/>
                <c:pt idx="0">
                  <c:v>Other manufacturing</c:v>
                </c:pt>
              </c:strCache>
            </c:strRef>
          </c:tx>
          <c:spPr>
            <a:solidFill>
              <a:schemeClr val="accent2">
                <a:lumMod val="80000"/>
                <a:lumOff val="20000"/>
              </a:schemeClr>
            </a:solidFill>
            <a:ln>
              <a:noFill/>
            </a:ln>
            <a:effectLst/>
          </c:spPr>
          <c:invertIfNegative val="0"/>
          <c:cat>
            <c:strRef>
              <c:f>Sheet2!$A$2:$A$32</c:f>
              <c:strCache>
                <c:ptCount val="31"/>
                <c:pt idx="0">
                  <c:v>France</c:v>
                </c:pt>
                <c:pt idx="1">
                  <c:v>Netherlands</c:v>
                </c:pt>
                <c:pt idx="2">
                  <c:v>Germany</c:v>
                </c:pt>
                <c:pt idx="3">
                  <c:v>Italy</c:v>
                </c:pt>
                <c:pt idx="4">
                  <c:v>Ireland</c:v>
                </c:pt>
                <c:pt idx="5">
                  <c:v>Denmark</c:v>
                </c:pt>
                <c:pt idx="6">
                  <c:v>Greece</c:v>
                </c:pt>
                <c:pt idx="7">
                  <c:v>Portugal</c:v>
                </c:pt>
                <c:pt idx="8">
                  <c:v>Spain</c:v>
                </c:pt>
                <c:pt idx="9">
                  <c:v>Belgium</c:v>
                </c:pt>
                <c:pt idx="10">
                  <c:v>Iceland</c:v>
                </c:pt>
                <c:pt idx="11">
                  <c:v>Norway</c:v>
                </c:pt>
                <c:pt idx="12">
                  <c:v>Sweden</c:v>
                </c:pt>
                <c:pt idx="13">
                  <c:v>Finland</c:v>
                </c:pt>
                <c:pt idx="14">
                  <c:v>Austria</c:v>
                </c:pt>
                <c:pt idx="15">
                  <c:v>Estonia</c:v>
                </c:pt>
                <c:pt idx="16">
                  <c:v>Latvia</c:v>
                </c:pt>
                <c:pt idx="17">
                  <c:v>Lithuania</c:v>
                </c:pt>
                <c:pt idx="18">
                  <c:v>Poland</c:v>
                </c:pt>
                <c:pt idx="19">
                  <c:v>Czechia</c:v>
                </c:pt>
                <c:pt idx="20">
                  <c:v>Slovakia</c:v>
                </c:pt>
                <c:pt idx="21">
                  <c:v>Hungary</c:v>
                </c:pt>
                <c:pt idx="22">
                  <c:v>Romania</c:v>
                </c:pt>
                <c:pt idx="23">
                  <c:v>Bulgaria</c:v>
                </c:pt>
                <c:pt idx="24">
                  <c:v>Albania</c:v>
                </c:pt>
                <c:pt idx="25">
                  <c:v>Slovenia</c:v>
                </c:pt>
                <c:pt idx="26">
                  <c:v>Croatia</c:v>
                </c:pt>
                <c:pt idx="27">
                  <c:v>Bosnia and Herzegovina</c:v>
                </c:pt>
                <c:pt idx="28">
                  <c:v>North Macedonia</c:v>
                </c:pt>
                <c:pt idx="29">
                  <c:v>Montenegro</c:v>
                </c:pt>
                <c:pt idx="30">
                  <c:v>Serbia</c:v>
                </c:pt>
              </c:strCache>
            </c:strRef>
          </c:cat>
          <c:val>
            <c:numRef>
              <c:f>Sheet2!$O$2:$O$32</c:f>
              <c:numCache>
                <c:formatCode>General</c:formatCode>
                <c:ptCount val="31"/>
                <c:pt idx="0">
                  <c:v>110783413000</c:v>
                </c:pt>
                <c:pt idx="1">
                  <c:v>27485135000</c:v>
                </c:pt>
                <c:pt idx="2">
                  <c:v>233888363000</c:v>
                </c:pt>
                <c:pt idx="3">
                  <c:v>135676497000</c:v>
                </c:pt>
                <c:pt idx="4">
                  <c:v>38167655000</c:v>
                </c:pt>
                <c:pt idx="5">
                  <c:v>26460747951</c:v>
                </c:pt>
                <c:pt idx="6">
                  <c:v>6320671000</c:v>
                </c:pt>
                <c:pt idx="7">
                  <c:v>14116757000</c:v>
                </c:pt>
                <c:pt idx="8">
                  <c:v>72271534000</c:v>
                </c:pt>
                <c:pt idx="9">
                  <c:v>35314670000</c:v>
                </c:pt>
                <c:pt idx="10">
                  <c:v>208731026</c:v>
                </c:pt>
                <c:pt idx="11">
                  <c:v>7494597017</c:v>
                </c:pt>
                <c:pt idx="12">
                  <c:v>31748884293</c:v>
                </c:pt>
                <c:pt idx="13">
                  <c:v>16600432000</c:v>
                </c:pt>
                <c:pt idx="14">
                  <c:v>17406214000</c:v>
                </c:pt>
                <c:pt idx="15">
                  <c:v>2652012000</c:v>
                </c:pt>
                <c:pt idx="16">
                  <c:v>364353000</c:v>
                </c:pt>
                <c:pt idx="17">
                  <c:v>4592341000</c:v>
                </c:pt>
                <c:pt idx="18">
                  <c:v>39366071996</c:v>
                </c:pt>
                <c:pt idx="19">
                  <c:v>40532955626</c:v>
                </c:pt>
                <c:pt idx="20">
                  <c:v>13053647000</c:v>
                </c:pt>
                <c:pt idx="21">
                  <c:v>22068860384</c:v>
                </c:pt>
                <c:pt idx="22">
                  <c:v>15018890572</c:v>
                </c:pt>
                <c:pt idx="23">
                  <c:v>3134094492</c:v>
                </c:pt>
                <c:pt idx="24">
                  <c:v>244047878</c:v>
                </c:pt>
                <c:pt idx="25">
                  <c:v>1422792000</c:v>
                </c:pt>
                <c:pt idx="26">
                  <c:v>4495793000</c:v>
                </c:pt>
                <c:pt idx="27">
                  <c:v>1972765020</c:v>
                </c:pt>
                <c:pt idx="28">
                  <c:v>384154249</c:v>
                </c:pt>
                <c:pt idx="29">
                  <c:v>136826000</c:v>
                </c:pt>
                <c:pt idx="30">
                  <c:v>3455185420</c:v>
                </c:pt>
              </c:numCache>
            </c:numRef>
          </c:val>
          <c:extLst>
            <c:ext xmlns:c16="http://schemas.microsoft.com/office/drawing/2014/chart" uri="{C3380CC4-5D6E-409C-BE32-E72D297353CC}">
              <c16:uniqueId val="{0000000D-ECCE-4E07-BDF4-58AAF996F6BA}"/>
            </c:ext>
          </c:extLst>
        </c:ser>
        <c:dLbls>
          <c:showLegendKey val="0"/>
          <c:showVal val="0"/>
          <c:showCatName val="0"/>
          <c:showSerName val="0"/>
          <c:showPercent val="0"/>
          <c:showBubbleSize val="0"/>
        </c:dLbls>
        <c:gapWidth val="150"/>
        <c:overlap val="100"/>
        <c:axId val="334304287"/>
        <c:axId val="334299487"/>
      </c:barChart>
      <c:catAx>
        <c:axId val="3343042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4299487"/>
        <c:crosses val="autoZero"/>
        <c:auto val="1"/>
        <c:lblAlgn val="ctr"/>
        <c:lblOffset val="100"/>
        <c:noMultiLvlLbl val="0"/>
      </c:catAx>
      <c:valAx>
        <c:axId val="33429948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sz="1000" b="0" i="0" u="none" strike="noStrike" kern="1200" baseline="0">
                    <a:solidFill>
                      <a:sysClr val="windowText" lastClr="000000">
                        <a:lumMod val="65000"/>
                        <a:lumOff val="35000"/>
                      </a:sysClr>
                    </a:solidFill>
                  </a:rPr>
                  <a:t>Product value [euro]</a:t>
                </a:r>
                <a:endParaRPr lang="ja-JP" altLang="en-US" sz="1000" b="0" i="0" u="none" strike="noStrike" kern="1200" baseline="0">
                  <a:solidFill>
                    <a:sysClr val="windowText" lastClr="000000">
                      <a:lumMod val="65000"/>
                      <a:lumOff val="35000"/>
                    </a:sysClr>
                  </a:solidFill>
                </a:endParaRP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lt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4304287"/>
        <c:crosses val="autoZero"/>
        <c:crossBetween val="between"/>
      </c:valAx>
      <c:spPr>
        <a:noFill/>
        <a:ln>
          <a:noFill/>
        </a:ln>
        <a:effectLst/>
      </c:spPr>
    </c:plotArea>
    <c:legend>
      <c:legendPos val="b"/>
      <c:layout>
        <c:manualLayout>
          <c:xMode val="edge"/>
          <c:yMode val="edge"/>
          <c:x val="1.2469109630526951E-2"/>
          <c:y val="0.70434761341455565"/>
          <c:w val="0.98660024227740761"/>
          <c:h val="0.281949090637052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percentStacked"/>
        <c:varyColors val="0"/>
        <c:ser>
          <c:idx val="0"/>
          <c:order val="0"/>
          <c:tx>
            <c:strRef>
              <c:f>Sheet2!$B$1</c:f>
              <c:strCache>
                <c:ptCount val="1"/>
                <c:pt idx="0">
                  <c:v>Agriculture, forestry, and fisheries</c:v>
                </c:pt>
              </c:strCache>
            </c:strRef>
          </c:tx>
          <c:spPr>
            <a:solidFill>
              <a:schemeClr val="accent1"/>
            </a:solidFill>
            <a:ln>
              <a:noFill/>
            </a:ln>
            <a:effectLst/>
          </c:spPr>
          <c:invertIfNegative val="0"/>
          <c:cat>
            <c:strRef>
              <c:f>Sheet2!$A$2:$A$32</c:f>
              <c:strCache>
                <c:ptCount val="31"/>
                <c:pt idx="0">
                  <c:v>France</c:v>
                </c:pt>
                <c:pt idx="1">
                  <c:v>Netherlands</c:v>
                </c:pt>
                <c:pt idx="2">
                  <c:v>Germany</c:v>
                </c:pt>
                <c:pt idx="3">
                  <c:v>Italy</c:v>
                </c:pt>
                <c:pt idx="4">
                  <c:v>Ireland</c:v>
                </c:pt>
                <c:pt idx="5">
                  <c:v>Denmark</c:v>
                </c:pt>
                <c:pt idx="6">
                  <c:v>Greece</c:v>
                </c:pt>
                <c:pt idx="7">
                  <c:v>Portugal</c:v>
                </c:pt>
                <c:pt idx="8">
                  <c:v>Spain</c:v>
                </c:pt>
                <c:pt idx="9">
                  <c:v>Belgium</c:v>
                </c:pt>
                <c:pt idx="10">
                  <c:v>Iceland</c:v>
                </c:pt>
                <c:pt idx="11">
                  <c:v>Norway</c:v>
                </c:pt>
                <c:pt idx="12">
                  <c:v>Sweden</c:v>
                </c:pt>
                <c:pt idx="13">
                  <c:v>Finland</c:v>
                </c:pt>
                <c:pt idx="14">
                  <c:v>Austria</c:v>
                </c:pt>
                <c:pt idx="15">
                  <c:v>Estonia</c:v>
                </c:pt>
                <c:pt idx="16">
                  <c:v>Latvia</c:v>
                </c:pt>
                <c:pt idx="17">
                  <c:v>Lithuania</c:v>
                </c:pt>
                <c:pt idx="18">
                  <c:v>Poland</c:v>
                </c:pt>
                <c:pt idx="19">
                  <c:v>Czechia</c:v>
                </c:pt>
                <c:pt idx="20">
                  <c:v>Slovakia</c:v>
                </c:pt>
                <c:pt idx="21">
                  <c:v>Hungary</c:v>
                </c:pt>
                <c:pt idx="22">
                  <c:v>Romania</c:v>
                </c:pt>
                <c:pt idx="23">
                  <c:v>Bulgaria</c:v>
                </c:pt>
                <c:pt idx="24">
                  <c:v>Albania</c:v>
                </c:pt>
                <c:pt idx="25">
                  <c:v>Slovenia</c:v>
                </c:pt>
                <c:pt idx="26">
                  <c:v>Croatia</c:v>
                </c:pt>
                <c:pt idx="27">
                  <c:v>Bosnia and Herzegovina</c:v>
                </c:pt>
                <c:pt idx="28">
                  <c:v>North Macedonia</c:v>
                </c:pt>
                <c:pt idx="29">
                  <c:v>Montenegro</c:v>
                </c:pt>
                <c:pt idx="30">
                  <c:v>Serbia</c:v>
                </c:pt>
              </c:strCache>
            </c:strRef>
          </c:cat>
          <c:val>
            <c:numRef>
              <c:f>Sheet2!$B$2:$B$32</c:f>
              <c:numCache>
                <c:formatCode>General</c:formatCode>
                <c:ptCount val="31"/>
                <c:pt idx="0">
                  <c:v>4543000</c:v>
                </c:pt>
                <c:pt idx="1">
                  <c:v>48998000</c:v>
                </c:pt>
                <c:pt idx="2">
                  <c:v>1048215000</c:v>
                </c:pt>
                <c:pt idx="3">
                  <c:v>71816000</c:v>
                </c:pt>
                <c:pt idx="4">
                  <c:v>6128000</c:v>
                </c:pt>
                <c:pt idx="5">
                  <c:v>79443155</c:v>
                </c:pt>
                <c:pt idx="6">
                  <c:v>0</c:v>
                </c:pt>
                <c:pt idx="7">
                  <c:v>23347000</c:v>
                </c:pt>
                <c:pt idx="8">
                  <c:v>101109000</c:v>
                </c:pt>
                <c:pt idx="9">
                  <c:v>0</c:v>
                </c:pt>
                <c:pt idx="10">
                  <c:v>0</c:v>
                </c:pt>
                <c:pt idx="11">
                  <c:v>0</c:v>
                </c:pt>
                <c:pt idx="12">
                  <c:v>0</c:v>
                </c:pt>
                <c:pt idx="13">
                  <c:v>59656000</c:v>
                </c:pt>
                <c:pt idx="14">
                  <c:v>159313000</c:v>
                </c:pt>
                <c:pt idx="15">
                  <c:v>47293000</c:v>
                </c:pt>
                <c:pt idx="16">
                  <c:v>0</c:v>
                </c:pt>
                <c:pt idx="17">
                  <c:v>11931000</c:v>
                </c:pt>
                <c:pt idx="18">
                  <c:v>212339718</c:v>
                </c:pt>
                <c:pt idx="19">
                  <c:v>711715</c:v>
                </c:pt>
                <c:pt idx="20">
                  <c:v>0</c:v>
                </c:pt>
                <c:pt idx="21">
                  <c:v>37367089</c:v>
                </c:pt>
                <c:pt idx="22">
                  <c:v>398043</c:v>
                </c:pt>
                <c:pt idx="23">
                  <c:v>5491359</c:v>
                </c:pt>
                <c:pt idx="24">
                  <c:v>0</c:v>
                </c:pt>
                <c:pt idx="25">
                  <c:v>0</c:v>
                </c:pt>
                <c:pt idx="26">
                  <c:v>48858000</c:v>
                </c:pt>
                <c:pt idx="27">
                  <c:v>0</c:v>
                </c:pt>
                <c:pt idx="28">
                  <c:v>0</c:v>
                </c:pt>
                <c:pt idx="29">
                  <c:v>0</c:v>
                </c:pt>
                <c:pt idx="30">
                  <c:v>0</c:v>
                </c:pt>
              </c:numCache>
            </c:numRef>
          </c:val>
          <c:extLst>
            <c:ext xmlns:c16="http://schemas.microsoft.com/office/drawing/2014/chart" uri="{C3380CC4-5D6E-409C-BE32-E72D297353CC}">
              <c16:uniqueId val="{00000000-D483-4A97-A6D0-CF00D8E524E8}"/>
            </c:ext>
          </c:extLst>
        </c:ser>
        <c:ser>
          <c:idx val="1"/>
          <c:order val="1"/>
          <c:tx>
            <c:strRef>
              <c:f>Sheet2!$C$1</c:f>
              <c:strCache>
                <c:ptCount val="1"/>
                <c:pt idx="0">
                  <c:v>Ceramics and stone products manufacturing</c:v>
                </c:pt>
              </c:strCache>
            </c:strRef>
          </c:tx>
          <c:spPr>
            <a:solidFill>
              <a:schemeClr val="accent2"/>
            </a:solidFill>
            <a:ln>
              <a:noFill/>
            </a:ln>
            <a:effectLst/>
          </c:spPr>
          <c:invertIfNegative val="0"/>
          <c:cat>
            <c:strRef>
              <c:f>Sheet2!$A$2:$A$32</c:f>
              <c:strCache>
                <c:ptCount val="31"/>
                <c:pt idx="0">
                  <c:v>France</c:v>
                </c:pt>
                <c:pt idx="1">
                  <c:v>Netherlands</c:v>
                </c:pt>
                <c:pt idx="2">
                  <c:v>Germany</c:v>
                </c:pt>
                <c:pt idx="3">
                  <c:v>Italy</c:v>
                </c:pt>
                <c:pt idx="4">
                  <c:v>Ireland</c:v>
                </c:pt>
                <c:pt idx="5">
                  <c:v>Denmark</c:v>
                </c:pt>
                <c:pt idx="6">
                  <c:v>Greece</c:v>
                </c:pt>
                <c:pt idx="7">
                  <c:v>Portugal</c:v>
                </c:pt>
                <c:pt idx="8">
                  <c:v>Spain</c:v>
                </c:pt>
                <c:pt idx="9">
                  <c:v>Belgium</c:v>
                </c:pt>
                <c:pt idx="10">
                  <c:v>Iceland</c:v>
                </c:pt>
                <c:pt idx="11">
                  <c:v>Norway</c:v>
                </c:pt>
                <c:pt idx="12">
                  <c:v>Sweden</c:v>
                </c:pt>
                <c:pt idx="13">
                  <c:v>Finland</c:v>
                </c:pt>
                <c:pt idx="14">
                  <c:v>Austria</c:v>
                </c:pt>
                <c:pt idx="15">
                  <c:v>Estonia</c:v>
                </c:pt>
                <c:pt idx="16">
                  <c:v>Latvia</c:v>
                </c:pt>
                <c:pt idx="17">
                  <c:v>Lithuania</c:v>
                </c:pt>
                <c:pt idx="18">
                  <c:v>Poland</c:v>
                </c:pt>
                <c:pt idx="19">
                  <c:v>Czechia</c:v>
                </c:pt>
                <c:pt idx="20">
                  <c:v>Slovakia</c:v>
                </c:pt>
                <c:pt idx="21">
                  <c:v>Hungary</c:v>
                </c:pt>
                <c:pt idx="22">
                  <c:v>Romania</c:v>
                </c:pt>
                <c:pt idx="23">
                  <c:v>Bulgaria</c:v>
                </c:pt>
                <c:pt idx="24">
                  <c:v>Albania</c:v>
                </c:pt>
                <c:pt idx="25">
                  <c:v>Slovenia</c:v>
                </c:pt>
                <c:pt idx="26">
                  <c:v>Croatia</c:v>
                </c:pt>
                <c:pt idx="27">
                  <c:v>Bosnia and Herzegovina</c:v>
                </c:pt>
                <c:pt idx="28">
                  <c:v>North Macedonia</c:v>
                </c:pt>
                <c:pt idx="29">
                  <c:v>Montenegro</c:v>
                </c:pt>
                <c:pt idx="30">
                  <c:v>Serbia</c:v>
                </c:pt>
              </c:strCache>
            </c:strRef>
          </c:cat>
          <c:val>
            <c:numRef>
              <c:f>Sheet2!$C$2:$C$32</c:f>
              <c:numCache>
                <c:formatCode>General</c:formatCode>
                <c:ptCount val="31"/>
                <c:pt idx="0">
                  <c:v>12128420000</c:v>
                </c:pt>
                <c:pt idx="1">
                  <c:v>3332183000</c:v>
                </c:pt>
                <c:pt idx="2">
                  <c:v>24516058000</c:v>
                </c:pt>
                <c:pt idx="3">
                  <c:v>35582316000</c:v>
                </c:pt>
                <c:pt idx="4">
                  <c:v>663823000</c:v>
                </c:pt>
                <c:pt idx="5">
                  <c:v>1836656778</c:v>
                </c:pt>
                <c:pt idx="6">
                  <c:v>1263449000</c:v>
                </c:pt>
                <c:pt idx="7">
                  <c:v>4858757000</c:v>
                </c:pt>
                <c:pt idx="8">
                  <c:v>18497143000</c:v>
                </c:pt>
                <c:pt idx="9">
                  <c:v>5356484000</c:v>
                </c:pt>
                <c:pt idx="10">
                  <c:v>0</c:v>
                </c:pt>
                <c:pt idx="11">
                  <c:v>481799594</c:v>
                </c:pt>
                <c:pt idx="12">
                  <c:v>1529911578</c:v>
                </c:pt>
                <c:pt idx="13">
                  <c:v>1540291000</c:v>
                </c:pt>
                <c:pt idx="14">
                  <c:v>2256667000</c:v>
                </c:pt>
                <c:pt idx="15">
                  <c:v>555438000</c:v>
                </c:pt>
                <c:pt idx="16">
                  <c:v>65315000</c:v>
                </c:pt>
                <c:pt idx="17">
                  <c:v>917370000</c:v>
                </c:pt>
                <c:pt idx="18">
                  <c:v>9284730519</c:v>
                </c:pt>
                <c:pt idx="19">
                  <c:v>3796902640</c:v>
                </c:pt>
                <c:pt idx="20">
                  <c:v>1132802000</c:v>
                </c:pt>
                <c:pt idx="21">
                  <c:v>2455111177</c:v>
                </c:pt>
                <c:pt idx="22">
                  <c:v>2401368187</c:v>
                </c:pt>
                <c:pt idx="23">
                  <c:v>963560179</c:v>
                </c:pt>
                <c:pt idx="24">
                  <c:v>237028025</c:v>
                </c:pt>
                <c:pt idx="25">
                  <c:v>227402000</c:v>
                </c:pt>
                <c:pt idx="26">
                  <c:v>1107547000</c:v>
                </c:pt>
                <c:pt idx="27">
                  <c:v>608701678</c:v>
                </c:pt>
                <c:pt idx="28">
                  <c:v>26803653</c:v>
                </c:pt>
                <c:pt idx="29">
                  <c:v>5020000</c:v>
                </c:pt>
                <c:pt idx="30">
                  <c:v>848218339</c:v>
                </c:pt>
              </c:numCache>
            </c:numRef>
          </c:val>
          <c:extLst>
            <c:ext xmlns:c16="http://schemas.microsoft.com/office/drawing/2014/chart" uri="{C3380CC4-5D6E-409C-BE32-E72D297353CC}">
              <c16:uniqueId val="{00000001-D483-4A97-A6D0-CF00D8E524E8}"/>
            </c:ext>
          </c:extLst>
        </c:ser>
        <c:ser>
          <c:idx val="2"/>
          <c:order val="2"/>
          <c:tx>
            <c:strRef>
              <c:f>Sheet2!$D$1</c:f>
              <c:strCache>
                <c:ptCount val="1"/>
                <c:pt idx="0">
                  <c:v>Chemical industry (including petroleum and coal products)</c:v>
                </c:pt>
              </c:strCache>
            </c:strRef>
          </c:tx>
          <c:spPr>
            <a:solidFill>
              <a:schemeClr val="accent3"/>
            </a:solidFill>
            <a:ln>
              <a:noFill/>
            </a:ln>
            <a:effectLst/>
          </c:spPr>
          <c:invertIfNegative val="0"/>
          <c:cat>
            <c:strRef>
              <c:f>Sheet2!$A$2:$A$32</c:f>
              <c:strCache>
                <c:ptCount val="31"/>
                <c:pt idx="0">
                  <c:v>France</c:v>
                </c:pt>
                <c:pt idx="1">
                  <c:v>Netherlands</c:v>
                </c:pt>
                <c:pt idx="2">
                  <c:v>Germany</c:v>
                </c:pt>
                <c:pt idx="3">
                  <c:v>Italy</c:v>
                </c:pt>
                <c:pt idx="4">
                  <c:v>Ireland</c:v>
                </c:pt>
                <c:pt idx="5">
                  <c:v>Denmark</c:v>
                </c:pt>
                <c:pt idx="6">
                  <c:v>Greece</c:v>
                </c:pt>
                <c:pt idx="7">
                  <c:v>Portugal</c:v>
                </c:pt>
                <c:pt idx="8">
                  <c:v>Spain</c:v>
                </c:pt>
                <c:pt idx="9">
                  <c:v>Belgium</c:v>
                </c:pt>
                <c:pt idx="10">
                  <c:v>Iceland</c:v>
                </c:pt>
                <c:pt idx="11">
                  <c:v>Norway</c:v>
                </c:pt>
                <c:pt idx="12">
                  <c:v>Sweden</c:v>
                </c:pt>
                <c:pt idx="13">
                  <c:v>Finland</c:v>
                </c:pt>
                <c:pt idx="14">
                  <c:v>Austria</c:v>
                </c:pt>
                <c:pt idx="15">
                  <c:v>Estonia</c:v>
                </c:pt>
                <c:pt idx="16">
                  <c:v>Latvia</c:v>
                </c:pt>
                <c:pt idx="17">
                  <c:v>Lithuania</c:v>
                </c:pt>
                <c:pt idx="18">
                  <c:v>Poland</c:v>
                </c:pt>
                <c:pt idx="19">
                  <c:v>Czechia</c:v>
                </c:pt>
                <c:pt idx="20">
                  <c:v>Slovakia</c:v>
                </c:pt>
                <c:pt idx="21">
                  <c:v>Hungary</c:v>
                </c:pt>
                <c:pt idx="22">
                  <c:v>Romania</c:v>
                </c:pt>
                <c:pt idx="23">
                  <c:v>Bulgaria</c:v>
                </c:pt>
                <c:pt idx="24">
                  <c:v>Albania</c:v>
                </c:pt>
                <c:pt idx="25">
                  <c:v>Slovenia</c:v>
                </c:pt>
                <c:pt idx="26">
                  <c:v>Croatia</c:v>
                </c:pt>
                <c:pt idx="27">
                  <c:v>Bosnia and Herzegovina</c:v>
                </c:pt>
                <c:pt idx="28">
                  <c:v>North Macedonia</c:v>
                </c:pt>
                <c:pt idx="29">
                  <c:v>Montenegro</c:v>
                </c:pt>
                <c:pt idx="30">
                  <c:v>Serbia</c:v>
                </c:pt>
              </c:strCache>
            </c:strRef>
          </c:cat>
          <c:val>
            <c:numRef>
              <c:f>Sheet2!$D$2:$D$32</c:f>
              <c:numCache>
                <c:formatCode>General</c:formatCode>
                <c:ptCount val="31"/>
                <c:pt idx="0">
                  <c:v>29796146000</c:v>
                </c:pt>
                <c:pt idx="1">
                  <c:v>4494064000</c:v>
                </c:pt>
                <c:pt idx="2">
                  <c:v>42433467000</c:v>
                </c:pt>
                <c:pt idx="3">
                  <c:v>41192169000</c:v>
                </c:pt>
                <c:pt idx="4">
                  <c:v>2949360000</c:v>
                </c:pt>
                <c:pt idx="5">
                  <c:v>4515948273</c:v>
                </c:pt>
                <c:pt idx="6">
                  <c:v>1986610000</c:v>
                </c:pt>
                <c:pt idx="7">
                  <c:v>3005391000</c:v>
                </c:pt>
                <c:pt idx="8">
                  <c:v>26910350000</c:v>
                </c:pt>
                <c:pt idx="9">
                  <c:v>7214797000</c:v>
                </c:pt>
                <c:pt idx="10">
                  <c:v>216362764</c:v>
                </c:pt>
                <c:pt idx="11">
                  <c:v>893465705</c:v>
                </c:pt>
                <c:pt idx="12">
                  <c:v>2186712026</c:v>
                </c:pt>
                <c:pt idx="13">
                  <c:v>9763452000</c:v>
                </c:pt>
                <c:pt idx="14">
                  <c:v>2956642000</c:v>
                </c:pt>
                <c:pt idx="15">
                  <c:v>511047000</c:v>
                </c:pt>
                <c:pt idx="16">
                  <c:v>75520000</c:v>
                </c:pt>
                <c:pt idx="17">
                  <c:v>2164474000</c:v>
                </c:pt>
                <c:pt idx="18">
                  <c:v>9788241962</c:v>
                </c:pt>
                <c:pt idx="19">
                  <c:v>3640569487</c:v>
                </c:pt>
                <c:pt idx="20">
                  <c:v>582258000</c:v>
                </c:pt>
                <c:pt idx="21">
                  <c:v>2390097201</c:v>
                </c:pt>
                <c:pt idx="22">
                  <c:v>1466238706</c:v>
                </c:pt>
                <c:pt idx="23">
                  <c:v>1301372331</c:v>
                </c:pt>
                <c:pt idx="24">
                  <c:v>18085662</c:v>
                </c:pt>
                <c:pt idx="25">
                  <c:v>165616000</c:v>
                </c:pt>
                <c:pt idx="26">
                  <c:v>686026000</c:v>
                </c:pt>
                <c:pt idx="27">
                  <c:v>281436011</c:v>
                </c:pt>
                <c:pt idx="28">
                  <c:v>49910751</c:v>
                </c:pt>
                <c:pt idx="29">
                  <c:v>417000</c:v>
                </c:pt>
                <c:pt idx="30">
                  <c:v>1001085869</c:v>
                </c:pt>
              </c:numCache>
            </c:numRef>
          </c:val>
          <c:extLst>
            <c:ext xmlns:c16="http://schemas.microsoft.com/office/drawing/2014/chart" uri="{C3380CC4-5D6E-409C-BE32-E72D297353CC}">
              <c16:uniqueId val="{00000002-D483-4A97-A6D0-CF00D8E524E8}"/>
            </c:ext>
          </c:extLst>
        </c:ser>
        <c:ser>
          <c:idx val="3"/>
          <c:order val="3"/>
          <c:tx>
            <c:strRef>
              <c:f>Sheet2!$E$1</c:f>
              <c:strCache>
                <c:ptCount val="1"/>
                <c:pt idx="0">
                  <c:v>Construction industry</c:v>
                </c:pt>
              </c:strCache>
            </c:strRef>
          </c:tx>
          <c:spPr>
            <a:solidFill>
              <a:schemeClr val="accent4"/>
            </a:solidFill>
            <a:ln>
              <a:noFill/>
            </a:ln>
            <a:effectLst/>
          </c:spPr>
          <c:invertIfNegative val="0"/>
          <c:cat>
            <c:strRef>
              <c:f>Sheet2!$A$2:$A$32</c:f>
              <c:strCache>
                <c:ptCount val="31"/>
                <c:pt idx="0">
                  <c:v>France</c:v>
                </c:pt>
                <c:pt idx="1">
                  <c:v>Netherlands</c:v>
                </c:pt>
                <c:pt idx="2">
                  <c:v>Germany</c:v>
                </c:pt>
                <c:pt idx="3">
                  <c:v>Italy</c:v>
                </c:pt>
                <c:pt idx="4">
                  <c:v>Ireland</c:v>
                </c:pt>
                <c:pt idx="5">
                  <c:v>Denmark</c:v>
                </c:pt>
                <c:pt idx="6">
                  <c:v>Greece</c:v>
                </c:pt>
                <c:pt idx="7">
                  <c:v>Portugal</c:v>
                </c:pt>
                <c:pt idx="8">
                  <c:v>Spain</c:v>
                </c:pt>
                <c:pt idx="9">
                  <c:v>Belgium</c:v>
                </c:pt>
                <c:pt idx="10">
                  <c:v>Iceland</c:v>
                </c:pt>
                <c:pt idx="11">
                  <c:v>Norway</c:v>
                </c:pt>
                <c:pt idx="12">
                  <c:v>Sweden</c:v>
                </c:pt>
                <c:pt idx="13">
                  <c:v>Finland</c:v>
                </c:pt>
                <c:pt idx="14">
                  <c:v>Austria</c:v>
                </c:pt>
                <c:pt idx="15">
                  <c:v>Estonia</c:v>
                </c:pt>
                <c:pt idx="16">
                  <c:v>Latvia</c:v>
                </c:pt>
                <c:pt idx="17">
                  <c:v>Lithuania</c:v>
                </c:pt>
                <c:pt idx="18">
                  <c:v>Poland</c:v>
                </c:pt>
                <c:pt idx="19">
                  <c:v>Czechia</c:v>
                </c:pt>
                <c:pt idx="20">
                  <c:v>Slovakia</c:v>
                </c:pt>
                <c:pt idx="21">
                  <c:v>Hungary</c:v>
                </c:pt>
                <c:pt idx="22">
                  <c:v>Romania</c:v>
                </c:pt>
                <c:pt idx="23">
                  <c:v>Bulgaria</c:v>
                </c:pt>
                <c:pt idx="24">
                  <c:v>Albania</c:v>
                </c:pt>
                <c:pt idx="25">
                  <c:v>Slovenia</c:v>
                </c:pt>
                <c:pt idx="26">
                  <c:v>Croatia</c:v>
                </c:pt>
                <c:pt idx="27">
                  <c:v>Bosnia and Herzegovina</c:v>
                </c:pt>
                <c:pt idx="28">
                  <c:v>North Macedonia</c:v>
                </c:pt>
                <c:pt idx="29">
                  <c:v>Montenegro</c:v>
                </c:pt>
                <c:pt idx="30">
                  <c:v>Serbia</c:v>
                </c:pt>
              </c:strCache>
            </c:strRef>
          </c:cat>
          <c:val>
            <c:numRef>
              <c:f>Sheet2!$E$2:$E$32</c:f>
              <c:numCache>
                <c:formatCode>General</c:formatCode>
                <c:ptCount val="31"/>
                <c:pt idx="0">
                  <c:v>3921782000</c:v>
                </c:pt>
                <c:pt idx="1">
                  <c:v>0</c:v>
                </c:pt>
                <c:pt idx="2">
                  <c:v>703738000</c:v>
                </c:pt>
                <c:pt idx="3">
                  <c:v>1908680000</c:v>
                </c:pt>
                <c:pt idx="4">
                  <c:v>372565000</c:v>
                </c:pt>
                <c:pt idx="5">
                  <c:v>566181669</c:v>
                </c:pt>
                <c:pt idx="6">
                  <c:v>12692000</c:v>
                </c:pt>
                <c:pt idx="7">
                  <c:v>68190000</c:v>
                </c:pt>
                <c:pt idx="8">
                  <c:v>340193000</c:v>
                </c:pt>
                <c:pt idx="9">
                  <c:v>420340000</c:v>
                </c:pt>
                <c:pt idx="10">
                  <c:v>0</c:v>
                </c:pt>
                <c:pt idx="11">
                  <c:v>0</c:v>
                </c:pt>
                <c:pt idx="12">
                  <c:v>297007266</c:v>
                </c:pt>
                <c:pt idx="13">
                  <c:v>777754000</c:v>
                </c:pt>
                <c:pt idx="14">
                  <c:v>705723000</c:v>
                </c:pt>
                <c:pt idx="15">
                  <c:v>275433000</c:v>
                </c:pt>
                <c:pt idx="16">
                  <c:v>65678000</c:v>
                </c:pt>
                <c:pt idx="17">
                  <c:v>61388000</c:v>
                </c:pt>
                <c:pt idx="18">
                  <c:v>448523778</c:v>
                </c:pt>
                <c:pt idx="19">
                  <c:v>348285161</c:v>
                </c:pt>
                <c:pt idx="20">
                  <c:v>123478000</c:v>
                </c:pt>
                <c:pt idx="21">
                  <c:v>249834045</c:v>
                </c:pt>
                <c:pt idx="22">
                  <c:v>56035337</c:v>
                </c:pt>
                <c:pt idx="23">
                  <c:v>109173739</c:v>
                </c:pt>
                <c:pt idx="24">
                  <c:v>0</c:v>
                </c:pt>
                <c:pt idx="25">
                  <c:v>109708000</c:v>
                </c:pt>
                <c:pt idx="26">
                  <c:v>76283000</c:v>
                </c:pt>
                <c:pt idx="27">
                  <c:v>38911357</c:v>
                </c:pt>
                <c:pt idx="28">
                  <c:v>0</c:v>
                </c:pt>
                <c:pt idx="29">
                  <c:v>9244000</c:v>
                </c:pt>
                <c:pt idx="30">
                  <c:v>41853728</c:v>
                </c:pt>
              </c:numCache>
            </c:numRef>
          </c:val>
          <c:extLst>
            <c:ext xmlns:c16="http://schemas.microsoft.com/office/drawing/2014/chart" uri="{C3380CC4-5D6E-409C-BE32-E72D297353CC}">
              <c16:uniqueId val="{00000003-D483-4A97-A6D0-CF00D8E524E8}"/>
            </c:ext>
          </c:extLst>
        </c:ser>
        <c:ser>
          <c:idx val="4"/>
          <c:order val="4"/>
          <c:tx>
            <c:strRef>
              <c:f>Sheet2!$F$1</c:f>
              <c:strCache>
                <c:ptCount val="1"/>
                <c:pt idx="0">
                  <c:v>Food and beverage manufacturing</c:v>
                </c:pt>
              </c:strCache>
            </c:strRef>
          </c:tx>
          <c:spPr>
            <a:solidFill>
              <a:schemeClr val="accent5"/>
            </a:solidFill>
            <a:ln>
              <a:noFill/>
            </a:ln>
            <a:effectLst/>
          </c:spPr>
          <c:invertIfNegative val="0"/>
          <c:cat>
            <c:strRef>
              <c:f>Sheet2!$A$2:$A$32</c:f>
              <c:strCache>
                <c:ptCount val="31"/>
                <c:pt idx="0">
                  <c:v>France</c:v>
                </c:pt>
                <c:pt idx="1">
                  <c:v>Netherlands</c:v>
                </c:pt>
                <c:pt idx="2">
                  <c:v>Germany</c:v>
                </c:pt>
                <c:pt idx="3">
                  <c:v>Italy</c:v>
                </c:pt>
                <c:pt idx="4">
                  <c:v>Ireland</c:v>
                </c:pt>
                <c:pt idx="5">
                  <c:v>Denmark</c:v>
                </c:pt>
                <c:pt idx="6">
                  <c:v>Greece</c:v>
                </c:pt>
                <c:pt idx="7">
                  <c:v>Portugal</c:v>
                </c:pt>
                <c:pt idx="8">
                  <c:v>Spain</c:v>
                </c:pt>
                <c:pt idx="9">
                  <c:v>Belgium</c:v>
                </c:pt>
                <c:pt idx="10">
                  <c:v>Iceland</c:v>
                </c:pt>
                <c:pt idx="11">
                  <c:v>Norway</c:v>
                </c:pt>
                <c:pt idx="12">
                  <c:v>Sweden</c:v>
                </c:pt>
                <c:pt idx="13">
                  <c:v>Finland</c:v>
                </c:pt>
                <c:pt idx="14">
                  <c:v>Austria</c:v>
                </c:pt>
                <c:pt idx="15">
                  <c:v>Estonia</c:v>
                </c:pt>
                <c:pt idx="16">
                  <c:v>Latvia</c:v>
                </c:pt>
                <c:pt idx="17">
                  <c:v>Lithuania</c:v>
                </c:pt>
                <c:pt idx="18">
                  <c:v>Poland</c:v>
                </c:pt>
                <c:pt idx="19">
                  <c:v>Czechia</c:v>
                </c:pt>
                <c:pt idx="20">
                  <c:v>Slovakia</c:v>
                </c:pt>
                <c:pt idx="21">
                  <c:v>Hungary</c:v>
                </c:pt>
                <c:pt idx="22">
                  <c:v>Romania</c:v>
                </c:pt>
                <c:pt idx="23">
                  <c:v>Bulgaria</c:v>
                </c:pt>
                <c:pt idx="24">
                  <c:v>Albania</c:v>
                </c:pt>
                <c:pt idx="25">
                  <c:v>Slovenia</c:v>
                </c:pt>
                <c:pt idx="26">
                  <c:v>Croatia</c:v>
                </c:pt>
                <c:pt idx="27">
                  <c:v>Bosnia and Herzegovina</c:v>
                </c:pt>
                <c:pt idx="28">
                  <c:v>North Macedonia</c:v>
                </c:pt>
                <c:pt idx="29">
                  <c:v>Montenegro</c:v>
                </c:pt>
                <c:pt idx="30">
                  <c:v>Serbia</c:v>
                </c:pt>
              </c:strCache>
            </c:strRef>
          </c:cat>
          <c:val>
            <c:numRef>
              <c:f>Sheet2!$F$2:$F$32</c:f>
              <c:numCache>
                <c:formatCode>General</c:formatCode>
                <c:ptCount val="31"/>
                <c:pt idx="0">
                  <c:v>176547254000</c:v>
                </c:pt>
                <c:pt idx="1">
                  <c:v>41853799000</c:v>
                </c:pt>
                <c:pt idx="2">
                  <c:v>228476055000</c:v>
                </c:pt>
                <c:pt idx="3">
                  <c:v>181789129000</c:v>
                </c:pt>
                <c:pt idx="4">
                  <c:v>15938211000</c:v>
                </c:pt>
                <c:pt idx="5">
                  <c:v>23046729922</c:v>
                </c:pt>
                <c:pt idx="6">
                  <c:v>8488371000</c:v>
                </c:pt>
                <c:pt idx="7">
                  <c:v>19785110000</c:v>
                </c:pt>
                <c:pt idx="8">
                  <c:v>181206026000</c:v>
                </c:pt>
                <c:pt idx="9">
                  <c:v>38978551000</c:v>
                </c:pt>
                <c:pt idx="10">
                  <c:v>2075792167</c:v>
                </c:pt>
                <c:pt idx="11">
                  <c:v>21710151603</c:v>
                </c:pt>
                <c:pt idx="12">
                  <c:v>12103346519</c:v>
                </c:pt>
                <c:pt idx="13">
                  <c:v>15514198000</c:v>
                </c:pt>
                <c:pt idx="14">
                  <c:v>26087864000</c:v>
                </c:pt>
                <c:pt idx="15">
                  <c:v>3149345000</c:v>
                </c:pt>
                <c:pt idx="16">
                  <c:v>1662598000</c:v>
                </c:pt>
                <c:pt idx="17">
                  <c:v>6991843000</c:v>
                </c:pt>
                <c:pt idx="18">
                  <c:v>71853118448</c:v>
                </c:pt>
                <c:pt idx="19">
                  <c:v>24834588949</c:v>
                </c:pt>
                <c:pt idx="20">
                  <c:v>7713322000</c:v>
                </c:pt>
                <c:pt idx="21">
                  <c:v>16950249408</c:v>
                </c:pt>
                <c:pt idx="22">
                  <c:v>16334824426</c:v>
                </c:pt>
                <c:pt idx="23">
                  <c:v>5937140812</c:v>
                </c:pt>
                <c:pt idx="24">
                  <c:v>454081479</c:v>
                </c:pt>
                <c:pt idx="25">
                  <c:v>1393942000</c:v>
                </c:pt>
                <c:pt idx="26">
                  <c:v>5723122000</c:v>
                </c:pt>
                <c:pt idx="27">
                  <c:v>1918436674</c:v>
                </c:pt>
                <c:pt idx="28">
                  <c:v>766406700</c:v>
                </c:pt>
                <c:pt idx="29">
                  <c:v>320633000</c:v>
                </c:pt>
                <c:pt idx="30">
                  <c:v>5766462149</c:v>
                </c:pt>
              </c:numCache>
            </c:numRef>
          </c:val>
          <c:extLst>
            <c:ext xmlns:c16="http://schemas.microsoft.com/office/drawing/2014/chart" uri="{C3380CC4-5D6E-409C-BE32-E72D297353CC}">
              <c16:uniqueId val="{00000004-D483-4A97-A6D0-CF00D8E524E8}"/>
            </c:ext>
          </c:extLst>
        </c:ser>
        <c:ser>
          <c:idx val="5"/>
          <c:order val="5"/>
          <c:tx>
            <c:strRef>
              <c:f>Sheet2!$G$1</c:f>
              <c:strCache>
                <c:ptCount val="1"/>
                <c:pt idx="0">
                  <c:v>Iron, non-ferrous, and metal products manufacturing</c:v>
                </c:pt>
              </c:strCache>
            </c:strRef>
          </c:tx>
          <c:spPr>
            <a:solidFill>
              <a:schemeClr val="accent6"/>
            </a:solidFill>
            <a:ln>
              <a:noFill/>
            </a:ln>
            <a:effectLst/>
          </c:spPr>
          <c:invertIfNegative val="0"/>
          <c:cat>
            <c:strRef>
              <c:f>Sheet2!$A$2:$A$32</c:f>
              <c:strCache>
                <c:ptCount val="31"/>
                <c:pt idx="0">
                  <c:v>France</c:v>
                </c:pt>
                <c:pt idx="1">
                  <c:v>Netherlands</c:v>
                </c:pt>
                <c:pt idx="2">
                  <c:v>Germany</c:v>
                </c:pt>
                <c:pt idx="3">
                  <c:v>Italy</c:v>
                </c:pt>
                <c:pt idx="4">
                  <c:v>Ireland</c:v>
                </c:pt>
                <c:pt idx="5">
                  <c:v>Denmark</c:v>
                </c:pt>
                <c:pt idx="6">
                  <c:v>Greece</c:v>
                </c:pt>
                <c:pt idx="7">
                  <c:v>Portugal</c:v>
                </c:pt>
                <c:pt idx="8">
                  <c:v>Spain</c:v>
                </c:pt>
                <c:pt idx="9">
                  <c:v>Belgium</c:v>
                </c:pt>
                <c:pt idx="10">
                  <c:v>Iceland</c:v>
                </c:pt>
                <c:pt idx="11">
                  <c:v>Norway</c:v>
                </c:pt>
                <c:pt idx="12">
                  <c:v>Sweden</c:v>
                </c:pt>
                <c:pt idx="13">
                  <c:v>Finland</c:v>
                </c:pt>
                <c:pt idx="14">
                  <c:v>Austria</c:v>
                </c:pt>
                <c:pt idx="15">
                  <c:v>Estonia</c:v>
                </c:pt>
                <c:pt idx="16">
                  <c:v>Latvia</c:v>
                </c:pt>
                <c:pt idx="17">
                  <c:v>Lithuania</c:v>
                </c:pt>
                <c:pt idx="18">
                  <c:v>Poland</c:v>
                </c:pt>
                <c:pt idx="19">
                  <c:v>Czechia</c:v>
                </c:pt>
                <c:pt idx="20">
                  <c:v>Slovakia</c:v>
                </c:pt>
                <c:pt idx="21">
                  <c:v>Hungary</c:v>
                </c:pt>
                <c:pt idx="22">
                  <c:v>Romania</c:v>
                </c:pt>
                <c:pt idx="23">
                  <c:v>Bulgaria</c:v>
                </c:pt>
                <c:pt idx="24">
                  <c:v>Albania</c:v>
                </c:pt>
                <c:pt idx="25">
                  <c:v>Slovenia</c:v>
                </c:pt>
                <c:pt idx="26">
                  <c:v>Croatia</c:v>
                </c:pt>
                <c:pt idx="27">
                  <c:v>Bosnia and Herzegovina</c:v>
                </c:pt>
                <c:pt idx="28">
                  <c:v>North Macedonia</c:v>
                </c:pt>
                <c:pt idx="29">
                  <c:v>Montenegro</c:v>
                </c:pt>
                <c:pt idx="30">
                  <c:v>Serbia</c:v>
                </c:pt>
              </c:strCache>
            </c:strRef>
          </c:cat>
          <c:val>
            <c:numRef>
              <c:f>Sheet2!$G$2:$G$32</c:f>
              <c:numCache>
                <c:formatCode>General</c:formatCode>
                <c:ptCount val="31"/>
                <c:pt idx="0">
                  <c:v>117479147000</c:v>
                </c:pt>
                <c:pt idx="1">
                  <c:v>20897602000</c:v>
                </c:pt>
                <c:pt idx="2">
                  <c:v>247960089000</c:v>
                </c:pt>
                <c:pt idx="3">
                  <c:v>256819892000</c:v>
                </c:pt>
                <c:pt idx="4">
                  <c:v>2788699000</c:v>
                </c:pt>
                <c:pt idx="5">
                  <c:v>17818928853</c:v>
                </c:pt>
                <c:pt idx="6">
                  <c:v>4539010000</c:v>
                </c:pt>
                <c:pt idx="7">
                  <c:v>12379288000</c:v>
                </c:pt>
                <c:pt idx="8">
                  <c:v>93674090000</c:v>
                </c:pt>
                <c:pt idx="9">
                  <c:v>20670803000</c:v>
                </c:pt>
                <c:pt idx="10">
                  <c:v>1931889895</c:v>
                </c:pt>
                <c:pt idx="11">
                  <c:v>3869788354</c:v>
                </c:pt>
                <c:pt idx="12">
                  <c:v>17091893403</c:v>
                </c:pt>
                <c:pt idx="13">
                  <c:v>25877978000</c:v>
                </c:pt>
                <c:pt idx="14">
                  <c:v>29201485000</c:v>
                </c:pt>
                <c:pt idx="15">
                  <c:v>3047792000</c:v>
                </c:pt>
                <c:pt idx="16">
                  <c:v>380202000</c:v>
                </c:pt>
                <c:pt idx="17">
                  <c:v>4174397000</c:v>
                </c:pt>
                <c:pt idx="18">
                  <c:v>39338454428</c:v>
                </c:pt>
                <c:pt idx="19">
                  <c:v>31401604740</c:v>
                </c:pt>
                <c:pt idx="20">
                  <c:v>17352934000</c:v>
                </c:pt>
                <c:pt idx="21">
                  <c:v>35426920917</c:v>
                </c:pt>
                <c:pt idx="22">
                  <c:v>10606741057</c:v>
                </c:pt>
                <c:pt idx="23">
                  <c:v>3920863584</c:v>
                </c:pt>
                <c:pt idx="24">
                  <c:v>339974744</c:v>
                </c:pt>
                <c:pt idx="25">
                  <c:v>2748720000</c:v>
                </c:pt>
                <c:pt idx="26">
                  <c:v>3303566000</c:v>
                </c:pt>
                <c:pt idx="27">
                  <c:v>2599661530</c:v>
                </c:pt>
                <c:pt idx="28">
                  <c:v>223194023</c:v>
                </c:pt>
                <c:pt idx="29">
                  <c:v>124247000</c:v>
                </c:pt>
                <c:pt idx="30">
                  <c:v>3943961180</c:v>
                </c:pt>
              </c:numCache>
            </c:numRef>
          </c:val>
          <c:extLst>
            <c:ext xmlns:c16="http://schemas.microsoft.com/office/drawing/2014/chart" uri="{C3380CC4-5D6E-409C-BE32-E72D297353CC}">
              <c16:uniqueId val="{00000005-D483-4A97-A6D0-CF00D8E524E8}"/>
            </c:ext>
          </c:extLst>
        </c:ser>
        <c:ser>
          <c:idx val="6"/>
          <c:order val="6"/>
          <c:tx>
            <c:strRef>
              <c:f>Sheet2!$H$1</c:f>
              <c:strCache>
                <c:ptCount val="1"/>
                <c:pt idx="0">
                  <c:v>Machinery manufacturing</c:v>
                </c:pt>
              </c:strCache>
            </c:strRef>
          </c:tx>
          <c:spPr>
            <a:solidFill>
              <a:schemeClr val="accent1">
                <a:lumMod val="60000"/>
              </a:schemeClr>
            </a:solidFill>
            <a:ln>
              <a:noFill/>
            </a:ln>
            <a:effectLst/>
          </c:spPr>
          <c:invertIfNegative val="0"/>
          <c:cat>
            <c:strRef>
              <c:f>Sheet2!$A$2:$A$32</c:f>
              <c:strCache>
                <c:ptCount val="31"/>
                <c:pt idx="0">
                  <c:v>France</c:v>
                </c:pt>
                <c:pt idx="1">
                  <c:v>Netherlands</c:v>
                </c:pt>
                <c:pt idx="2">
                  <c:v>Germany</c:v>
                </c:pt>
                <c:pt idx="3">
                  <c:v>Italy</c:v>
                </c:pt>
                <c:pt idx="4">
                  <c:v>Ireland</c:v>
                </c:pt>
                <c:pt idx="5">
                  <c:v>Denmark</c:v>
                </c:pt>
                <c:pt idx="6">
                  <c:v>Greece</c:v>
                </c:pt>
                <c:pt idx="7">
                  <c:v>Portugal</c:v>
                </c:pt>
                <c:pt idx="8">
                  <c:v>Spain</c:v>
                </c:pt>
                <c:pt idx="9">
                  <c:v>Belgium</c:v>
                </c:pt>
                <c:pt idx="10">
                  <c:v>Iceland</c:v>
                </c:pt>
                <c:pt idx="11">
                  <c:v>Norway</c:v>
                </c:pt>
                <c:pt idx="12">
                  <c:v>Sweden</c:v>
                </c:pt>
                <c:pt idx="13">
                  <c:v>Finland</c:v>
                </c:pt>
                <c:pt idx="14">
                  <c:v>Austria</c:v>
                </c:pt>
                <c:pt idx="15">
                  <c:v>Estonia</c:v>
                </c:pt>
                <c:pt idx="16">
                  <c:v>Latvia</c:v>
                </c:pt>
                <c:pt idx="17">
                  <c:v>Lithuania</c:v>
                </c:pt>
                <c:pt idx="18">
                  <c:v>Poland</c:v>
                </c:pt>
                <c:pt idx="19">
                  <c:v>Czechia</c:v>
                </c:pt>
                <c:pt idx="20">
                  <c:v>Slovakia</c:v>
                </c:pt>
                <c:pt idx="21">
                  <c:v>Hungary</c:v>
                </c:pt>
                <c:pt idx="22">
                  <c:v>Romania</c:v>
                </c:pt>
                <c:pt idx="23">
                  <c:v>Bulgaria</c:v>
                </c:pt>
                <c:pt idx="24">
                  <c:v>Albania</c:v>
                </c:pt>
                <c:pt idx="25">
                  <c:v>Slovenia</c:v>
                </c:pt>
                <c:pt idx="26">
                  <c:v>Croatia</c:v>
                </c:pt>
                <c:pt idx="27">
                  <c:v>Bosnia and Herzegovina</c:v>
                </c:pt>
                <c:pt idx="28">
                  <c:v>North Macedonia</c:v>
                </c:pt>
                <c:pt idx="29">
                  <c:v>Montenegro</c:v>
                </c:pt>
                <c:pt idx="30">
                  <c:v>Serbia</c:v>
                </c:pt>
              </c:strCache>
            </c:strRef>
          </c:cat>
          <c:val>
            <c:numRef>
              <c:f>Sheet2!$H$2:$H$32</c:f>
              <c:numCache>
                <c:formatCode>General</c:formatCode>
                <c:ptCount val="31"/>
                <c:pt idx="0">
                  <c:v>49778016000</c:v>
                </c:pt>
                <c:pt idx="1">
                  <c:v>11653274000</c:v>
                </c:pt>
                <c:pt idx="2">
                  <c:v>181719286000</c:v>
                </c:pt>
                <c:pt idx="3">
                  <c:v>105753920000</c:v>
                </c:pt>
                <c:pt idx="4">
                  <c:v>6118494000</c:v>
                </c:pt>
                <c:pt idx="5">
                  <c:v>10381460364</c:v>
                </c:pt>
                <c:pt idx="6">
                  <c:v>455774000</c:v>
                </c:pt>
                <c:pt idx="7">
                  <c:v>6015167000</c:v>
                </c:pt>
                <c:pt idx="8">
                  <c:v>35436088000</c:v>
                </c:pt>
                <c:pt idx="9">
                  <c:v>6342372000</c:v>
                </c:pt>
                <c:pt idx="10">
                  <c:v>0</c:v>
                </c:pt>
                <c:pt idx="11">
                  <c:v>1504559029</c:v>
                </c:pt>
                <c:pt idx="12">
                  <c:v>10396961269</c:v>
                </c:pt>
                <c:pt idx="13">
                  <c:v>8143785000</c:v>
                </c:pt>
                <c:pt idx="14">
                  <c:v>13677101000</c:v>
                </c:pt>
                <c:pt idx="15">
                  <c:v>1529918000</c:v>
                </c:pt>
                <c:pt idx="16">
                  <c:v>119647000</c:v>
                </c:pt>
                <c:pt idx="17">
                  <c:v>1682390000</c:v>
                </c:pt>
                <c:pt idx="18">
                  <c:v>25101364591</c:v>
                </c:pt>
                <c:pt idx="19">
                  <c:v>27280987966</c:v>
                </c:pt>
                <c:pt idx="20">
                  <c:v>5002729000</c:v>
                </c:pt>
                <c:pt idx="21">
                  <c:v>13040519114</c:v>
                </c:pt>
                <c:pt idx="22">
                  <c:v>8537422522</c:v>
                </c:pt>
                <c:pt idx="23">
                  <c:v>1919133852</c:v>
                </c:pt>
                <c:pt idx="24">
                  <c:v>6100984</c:v>
                </c:pt>
                <c:pt idx="25">
                  <c:v>1395470000</c:v>
                </c:pt>
                <c:pt idx="26">
                  <c:v>1251951000</c:v>
                </c:pt>
                <c:pt idx="27">
                  <c:v>340629296</c:v>
                </c:pt>
                <c:pt idx="28">
                  <c:v>577082833</c:v>
                </c:pt>
                <c:pt idx="29">
                  <c:v>0</c:v>
                </c:pt>
                <c:pt idx="30">
                  <c:v>3381043119</c:v>
                </c:pt>
              </c:numCache>
            </c:numRef>
          </c:val>
          <c:extLst>
            <c:ext xmlns:c16="http://schemas.microsoft.com/office/drawing/2014/chart" uri="{C3380CC4-5D6E-409C-BE32-E72D297353CC}">
              <c16:uniqueId val="{00000006-D483-4A97-A6D0-CF00D8E524E8}"/>
            </c:ext>
          </c:extLst>
        </c:ser>
        <c:ser>
          <c:idx val="7"/>
          <c:order val="7"/>
          <c:tx>
            <c:strRef>
              <c:f>Sheet2!$I$1</c:f>
              <c:strCache>
                <c:ptCount val="1"/>
                <c:pt idx="0">
                  <c:v>Mining and others</c:v>
                </c:pt>
              </c:strCache>
            </c:strRef>
          </c:tx>
          <c:spPr>
            <a:solidFill>
              <a:schemeClr val="accent2">
                <a:lumMod val="60000"/>
              </a:schemeClr>
            </a:solidFill>
            <a:ln>
              <a:noFill/>
            </a:ln>
            <a:effectLst/>
          </c:spPr>
          <c:invertIfNegative val="0"/>
          <c:cat>
            <c:strRef>
              <c:f>Sheet2!$A$2:$A$32</c:f>
              <c:strCache>
                <c:ptCount val="31"/>
                <c:pt idx="0">
                  <c:v>France</c:v>
                </c:pt>
                <c:pt idx="1">
                  <c:v>Netherlands</c:v>
                </c:pt>
                <c:pt idx="2">
                  <c:v>Germany</c:v>
                </c:pt>
                <c:pt idx="3">
                  <c:v>Italy</c:v>
                </c:pt>
                <c:pt idx="4">
                  <c:v>Ireland</c:v>
                </c:pt>
                <c:pt idx="5">
                  <c:v>Denmark</c:v>
                </c:pt>
                <c:pt idx="6">
                  <c:v>Greece</c:v>
                </c:pt>
                <c:pt idx="7">
                  <c:v>Portugal</c:v>
                </c:pt>
                <c:pt idx="8">
                  <c:v>Spain</c:v>
                </c:pt>
                <c:pt idx="9">
                  <c:v>Belgium</c:v>
                </c:pt>
                <c:pt idx="10">
                  <c:v>Iceland</c:v>
                </c:pt>
                <c:pt idx="11">
                  <c:v>Norway</c:v>
                </c:pt>
                <c:pt idx="12">
                  <c:v>Sweden</c:v>
                </c:pt>
                <c:pt idx="13">
                  <c:v>Finland</c:v>
                </c:pt>
                <c:pt idx="14">
                  <c:v>Austria</c:v>
                </c:pt>
                <c:pt idx="15">
                  <c:v>Estonia</c:v>
                </c:pt>
                <c:pt idx="16">
                  <c:v>Latvia</c:v>
                </c:pt>
                <c:pt idx="17">
                  <c:v>Lithuania</c:v>
                </c:pt>
                <c:pt idx="18">
                  <c:v>Poland</c:v>
                </c:pt>
                <c:pt idx="19">
                  <c:v>Czechia</c:v>
                </c:pt>
                <c:pt idx="20">
                  <c:v>Slovakia</c:v>
                </c:pt>
                <c:pt idx="21">
                  <c:v>Hungary</c:v>
                </c:pt>
                <c:pt idx="22">
                  <c:v>Romania</c:v>
                </c:pt>
                <c:pt idx="23">
                  <c:v>Bulgaria</c:v>
                </c:pt>
                <c:pt idx="24">
                  <c:v>Albania</c:v>
                </c:pt>
                <c:pt idx="25">
                  <c:v>Slovenia</c:v>
                </c:pt>
                <c:pt idx="26">
                  <c:v>Croatia</c:v>
                </c:pt>
                <c:pt idx="27">
                  <c:v>Bosnia and Herzegovina</c:v>
                </c:pt>
                <c:pt idx="28">
                  <c:v>North Macedonia</c:v>
                </c:pt>
                <c:pt idx="29">
                  <c:v>Montenegro</c:v>
                </c:pt>
                <c:pt idx="30">
                  <c:v>Serbia</c:v>
                </c:pt>
              </c:strCache>
            </c:strRef>
          </c:cat>
          <c:val>
            <c:numRef>
              <c:f>Sheet2!$I$2:$I$32</c:f>
              <c:numCache>
                <c:formatCode>General</c:formatCode>
                <c:ptCount val="31"/>
                <c:pt idx="0">
                  <c:v>270826000</c:v>
                </c:pt>
                <c:pt idx="1">
                  <c:v>103761000</c:v>
                </c:pt>
                <c:pt idx="2">
                  <c:v>138552000</c:v>
                </c:pt>
                <c:pt idx="3">
                  <c:v>896358000</c:v>
                </c:pt>
                <c:pt idx="4">
                  <c:v>27759000</c:v>
                </c:pt>
                <c:pt idx="5">
                  <c:v>131763546</c:v>
                </c:pt>
                <c:pt idx="6">
                  <c:v>68257000</c:v>
                </c:pt>
                <c:pt idx="7">
                  <c:v>4002000</c:v>
                </c:pt>
                <c:pt idx="8">
                  <c:v>324787000</c:v>
                </c:pt>
                <c:pt idx="9">
                  <c:v>60493000</c:v>
                </c:pt>
                <c:pt idx="10">
                  <c:v>0</c:v>
                </c:pt>
                <c:pt idx="11">
                  <c:v>664808137</c:v>
                </c:pt>
                <c:pt idx="12">
                  <c:v>0</c:v>
                </c:pt>
                <c:pt idx="13">
                  <c:v>73297000</c:v>
                </c:pt>
                <c:pt idx="14">
                  <c:v>97161000</c:v>
                </c:pt>
                <c:pt idx="15">
                  <c:v>56227000</c:v>
                </c:pt>
                <c:pt idx="16">
                  <c:v>0</c:v>
                </c:pt>
                <c:pt idx="17">
                  <c:v>7088000</c:v>
                </c:pt>
                <c:pt idx="18">
                  <c:v>112977102</c:v>
                </c:pt>
                <c:pt idx="19">
                  <c:v>35669346</c:v>
                </c:pt>
                <c:pt idx="20">
                  <c:v>11846000</c:v>
                </c:pt>
                <c:pt idx="21">
                  <c:v>0</c:v>
                </c:pt>
                <c:pt idx="22">
                  <c:v>441830917</c:v>
                </c:pt>
                <c:pt idx="23">
                  <c:v>0</c:v>
                </c:pt>
                <c:pt idx="24">
                  <c:v>0</c:v>
                </c:pt>
                <c:pt idx="25">
                  <c:v>0</c:v>
                </c:pt>
                <c:pt idx="26">
                  <c:v>2446000</c:v>
                </c:pt>
                <c:pt idx="27">
                  <c:v>409034</c:v>
                </c:pt>
                <c:pt idx="28">
                  <c:v>1574091</c:v>
                </c:pt>
                <c:pt idx="29">
                  <c:v>0</c:v>
                </c:pt>
                <c:pt idx="30">
                  <c:v>0</c:v>
                </c:pt>
              </c:numCache>
            </c:numRef>
          </c:val>
          <c:extLst>
            <c:ext xmlns:c16="http://schemas.microsoft.com/office/drawing/2014/chart" uri="{C3380CC4-5D6E-409C-BE32-E72D297353CC}">
              <c16:uniqueId val="{00000007-D483-4A97-A6D0-CF00D8E524E8}"/>
            </c:ext>
          </c:extLst>
        </c:ser>
        <c:ser>
          <c:idx val="8"/>
          <c:order val="8"/>
          <c:tx>
            <c:strRef>
              <c:f>Sheet2!$J$1</c:f>
              <c:strCache>
                <c:ptCount val="1"/>
                <c:pt idx="0">
                  <c:v>Plastic, rubber, and leather products manufacturing</c:v>
                </c:pt>
              </c:strCache>
            </c:strRef>
          </c:tx>
          <c:spPr>
            <a:solidFill>
              <a:schemeClr val="accent3">
                <a:lumMod val="60000"/>
              </a:schemeClr>
            </a:solidFill>
            <a:ln>
              <a:noFill/>
            </a:ln>
            <a:effectLst/>
          </c:spPr>
          <c:invertIfNegative val="0"/>
          <c:cat>
            <c:strRef>
              <c:f>Sheet2!$A$2:$A$32</c:f>
              <c:strCache>
                <c:ptCount val="31"/>
                <c:pt idx="0">
                  <c:v>France</c:v>
                </c:pt>
                <c:pt idx="1">
                  <c:v>Netherlands</c:v>
                </c:pt>
                <c:pt idx="2">
                  <c:v>Germany</c:v>
                </c:pt>
                <c:pt idx="3">
                  <c:v>Italy</c:v>
                </c:pt>
                <c:pt idx="4">
                  <c:v>Ireland</c:v>
                </c:pt>
                <c:pt idx="5">
                  <c:v>Denmark</c:v>
                </c:pt>
                <c:pt idx="6">
                  <c:v>Greece</c:v>
                </c:pt>
                <c:pt idx="7">
                  <c:v>Portugal</c:v>
                </c:pt>
                <c:pt idx="8">
                  <c:v>Spain</c:v>
                </c:pt>
                <c:pt idx="9">
                  <c:v>Belgium</c:v>
                </c:pt>
                <c:pt idx="10">
                  <c:v>Iceland</c:v>
                </c:pt>
                <c:pt idx="11">
                  <c:v>Norway</c:v>
                </c:pt>
                <c:pt idx="12">
                  <c:v>Sweden</c:v>
                </c:pt>
                <c:pt idx="13">
                  <c:v>Finland</c:v>
                </c:pt>
                <c:pt idx="14">
                  <c:v>Austria</c:v>
                </c:pt>
                <c:pt idx="15">
                  <c:v>Estonia</c:v>
                </c:pt>
                <c:pt idx="16">
                  <c:v>Latvia</c:v>
                </c:pt>
                <c:pt idx="17">
                  <c:v>Lithuania</c:v>
                </c:pt>
                <c:pt idx="18">
                  <c:v>Poland</c:v>
                </c:pt>
                <c:pt idx="19">
                  <c:v>Czechia</c:v>
                </c:pt>
                <c:pt idx="20">
                  <c:v>Slovakia</c:v>
                </c:pt>
                <c:pt idx="21">
                  <c:v>Hungary</c:v>
                </c:pt>
                <c:pt idx="22">
                  <c:v>Romania</c:v>
                </c:pt>
                <c:pt idx="23">
                  <c:v>Bulgaria</c:v>
                </c:pt>
                <c:pt idx="24">
                  <c:v>Albania</c:v>
                </c:pt>
                <c:pt idx="25">
                  <c:v>Slovenia</c:v>
                </c:pt>
                <c:pt idx="26">
                  <c:v>Croatia</c:v>
                </c:pt>
                <c:pt idx="27">
                  <c:v>Bosnia and Herzegovina</c:v>
                </c:pt>
                <c:pt idx="28">
                  <c:v>North Macedonia</c:v>
                </c:pt>
                <c:pt idx="29">
                  <c:v>Montenegro</c:v>
                </c:pt>
                <c:pt idx="30">
                  <c:v>Serbia</c:v>
                </c:pt>
              </c:strCache>
            </c:strRef>
          </c:cat>
          <c:val>
            <c:numRef>
              <c:f>Sheet2!$J$2:$J$32</c:f>
              <c:numCache>
                <c:formatCode>General</c:formatCode>
                <c:ptCount val="31"/>
                <c:pt idx="0">
                  <c:v>19388844000</c:v>
                </c:pt>
                <c:pt idx="1">
                  <c:v>4229607000</c:v>
                </c:pt>
                <c:pt idx="2">
                  <c:v>39607680000</c:v>
                </c:pt>
                <c:pt idx="3">
                  <c:v>29220700000</c:v>
                </c:pt>
                <c:pt idx="4">
                  <c:v>550148000</c:v>
                </c:pt>
                <c:pt idx="5">
                  <c:v>1748088687</c:v>
                </c:pt>
                <c:pt idx="6">
                  <c:v>661862000</c:v>
                </c:pt>
                <c:pt idx="7">
                  <c:v>3592079000</c:v>
                </c:pt>
                <c:pt idx="8">
                  <c:v>16774772000</c:v>
                </c:pt>
                <c:pt idx="9">
                  <c:v>5008176000</c:v>
                </c:pt>
                <c:pt idx="10">
                  <c:v>0</c:v>
                </c:pt>
                <c:pt idx="11">
                  <c:v>470195890</c:v>
                </c:pt>
                <c:pt idx="12">
                  <c:v>2339458220</c:v>
                </c:pt>
                <c:pt idx="13">
                  <c:v>1516177000</c:v>
                </c:pt>
                <c:pt idx="14">
                  <c:v>4054035000</c:v>
                </c:pt>
                <c:pt idx="15">
                  <c:v>396289000</c:v>
                </c:pt>
                <c:pt idx="16">
                  <c:v>52353000</c:v>
                </c:pt>
                <c:pt idx="17">
                  <c:v>910112000</c:v>
                </c:pt>
                <c:pt idx="18">
                  <c:v>11518360634</c:v>
                </c:pt>
                <c:pt idx="19">
                  <c:v>5132270537</c:v>
                </c:pt>
                <c:pt idx="20">
                  <c:v>1844915000</c:v>
                </c:pt>
                <c:pt idx="21">
                  <c:v>2041096355</c:v>
                </c:pt>
                <c:pt idx="22">
                  <c:v>2343863790</c:v>
                </c:pt>
                <c:pt idx="23">
                  <c:v>604949890</c:v>
                </c:pt>
                <c:pt idx="24">
                  <c:v>18321315</c:v>
                </c:pt>
                <c:pt idx="25">
                  <c:v>266170000</c:v>
                </c:pt>
                <c:pt idx="26">
                  <c:v>1016743000</c:v>
                </c:pt>
                <c:pt idx="27">
                  <c:v>506299117</c:v>
                </c:pt>
                <c:pt idx="28">
                  <c:v>46550659</c:v>
                </c:pt>
                <c:pt idx="29">
                  <c:v>4571000</c:v>
                </c:pt>
                <c:pt idx="30">
                  <c:v>1054292521</c:v>
                </c:pt>
              </c:numCache>
            </c:numRef>
          </c:val>
          <c:extLst>
            <c:ext xmlns:c16="http://schemas.microsoft.com/office/drawing/2014/chart" uri="{C3380CC4-5D6E-409C-BE32-E72D297353CC}">
              <c16:uniqueId val="{00000008-D483-4A97-A6D0-CF00D8E524E8}"/>
            </c:ext>
          </c:extLst>
        </c:ser>
        <c:ser>
          <c:idx val="9"/>
          <c:order val="9"/>
          <c:tx>
            <c:strRef>
              <c:f>Sheet2!$K$1</c:f>
              <c:strCache>
                <c:ptCount val="1"/>
                <c:pt idx="0">
                  <c:v>Printing and related industries</c:v>
                </c:pt>
              </c:strCache>
            </c:strRef>
          </c:tx>
          <c:spPr>
            <a:solidFill>
              <a:schemeClr val="accent4">
                <a:lumMod val="60000"/>
              </a:schemeClr>
            </a:solidFill>
            <a:ln>
              <a:noFill/>
            </a:ln>
            <a:effectLst/>
          </c:spPr>
          <c:invertIfNegative val="0"/>
          <c:cat>
            <c:strRef>
              <c:f>Sheet2!$A$2:$A$32</c:f>
              <c:strCache>
                <c:ptCount val="31"/>
                <c:pt idx="0">
                  <c:v>France</c:v>
                </c:pt>
                <c:pt idx="1">
                  <c:v>Netherlands</c:v>
                </c:pt>
                <c:pt idx="2">
                  <c:v>Germany</c:v>
                </c:pt>
                <c:pt idx="3">
                  <c:v>Italy</c:v>
                </c:pt>
                <c:pt idx="4">
                  <c:v>Ireland</c:v>
                </c:pt>
                <c:pt idx="5">
                  <c:v>Denmark</c:v>
                </c:pt>
                <c:pt idx="6">
                  <c:v>Greece</c:v>
                </c:pt>
                <c:pt idx="7">
                  <c:v>Portugal</c:v>
                </c:pt>
                <c:pt idx="8">
                  <c:v>Spain</c:v>
                </c:pt>
                <c:pt idx="9">
                  <c:v>Belgium</c:v>
                </c:pt>
                <c:pt idx="10">
                  <c:v>Iceland</c:v>
                </c:pt>
                <c:pt idx="11">
                  <c:v>Norway</c:v>
                </c:pt>
                <c:pt idx="12">
                  <c:v>Sweden</c:v>
                </c:pt>
                <c:pt idx="13">
                  <c:v>Finland</c:v>
                </c:pt>
                <c:pt idx="14">
                  <c:v>Austria</c:v>
                </c:pt>
                <c:pt idx="15">
                  <c:v>Estonia</c:v>
                </c:pt>
                <c:pt idx="16">
                  <c:v>Latvia</c:v>
                </c:pt>
                <c:pt idx="17">
                  <c:v>Lithuania</c:v>
                </c:pt>
                <c:pt idx="18">
                  <c:v>Poland</c:v>
                </c:pt>
                <c:pt idx="19">
                  <c:v>Czechia</c:v>
                </c:pt>
                <c:pt idx="20">
                  <c:v>Slovakia</c:v>
                </c:pt>
                <c:pt idx="21">
                  <c:v>Hungary</c:v>
                </c:pt>
                <c:pt idx="22">
                  <c:v>Romania</c:v>
                </c:pt>
                <c:pt idx="23">
                  <c:v>Bulgaria</c:v>
                </c:pt>
                <c:pt idx="24">
                  <c:v>Albania</c:v>
                </c:pt>
                <c:pt idx="25">
                  <c:v>Slovenia</c:v>
                </c:pt>
                <c:pt idx="26">
                  <c:v>Croatia</c:v>
                </c:pt>
                <c:pt idx="27">
                  <c:v>Bosnia and Herzegovina</c:v>
                </c:pt>
                <c:pt idx="28">
                  <c:v>North Macedonia</c:v>
                </c:pt>
                <c:pt idx="29">
                  <c:v>Montenegro</c:v>
                </c:pt>
                <c:pt idx="30">
                  <c:v>Serbia</c:v>
                </c:pt>
              </c:strCache>
            </c:strRef>
          </c:cat>
          <c:val>
            <c:numRef>
              <c:f>Sheet2!$K$2:$K$32</c:f>
              <c:numCache>
                <c:formatCode>General</c:formatCode>
                <c:ptCount val="31"/>
                <c:pt idx="0">
                  <c:v>358305000</c:v>
                </c:pt>
                <c:pt idx="1">
                  <c:v>180225000</c:v>
                </c:pt>
                <c:pt idx="2">
                  <c:v>1820157000</c:v>
                </c:pt>
                <c:pt idx="3">
                  <c:v>1728614000</c:v>
                </c:pt>
                <c:pt idx="4">
                  <c:v>83803000</c:v>
                </c:pt>
                <c:pt idx="5">
                  <c:v>19710370</c:v>
                </c:pt>
                <c:pt idx="6">
                  <c:v>55916000</c:v>
                </c:pt>
                <c:pt idx="7">
                  <c:v>186989000</c:v>
                </c:pt>
                <c:pt idx="8">
                  <c:v>966269000</c:v>
                </c:pt>
                <c:pt idx="9">
                  <c:v>148943000</c:v>
                </c:pt>
                <c:pt idx="10">
                  <c:v>0</c:v>
                </c:pt>
                <c:pt idx="11">
                  <c:v>541016</c:v>
                </c:pt>
                <c:pt idx="12">
                  <c:v>68088737</c:v>
                </c:pt>
                <c:pt idx="13">
                  <c:v>57905000</c:v>
                </c:pt>
                <c:pt idx="14">
                  <c:v>95474000</c:v>
                </c:pt>
                <c:pt idx="15">
                  <c:v>48273000</c:v>
                </c:pt>
                <c:pt idx="16">
                  <c:v>114005000</c:v>
                </c:pt>
                <c:pt idx="17">
                  <c:v>73418000</c:v>
                </c:pt>
                <c:pt idx="18">
                  <c:v>1034065831</c:v>
                </c:pt>
                <c:pt idx="19">
                  <c:v>273170929</c:v>
                </c:pt>
                <c:pt idx="20">
                  <c:v>121168000</c:v>
                </c:pt>
                <c:pt idx="21">
                  <c:v>141741448</c:v>
                </c:pt>
                <c:pt idx="22">
                  <c:v>81536782</c:v>
                </c:pt>
                <c:pt idx="23">
                  <c:v>65740362</c:v>
                </c:pt>
                <c:pt idx="24">
                  <c:v>9729476</c:v>
                </c:pt>
                <c:pt idx="25">
                  <c:v>95300000</c:v>
                </c:pt>
                <c:pt idx="26">
                  <c:v>76976000</c:v>
                </c:pt>
                <c:pt idx="27">
                  <c:v>33060645</c:v>
                </c:pt>
                <c:pt idx="28">
                  <c:v>931956</c:v>
                </c:pt>
                <c:pt idx="29">
                  <c:v>2159000</c:v>
                </c:pt>
                <c:pt idx="30">
                  <c:v>46560643</c:v>
                </c:pt>
              </c:numCache>
            </c:numRef>
          </c:val>
          <c:extLst>
            <c:ext xmlns:c16="http://schemas.microsoft.com/office/drawing/2014/chart" uri="{C3380CC4-5D6E-409C-BE32-E72D297353CC}">
              <c16:uniqueId val="{00000009-D483-4A97-A6D0-CF00D8E524E8}"/>
            </c:ext>
          </c:extLst>
        </c:ser>
        <c:ser>
          <c:idx val="10"/>
          <c:order val="10"/>
          <c:tx>
            <c:strRef>
              <c:f>Sheet2!$L$1</c:f>
              <c:strCache>
                <c:ptCount val="1"/>
                <c:pt idx="0">
                  <c:v>Pulp, paper, and paper products manufacturing</c:v>
                </c:pt>
              </c:strCache>
            </c:strRef>
          </c:tx>
          <c:spPr>
            <a:solidFill>
              <a:schemeClr val="accent5">
                <a:lumMod val="60000"/>
              </a:schemeClr>
            </a:solidFill>
            <a:ln>
              <a:noFill/>
            </a:ln>
            <a:effectLst/>
          </c:spPr>
          <c:invertIfNegative val="0"/>
          <c:cat>
            <c:strRef>
              <c:f>Sheet2!$A$2:$A$32</c:f>
              <c:strCache>
                <c:ptCount val="31"/>
                <c:pt idx="0">
                  <c:v>France</c:v>
                </c:pt>
                <c:pt idx="1">
                  <c:v>Netherlands</c:v>
                </c:pt>
                <c:pt idx="2">
                  <c:v>Germany</c:v>
                </c:pt>
                <c:pt idx="3">
                  <c:v>Italy</c:v>
                </c:pt>
                <c:pt idx="4">
                  <c:v>Ireland</c:v>
                </c:pt>
                <c:pt idx="5">
                  <c:v>Denmark</c:v>
                </c:pt>
                <c:pt idx="6">
                  <c:v>Greece</c:v>
                </c:pt>
                <c:pt idx="7">
                  <c:v>Portugal</c:v>
                </c:pt>
                <c:pt idx="8">
                  <c:v>Spain</c:v>
                </c:pt>
                <c:pt idx="9">
                  <c:v>Belgium</c:v>
                </c:pt>
                <c:pt idx="10">
                  <c:v>Iceland</c:v>
                </c:pt>
                <c:pt idx="11">
                  <c:v>Norway</c:v>
                </c:pt>
                <c:pt idx="12">
                  <c:v>Sweden</c:v>
                </c:pt>
                <c:pt idx="13">
                  <c:v>Finland</c:v>
                </c:pt>
                <c:pt idx="14">
                  <c:v>Austria</c:v>
                </c:pt>
                <c:pt idx="15">
                  <c:v>Estonia</c:v>
                </c:pt>
                <c:pt idx="16">
                  <c:v>Latvia</c:v>
                </c:pt>
                <c:pt idx="17">
                  <c:v>Lithuania</c:v>
                </c:pt>
                <c:pt idx="18">
                  <c:v>Poland</c:v>
                </c:pt>
                <c:pt idx="19">
                  <c:v>Czechia</c:v>
                </c:pt>
                <c:pt idx="20">
                  <c:v>Slovakia</c:v>
                </c:pt>
                <c:pt idx="21">
                  <c:v>Hungary</c:v>
                </c:pt>
                <c:pt idx="22">
                  <c:v>Romania</c:v>
                </c:pt>
                <c:pt idx="23">
                  <c:v>Bulgaria</c:v>
                </c:pt>
                <c:pt idx="24">
                  <c:v>Albania</c:v>
                </c:pt>
                <c:pt idx="25">
                  <c:v>Slovenia</c:v>
                </c:pt>
                <c:pt idx="26">
                  <c:v>Croatia</c:v>
                </c:pt>
                <c:pt idx="27">
                  <c:v>Bosnia and Herzegovina</c:v>
                </c:pt>
                <c:pt idx="28">
                  <c:v>North Macedonia</c:v>
                </c:pt>
                <c:pt idx="29">
                  <c:v>Montenegro</c:v>
                </c:pt>
                <c:pt idx="30">
                  <c:v>Serbia</c:v>
                </c:pt>
              </c:strCache>
            </c:strRef>
          </c:cat>
          <c:val>
            <c:numRef>
              <c:f>Sheet2!$L$2:$L$32</c:f>
              <c:numCache>
                <c:formatCode>General</c:formatCode>
                <c:ptCount val="31"/>
                <c:pt idx="0">
                  <c:v>12785846000</c:v>
                </c:pt>
                <c:pt idx="1">
                  <c:v>2165219000</c:v>
                </c:pt>
                <c:pt idx="2">
                  <c:v>17510144000</c:v>
                </c:pt>
                <c:pt idx="3">
                  <c:v>23886651000</c:v>
                </c:pt>
                <c:pt idx="4">
                  <c:v>290400000</c:v>
                </c:pt>
                <c:pt idx="5">
                  <c:v>1225078312</c:v>
                </c:pt>
                <c:pt idx="6">
                  <c:v>1066998000</c:v>
                </c:pt>
                <c:pt idx="7">
                  <c:v>2711591000</c:v>
                </c:pt>
                <c:pt idx="8">
                  <c:v>12599144000</c:v>
                </c:pt>
                <c:pt idx="9">
                  <c:v>2690670000</c:v>
                </c:pt>
                <c:pt idx="10">
                  <c:v>0</c:v>
                </c:pt>
                <c:pt idx="11">
                  <c:v>285616466</c:v>
                </c:pt>
                <c:pt idx="12">
                  <c:v>4928640972</c:v>
                </c:pt>
                <c:pt idx="13">
                  <c:v>7238792000</c:v>
                </c:pt>
                <c:pt idx="14">
                  <c:v>2135538000</c:v>
                </c:pt>
                <c:pt idx="15">
                  <c:v>200326000</c:v>
                </c:pt>
                <c:pt idx="16">
                  <c:v>92855000</c:v>
                </c:pt>
                <c:pt idx="17">
                  <c:v>695211000</c:v>
                </c:pt>
                <c:pt idx="18">
                  <c:v>5650389253</c:v>
                </c:pt>
                <c:pt idx="19">
                  <c:v>3091540366</c:v>
                </c:pt>
                <c:pt idx="20">
                  <c:v>439085000</c:v>
                </c:pt>
                <c:pt idx="21">
                  <c:v>623092318</c:v>
                </c:pt>
                <c:pt idx="22">
                  <c:v>785588978</c:v>
                </c:pt>
                <c:pt idx="23">
                  <c:v>562553430</c:v>
                </c:pt>
                <c:pt idx="24">
                  <c:v>70120644</c:v>
                </c:pt>
                <c:pt idx="25">
                  <c:v>312289000</c:v>
                </c:pt>
                <c:pt idx="26">
                  <c:v>669524000</c:v>
                </c:pt>
                <c:pt idx="27">
                  <c:v>224118151</c:v>
                </c:pt>
                <c:pt idx="28">
                  <c:v>48602650</c:v>
                </c:pt>
                <c:pt idx="29">
                  <c:v>4571000</c:v>
                </c:pt>
                <c:pt idx="30">
                  <c:v>930032042</c:v>
                </c:pt>
              </c:numCache>
            </c:numRef>
          </c:val>
          <c:extLst>
            <c:ext xmlns:c16="http://schemas.microsoft.com/office/drawing/2014/chart" uri="{C3380CC4-5D6E-409C-BE32-E72D297353CC}">
              <c16:uniqueId val="{0000000A-D483-4A97-A6D0-CF00D8E524E8}"/>
            </c:ext>
          </c:extLst>
        </c:ser>
        <c:ser>
          <c:idx val="11"/>
          <c:order val="11"/>
          <c:tx>
            <c:strRef>
              <c:f>Sheet2!$M$1</c:f>
              <c:strCache>
                <c:ptCount val="1"/>
                <c:pt idx="0">
                  <c:v>Textile industry</c:v>
                </c:pt>
              </c:strCache>
            </c:strRef>
          </c:tx>
          <c:spPr>
            <a:solidFill>
              <a:schemeClr val="accent6">
                <a:lumMod val="60000"/>
              </a:schemeClr>
            </a:solidFill>
            <a:ln>
              <a:noFill/>
            </a:ln>
            <a:effectLst/>
          </c:spPr>
          <c:invertIfNegative val="0"/>
          <c:cat>
            <c:strRef>
              <c:f>Sheet2!$A$2:$A$32</c:f>
              <c:strCache>
                <c:ptCount val="31"/>
                <c:pt idx="0">
                  <c:v>France</c:v>
                </c:pt>
                <c:pt idx="1">
                  <c:v>Netherlands</c:v>
                </c:pt>
                <c:pt idx="2">
                  <c:v>Germany</c:v>
                </c:pt>
                <c:pt idx="3">
                  <c:v>Italy</c:v>
                </c:pt>
                <c:pt idx="4">
                  <c:v>Ireland</c:v>
                </c:pt>
                <c:pt idx="5">
                  <c:v>Denmark</c:v>
                </c:pt>
                <c:pt idx="6">
                  <c:v>Greece</c:v>
                </c:pt>
                <c:pt idx="7">
                  <c:v>Portugal</c:v>
                </c:pt>
                <c:pt idx="8">
                  <c:v>Spain</c:v>
                </c:pt>
                <c:pt idx="9">
                  <c:v>Belgium</c:v>
                </c:pt>
                <c:pt idx="10">
                  <c:v>Iceland</c:v>
                </c:pt>
                <c:pt idx="11">
                  <c:v>Norway</c:v>
                </c:pt>
                <c:pt idx="12">
                  <c:v>Sweden</c:v>
                </c:pt>
                <c:pt idx="13">
                  <c:v>Finland</c:v>
                </c:pt>
                <c:pt idx="14">
                  <c:v>Austria</c:v>
                </c:pt>
                <c:pt idx="15">
                  <c:v>Estonia</c:v>
                </c:pt>
                <c:pt idx="16">
                  <c:v>Latvia</c:v>
                </c:pt>
                <c:pt idx="17">
                  <c:v>Lithuania</c:v>
                </c:pt>
                <c:pt idx="18">
                  <c:v>Poland</c:v>
                </c:pt>
                <c:pt idx="19">
                  <c:v>Czechia</c:v>
                </c:pt>
                <c:pt idx="20">
                  <c:v>Slovakia</c:v>
                </c:pt>
                <c:pt idx="21">
                  <c:v>Hungary</c:v>
                </c:pt>
                <c:pt idx="22">
                  <c:v>Romania</c:v>
                </c:pt>
                <c:pt idx="23">
                  <c:v>Bulgaria</c:v>
                </c:pt>
                <c:pt idx="24">
                  <c:v>Albania</c:v>
                </c:pt>
                <c:pt idx="25">
                  <c:v>Slovenia</c:v>
                </c:pt>
                <c:pt idx="26">
                  <c:v>Croatia</c:v>
                </c:pt>
                <c:pt idx="27">
                  <c:v>Bosnia and Herzegovina</c:v>
                </c:pt>
                <c:pt idx="28">
                  <c:v>North Macedonia</c:v>
                </c:pt>
                <c:pt idx="29">
                  <c:v>Montenegro</c:v>
                </c:pt>
                <c:pt idx="30">
                  <c:v>Serbia</c:v>
                </c:pt>
              </c:strCache>
            </c:strRef>
          </c:cat>
          <c:val>
            <c:numRef>
              <c:f>Sheet2!$M$2:$M$32</c:f>
              <c:numCache>
                <c:formatCode>General</c:formatCode>
                <c:ptCount val="31"/>
                <c:pt idx="0">
                  <c:v>1866349000</c:v>
                </c:pt>
                <c:pt idx="1">
                  <c:v>680238000</c:v>
                </c:pt>
                <c:pt idx="2">
                  <c:v>1679993000</c:v>
                </c:pt>
                <c:pt idx="3">
                  <c:v>12986536000</c:v>
                </c:pt>
                <c:pt idx="4">
                  <c:v>314998000</c:v>
                </c:pt>
                <c:pt idx="5">
                  <c:v>409206674</c:v>
                </c:pt>
                <c:pt idx="6">
                  <c:v>226570000</c:v>
                </c:pt>
                <c:pt idx="7">
                  <c:v>1690401000</c:v>
                </c:pt>
                <c:pt idx="8">
                  <c:v>4517581000</c:v>
                </c:pt>
                <c:pt idx="9">
                  <c:v>634565000</c:v>
                </c:pt>
                <c:pt idx="10">
                  <c:v>0</c:v>
                </c:pt>
                <c:pt idx="11">
                  <c:v>403753852</c:v>
                </c:pt>
                <c:pt idx="12">
                  <c:v>1506888612</c:v>
                </c:pt>
                <c:pt idx="13">
                  <c:v>481286000</c:v>
                </c:pt>
                <c:pt idx="14">
                  <c:v>997196000</c:v>
                </c:pt>
                <c:pt idx="15">
                  <c:v>553854000</c:v>
                </c:pt>
                <c:pt idx="16">
                  <c:v>14344000</c:v>
                </c:pt>
                <c:pt idx="17">
                  <c:v>594662000</c:v>
                </c:pt>
                <c:pt idx="18">
                  <c:v>1258563849</c:v>
                </c:pt>
                <c:pt idx="19">
                  <c:v>805283288</c:v>
                </c:pt>
                <c:pt idx="20">
                  <c:v>103624000</c:v>
                </c:pt>
                <c:pt idx="21">
                  <c:v>148981151</c:v>
                </c:pt>
                <c:pt idx="22">
                  <c:v>1621501207</c:v>
                </c:pt>
                <c:pt idx="23">
                  <c:v>592772264</c:v>
                </c:pt>
                <c:pt idx="24">
                  <c:v>70783235</c:v>
                </c:pt>
                <c:pt idx="25">
                  <c:v>43168000</c:v>
                </c:pt>
                <c:pt idx="26">
                  <c:v>163847000</c:v>
                </c:pt>
                <c:pt idx="27">
                  <c:v>144611242</c:v>
                </c:pt>
                <c:pt idx="28">
                  <c:v>167945066</c:v>
                </c:pt>
                <c:pt idx="29">
                  <c:v>962000</c:v>
                </c:pt>
                <c:pt idx="30">
                  <c:v>246457780</c:v>
                </c:pt>
              </c:numCache>
            </c:numRef>
          </c:val>
          <c:extLst>
            <c:ext xmlns:c16="http://schemas.microsoft.com/office/drawing/2014/chart" uri="{C3380CC4-5D6E-409C-BE32-E72D297353CC}">
              <c16:uniqueId val="{0000000B-D483-4A97-A6D0-CF00D8E524E8}"/>
            </c:ext>
          </c:extLst>
        </c:ser>
        <c:ser>
          <c:idx val="12"/>
          <c:order val="12"/>
          <c:tx>
            <c:strRef>
              <c:f>Sheet2!$N$1</c:f>
              <c:strCache>
                <c:ptCount val="1"/>
                <c:pt idx="0">
                  <c:v>Wood products and furniture manufacturing</c:v>
                </c:pt>
              </c:strCache>
            </c:strRef>
          </c:tx>
          <c:spPr>
            <a:solidFill>
              <a:schemeClr val="accent1">
                <a:lumMod val="80000"/>
                <a:lumOff val="20000"/>
              </a:schemeClr>
            </a:solidFill>
            <a:ln>
              <a:noFill/>
            </a:ln>
            <a:effectLst/>
          </c:spPr>
          <c:invertIfNegative val="0"/>
          <c:cat>
            <c:strRef>
              <c:f>Sheet2!$A$2:$A$32</c:f>
              <c:strCache>
                <c:ptCount val="31"/>
                <c:pt idx="0">
                  <c:v>France</c:v>
                </c:pt>
                <c:pt idx="1">
                  <c:v>Netherlands</c:v>
                </c:pt>
                <c:pt idx="2">
                  <c:v>Germany</c:v>
                </c:pt>
                <c:pt idx="3">
                  <c:v>Italy</c:v>
                </c:pt>
                <c:pt idx="4">
                  <c:v>Ireland</c:v>
                </c:pt>
                <c:pt idx="5">
                  <c:v>Denmark</c:v>
                </c:pt>
                <c:pt idx="6">
                  <c:v>Greece</c:v>
                </c:pt>
                <c:pt idx="7">
                  <c:v>Portugal</c:v>
                </c:pt>
                <c:pt idx="8">
                  <c:v>Spain</c:v>
                </c:pt>
                <c:pt idx="9">
                  <c:v>Belgium</c:v>
                </c:pt>
                <c:pt idx="10">
                  <c:v>Iceland</c:v>
                </c:pt>
                <c:pt idx="11">
                  <c:v>Norway</c:v>
                </c:pt>
                <c:pt idx="12">
                  <c:v>Sweden</c:v>
                </c:pt>
                <c:pt idx="13">
                  <c:v>Finland</c:v>
                </c:pt>
                <c:pt idx="14">
                  <c:v>Austria</c:v>
                </c:pt>
                <c:pt idx="15">
                  <c:v>Estonia</c:v>
                </c:pt>
                <c:pt idx="16">
                  <c:v>Latvia</c:v>
                </c:pt>
                <c:pt idx="17">
                  <c:v>Lithuania</c:v>
                </c:pt>
                <c:pt idx="18">
                  <c:v>Poland</c:v>
                </c:pt>
                <c:pt idx="19">
                  <c:v>Czechia</c:v>
                </c:pt>
                <c:pt idx="20">
                  <c:v>Slovakia</c:v>
                </c:pt>
                <c:pt idx="21">
                  <c:v>Hungary</c:v>
                </c:pt>
                <c:pt idx="22">
                  <c:v>Romania</c:v>
                </c:pt>
                <c:pt idx="23">
                  <c:v>Bulgaria</c:v>
                </c:pt>
                <c:pt idx="24">
                  <c:v>Albania</c:v>
                </c:pt>
                <c:pt idx="25">
                  <c:v>Slovenia</c:v>
                </c:pt>
                <c:pt idx="26">
                  <c:v>Croatia</c:v>
                </c:pt>
                <c:pt idx="27">
                  <c:v>Bosnia and Herzegovina</c:v>
                </c:pt>
                <c:pt idx="28">
                  <c:v>North Macedonia</c:v>
                </c:pt>
                <c:pt idx="29">
                  <c:v>Montenegro</c:v>
                </c:pt>
                <c:pt idx="30">
                  <c:v>Serbia</c:v>
                </c:pt>
              </c:strCache>
            </c:strRef>
          </c:cat>
          <c:val>
            <c:numRef>
              <c:f>Sheet2!$N$2:$N$32</c:f>
              <c:numCache>
                <c:formatCode>General</c:formatCode>
                <c:ptCount val="31"/>
                <c:pt idx="0">
                  <c:v>8327303000</c:v>
                </c:pt>
                <c:pt idx="1">
                  <c:v>1663767000</c:v>
                </c:pt>
                <c:pt idx="2">
                  <c:v>13125455000</c:v>
                </c:pt>
                <c:pt idx="3">
                  <c:v>17767993000</c:v>
                </c:pt>
                <c:pt idx="4">
                  <c:v>932527000</c:v>
                </c:pt>
                <c:pt idx="5">
                  <c:v>1968038892</c:v>
                </c:pt>
                <c:pt idx="6">
                  <c:v>342325000</c:v>
                </c:pt>
                <c:pt idx="7">
                  <c:v>1553436000</c:v>
                </c:pt>
                <c:pt idx="8">
                  <c:v>9486254000</c:v>
                </c:pt>
                <c:pt idx="9">
                  <c:v>1528365000</c:v>
                </c:pt>
                <c:pt idx="10">
                  <c:v>0</c:v>
                </c:pt>
                <c:pt idx="11">
                  <c:v>180801066</c:v>
                </c:pt>
                <c:pt idx="12">
                  <c:v>2596417830</c:v>
                </c:pt>
                <c:pt idx="13">
                  <c:v>4735066000</c:v>
                </c:pt>
                <c:pt idx="14">
                  <c:v>3687563000</c:v>
                </c:pt>
                <c:pt idx="15">
                  <c:v>1462076000</c:v>
                </c:pt>
                <c:pt idx="16">
                  <c:v>1053279000</c:v>
                </c:pt>
                <c:pt idx="17">
                  <c:v>2380803000</c:v>
                </c:pt>
                <c:pt idx="18">
                  <c:v>7834490314</c:v>
                </c:pt>
                <c:pt idx="19">
                  <c:v>1928481335</c:v>
                </c:pt>
                <c:pt idx="20">
                  <c:v>572855000</c:v>
                </c:pt>
                <c:pt idx="21">
                  <c:v>529720257</c:v>
                </c:pt>
                <c:pt idx="22">
                  <c:v>2494248288</c:v>
                </c:pt>
                <c:pt idx="23">
                  <c:v>381124350</c:v>
                </c:pt>
                <c:pt idx="24">
                  <c:v>38507775</c:v>
                </c:pt>
                <c:pt idx="25">
                  <c:v>325161000</c:v>
                </c:pt>
                <c:pt idx="26">
                  <c:v>884031000</c:v>
                </c:pt>
                <c:pt idx="27">
                  <c:v>538901645</c:v>
                </c:pt>
                <c:pt idx="28">
                  <c:v>11211202</c:v>
                </c:pt>
                <c:pt idx="29">
                  <c:v>26314000</c:v>
                </c:pt>
                <c:pt idx="30">
                  <c:v>353915309</c:v>
                </c:pt>
              </c:numCache>
            </c:numRef>
          </c:val>
          <c:extLst>
            <c:ext xmlns:c16="http://schemas.microsoft.com/office/drawing/2014/chart" uri="{C3380CC4-5D6E-409C-BE32-E72D297353CC}">
              <c16:uniqueId val="{0000000C-D483-4A97-A6D0-CF00D8E524E8}"/>
            </c:ext>
          </c:extLst>
        </c:ser>
        <c:ser>
          <c:idx val="13"/>
          <c:order val="13"/>
          <c:tx>
            <c:strRef>
              <c:f>Sheet2!$O$1</c:f>
              <c:strCache>
                <c:ptCount val="1"/>
                <c:pt idx="0">
                  <c:v>Other manufacturing</c:v>
                </c:pt>
              </c:strCache>
            </c:strRef>
          </c:tx>
          <c:spPr>
            <a:solidFill>
              <a:schemeClr val="accent2">
                <a:lumMod val="80000"/>
                <a:lumOff val="20000"/>
              </a:schemeClr>
            </a:solidFill>
            <a:ln>
              <a:noFill/>
            </a:ln>
            <a:effectLst/>
          </c:spPr>
          <c:invertIfNegative val="0"/>
          <c:cat>
            <c:strRef>
              <c:f>Sheet2!$A$2:$A$32</c:f>
              <c:strCache>
                <c:ptCount val="31"/>
                <c:pt idx="0">
                  <c:v>France</c:v>
                </c:pt>
                <c:pt idx="1">
                  <c:v>Netherlands</c:v>
                </c:pt>
                <c:pt idx="2">
                  <c:v>Germany</c:v>
                </c:pt>
                <c:pt idx="3">
                  <c:v>Italy</c:v>
                </c:pt>
                <c:pt idx="4">
                  <c:v>Ireland</c:v>
                </c:pt>
                <c:pt idx="5">
                  <c:v>Denmark</c:v>
                </c:pt>
                <c:pt idx="6">
                  <c:v>Greece</c:v>
                </c:pt>
                <c:pt idx="7">
                  <c:v>Portugal</c:v>
                </c:pt>
                <c:pt idx="8">
                  <c:v>Spain</c:v>
                </c:pt>
                <c:pt idx="9">
                  <c:v>Belgium</c:v>
                </c:pt>
                <c:pt idx="10">
                  <c:v>Iceland</c:v>
                </c:pt>
                <c:pt idx="11">
                  <c:v>Norway</c:v>
                </c:pt>
                <c:pt idx="12">
                  <c:v>Sweden</c:v>
                </c:pt>
                <c:pt idx="13">
                  <c:v>Finland</c:v>
                </c:pt>
                <c:pt idx="14">
                  <c:v>Austria</c:v>
                </c:pt>
                <c:pt idx="15">
                  <c:v>Estonia</c:v>
                </c:pt>
                <c:pt idx="16">
                  <c:v>Latvia</c:v>
                </c:pt>
                <c:pt idx="17">
                  <c:v>Lithuania</c:v>
                </c:pt>
                <c:pt idx="18">
                  <c:v>Poland</c:v>
                </c:pt>
                <c:pt idx="19">
                  <c:v>Czechia</c:v>
                </c:pt>
                <c:pt idx="20">
                  <c:v>Slovakia</c:v>
                </c:pt>
                <c:pt idx="21">
                  <c:v>Hungary</c:v>
                </c:pt>
                <c:pt idx="22">
                  <c:v>Romania</c:v>
                </c:pt>
                <c:pt idx="23">
                  <c:v>Bulgaria</c:v>
                </c:pt>
                <c:pt idx="24">
                  <c:v>Albania</c:v>
                </c:pt>
                <c:pt idx="25">
                  <c:v>Slovenia</c:v>
                </c:pt>
                <c:pt idx="26">
                  <c:v>Croatia</c:v>
                </c:pt>
                <c:pt idx="27">
                  <c:v>Bosnia and Herzegovina</c:v>
                </c:pt>
                <c:pt idx="28">
                  <c:v>North Macedonia</c:v>
                </c:pt>
                <c:pt idx="29">
                  <c:v>Montenegro</c:v>
                </c:pt>
                <c:pt idx="30">
                  <c:v>Serbia</c:v>
                </c:pt>
              </c:strCache>
            </c:strRef>
          </c:cat>
          <c:val>
            <c:numRef>
              <c:f>Sheet2!$O$2:$O$32</c:f>
              <c:numCache>
                <c:formatCode>General</c:formatCode>
                <c:ptCount val="31"/>
                <c:pt idx="0">
                  <c:v>110783413000</c:v>
                </c:pt>
                <c:pt idx="1">
                  <c:v>27485135000</c:v>
                </c:pt>
                <c:pt idx="2">
                  <c:v>233888363000</c:v>
                </c:pt>
                <c:pt idx="3">
                  <c:v>135676497000</c:v>
                </c:pt>
                <c:pt idx="4">
                  <c:v>38167655000</c:v>
                </c:pt>
                <c:pt idx="5">
                  <c:v>26460747951</c:v>
                </c:pt>
                <c:pt idx="6">
                  <c:v>6320671000</c:v>
                </c:pt>
                <c:pt idx="7">
                  <c:v>14116757000</c:v>
                </c:pt>
                <c:pt idx="8">
                  <c:v>72271534000</c:v>
                </c:pt>
                <c:pt idx="9">
                  <c:v>35314670000</c:v>
                </c:pt>
                <c:pt idx="10">
                  <c:v>208731026</c:v>
                </c:pt>
                <c:pt idx="11">
                  <c:v>7494597017</c:v>
                </c:pt>
                <c:pt idx="12">
                  <c:v>31748884293</c:v>
                </c:pt>
                <c:pt idx="13">
                  <c:v>16600432000</c:v>
                </c:pt>
                <c:pt idx="14">
                  <c:v>17406214000</c:v>
                </c:pt>
                <c:pt idx="15">
                  <c:v>2652012000</c:v>
                </c:pt>
                <c:pt idx="16">
                  <c:v>364353000</c:v>
                </c:pt>
                <c:pt idx="17">
                  <c:v>4592341000</c:v>
                </c:pt>
                <c:pt idx="18">
                  <c:v>39366071996</c:v>
                </c:pt>
                <c:pt idx="19">
                  <c:v>40532955626</c:v>
                </c:pt>
                <c:pt idx="20">
                  <c:v>13053647000</c:v>
                </c:pt>
                <c:pt idx="21">
                  <c:v>22068860384</c:v>
                </c:pt>
                <c:pt idx="22">
                  <c:v>15018890572</c:v>
                </c:pt>
                <c:pt idx="23">
                  <c:v>3134094492</c:v>
                </c:pt>
                <c:pt idx="24">
                  <c:v>244047878</c:v>
                </c:pt>
                <c:pt idx="25">
                  <c:v>1422792000</c:v>
                </c:pt>
                <c:pt idx="26">
                  <c:v>4495793000</c:v>
                </c:pt>
                <c:pt idx="27">
                  <c:v>1972765020</c:v>
                </c:pt>
                <c:pt idx="28">
                  <c:v>384154249</c:v>
                </c:pt>
                <c:pt idx="29">
                  <c:v>136826000</c:v>
                </c:pt>
                <c:pt idx="30">
                  <c:v>3455185420</c:v>
                </c:pt>
              </c:numCache>
            </c:numRef>
          </c:val>
          <c:extLst>
            <c:ext xmlns:c16="http://schemas.microsoft.com/office/drawing/2014/chart" uri="{C3380CC4-5D6E-409C-BE32-E72D297353CC}">
              <c16:uniqueId val="{0000000D-D483-4A97-A6D0-CF00D8E524E8}"/>
            </c:ext>
          </c:extLst>
        </c:ser>
        <c:dLbls>
          <c:showLegendKey val="0"/>
          <c:showVal val="0"/>
          <c:showCatName val="0"/>
          <c:showSerName val="0"/>
          <c:showPercent val="0"/>
          <c:showBubbleSize val="0"/>
        </c:dLbls>
        <c:gapWidth val="150"/>
        <c:overlap val="100"/>
        <c:axId val="334339807"/>
        <c:axId val="334333087"/>
      </c:barChart>
      <c:catAx>
        <c:axId val="33433980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4333087"/>
        <c:crosses val="autoZero"/>
        <c:auto val="1"/>
        <c:lblAlgn val="ctr"/>
        <c:lblOffset val="100"/>
        <c:noMultiLvlLbl val="0"/>
      </c:catAx>
      <c:valAx>
        <c:axId val="334333087"/>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4339807"/>
        <c:crosses val="autoZero"/>
        <c:crossBetween val="between"/>
      </c:valAx>
      <c:spPr>
        <a:noFill/>
        <a:ln>
          <a:noFill/>
        </a:ln>
        <a:effectLst/>
      </c:spPr>
    </c:plotArea>
    <c:legend>
      <c:legendPos val="b"/>
      <c:layout>
        <c:manualLayout>
          <c:xMode val="edge"/>
          <c:yMode val="edge"/>
          <c:x val="1.2469109630526951E-2"/>
          <c:y val="0.70502549123214653"/>
          <c:w val="0.98660024227740761"/>
          <c:h val="0.2813026320156957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Sheet1!$C$1</c:f>
              <c:strCache>
                <c:ptCount val="1"/>
                <c:pt idx="0">
                  <c:v>energy_consumption[TWh]</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intercept val="0"/>
            <c:dispRSqr val="1"/>
            <c:dispEq val="1"/>
            <c:trendlineLbl>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Sheet1!$B$2:$B$31</c:f>
              <c:numCache>
                <c:formatCode>0</c:formatCode>
                <c:ptCount val="30"/>
                <c:pt idx="0">
                  <c:v>543528.16599999997</c:v>
                </c:pt>
                <c:pt idx="1">
                  <c:v>118787.872</c:v>
                </c:pt>
                <c:pt idx="2">
                  <c:v>1035152.258</c:v>
                </c:pt>
                <c:pt idx="3">
                  <c:v>844849.02300000004</c:v>
                </c:pt>
                <c:pt idx="4">
                  <c:v>69204.570000000007</c:v>
                </c:pt>
                <c:pt idx="5">
                  <c:v>90207.983445999998</c:v>
                </c:pt>
                <c:pt idx="6">
                  <c:v>25488.505000000001</c:v>
                </c:pt>
                <c:pt idx="7">
                  <c:v>69990.505000000005</c:v>
                </c:pt>
                <c:pt idx="8">
                  <c:v>472704.04800000001</c:v>
                </c:pt>
                <c:pt idx="9">
                  <c:v>124369.22900000001</c:v>
                </c:pt>
                <c:pt idx="10">
                  <c:v>4432.7758519999998</c:v>
                </c:pt>
                <c:pt idx="11">
                  <c:v>37960.077728999997</c:v>
                </c:pt>
                <c:pt idx="12">
                  <c:v>86794.210724999997</c:v>
                </c:pt>
                <c:pt idx="13">
                  <c:v>92380.069000000003</c:v>
                </c:pt>
                <c:pt idx="14">
                  <c:v>103517.976</c:v>
                </c:pt>
                <c:pt idx="15">
                  <c:v>14485.323</c:v>
                </c:pt>
                <c:pt idx="16">
                  <c:v>4060.1489999999999</c:v>
                </c:pt>
                <c:pt idx="17">
                  <c:v>25257.428</c:v>
                </c:pt>
                <c:pt idx="18">
                  <c:v>222801.692423</c:v>
                </c:pt>
                <c:pt idx="19">
                  <c:v>143103.022085</c:v>
                </c:pt>
                <c:pt idx="20">
                  <c:v>48054.663</c:v>
                </c:pt>
                <c:pt idx="21">
                  <c:v>96103.590863999998</c:v>
                </c:pt>
                <c:pt idx="22">
                  <c:v>62190.488812000003</c:v>
                </c:pt>
                <c:pt idx="23">
                  <c:v>19497.970644000001</c:v>
                </c:pt>
                <c:pt idx="24">
                  <c:v>1506.781217</c:v>
                </c:pt>
                <c:pt idx="25">
                  <c:v>8505.7379999999994</c:v>
                </c:pt>
                <c:pt idx="26">
                  <c:v>19506.713</c:v>
                </c:pt>
                <c:pt idx="27">
                  <c:v>2304.3678329999998</c:v>
                </c:pt>
                <c:pt idx="28">
                  <c:v>634.96400000000006</c:v>
                </c:pt>
                <c:pt idx="29">
                  <c:v>21069.068099</c:v>
                </c:pt>
              </c:numCache>
            </c:numRef>
          </c:xVal>
          <c:yVal>
            <c:numRef>
              <c:f>Sheet1!$C$2:$C$31</c:f>
              <c:numCache>
                <c:formatCode>0</c:formatCode>
                <c:ptCount val="30"/>
                <c:pt idx="0">
                  <c:v>278.62115440999997</c:v>
                </c:pt>
                <c:pt idx="1">
                  <c:v>135.33248337000001</c:v>
                </c:pt>
                <c:pt idx="2">
                  <c:v>582.26594016999991</c:v>
                </c:pt>
                <c:pt idx="3">
                  <c:v>273.33188856000004</c:v>
                </c:pt>
                <c:pt idx="4">
                  <c:v>23.959358420000001</c:v>
                </c:pt>
                <c:pt idx="5">
                  <c:v>25.896020910000001</c:v>
                </c:pt>
                <c:pt idx="6">
                  <c:v>28.64959786</c:v>
                </c:pt>
                <c:pt idx="7">
                  <c:v>50.157701179999997</c:v>
                </c:pt>
                <c:pt idx="8">
                  <c:v>214.88183455999999</c:v>
                </c:pt>
                <c:pt idx="9">
                  <c:v>107.86117895999999</c:v>
                </c:pt>
                <c:pt idx="10">
                  <c:v>16.16202492</c:v>
                </c:pt>
                <c:pt idx="11">
                  <c:v>70.874045729999992</c:v>
                </c:pt>
                <c:pt idx="12">
                  <c:v>131.99823215000001</c:v>
                </c:pt>
                <c:pt idx="13">
                  <c:v>108.07294963000001</c:v>
                </c:pt>
                <c:pt idx="14">
                  <c:v>80.725190710000007</c:v>
                </c:pt>
                <c:pt idx="15">
                  <c:v>3.9212405800000001</c:v>
                </c:pt>
                <c:pt idx="16">
                  <c:v>10.715951779999999</c:v>
                </c:pt>
                <c:pt idx="17">
                  <c:v>10.4515321</c:v>
                </c:pt>
                <c:pt idx="18">
                  <c:v>159.60832897999998</c:v>
                </c:pt>
                <c:pt idx="19">
                  <c:v>69.337094710000002</c:v>
                </c:pt>
                <c:pt idx="20">
                  <c:v>33.372040769999998</c:v>
                </c:pt>
                <c:pt idx="21">
                  <c:v>46.456930509999999</c:v>
                </c:pt>
                <c:pt idx="22">
                  <c:v>57.661539999999995</c:v>
                </c:pt>
                <c:pt idx="23">
                  <c:v>28.54857968</c:v>
                </c:pt>
                <c:pt idx="24">
                  <c:v>4.6962870399999996</c:v>
                </c:pt>
                <c:pt idx="25">
                  <c:v>12.482955829999998</c:v>
                </c:pt>
                <c:pt idx="26">
                  <c:v>13.652317439999999</c:v>
                </c:pt>
                <c:pt idx="27">
                  <c:v>3.8363880999999997</c:v>
                </c:pt>
                <c:pt idx="28">
                  <c:v>0.99014331</c:v>
                </c:pt>
                <c:pt idx="29">
                  <c:v>25.94056381</c:v>
                </c:pt>
              </c:numCache>
            </c:numRef>
          </c:yVal>
          <c:smooth val="0"/>
          <c:extLst>
            <c:ext xmlns:c16="http://schemas.microsoft.com/office/drawing/2014/chart" uri="{C3380CC4-5D6E-409C-BE32-E72D297353CC}">
              <c16:uniqueId val="{00000001-DEF8-4E0F-9818-BD2CF020E7DF}"/>
            </c:ext>
          </c:extLst>
        </c:ser>
        <c:dLbls>
          <c:showLegendKey val="0"/>
          <c:showVal val="0"/>
          <c:showCatName val="0"/>
          <c:showSerName val="0"/>
          <c:showPercent val="0"/>
          <c:showBubbleSize val="0"/>
        </c:dLbls>
        <c:axId val="2105542271"/>
        <c:axId val="2105544671"/>
      </c:scatterChart>
      <c:valAx>
        <c:axId val="2105542271"/>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Product value [millions euro]</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lt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05544671"/>
        <c:crosses val="autoZero"/>
        <c:crossBetween val="midCat"/>
      </c:valAx>
      <c:valAx>
        <c:axId val="2105544671"/>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a:t>Energy consumption [TWh]</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lt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05542271"/>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14108E-E9D4-467B-9B7B-0955BA4B5DD6}" type="datetimeFigureOut">
              <a:rPr lang="en-US" smtClean="0"/>
              <a:t>4/27/2025</a:t>
            </a:fld>
            <a:endParaRPr lang="en-US"/>
          </a:p>
        </p:txBody>
      </p:sp>
      <p:sp>
        <p:nvSpPr>
          <p:cNvPr id="4" name="スライド イメージ プレースホルダー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517ECB-A323-4F20-B0A5-9FB9A69857E2}" type="slidenum">
              <a:rPr lang="en-US" smtClean="0"/>
              <a:t>‹#›</a:t>
            </a:fld>
            <a:endParaRPr lang="en-US"/>
          </a:p>
        </p:txBody>
      </p:sp>
    </p:spTree>
    <p:extLst>
      <p:ext uri="{BB962C8B-B14F-4D97-AF65-F5344CB8AC3E}">
        <p14:creationId xmlns:p14="http://schemas.microsoft.com/office/powerpoint/2010/main" val="1534161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表紙">
    <p:spTree>
      <p:nvGrpSpPr>
        <p:cNvPr id="1" name=""/>
        <p:cNvGrpSpPr/>
        <p:nvPr/>
      </p:nvGrpSpPr>
      <p:grpSpPr>
        <a:xfrm>
          <a:off x="0" y="0"/>
          <a:ext cx="0" cy="0"/>
          <a:chOff x="0" y="0"/>
          <a:chExt cx="0" cy="0"/>
        </a:xfrm>
      </p:grpSpPr>
      <p:sp>
        <p:nvSpPr>
          <p:cNvPr id="3" name="字幕 2">
            <a:extLst>
              <a:ext uri="{FF2B5EF4-FFF2-40B4-BE49-F238E27FC236}">
                <a16:creationId xmlns:a16="http://schemas.microsoft.com/office/drawing/2014/main" id="{8D21F722-56FD-42BC-AF3B-13EFFBBEA5F5}"/>
              </a:ext>
            </a:extLst>
          </p:cNvPr>
          <p:cNvSpPr>
            <a:spLocks noGrp="1"/>
          </p:cNvSpPr>
          <p:nvPr>
            <p:ph type="subTitle" idx="1"/>
          </p:nvPr>
        </p:nvSpPr>
        <p:spPr>
          <a:xfrm>
            <a:off x="1238250" y="3536052"/>
            <a:ext cx="7429500" cy="1073656"/>
          </a:xfrm>
          <a:prstGeom prst="rect">
            <a:avLst/>
          </a:prstGeom>
        </p:spPr>
        <p:txBody>
          <a:bodyPr anchor="ctr" anchorCtr="1"/>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a:t>マスター サブタイトルの書式設定</a:t>
            </a:r>
            <a:endParaRPr lang="en-US" dirty="0"/>
          </a:p>
        </p:txBody>
      </p:sp>
      <p:sp>
        <p:nvSpPr>
          <p:cNvPr id="10" name="タイトル 9">
            <a:extLst>
              <a:ext uri="{FF2B5EF4-FFF2-40B4-BE49-F238E27FC236}">
                <a16:creationId xmlns:a16="http://schemas.microsoft.com/office/drawing/2014/main" id="{C82F0508-9BC1-48D9-A7F5-332731FB3AC0}"/>
              </a:ext>
            </a:extLst>
          </p:cNvPr>
          <p:cNvSpPr>
            <a:spLocks noGrp="1"/>
          </p:cNvSpPr>
          <p:nvPr>
            <p:ph type="title"/>
          </p:nvPr>
        </p:nvSpPr>
        <p:spPr>
          <a:xfrm>
            <a:off x="766885" y="1243915"/>
            <a:ext cx="8372230" cy="2078037"/>
          </a:xfrm>
          <a:prstGeom prst="rect">
            <a:avLst/>
          </a:prstGeom>
        </p:spPr>
        <p:txBody>
          <a:bodyPr anchor="ctr" anchorCtr="1">
            <a:normAutofit/>
          </a:bodyPr>
          <a:lstStyle>
            <a:lvl1pPr>
              <a:defRPr sz="3600"/>
            </a:lvl1pPr>
          </a:lstStyle>
          <a:p>
            <a:r>
              <a:rPr lang="ja-JP" altLang="en-US"/>
              <a:t>マスター タイトルの書式設定</a:t>
            </a:r>
            <a:endParaRPr lang="en-US" dirty="0"/>
          </a:p>
        </p:txBody>
      </p:sp>
      <p:cxnSp>
        <p:nvCxnSpPr>
          <p:cNvPr id="20" name="直線コネクタ 19">
            <a:extLst>
              <a:ext uri="{FF2B5EF4-FFF2-40B4-BE49-F238E27FC236}">
                <a16:creationId xmlns:a16="http://schemas.microsoft.com/office/drawing/2014/main" id="{A35AF668-149E-41EA-8F56-12650BA0F84F}"/>
              </a:ext>
            </a:extLst>
          </p:cNvPr>
          <p:cNvCxnSpPr>
            <a:cxnSpLocks/>
          </p:cNvCxnSpPr>
          <p:nvPr userDrawn="1"/>
        </p:nvCxnSpPr>
        <p:spPr>
          <a:xfrm>
            <a:off x="0" y="725864"/>
            <a:ext cx="9906000" cy="0"/>
          </a:xfrm>
          <a:prstGeom prst="line">
            <a:avLst/>
          </a:prstGeom>
          <a:ln w="19050">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6" name="コンテンツ プレースホルダー 25">
            <a:extLst>
              <a:ext uri="{FF2B5EF4-FFF2-40B4-BE49-F238E27FC236}">
                <a16:creationId xmlns:a16="http://schemas.microsoft.com/office/drawing/2014/main" id="{0F8866CA-4AB9-4957-9BBE-9221BB6943C2}"/>
              </a:ext>
            </a:extLst>
          </p:cNvPr>
          <p:cNvSpPr>
            <a:spLocks noGrp="1"/>
          </p:cNvSpPr>
          <p:nvPr>
            <p:ph sz="quarter" idx="14" hasCustomPrompt="1"/>
          </p:nvPr>
        </p:nvSpPr>
        <p:spPr>
          <a:xfrm>
            <a:off x="5154695" y="5005634"/>
            <a:ext cx="4450040" cy="1611976"/>
          </a:xfrm>
          <a:prstGeom prst="rect">
            <a:avLst/>
          </a:prstGeom>
        </p:spPr>
        <p:txBody>
          <a:bodyPr/>
          <a:lstStyle>
            <a:lvl1pPr marL="0" indent="0">
              <a:buNone/>
              <a:defRPr/>
            </a:lvl1pPr>
          </a:lstStyle>
          <a:p>
            <a:pPr lvl="0"/>
            <a:r>
              <a:rPr lang="ja-JP" altLang="en-US" dirty="0"/>
              <a:t>名前などなど</a:t>
            </a:r>
            <a:endParaRPr lang="en-US" dirty="0"/>
          </a:p>
        </p:txBody>
      </p:sp>
      <p:sp>
        <p:nvSpPr>
          <p:cNvPr id="27" name="フッター プレースホルダー 5">
            <a:extLst>
              <a:ext uri="{FF2B5EF4-FFF2-40B4-BE49-F238E27FC236}">
                <a16:creationId xmlns:a16="http://schemas.microsoft.com/office/drawing/2014/main" id="{1BC7DA1C-B5D7-4572-BA6A-9279CF435D34}"/>
              </a:ext>
            </a:extLst>
          </p:cNvPr>
          <p:cNvSpPr>
            <a:spLocks noGrp="1"/>
          </p:cNvSpPr>
          <p:nvPr>
            <p:ph type="ftr" sz="quarter" idx="11"/>
          </p:nvPr>
        </p:nvSpPr>
        <p:spPr>
          <a:xfrm>
            <a:off x="3281363" y="6356352"/>
            <a:ext cx="3343275" cy="365125"/>
          </a:xfrm>
          <a:prstGeom prst="rect">
            <a:avLst/>
          </a:prstGeom>
        </p:spPr>
        <p:txBody>
          <a:bodyPr/>
          <a:lstStyle/>
          <a:p>
            <a:endParaRPr lang="en-US"/>
          </a:p>
        </p:txBody>
      </p:sp>
      <p:sp>
        <p:nvSpPr>
          <p:cNvPr id="31" name="コンテンツ プレースホルダー 30">
            <a:extLst>
              <a:ext uri="{FF2B5EF4-FFF2-40B4-BE49-F238E27FC236}">
                <a16:creationId xmlns:a16="http://schemas.microsoft.com/office/drawing/2014/main" id="{F7B80C78-A1F8-467A-9309-35D1629FFC88}"/>
              </a:ext>
            </a:extLst>
          </p:cNvPr>
          <p:cNvSpPr>
            <a:spLocks noGrp="1"/>
          </p:cNvSpPr>
          <p:nvPr>
            <p:ph sz="quarter" idx="16" hasCustomPrompt="1"/>
          </p:nvPr>
        </p:nvSpPr>
        <p:spPr>
          <a:xfrm>
            <a:off x="123827" y="93599"/>
            <a:ext cx="9015289" cy="525214"/>
          </a:xfrm>
          <a:prstGeom prst="rect">
            <a:avLst/>
          </a:prstGeom>
        </p:spPr>
        <p:txBody>
          <a:bodyPr anchor="ctr" anchorCtr="0"/>
          <a:lstStyle>
            <a:lvl1pPr marL="0" indent="0">
              <a:buNone/>
              <a:defRPr sz="2100" b="1"/>
            </a:lvl1pPr>
          </a:lstStyle>
          <a:p>
            <a:pPr lvl="0"/>
            <a:r>
              <a:rPr lang="ja-JP" altLang="en-US" dirty="0"/>
              <a:t>タイトル</a:t>
            </a:r>
            <a:endParaRPr lang="en-US" dirty="0"/>
          </a:p>
        </p:txBody>
      </p:sp>
    </p:spTree>
    <p:extLst>
      <p:ext uri="{BB962C8B-B14F-4D97-AF65-F5344CB8AC3E}">
        <p14:creationId xmlns:p14="http://schemas.microsoft.com/office/powerpoint/2010/main" val="3102093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E0C0FAB2-A9F2-4B3C-B518-24524B7E5662}"/>
              </a:ext>
            </a:extLst>
          </p:cNvPr>
          <p:cNvSpPr>
            <a:spLocks noGrp="1"/>
          </p:cNvSpPr>
          <p:nvPr>
            <p:ph sz="half" idx="1" hasCustomPrompt="1"/>
          </p:nvPr>
        </p:nvSpPr>
        <p:spPr>
          <a:xfrm>
            <a:off x="569341" y="1036948"/>
            <a:ext cx="4217709" cy="5319402"/>
          </a:xfrm>
          <a:prstGeom prst="rect">
            <a:avLst/>
          </a:prstGeom>
        </p:spPr>
        <p:txBody>
          <a:bodyPr/>
          <a:lstStyle>
            <a:lvl1pPr marL="0" indent="0">
              <a:buNone/>
              <a:defRPr sz="1600"/>
            </a:lvl1pPr>
          </a:lstStyle>
          <a:p>
            <a:pPr lvl="0"/>
            <a:r>
              <a:rPr lang="ja-JP" altLang="en-US" dirty="0"/>
              <a:t>本文</a:t>
            </a:r>
            <a:endParaRPr lang="en-US" dirty="0"/>
          </a:p>
        </p:txBody>
      </p:sp>
      <p:sp>
        <p:nvSpPr>
          <p:cNvPr id="4" name="コンテンツ プレースホルダー 3">
            <a:extLst>
              <a:ext uri="{FF2B5EF4-FFF2-40B4-BE49-F238E27FC236}">
                <a16:creationId xmlns:a16="http://schemas.microsoft.com/office/drawing/2014/main" id="{A0D7B414-1B18-4F33-9452-A92B3D09ABBC}"/>
              </a:ext>
            </a:extLst>
          </p:cNvPr>
          <p:cNvSpPr>
            <a:spLocks noGrp="1"/>
          </p:cNvSpPr>
          <p:nvPr>
            <p:ph sz="half" idx="2" hasCustomPrompt="1"/>
          </p:nvPr>
        </p:nvSpPr>
        <p:spPr>
          <a:xfrm>
            <a:off x="5118951" y="1036948"/>
            <a:ext cx="4217710" cy="5319402"/>
          </a:xfrm>
          <a:prstGeom prst="rect">
            <a:avLst/>
          </a:prstGeom>
        </p:spPr>
        <p:txBody>
          <a:bodyPr/>
          <a:lstStyle>
            <a:lvl1pPr marL="0" indent="0">
              <a:buNone/>
              <a:defRPr sz="1600"/>
            </a:lvl1pPr>
          </a:lstStyle>
          <a:p>
            <a:pPr lvl="0"/>
            <a:r>
              <a:rPr lang="ja-JP" altLang="en-US" dirty="0"/>
              <a:t>本文</a:t>
            </a:r>
            <a:endParaRPr lang="en-US" dirty="0"/>
          </a:p>
        </p:txBody>
      </p:sp>
      <p:sp>
        <p:nvSpPr>
          <p:cNvPr id="6" name="フッター プレースホルダー 5">
            <a:extLst>
              <a:ext uri="{FF2B5EF4-FFF2-40B4-BE49-F238E27FC236}">
                <a16:creationId xmlns:a16="http://schemas.microsoft.com/office/drawing/2014/main" id="{35CEE59A-712E-4584-A46F-555D873EE714}"/>
              </a:ext>
            </a:extLst>
          </p:cNvPr>
          <p:cNvSpPr>
            <a:spLocks noGrp="1"/>
          </p:cNvSpPr>
          <p:nvPr>
            <p:ph type="ftr" sz="quarter" idx="11"/>
          </p:nvPr>
        </p:nvSpPr>
        <p:spPr>
          <a:xfrm>
            <a:off x="3281363" y="6356352"/>
            <a:ext cx="3343275" cy="365125"/>
          </a:xfrm>
          <a:prstGeom prst="rect">
            <a:avLst/>
          </a:prstGeom>
        </p:spPr>
        <p:txBody>
          <a:bodyPr/>
          <a:lstStyle/>
          <a:p>
            <a:endParaRPr lang="en-US"/>
          </a:p>
        </p:txBody>
      </p:sp>
      <p:sp>
        <p:nvSpPr>
          <p:cNvPr id="10" name="コンテンツ プレースホルダー 30">
            <a:extLst>
              <a:ext uri="{FF2B5EF4-FFF2-40B4-BE49-F238E27FC236}">
                <a16:creationId xmlns:a16="http://schemas.microsoft.com/office/drawing/2014/main" id="{49454B7E-400A-47A5-AB34-DCBAD0AF9668}"/>
              </a:ext>
            </a:extLst>
          </p:cNvPr>
          <p:cNvSpPr>
            <a:spLocks noGrp="1"/>
          </p:cNvSpPr>
          <p:nvPr>
            <p:ph sz="quarter" idx="16" hasCustomPrompt="1"/>
          </p:nvPr>
        </p:nvSpPr>
        <p:spPr>
          <a:xfrm>
            <a:off x="123825" y="93599"/>
            <a:ext cx="9018182" cy="525214"/>
          </a:xfrm>
          <a:prstGeom prst="rect">
            <a:avLst/>
          </a:prstGeom>
        </p:spPr>
        <p:txBody>
          <a:bodyPr anchor="ctr" anchorCtr="0"/>
          <a:lstStyle>
            <a:lvl1pPr marL="0" indent="0">
              <a:buNone/>
              <a:defRPr sz="2100" b="1"/>
            </a:lvl1pPr>
          </a:lstStyle>
          <a:p>
            <a:pPr lvl="0"/>
            <a:r>
              <a:rPr lang="ja-JP" altLang="en-US" dirty="0"/>
              <a:t>タイトル</a:t>
            </a:r>
            <a:endParaRPr lang="en-US" dirty="0"/>
          </a:p>
        </p:txBody>
      </p:sp>
      <p:cxnSp>
        <p:nvCxnSpPr>
          <p:cNvPr id="8" name="直線コネクタ 19">
            <a:extLst>
              <a:ext uri="{FF2B5EF4-FFF2-40B4-BE49-F238E27FC236}">
                <a16:creationId xmlns:a16="http://schemas.microsoft.com/office/drawing/2014/main" id="{E124DAD4-12E8-24CF-DDF1-EB21A2A880AD}"/>
              </a:ext>
            </a:extLst>
          </p:cNvPr>
          <p:cNvCxnSpPr>
            <a:cxnSpLocks/>
          </p:cNvCxnSpPr>
          <p:nvPr userDrawn="1"/>
        </p:nvCxnSpPr>
        <p:spPr>
          <a:xfrm>
            <a:off x="0" y="725864"/>
            <a:ext cx="9906000" cy="0"/>
          </a:xfrm>
          <a:prstGeom prst="line">
            <a:avLst/>
          </a:prstGeom>
          <a:ln w="19050">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4103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つのコンテンツ">
    <p:spTree>
      <p:nvGrpSpPr>
        <p:cNvPr id="1" name=""/>
        <p:cNvGrpSpPr/>
        <p:nvPr/>
      </p:nvGrpSpPr>
      <p:grpSpPr>
        <a:xfrm>
          <a:off x="0" y="0"/>
          <a:ext cx="0" cy="0"/>
          <a:chOff x="0" y="0"/>
          <a:chExt cx="0" cy="0"/>
        </a:xfrm>
      </p:grpSpPr>
      <p:sp>
        <p:nvSpPr>
          <p:cNvPr id="9" name="フッター プレースホルダー 4">
            <a:extLst>
              <a:ext uri="{FF2B5EF4-FFF2-40B4-BE49-F238E27FC236}">
                <a16:creationId xmlns:a16="http://schemas.microsoft.com/office/drawing/2014/main" id="{EFAD21B6-C914-4376-93DE-45104B7F7B22}"/>
              </a:ext>
            </a:extLst>
          </p:cNvPr>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14" name="コンテンツ プレースホルダー 13">
            <a:extLst>
              <a:ext uri="{FF2B5EF4-FFF2-40B4-BE49-F238E27FC236}">
                <a16:creationId xmlns:a16="http://schemas.microsoft.com/office/drawing/2014/main" id="{C326FFC7-AF17-4503-9AAB-9E641C053071}"/>
              </a:ext>
            </a:extLst>
          </p:cNvPr>
          <p:cNvSpPr>
            <a:spLocks noGrp="1"/>
          </p:cNvSpPr>
          <p:nvPr>
            <p:ph sz="quarter" idx="17" hasCustomPrompt="1"/>
          </p:nvPr>
        </p:nvSpPr>
        <p:spPr>
          <a:xfrm>
            <a:off x="569341" y="1046377"/>
            <a:ext cx="8767320" cy="5309975"/>
          </a:xfrm>
          <a:prstGeom prst="rect">
            <a:avLst/>
          </a:prstGeom>
        </p:spPr>
        <p:txBody>
          <a:bodyPr/>
          <a:lstStyle>
            <a:lvl1pPr marL="0" indent="0">
              <a:buNone/>
              <a:defRPr sz="1600"/>
            </a:lvl1pPr>
          </a:lstStyle>
          <a:p>
            <a:pPr lvl="0"/>
            <a:r>
              <a:rPr lang="ja-JP" altLang="en-US" dirty="0"/>
              <a:t>本文</a:t>
            </a:r>
            <a:endParaRPr lang="en-US" dirty="0"/>
          </a:p>
        </p:txBody>
      </p:sp>
      <p:cxnSp>
        <p:nvCxnSpPr>
          <p:cNvPr id="7" name="直線コネクタ 19">
            <a:extLst>
              <a:ext uri="{FF2B5EF4-FFF2-40B4-BE49-F238E27FC236}">
                <a16:creationId xmlns:a16="http://schemas.microsoft.com/office/drawing/2014/main" id="{074EB4F2-5F06-92BD-9890-AEE1F718678C}"/>
              </a:ext>
            </a:extLst>
          </p:cNvPr>
          <p:cNvCxnSpPr>
            <a:cxnSpLocks/>
          </p:cNvCxnSpPr>
          <p:nvPr userDrawn="1"/>
        </p:nvCxnSpPr>
        <p:spPr>
          <a:xfrm>
            <a:off x="0" y="725864"/>
            <a:ext cx="9906000" cy="0"/>
          </a:xfrm>
          <a:prstGeom prst="line">
            <a:avLst/>
          </a:prstGeom>
          <a:ln w="19050">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0" name="コンテンツ プレースホルダー 30">
            <a:extLst>
              <a:ext uri="{FF2B5EF4-FFF2-40B4-BE49-F238E27FC236}">
                <a16:creationId xmlns:a16="http://schemas.microsoft.com/office/drawing/2014/main" id="{5C21FBAB-FD3A-E0EC-66AA-DE757C815A51}"/>
              </a:ext>
            </a:extLst>
          </p:cNvPr>
          <p:cNvSpPr>
            <a:spLocks noGrp="1"/>
          </p:cNvSpPr>
          <p:nvPr>
            <p:ph sz="quarter" idx="16" hasCustomPrompt="1"/>
          </p:nvPr>
        </p:nvSpPr>
        <p:spPr>
          <a:xfrm>
            <a:off x="123825" y="93599"/>
            <a:ext cx="9018182" cy="525214"/>
          </a:xfrm>
          <a:prstGeom prst="rect">
            <a:avLst/>
          </a:prstGeom>
        </p:spPr>
        <p:txBody>
          <a:bodyPr anchor="ctr" anchorCtr="0"/>
          <a:lstStyle>
            <a:lvl1pPr marL="0" indent="0">
              <a:buNone/>
              <a:defRPr sz="2100" b="1"/>
            </a:lvl1pPr>
          </a:lstStyle>
          <a:p>
            <a:pPr lvl="0"/>
            <a:r>
              <a:rPr lang="ja-JP" altLang="en-US" dirty="0"/>
              <a:t>タイトル</a:t>
            </a:r>
            <a:endParaRPr lang="en-US" dirty="0"/>
          </a:p>
        </p:txBody>
      </p:sp>
    </p:spTree>
    <p:extLst>
      <p:ext uri="{BB962C8B-B14F-4D97-AF65-F5344CB8AC3E}">
        <p14:creationId xmlns:p14="http://schemas.microsoft.com/office/powerpoint/2010/main" val="2825204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つのコンテンツ、2つまでの引用">
    <p:spTree>
      <p:nvGrpSpPr>
        <p:cNvPr id="1" name=""/>
        <p:cNvGrpSpPr/>
        <p:nvPr/>
      </p:nvGrpSpPr>
      <p:grpSpPr>
        <a:xfrm>
          <a:off x="0" y="0"/>
          <a:ext cx="0" cy="0"/>
          <a:chOff x="0" y="0"/>
          <a:chExt cx="0" cy="0"/>
        </a:xfrm>
      </p:grpSpPr>
      <p:sp>
        <p:nvSpPr>
          <p:cNvPr id="9" name="フッター プレースホルダー 4">
            <a:extLst>
              <a:ext uri="{FF2B5EF4-FFF2-40B4-BE49-F238E27FC236}">
                <a16:creationId xmlns:a16="http://schemas.microsoft.com/office/drawing/2014/main" id="{EFAD21B6-C914-4376-93DE-45104B7F7B22}"/>
              </a:ext>
            </a:extLst>
          </p:cNvPr>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14" name="コンテンツ プレースホルダー 13">
            <a:extLst>
              <a:ext uri="{FF2B5EF4-FFF2-40B4-BE49-F238E27FC236}">
                <a16:creationId xmlns:a16="http://schemas.microsoft.com/office/drawing/2014/main" id="{C326FFC7-AF17-4503-9AAB-9E641C053071}"/>
              </a:ext>
            </a:extLst>
          </p:cNvPr>
          <p:cNvSpPr>
            <a:spLocks noGrp="1"/>
          </p:cNvSpPr>
          <p:nvPr>
            <p:ph sz="quarter" idx="17" hasCustomPrompt="1"/>
          </p:nvPr>
        </p:nvSpPr>
        <p:spPr>
          <a:xfrm>
            <a:off x="569341" y="1046377"/>
            <a:ext cx="8767320" cy="5309975"/>
          </a:xfrm>
          <a:prstGeom prst="rect">
            <a:avLst/>
          </a:prstGeom>
        </p:spPr>
        <p:txBody>
          <a:bodyPr/>
          <a:lstStyle>
            <a:lvl1pPr marL="0" indent="0">
              <a:buNone/>
              <a:defRPr sz="1600"/>
            </a:lvl1pPr>
          </a:lstStyle>
          <a:p>
            <a:pPr lvl="0"/>
            <a:r>
              <a:rPr lang="ja-JP" altLang="en-US" dirty="0"/>
              <a:t>本文</a:t>
            </a:r>
            <a:endParaRPr lang="en-US" dirty="0"/>
          </a:p>
        </p:txBody>
      </p:sp>
      <p:cxnSp>
        <p:nvCxnSpPr>
          <p:cNvPr id="7" name="直線コネクタ 19">
            <a:extLst>
              <a:ext uri="{FF2B5EF4-FFF2-40B4-BE49-F238E27FC236}">
                <a16:creationId xmlns:a16="http://schemas.microsoft.com/office/drawing/2014/main" id="{074EB4F2-5F06-92BD-9890-AEE1F718678C}"/>
              </a:ext>
            </a:extLst>
          </p:cNvPr>
          <p:cNvCxnSpPr>
            <a:cxnSpLocks/>
          </p:cNvCxnSpPr>
          <p:nvPr userDrawn="1"/>
        </p:nvCxnSpPr>
        <p:spPr>
          <a:xfrm>
            <a:off x="0" y="725864"/>
            <a:ext cx="9906000" cy="0"/>
          </a:xfrm>
          <a:prstGeom prst="line">
            <a:avLst/>
          </a:prstGeom>
          <a:ln w="19050">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0" name="コンテンツ プレースホルダー 30">
            <a:extLst>
              <a:ext uri="{FF2B5EF4-FFF2-40B4-BE49-F238E27FC236}">
                <a16:creationId xmlns:a16="http://schemas.microsoft.com/office/drawing/2014/main" id="{5C21FBAB-FD3A-E0EC-66AA-DE757C815A51}"/>
              </a:ext>
            </a:extLst>
          </p:cNvPr>
          <p:cNvSpPr>
            <a:spLocks noGrp="1"/>
          </p:cNvSpPr>
          <p:nvPr>
            <p:ph sz="quarter" idx="16" hasCustomPrompt="1"/>
          </p:nvPr>
        </p:nvSpPr>
        <p:spPr>
          <a:xfrm>
            <a:off x="123825" y="93599"/>
            <a:ext cx="9018182" cy="525214"/>
          </a:xfrm>
          <a:prstGeom prst="rect">
            <a:avLst/>
          </a:prstGeom>
        </p:spPr>
        <p:txBody>
          <a:bodyPr anchor="ctr" anchorCtr="0"/>
          <a:lstStyle>
            <a:lvl1pPr marL="0" indent="0">
              <a:buNone/>
              <a:defRPr sz="2100" b="1"/>
            </a:lvl1pPr>
          </a:lstStyle>
          <a:p>
            <a:pPr lvl="0"/>
            <a:r>
              <a:rPr lang="ja-JP" altLang="en-US" dirty="0"/>
              <a:t>タイトル</a:t>
            </a:r>
            <a:endParaRPr lang="en-US" dirty="0"/>
          </a:p>
        </p:txBody>
      </p:sp>
      <p:cxnSp>
        <p:nvCxnSpPr>
          <p:cNvPr id="8" name="直線コネクタ 12">
            <a:extLst>
              <a:ext uri="{FF2B5EF4-FFF2-40B4-BE49-F238E27FC236}">
                <a16:creationId xmlns:a16="http://schemas.microsoft.com/office/drawing/2014/main" id="{3D722369-D19D-6517-D4B3-16B645F54C0E}"/>
              </a:ext>
            </a:extLst>
          </p:cNvPr>
          <p:cNvCxnSpPr>
            <a:cxnSpLocks/>
          </p:cNvCxnSpPr>
          <p:nvPr userDrawn="1"/>
        </p:nvCxnSpPr>
        <p:spPr>
          <a:xfrm>
            <a:off x="149547" y="6488772"/>
            <a:ext cx="9643242"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442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1つのコンテンツ、4つまでの引用">
    <p:spTree>
      <p:nvGrpSpPr>
        <p:cNvPr id="1" name=""/>
        <p:cNvGrpSpPr/>
        <p:nvPr/>
      </p:nvGrpSpPr>
      <p:grpSpPr>
        <a:xfrm>
          <a:off x="0" y="0"/>
          <a:ext cx="0" cy="0"/>
          <a:chOff x="0" y="0"/>
          <a:chExt cx="0" cy="0"/>
        </a:xfrm>
      </p:grpSpPr>
      <p:sp>
        <p:nvSpPr>
          <p:cNvPr id="9" name="フッター プレースホルダー 4">
            <a:extLst>
              <a:ext uri="{FF2B5EF4-FFF2-40B4-BE49-F238E27FC236}">
                <a16:creationId xmlns:a16="http://schemas.microsoft.com/office/drawing/2014/main" id="{EFAD21B6-C914-4376-93DE-45104B7F7B22}"/>
              </a:ext>
            </a:extLst>
          </p:cNvPr>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14" name="コンテンツ プレースホルダー 13">
            <a:extLst>
              <a:ext uri="{FF2B5EF4-FFF2-40B4-BE49-F238E27FC236}">
                <a16:creationId xmlns:a16="http://schemas.microsoft.com/office/drawing/2014/main" id="{C326FFC7-AF17-4503-9AAB-9E641C053071}"/>
              </a:ext>
            </a:extLst>
          </p:cNvPr>
          <p:cNvSpPr>
            <a:spLocks noGrp="1"/>
          </p:cNvSpPr>
          <p:nvPr>
            <p:ph sz="quarter" idx="17" hasCustomPrompt="1"/>
          </p:nvPr>
        </p:nvSpPr>
        <p:spPr>
          <a:xfrm>
            <a:off x="569341" y="1046378"/>
            <a:ext cx="8767320" cy="4912564"/>
          </a:xfrm>
          <a:prstGeom prst="rect">
            <a:avLst/>
          </a:prstGeom>
        </p:spPr>
        <p:txBody>
          <a:bodyPr/>
          <a:lstStyle>
            <a:lvl1pPr marL="0" indent="0">
              <a:buNone/>
              <a:defRPr sz="1600"/>
            </a:lvl1pPr>
          </a:lstStyle>
          <a:p>
            <a:pPr lvl="0"/>
            <a:r>
              <a:rPr lang="ja-JP" altLang="en-US" dirty="0"/>
              <a:t>本文</a:t>
            </a:r>
            <a:endParaRPr lang="en-US" dirty="0"/>
          </a:p>
        </p:txBody>
      </p:sp>
      <p:cxnSp>
        <p:nvCxnSpPr>
          <p:cNvPr id="7" name="直線コネクタ 19">
            <a:extLst>
              <a:ext uri="{FF2B5EF4-FFF2-40B4-BE49-F238E27FC236}">
                <a16:creationId xmlns:a16="http://schemas.microsoft.com/office/drawing/2014/main" id="{074EB4F2-5F06-92BD-9890-AEE1F718678C}"/>
              </a:ext>
            </a:extLst>
          </p:cNvPr>
          <p:cNvCxnSpPr>
            <a:cxnSpLocks/>
          </p:cNvCxnSpPr>
          <p:nvPr userDrawn="1"/>
        </p:nvCxnSpPr>
        <p:spPr>
          <a:xfrm>
            <a:off x="0" y="725864"/>
            <a:ext cx="9906000" cy="0"/>
          </a:xfrm>
          <a:prstGeom prst="line">
            <a:avLst/>
          </a:prstGeom>
          <a:ln w="19050">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0" name="コンテンツ プレースホルダー 30">
            <a:extLst>
              <a:ext uri="{FF2B5EF4-FFF2-40B4-BE49-F238E27FC236}">
                <a16:creationId xmlns:a16="http://schemas.microsoft.com/office/drawing/2014/main" id="{5C21FBAB-FD3A-E0EC-66AA-DE757C815A51}"/>
              </a:ext>
            </a:extLst>
          </p:cNvPr>
          <p:cNvSpPr>
            <a:spLocks noGrp="1"/>
          </p:cNvSpPr>
          <p:nvPr>
            <p:ph sz="quarter" idx="16" hasCustomPrompt="1"/>
          </p:nvPr>
        </p:nvSpPr>
        <p:spPr>
          <a:xfrm>
            <a:off x="123825" y="93599"/>
            <a:ext cx="9018182" cy="525214"/>
          </a:xfrm>
          <a:prstGeom prst="rect">
            <a:avLst/>
          </a:prstGeom>
        </p:spPr>
        <p:txBody>
          <a:bodyPr anchor="ctr" anchorCtr="0"/>
          <a:lstStyle>
            <a:lvl1pPr marL="0" indent="0">
              <a:buNone/>
              <a:defRPr sz="2100" b="1"/>
            </a:lvl1pPr>
          </a:lstStyle>
          <a:p>
            <a:pPr lvl="0"/>
            <a:r>
              <a:rPr lang="ja-JP" altLang="en-US" dirty="0"/>
              <a:t>タイトル</a:t>
            </a:r>
            <a:endParaRPr lang="en-US" dirty="0"/>
          </a:p>
        </p:txBody>
      </p:sp>
      <p:cxnSp>
        <p:nvCxnSpPr>
          <p:cNvPr id="8" name="直線コネクタ 12">
            <a:extLst>
              <a:ext uri="{FF2B5EF4-FFF2-40B4-BE49-F238E27FC236}">
                <a16:creationId xmlns:a16="http://schemas.microsoft.com/office/drawing/2014/main" id="{3D722369-D19D-6517-D4B3-16B645F54C0E}"/>
              </a:ext>
            </a:extLst>
          </p:cNvPr>
          <p:cNvCxnSpPr>
            <a:cxnSpLocks/>
          </p:cNvCxnSpPr>
          <p:nvPr userDrawn="1"/>
        </p:nvCxnSpPr>
        <p:spPr>
          <a:xfrm>
            <a:off x="149547" y="6126689"/>
            <a:ext cx="9643242"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8649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
        <p:nvSpPr>
          <p:cNvPr id="4" name="フッター プレースホルダー 3">
            <a:extLst>
              <a:ext uri="{FF2B5EF4-FFF2-40B4-BE49-F238E27FC236}">
                <a16:creationId xmlns:a16="http://schemas.microsoft.com/office/drawing/2014/main" id="{6446EF14-7783-4EF7-AA0A-3B021F61F609}"/>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409832988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フッター プレースホルダー 4">
            <a:extLst>
              <a:ext uri="{FF2B5EF4-FFF2-40B4-BE49-F238E27FC236}">
                <a16:creationId xmlns:a16="http://schemas.microsoft.com/office/drawing/2014/main" id="{5B330C0F-4F4C-4112-8E93-0FB05D046033}"/>
              </a:ext>
            </a:extLst>
          </p:cNvPr>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8" name="スライド番号プレースホルダー 8">
            <a:extLst>
              <a:ext uri="{FF2B5EF4-FFF2-40B4-BE49-F238E27FC236}">
                <a16:creationId xmlns:a16="http://schemas.microsoft.com/office/drawing/2014/main" id="{E4C20F36-0477-4157-90F1-481B3801CDAB}"/>
              </a:ext>
            </a:extLst>
          </p:cNvPr>
          <p:cNvSpPr txBox="1">
            <a:spLocks/>
          </p:cNvSpPr>
          <p:nvPr userDrawn="1"/>
        </p:nvSpPr>
        <p:spPr>
          <a:xfrm>
            <a:off x="9329617" y="68609"/>
            <a:ext cx="50806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72D2193-934F-4ABA-AF5E-BAAF841B8E8B}" type="slidenum">
              <a:rPr lang="en-US" sz="1350" smtClean="0"/>
              <a:pPr/>
              <a:t>‹#›</a:t>
            </a:fld>
            <a:endParaRPr lang="en-US" sz="1350" dirty="0"/>
          </a:p>
        </p:txBody>
      </p:sp>
      <p:sp>
        <p:nvSpPr>
          <p:cNvPr id="6" name="日付プレースホルダー 3">
            <a:extLst>
              <a:ext uri="{FF2B5EF4-FFF2-40B4-BE49-F238E27FC236}">
                <a16:creationId xmlns:a16="http://schemas.microsoft.com/office/drawing/2014/main" id="{AB37F929-A103-406E-B52C-710ACD605810}"/>
              </a:ext>
            </a:extLst>
          </p:cNvPr>
          <p:cNvSpPr txBox="1">
            <a:spLocks/>
          </p:cNvSpPr>
          <p:nvPr userDrawn="1"/>
        </p:nvSpPr>
        <p:spPr>
          <a:xfrm>
            <a:off x="8667750" y="6435048"/>
            <a:ext cx="1183596"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C1C07C7-5269-4ABF-88CE-7C4B9569CDB4}" type="datetime1">
              <a:rPr lang="en-US" sz="1200" smtClean="0"/>
              <a:pPr/>
              <a:t>4/27/2025</a:t>
            </a:fld>
            <a:endParaRPr lang="en-US" sz="1200" dirty="0"/>
          </a:p>
        </p:txBody>
      </p:sp>
    </p:spTree>
    <p:extLst>
      <p:ext uri="{BB962C8B-B14F-4D97-AF65-F5344CB8AC3E}">
        <p14:creationId xmlns:p14="http://schemas.microsoft.com/office/powerpoint/2010/main" val="3483400429"/>
      </p:ext>
    </p:extLst>
  </p:cSld>
  <p:clrMap bg1="lt1" tx1="dk1" bg2="lt2" tx2="dk2" accent1="accent1" accent2="accent2" accent3="accent3" accent4="accent4" accent5="accent5" accent6="accent6" hlink="hlink" folHlink="folHlink"/>
  <p:sldLayoutIdLst>
    <p:sldLayoutId id="2147483649" r:id="rId1"/>
    <p:sldLayoutId id="2147483652" r:id="rId2"/>
    <p:sldLayoutId id="2147483655" r:id="rId3"/>
    <p:sldLayoutId id="2147483657" r:id="rId4"/>
    <p:sldLayoutId id="2147483658" r:id="rId5"/>
    <p:sldLayoutId id="2147483656" r:id="rId6"/>
  </p:sldLayoutIdLst>
  <p:hf sldNum="0" hdr="0" ft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ec.europa.eu/eurostat/databrowser/view/ds-056120/legacyMultiFreq/table?lang=en&amp;category=prom" TargetMode="External"/><Relationship Id="rId2" Type="http://schemas.openxmlformats.org/officeDocument/2006/relationships/hyperlink" Target="https://ec.europa.eu/eurostat/databrowser/view/ten00124/default/table?lang=en&amp;category=t_nrg.t_nrg_indic" TargetMode="External"/><Relationship Id="rId1" Type="http://schemas.openxmlformats.org/officeDocument/2006/relationships/slideLayout" Target="../slideLayouts/slideLayout4.xml"/><Relationship Id="rId5"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260E93D4-C834-4EC0-854E-425ACAB431B2}"/>
              </a:ext>
            </a:extLst>
          </p:cNvPr>
          <p:cNvSpPr>
            <a:spLocks noGrp="1"/>
          </p:cNvSpPr>
          <p:nvPr>
            <p:ph type="title"/>
          </p:nvPr>
        </p:nvSpPr>
        <p:spPr>
          <a:xfrm>
            <a:off x="792097" y="1243914"/>
            <a:ext cx="8321805" cy="2078037"/>
          </a:xfrm>
        </p:spPr>
        <p:txBody>
          <a:bodyPr/>
          <a:lstStyle/>
          <a:p>
            <a:r>
              <a:rPr lang="en-US" dirty="0"/>
              <a:t>Industry</a:t>
            </a:r>
          </a:p>
        </p:txBody>
      </p:sp>
      <p:sp>
        <p:nvSpPr>
          <p:cNvPr id="4" name="コンテンツ プレースホルダー 3">
            <a:extLst>
              <a:ext uri="{FF2B5EF4-FFF2-40B4-BE49-F238E27FC236}">
                <a16:creationId xmlns:a16="http://schemas.microsoft.com/office/drawing/2014/main" id="{CA00FC3D-C692-4913-B44A-2B5CBECFD5BE}"/>
              </a:ext>
            </a:extLst>
          </p:cNvPr>
          <p:cNvSpPr>
            <a:spLocks noGrp="1"/>
          </p:cNvSpPr>
          <p:nvPr>
            <p:ph sz="quarter" idx="14"/>
          </p:nvPr>
        </p:nvSpPr>
        <p:spPr/>
        <p:txBody>
          <a:bodyPr/>
          <a:lstStyle/>
          <a:p>
            <a:r>
              <a:rPr lang="en-US" dirty="0"/>
              <a:t>Morita Yudai</a:t>
            </a:r>
          </a:p>
        </p:txBody>
      </p:sp>
      <p:sp>
        <p:nvSpPr>
          <p:cNvPr id="5" name="コンテンツ プレースホルダー 4">
            <a:extLst>
              <a:ext uri="{FF2B5EF4-FFF2-40B4-BE49-F238E27FC236}">
                <a16:creationId xmlns:a16="http://schemas.microsoft.com/office/drawing/2014/main" id="{229ABE75-C320-4EDA-A47B-69A10A2CFB0F}"/>
              </a:ext>
            </a:extLst>
          </p:cNvPr>
          <p:cNvSpPr>
            <a:spLocks noGrp="1"/>
          </p:cNvSpPr>
          <p:nvPr>
            <p:ph sz="quarter" idx="16"/>
          </p:nvPr>
        </p:nvSpPr>
        <p:spPr/>
        <p:txBody>
          <a:bodyPr/>
          <a:lstStyle/>
          <a:p>
            <a:r>
              <a:rPr lang="en-US" sz="2400" dirty="0"/>
              <a:t>JED validation</a:t>
            </a:r>
          </a:p>
        </p:txBody>
      </p:sp>
    </p:spTree>
    <p:extLst>
      <p:ext uri="{BB962C8B-B14F-4D97-AF65-F5344CB8AC3E}">
        <p14:creationId xmlns:p14="http://schemas.microsoft.com/office/powerpoint/2010/main" val="185774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2E811F3E-7258-5596-7323-D1E647A58E6A}"/>
              </a:ext>
            </a:extLst>
          </p:cNvPr>
          <p:cNvSpPr>
            <a:spLocks noGrp="1"/>
          </p:cNvSpPr>
          <p:nvPr>
            <p:ph sz="quarter" idx="16"/>
          </p:nvPr>
        </p:nvSpPr>
        <p:spPr/>
        <p:txBody>
          <a:bodyPr/>
          <a:lstStyle/>
          <a:p>
            <a:r>
              <a:rPr lang="en-US" dirty="0"/>
              <a:t>Data source: Eurostat data @ 2022</a:t>
            </a:r>
          </a:p>
        </p:txBody>
      </p:sp>
      <p:sp>
        <p:nvSpPr>
          <p:cNvPr id="4" name="テキスト ボックス 3">
            <a:extLst>
              <a:ext uri="{FF2B5EF4-FFF2-40B4-BE49-F238E27FC236}">
                <a16:creationId xmlns:a16="http://schemas.microsoft.com/office/drawing/2014/main" id="{74CF9ACA-FE81-B69C-DC1D-2B189CBB66D7}"/>
              </a:ext>
            </a:extLst>
          </p:cNvPr>
          <p:cNvSpPr txBox="1"/>
          <p:nvPr/>
        </p:nvSpPr>
        <p:spPr>
          <a:xfrm>
            <a:off x="123825" y="6477327"/>
            <a:ext cx="4004622" cy="369332"/>
          </a:xfrm>
          <a:prstGeom prst="rect">
            <a:avLst/>
          </a:prstGeom>
          <a:noFill/>
        </p:spPr>
        <p:txBody>
          <a:bodyPr wrap="none" rtlCol="0">
            <a:spAutoFit/>
          </a:bodyPr>
          <a:lstStyle/>
          <a:p>
            <a:r>
              <a:rPr lang="en-US" sz="600" dirty="0"/>
              <a:t>[1] </a:t>
            </a:r>
            <a:r>
              <a:rPr lang="en-US" sz="600" dirty="0">
                <a:hlinkClick r:id="rId2"/>
              </a:rPr>
              <a:t>https://ec.europa.eu/eurostat/databrowser/view/ten00124/default/table?lang=en&amp;category=t_nrg.t_nrg_indic</a:t>
            </a:r>
            <a:endParaRPr lang="en-US" sz="600" dirty="0"/>
          </a:p>
          <a:p>
            <a:r>
              <a:rPr lang="en-US" sz="600" dirty="0"/>
              <a:t>[2] </a:t>
            </a:r>
            <a:r>
              <a:rPr lang="en-US" sz="600" dirty="0">
                <a:hlinkClick r:id="rId3"/>
              </a:rPr>
              <a:t>https://ec.europa.eu/eurostat/databrowser/view/ds-056120/legacyMultiFreq/table?lang=en&amp;category=prom</a:t>
            </a:r>
            <a:endParaRPr lang="en-US" sz="600" dirty="0"/>
          </a:p>
          <a:p>
            <a:endParaRPr lang="en-US" sz="600" dirty="0"/>
          </a:p>
        </p:txBody>
      </p:sp>
      <p:sp>
        <p:nvSpPr>
          <p:cNvPr id="9" name="テキスト ボックス 8">
            <a:extLst>
              <a:ext uri="{FF2B5EF4-FFF2-40B4-BE49-F238E27FC236}">
                <a16:creationId xmlns:a16="http://schemas.microsoft.com/office/drawing/2014/main" id="{8DD595F3-B8A5-B00F-E6F8-8E6766D146F6}"/>
              </a:ext>
            </a:extLst>
          </p:cNvPr>
          <p:cNvSpPr txBox="1"/>
          <p:nvPr/>
        </p:nvSpPr>
        <p:spPr>
          <a:xfrm>
            <a:off x="4185358" y="3434896"/>
            <a:ext cx="447558" cy="369332"/>
          </a:xfrm>
          <a:prstGeom prst="rect">
            <a:avLst/>
          </a:prstGeom>
          <a:noFill/>
        </p:spPr>
        <p:txBody>
          <a:bodyPr wrap="none" rtlCol="0">
            <a:spAutoFit/>
          </a:bodyPr>
          <a:lstStyle/>
          <a:p>
            <a:r>
              <a:rPr lang="en-US" dirty="0"/>
              <a:t>[1]</a:t>
            </a:r>
          </a:p>
        </p:txBody>
      </p:sp>
      <p:sp>
        <p:nvSpPr>
          <p:cNvPr id="10" name="テキスト ボックス 9">
            <a:extLst>
              <a:ext uri="{FF2B5EF4-FFF2-40B4-BE49-F238E27FC236}">
                <a16:creationId xmlns:a16="http://schemas.microsoft.com/office/drawing/2014/main" id="{10C0CA72-5F6E-D7D7-99AE-7070194C9DC6}"/>
              </a:ext>
            </a:extLst>
          </p:cNvPr>
          <p:cNvSpPr txBox="1"/>
          <p:nvPr/>
        </p:nvSpPr>
        <p:spPr>
          <a:xfrm>
            <a:off x="9102684" y="3429000"/>
            <a:ext cx="447558" cy="369332"/>
          </a:xfrm>
          <a:prstGeom prst="rect">
            <a:avLst/>
          </a:prstGeom>
          <a:noFill/>
        </p:spPr>
        <p:txBody>
          <a:bodyPr wrap="none" rtlCol="0">
            <a:spAutoFit/>
          </a:bodyPr>
          <a:lstStyle/>
          <a:p>
            <a:r>
              <a:rPr lang="en-US" dirty="0"/>
              <a:t>[2]</a:t>
            </a:r>
          </a:p>
        </p:txBody>
      </p:sp>
      <p:pic>
        <p:nvPicPr>
          <p:cNvPr id="5" name="図 4">
            <a:extLst>
              <a:ext uri="{FF2B5EF4-FFF2-40B4-BE49-F238E27FC236}">
                <a16:creationId xmlns:a16="http://schemas.microsoft.com/office/drawing/2014/main" id="{10C7E746-9413-D0FA-4912-2DA74BD90D71}"/>
              </a:ext>
            </a:extLst>
          </p:cNvPr>
          <p:cNvPicPr>
            <a:picLocks noChangeAspect="1"/>
          </p:cNvPicPr>
          <p:nvPr/>
        </p:nvPicPr>
        <p:blipFill>
          <a:blip r:embed="rId4"/>
          <a:stretch>
            <a:fillRect/>
          </a:stretch>
        </p:blipFill>
        <p:spPr>
          <a:xfrm>
            <a:off x="0" y="2430724"/>
            <a:ext cx="4953000" cy="768680"/>
          </a:xfrm>
          <a:prstGeom prst="rect">
            <a:avLst/>
          </a:prstGeom>
        </p:spPr>
      </p:pic>
      <p:pic>
        <p:nvPicPr>
          <p:cNvPr id="13" name="図 12">
            <a:extLst>
              <a:ext uri="{FF2B5EF4-FFF2-40B4-BE49-F238E27FC236}">
                <a16:creationId xmlns:a16="http://schemas.microsoft.com/office/drawing/2014/main" id="{DA129F38-7115-E957-DE37-AB036F83C322}"/>
              </a:ext>
            </a:extLst>
          </p:cNvPr>
          <p:cNvPicPr>
            <a:picLocks noChangeAspect="1"/>
          </p:cNvPicPr>
          <p:nvPr/>
        </p:nvPicPr>
        <p:blipFill>
          <a:blip r:embed="rId5"/>
          <a:stretch>
            <a:fillRect/>
          </a:stretch>
        </p:blipFill>
        <p:spPr>
          <a:xfrm>
            <a:off x="5273086" y="2348343"/>
            <a:ext cx="4277156" cy="1030490"/>
          </a:xfrm>
          <a:prstGeom prst="rect">
            <a:avLst/>
          </a:prstGeom>
        </p:spPr>
      </p:pic>
    </p:spTree>
    <p:extLst>
      <p:ext uri="{BB962C8B-B14F-4D97-AF65-F5344CB8AC3E}">
        <p14:creationId xmlns:p14="http://schemas.microsoft.com/office/powerpoint/2010/main" val="800326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AED5329F-C528-135D-D579-0D292EBE3FEA}"/>
              </a:ext>
            </a:extLst>
          </p:cNvPr>
          <p:cNvSpPr>
            <a:spLocks noGrp="1"/>
          </p:cNvSpPr>
          <p:nvPr>
            <p:ph sz="quarter" idx="16"/>
          </p:nvPr>
        </p:nvSpPr>
        <p:spPr/>
        <p:txBody>
          <a:bodyPr/>
          <a:lstStyle/>
          <a:p>
            <a:r>
              <a:rPr lang="en-US" dirty="0"/>
              <a:t>Energy consumption in industrial sector against product value</a:t>
            </a:r>
          </a:p>
        </p:txBody>
      </p:sp>
      <p:graphicFrame>
        <p:nvGraphicFramePr>
          <p:cNvPr id="4" name="グラフ 3">
            <a:extLst>
              <a:ext uri="{FF2B5EF4-FFF2-40B4-BE49-F238E27FC236}">
                <a16:creationId xmlns:a16="http://schemas.microsoft.com/office/drawing/2014/main" id="{80F03971-CD72-4D4E-B61F-6E18765D0343}"/>
              </a:ext>
            </a:extLst>
          </p:cNvPr>
          <p:cNvGraphicFramePr>
            <a:graphicFrameLocks/>
          </p:cNvGraphicFramePr>
          <p:nvPr>
            <p:extLst>
              <p:ext uri="{D42A27DB-BD31-4B8C-83A1-F6EECF244321}">
                <p14:modId xmlns:p14="http://schemas.microsoft.com/office/powerpoint/2010/main" val="1438739388"/>
              </p:ext>
            </p:extLst>
          </p:nvPr>
        </p:nvGraphicFramePr>
        <p:xfrm>
          <a:off x="1245239" y="896020"/>
          <a:ext cx="7067071" cy="5559920"/>
        </p:xfrm>
        <a:graphic>
          <a:graphicData uri="http://schemas.openxmlformats.org/drawingml/2006/chart">
            <c:chart xmlns:c="http://schemas.openxmlformats.org/drawingml/2006/chart" xmlns:r="http://schemas.openxmlformats.org/officeDocument/2006/relationships" r:id="rId2"/>
          </a:graphicData>
        </a:graphic>
      </p:graphicFrame>
      <p:sp>
        <p:nvSpPr>
          <p:cNvPr id="5" name="テキスト ボックス 4">
            <a:extLst>
              <a:ext uri="{FF2B5EF4-FFF2-40B4-BE49-F238E27FC236}">
                <a16:creationId xmlns:a16="http://schemas.microsoft.com/office/drawing/2014/main" id="{A76FB2AE-C16E-C156-FBBA-4D06014F6A24}"/>
              </a:ext>
            </a:extLst>
          </p:cNvPr>
          <p:cNvSpPr txBox="1"/>
          <p:nvPr/>
        </p:nvSpPr>
        <p:spPr>
          <a:xfrm>
            <a:off x="7670436" y="1240930"/>
            <a:ext cx="1651414" cy="246221"/>
          </a:xfrm>
          <a:prstGeom prst="rect">
            <a:avLst/>
          </a:prstGeom>
          <a:noFill/>
        </p:spPr>
        <p:txBody>
          <a:bodyPr wrap="none" rtlCol="0">
            <a:spAutoFit/>
          </a:bodyPr>
          <a:lstStyle/>
          <a:p>
            <a:r>
              <a:rPr lang="en-US" altLang="ja-JP" sz="1000" dirty="0"/>
              <a:t>※</a:t>
            </a:r>
            <a:r>
              <a:rPr lang="en-US" sz="1000" dirty="0"/>
              <a:t>Y-intercept is fixed to 0.</a:t>
            </a:r>
          </a:p>
        </p:txBody>
      </p:sp>
      <p:sp>
        <p:nvSpPr>
          <p:cNvPr id="6" name="テキスト ボックス 5">
            <a:extLst>
              <a:ext uri="{FF2B5EF4-FFF2-40B4-BE49-F238E27FC236}">
                <a16:creationId xmlns:a16="http://schemas.microsoft.com/office/drawing/2014/main" id="{EE8DFB94-7752-0397-DC7B-EF198AC3D938}"/>
              </a:ext>
            </a:extLst>
          </p:cNvPr>
          <p:cNvSpPr txBox="1"/>
          <p:nvPr/>
        </p:nvSpPr>
        <p:spPr>
          <a:xfrm>
            <a:off x="2006600" y="4490720"/>
            <a:ext cx="564578" cy="230832"/>
          </a:xfrm>
          <a:prstGeom prst="rect">
            <a:avLst/>
          </a:prstGeom>
          <a:noFill/>
        </p:spPr>
        <p:txBody>
          <a:bodyPr wrap="none" rtlCol="0">
            <a:spAutoFit/>
          </a:bodyPr>
          <a:lstStyle/>
          <a:p>
            <a:r>
              <a:rPr lang="en-US" sz="900" dirty="0"/>
              <a:t>Albania</a:t>
            </a:r>
          </a:p>
        </p:txBody>
      </p:sp>
      <p:sp>
        <p:nvSpPr>
          <p:cNvPr id="7" name="テキスト ボックス 6">
            <a:extLst>
              <a:ext uri="{FF2B5EF4-FFF2-40B4-BE49-F238E27FC236}">
                <a16:creationId xmlns:a16="http://schemas.microsoft.com/office/drawing/2014/main" id="{B94D5B3E-795B-D1B3-4D06-0B06B7D1C1ED}"/>
              </a:ext>
            </a:extLst>
          </p:cNvPr>
          <p:cNvSpPr txBox="1"/>
          <p:nvPr/>
        </p:nvSpPr>
        <p:spPr>
          <a:xfrm>
            <a:off x="2031607" y="4883343"/>
            <a:ext cx="1079142" cy="230832"/>
          </a:xfrm>
          <a:prstGeom prst="rect">
            <a:avLst/>
          </a:prstGeom>
          <a:noFill/>
        </p:spPr>
        <p:txBody>
          <a:bodyPr wrap="none" rtlCol="0">
            <a:spAutoFit/>
          </a:bodyPr>
          <a:lstStyle/>
          <a:p>
            <a:r>
              <a:rPr lang="en-US" sz="900" dirty="0"/>
              <a:t>North Macedonia</a:t>
            </a:r>
          </a:p>
        </p:txBody>
      </p:sp>
      <p:sp>
        <p:nvSpPr>
          <p:cNvPr id="8" name="テキスト ボックス 7">
            <a:extLst>
              <a:ext uri="{FF2B5EF4-FFF2-40B4-BE49-F238E27FC236}">
                <a16:creationId xmlns:a16="http://schemas.microsoft.com/office/drawing/2014/main" id="{00B15B99-0C86-E564-D44B-69FF74757634}"/>
              </a:ext>
            </a:extLst>
          </p:cNvPr>
          <p:cNvSpPr txBox="1"/>
          <p:nvPr/>
        </p:nvSpPr>
        <p:spPr>
          <a:xfrm>
            <a:off x="2658831" y="4156845"/>
            <a:ext cx="478016" cy="230832"/>
          </a:xfrm>
          <a:prstGeom prst="rect">
            <a:avLst/>
          </a:prstGeom>
          <a:noFill/>
        </p:spPr>
        <p:txBody>
          <a:bodyPr wrap="none" rtlCol="0">
            <a:spAutoFit/>
          </a:bodyPr>
          <a:lstStyle/>
          <a:p>
            <a:r>
              <a:rPr lang="en-US" sz="900" dirty="0"/>
              <a:t>Latvia</a:t>
            </a:r>
          </a:p>
        </p:txBody>
      </p:sp>
      <p:sp>
        <p:nvSpPr>
          <p:cNvPr id="9" name="テキスト ボックス 8">
            <a:extLst>
              <a:ext uri="{FF2B5EF4-FFF2-40B4-BE49-F238E27FC236}">
                <a16:creationId xmlns:a16="http://schemas.microsoft.com/office/drawing/2014/main" id="{DBF5D166-59D2-8D97-FA8B-3F6B6E6E2DFD}"/>
              </a:ext>
            </a:extLst>
          </p:cNvPr>
          <p:cNvSpPr txBox="1"/>
          <p:nvPr/>
        </p:nvSpPr>
        <p:spPr>
          <a:xfrm>
            <a:off x="2709631" y="3648806"/>
            <a:ext cx="548548" cy="230832"/>
          </a:xfrm>
          <a:prstGeom prst="rect">
            <a:avLst/>
          </a:prstGeom>
          <a:noFill/>
        </p:spPr>
        <p:txBody>
          <a:bodyPr wrap="none" rtlCol="0">
            <a:spAutoFit/>
          </a:bodyPr>
          <a:lstStyle/>
          <a:p>
            <a:r>
              <a:rPr lang="en-US" sz="900" dirty="0"/>
              <a:t>Iceland</a:t>
            </a:r>
          </a:p>
        </p:txBody>
      </p:sp>
      <p:sp>
        <p:nvSpPr>
          <p:cNvPr id="10" name="テキスト ボックス 9">
            <a:extLst>
              <a:ext uri="{FF2B5EF4-FFF2-40B4-BE49-F238E27FC236}">
                <a16:creationId xmlns:a16="http://schemas.microsoft.com/office/drawing/2014/main" id="{625FAD1A-548F-7EB9-8C58-3374266E370B}"/>
              </a:ext>
            </a:extLst>
          </p:cNvPr>
          <p:cNvSpPr txBox="1"/>
          <p:nvPr/>
        </p:nvSpPr>
        <p:spPr>
          <a:xfrm>
            <a:off x="3464167" y="4883343"/>
            <a:ext cx="550151" cy="230832"/>
          </a:xfrm>
          <a:prstGeom prst="rect">
            <a:avLst/>
          </a:prstGeom>
          <a:noFill/>
        </p:spPr>
        <p:txBody>
          <a:bodyPr wrap="none" rtlCol="0">
            <a:spAutoFit/>
          </a:bodyPr>
          <a:lstStyle/>
          <a:p>
            <a:r>
              <a:rPr lang="en-US" sz="900" dirty="0"/>
              <a:t>Estonia</a:t>
            </a:r>
          </a:p>
        </p:txBody>
      </p:sp>
      <p:sp>
        <p:nvSpPr>
          <p:cNvPr id="11" name="テキスト ボックス 10">
            <a:extLst>
              <a:ext uri="{FF2B5EF4-FFF2-40B4-BE49-F238E27FC236}">
                <a16:creationId xmlns:a16="http://schemas.microsoft.com/office/drawing/2014/main" id="{70F5C45E-8C59-3617-615B-94D752062F64}"/>
              </a:ext>
            </a:extLst>
          </p:cNvPr>
          <p:cNvSpPr txBox="1"/>
          <p:nvPr/>
        </p:nvSpPr>
        <p:spPr>
          <a:xfrm>
            <a:off x="3102405" y="4041429"/>
            <a:ext cx="607859" cy="230832"/>
          </a:xfrm>
          <a:prstGeom prst="rect">
            <a:avLst/>
          </a:prstGeom>
          <a:noFill/>
        </p:spPr>
        <p:txBody>
          <a:bodyPr wrap="none" rtlCol="0">
            <a:spAutoFit/>
          </a:bodyPr>
          <a:lstStyle/>
          <a:p>
            <a:r>
              <a:rPr lang="en-US" sz="900" dirty="0"/>
              <a:t>Slovenia</a:t>
            </a:r>
          </a:p>
        </p:txBody>
      </p:sp>
      <p:sp>
        <p:nvSpPr>
          <p:cNvPr id="12" name="テキスト ボックス 11">
            <a:extLst>
              <a:ext uri="{FF2B5EF4-FFF2-40B4-BE49-F238E27FC236}">
                <a16:creationId xmlns:a16="http://schemas.microsoft.com/office/drawing/2014/main" id="{6A93BF69-6B10-68D7-E0CD-F19E21819ED4}"/>
              </a:ext>
            </a:extLst>
          </p:cNvPr>
          <p:cNvSpPr txBox="1"/>
          <p:nvPr/>
        </p:nvSpPr>
        <p:spPr>
          <a:xfrm>
            <a:off x="4071027" y="2642966"/>
            <a:ext cx="577402" cy="230832"/>
          </a:xfrm>
          <a:prstGeom prst="rect">
            <a:avLst/>
          </a:prstGeom>
          <a:noFill/>
        </p:spPr>
        <p:txBody>
          <a:bodyPr wrap="none" rtlCol="0">
            <a:spAutoFit/>
          </a:bodyPr>
          <a:lstStyle/>
          <a:p>
            <a:r>
              <a:rPr lang="en-US" sz="900" dirty="0"/>
              <a:t>Norway</a:t>
            </a:r>
          </a:p>
        </p:txBody>
      </p:sp>
      <p:sp>
        <p:nvSpPr>
          <p:cNvPr id="13" name="テキスト ボックス 12">
            <a:extLst>
              <a:ext uri="{FF2B5EF4-FFF2-40B4-BE49-F238E27FC236}">
                <a16:creationId xmlns:a16="http://schemas.microsoft.com/office/drawing/2014/main" id="{AEF71DA6-4333-93A6-C549-BCD4960D06C2}"/>
              </a:ext>
            </a:extLst>
          </p:cNvPr>
          <p:cNvSpPr txBox="1"/>
          <p:nvPr/>
        </p:nvSpPr>
        <p:spPr>
          <a:xfrm>
            <a:off x="6163987" y="1133208"/>
            <a:ext cx="644728" cy="230832"/>
          </a:xfrm>
          <a:prstGeom prst="rect">
            <a:avLst/>
          </a:prstGeom>
          <a:noFill/>
        </p:spPr>
        <p:txBody>
          <a:bodyPr wrap="none" rtlCol="0">
            <a:spAutoFit/>
          </a:bodyPr>
          <a:lstStyle/>
          <a:p>
            <a:r>
              <a:rPr lang="en-US" sz="900" dirty="0"/>
              <a:t>Germany</a:t>
            </a:r>
          </a:p>
        </p:txBody>
      </p:sp>
      <p:sp>
        <p:nvSpPr>
          <p:cNvPr id="14" name="テキスト ボックス 13">
            <a:extLst>
              <a:ext uri="{FF2B5EF4-FFF2-40B4-BE49-F238E27FC236}">
                <a16:creationId xmlns:a16="http://schemas.microsoft.com/office/drawing/2014/main" id="{6CBB5EE8-F18D-A570-BDF2-1F8EC9015CEA}"/>
              </a:ext>
            </a:extLst>
          </p:cNvPr>
          <p:cNvSpPr txBox="1"/>
          <p:nvPr/>
        </p:nvSpPr>
        <p:spPr>
          <a:xfrm>
            <a:off x="3406334" y="3300586"/>
            <a:ext cx="596638" cy="230832"/>
          </a:xfrm>
          <a:prstGeom prst="rect">
            <a:avLst/>
          </a:prstGeom>
          <a:noFill/>
        </p:spPr>
        <p:txBody>
          <a:bodyPr wrap="none" rtlCol="0">
            <a:spAutoFit/>
          </a:bodyPr>
          <a:lstStyle/>
          <a:p>
            <a:r>
              <a:rPr lang="en-US" sz="900" dirty="0"/>
              <a:t>Bulgaria</a:t>
            </a:r>
          </a:p>
        </p:txBody>
      </p:sp>
    </p:spTree>
    <p:extLst>
      <p:ext uri="{BB962C8B-B14F-4D97-AF65-F5344CB8AC3E}">
        <p14:creationId xmlns:p14="http://schemas.microsoft.com/office/powerpoint/2010/main" val="572695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ー 5">
            <a:extLst>
              <a:ext uri="{FF2B5EF4-FFF2-40B4-BE49-F238E27FC236}">
                <a16:creationId xmlns:a16="http://schemas.microsoft.com/office/drawing/2014/main" id="{0E6407E4-2EA9-C167-C615-43A09DFB2DB8}"/>
              </a:ext>
            </a:extLst>
          </p:cNvPr>
          <p:cNvSpPr>
            <a:spLocks noGrp="1"/>
          </p:cNvSpPr>
          <p:nvPr>
            <p:ph sz="quarter" idx="16"/>
          </p:nvPr>
        </p:nvSpPr>
        <p:spPr/>
        <p:txBody>
          <a:bodyPr/>
          <a:lstStyle/>
          <a:p>
            <a:r>
              <a:rPr lang="en-US" dirty="0"/>
              <a:t>Values and errors[%]</a:t>
            </a:r>
          </a:p>
        </p:txBody>
      </p:sp>
      <p:graphicFrame>
        <p:nvGraphicFramePr>
          <p:cNvPr id="11" name="表 10">
            <a:extLst>
              <a:ext uri="{FF2B5EF4-FFF2-40B4-BE49-F238E27FC236}">
                <a16:creationId xmlns:a16="http://schemas.microsoft.com/office/drawing/2014/main" id="{28AB1C80-B8B5-7357-DBD3-939C0635586D}"/>
              </a:ext>
            </a:extLst>
          </p:cNvPr>
          <p:cNvGraphicFramePr>
            <a:graphicFrameLocks noGrp="1"/>
          </p:cNvGraphicFramePr>
          <p:nvPr>
            <p:extLst>
              <p:ext uri="{D42A27DB-BD31-4B8C-83A1-F6EECF244321}">
                <p14:modId xmlns:p14="http://schemas.microsoft.com/office/powerpoint/2010/main" val="68541959"/>
              </p:ext>
            </p:extLst>
          </p:nvPr>
        </p:nvGraphicFramePr>
        <p:xfrm>
          <a:off x="237491" y="939800"/>
          <a:ext cx="9317989" cy="5420350"/>
        </p:xfrm>
        <a:graphic>
          <a:graphicData uri="http://schemas.openxmlformats.org/drawingml/2006/table">
            <a:tbl>
              <a:tblPr>
                <a:tableStyleId>{5C22544A-7EE6-4342-B048-85BDC9FD1C3A}</a:tableStyleId>
              </a:tblPr>
              <a:tblGrid>
                <a:gridCol w="2332288">
                  <a:extLst>
                    <a:ext uri="{9D8B030D-6E8A-4147-A177-3AD203B41FA5}">
                      <a16:colId xmlns:a16="http://schemas.microsoft.com/office/drawing/2014/main" val="1152944028"/>
                    </a:ext>
                  </a:extLst>
                </a:gridCol>
                <a:gridCol w="1763164">
                  <a:extLst>
                    <a:ext uri="{9D8B030D-6E8A-4147-A177-3AD203B41FA5}">
                      <a16:colId xmlns:a16="http://schemas.microsoft.com/office/drawing/2014/main" val="3994272841"/>
                    </a:ext>
                  </a:extLst>
                </a:gridCol>
                <a:gridCol w="1930553">
                  <a:extLst>
                    <a:ext uri="{9D8B030D-6E8A-4147-A177-3AD203B41FA5}">
                      <a16:colId xmlns:a16="http://schemas.microsoft.com/office/drawing/2014/main" val="130601892"/>
                    </a:ext>
                  </a:extLst>
                </a:gridCol>
                <a:gridCol w="1763164">
                  <a:extLst>
                    <a:ext uri="{9D8B030D-6E8A-4147-A177-3AD203B41FA5}">
                      <a16:colId xmlns:a16="http://schemas.microsoft.com/office/drawing/2014/main" val="2642734391"/>
                    </a:ext>
                  </a:extLst>
                </a:gridCol>
                <a:gridCol w="1528820">
                  <a:extLst>
                    <a:ext uri="{9D8B030D-6E8A-4147-A177-3AD203B41FA5}">
                      <a16:colId xmlns:a16="http://schemas.microsoft.com/office/drawing/2014/main" val="4101566528"/>
                    </a:ext>
                  </a:extLst>
                </a:gridCol>
              </a:tblGrid>
              <a:tr h="174850">
                <a:tc>
                  <a:txBody>
                    <a:bodyPr/>
                    <a:lstStyle/>
                    <a:p>
                      <a:pPr algn="l" fontAlgn="b"/>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l" fontAlgn="b"/>
                      <a:r>
                        <a:rPr lang="en-US" sz="800" u="none" strike="noStrike">
                          <a:effectLst/>
                        </a:rPr>
                        <a:t>product_value[millions_euro]</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l" fontAlgn="b"/>
                      <a:r>
                        <a:rPr lang="en-US" sz="800" u="none" strike="noStrike">
                          <a:effectLst/>
                        </a:rPr>
                        <a:t>energy_consumption[TWh]</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l" fontAlgn="b"/>
                      <a:r>
                        <a:rPr lang="en-US" sz="800" u="none" strike="noStrike">
                          <a:effectLst/>
                        </a:rPr>
                        <a:t>regression value</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l" fontAlgn="b"/>
                      <a:r>
                        <a:rPr lang="en-US" sz="800" u="none" strike="noStrike">
                          <a:effectLst/>
                        </a:rPr>
                        <a:t>error</a:t>
                      </a:r>
                      <a:endParaRPr lang="en-US" sz="800" b="0" i="0" u="none" strike="noStrike">
                        <a:solidFill>
                          <a:srgbClr val="000000"/>
                        </a:solidFill>
                        <a:effectLst/>
                        <a:latin typeface="Calibri" panose="020F0502020204030204" pitchFamily="34" charset="0"/>
                      </a:endParaRPr>
                    </a:p>
                  </a:txBody>
                  <a:tcPr marL="5849" marR="5849" marT="5849" marB="0" anchor="b"/>
                </a:tc>
                <a:extLst>
                  <a:ext uri="{0D108BD9-81ED-4DB2-BD59-A6C34878D82A}">
                    <a16:rowId xmlns:a16="http://schemas.microsoft.com/office/drawing/2014/main" val="2565337901"/>
                  </a:ext>
                </a:extLst>
              </a:tr>
              <a:tr h="174850">
                <a:tc>
                  <a:txBody>
                    <a:bodyPr/>
                    <a:lstStyle/>
                    <a:p>
                      <a:pPr algn="l" fontAlgn="b"/>
                      <a:r>
                        <a:rPr lang="en-US" sz="800" u="none" strike="noStrike">
                          <a:effectLst/>
                        </a:rPr>
                        <a:t>France</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543528</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279</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272</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dirty="0">
                          <a:effectLst/>
                        </a:rPr>
                        <a:t>3%</a:t>
                      </a:r>
                      <a:endParaRPr lang="en-US" sz="800" b="0" i="0" u="none" strike="noStrike" dirty="0">
                        <a:solidFill>
                          <a:srgbClr val="000000"/>
                        </a:solidFill>
                        <a:effectLst/>
                        <a:latin typeface="Calibri" panose="020F0502020204030204" pitchFamily="34" charset="0"/>
                      </a:endParaRPr>
                    </a:p>
                  </a:txBody>
                  <a:tcPr marL="5849" marR="5849" marT="5849" marB="0" anchor="b"/>
                </a:tc>
                <a:extLst>
                  <a:ext uri="{0D108BD9-81ED-4DB2-BD59-A6C34878D82A}">
                    <a16:rowId xmlns:a16="http://schemas.microsoft.com/office/drawing/2014/main" val="1227858722"/>
                  </a:ext>
                </a:extLst>
              </a:tr>
              <a:tr h="174850">
                <a:tc>
                  <a:txBody>
                    <a:bodyPr/>
                    <a:lstStyle/>
                    <a:p>
                      <a:pPr algn="l" fontAlgn="b"/>
                      <a:r>
                        <a:rPr lang="en-US" sz="800" u="none" strike="noStrike">
                          <a:effectLst/>
                        </a:rPr>
                        <a:t>Netherlands</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118788</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135</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59</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128%</a:t>
                      </a:r>
                      <a:endParaRPr lang="en-US" sz="800" b="0" i="0" u="none" strike="noStrike">
                        <a:solidFill>
                          <a:srgbClr val="000000"/>
                        </a:solidFill>
                        <a:effectLst/>
                        <a:latin typeface="Calibri" panose="020F0502020204030204" pitchFamily="34" charset="0"/>
                      </a:endParaRPr>
                    </a:p>
                  </a:txBody>
                  <a:tcPr marL="5849" marR="5849" marT="5849" marB="0" anchor="b"/>
                </a:tc>
                <a:extLst>
                  <a:ext uri="{0D108BD9-81ED-4DB2-BD59-A6C34878D82A}">
                    <a16:rowId xmlns:a16="http://schemas.microsoft.com/office/drawing/2014/main" val="3122472966"/>
                  </a:ext>
                </a:extLst>
              </a:tr>
              <a:tr h="174850">
                <a:tc>
                  <a:txBody>
                    <a:bodyPr/>
                    <a:lstStyle/>
                    <a:p>
                      <a:pPr algn="l" fontAlgn="b"/>
                      <a:r>
                        <a:rPr lang="en-US" sz="800" u="none" strike="noStrike">
                          <a:effectLst/>
                        </a:rPr>
                        <a:t>Germany</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1035152</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582</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518</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12%</a:t>
                      </a:r>
                      <a:endParaRPr lang="en-US" sz="800" b="0" i="0" u="none" strike="noStrike">
                        <a:solidFill>
                          <a:srgbClr val="000000"/>
                        </a:solidFill>
                        <a:effectLst/>
                        <a:latin typeface="Calibri" panose="020F0502020204030204" pitchFamily="34" charset="0"/>
                      </a:endParaRPr>
                    </a:p>
                  </a:txBody>
                  <a:tcPr marL="5849" marR="5849" marT="5849" marB="0" anchor="b"/>
                </a:tc>
                <a:extLst>
                  <a:ext uri="{0D108BD9-81ED-4DB2-BD59-A6C34878D82A}">
                    <a16:rowId xmlns:a16="http://schemas.microsoft.com/office/drawing/2014/main" val="772536644"/>
                  </a:ext>
                </a:extLst>
              </a:tr>
              <a:tr h="174850">
                <a:tc>
                  <a:txBody>
                    <a:bodyPr/>
                    <a:lstStyle/>
                    <a:p>
                      <a:pPr algn="l" fontAlgn="b"/>
                      <a:r>
                        <a:rPr lang="en-US" sz="800" u="none" strike="noStrike">
                          <a:effectLst/>
                        </a:rPr>
                        <a:t>Italy</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844849</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273</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422</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-35%</a:t>
                      </a:r>
                      <a:endParaRPr lang="en-US" sz="800" b="0" i="0" u="none" strike="noStrike">
                        <a:solidFill>
                          <a:srgbClr val="000000"/>
                        </a:solidFill>
                        <a:effectLst/>
                        <a:latin typeface="Calibri" panose="020F0502020204030204" pitchFamily="34" charset="0"/>
                      </a:endParaRPr>
                    </a:p>
                  </a:txBody>
                  <a:tcPr marL="5849" marR="5849" marT="5849" marB="0" anchor="b"/>
                </a:tc>
                <a:extLst>
                  <a:ext uri="{0D108BD9-81ED-4DB2-BD59-A6C34878D82A}">
                    <a16:rowId xmlns:a16="http://schemas.microsoft.com/office/drawing/2014/main" val="3255560845"/>
                  </a:ext>
                </a:extLst>
              </a:tr>
              <a:tr h="174850">
                <a:tc>
                  <a:txBody>
                    <a:bodyPr/>
                    <a:lstStyle/>
                    <a:p>
                      <a:pPr algn="l" fontAlgn="b"/>
                      <a:r>
                        <a:rPr lang="en-US" sz="800" u="none" strike="noStrike">
                          <a:effectLst/>
                        </a:rPr>
                        <a:t>Ireland</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69205</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24</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35</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-31%</a:t>
                      </a:r>
                      <a:endParaRPr lang="en-US" sz="800" b="0" i="0" u="none" strike="noStrike">
                        <a:solidFill>
                          <a:srgbClr val="000000"/>
                        </a:solidFill>
                        <a:effectLst/>
                        <a:latin typeface="Calibri" panose="020F0502020204030204" pitchFamily="34" charset="0"/>
                      </a:endParaRPr>
                    </a:p>
                  </a:txBody>
                  <a:tcPr marL="5849" marR="5849" marT="5849" marB="0" anchor="b"/>
                </a:tc>
                <a:extLst>
                  <a:ext uri="{0D108BD9-81ED-4DB2-BD59-A6C34878D82A}">
                    <a16:rowId xmlns:a16="http://schemas.microsoft.com/office/drawing/2014/main" val="1280566086"/>
                  </a:ext>
                </a:extLst>
              </a:tr>
              <a:tr h="174850">
                <a:tc>
                  <a:txBody>
                    <a:bodyPr/>
                    <a:lstStyle/>
                    <a:p>
                      <a:pPr algn="l" fontAlgn="b"/>
                      <a:r>
                        <a:rPr lang="en-US" sz="800" u="none" strike="noStrike">
                          <a:effectLst/>
                        </a:rPr>
                        <a:t>Denmark</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90208</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26</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45</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-43%</a:t>
                      </a:r>
                      <a:endParaRPr lang="en-US" sz="800" b="0" i="0" u="none" strike="noStrike">
                        <a:solidFill>
                          <a:srgbClr val="000000"/>
                        </a:solidFill>
                        <a:effectLst/>
                        <a:latin typeface="Calibri" panose="020F0502020204030204" pitchFamily="34" charset="0"/>
                      </a:endParaRPr>
                    </a:p>
                  </a:txBody>
                  <a:tcPr marL="5849" marR="5849" marT="5849" marB="0" anchor="b"/>
                </a:tc>
                <a:extLst>
                  <a:ext uri="{0D108BD9-81ED-4DB2-BD59-A6C34878D82A}">
                    <a16:rowId xmlns:a16="http://schemas.microsoft.com/office/drawing/2014/main" val="3971725432"/>
                  </a:ext>
                </a:extLst>
              </a:tr>
              <a:tr h="174850">
                <a:tc>
                  <a:txBody>
                    <a:bodyPr/>
                    <a:lstStyle/>
                    <a:p>
                      <a:pPr algn="l" fontAlgn="b"/>
                      <a:r>
                        <a:rPr lang="en-US" sz="800" u="none" strike="noStrike">
                          <a:effectLst/>
                        </a:rPr>
                        <a:t>Greece</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25489</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29</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13</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125%</a:t>
                      </a:r>
                      <a:endParaRPr lang="en-US" sz="800" b="0" i="0" u="none" strike="noStrike">
                        <a:solidFill>
                          <a:srgbClr val="000000"/>
                        </a:solidFill>
                        <a:effectLst/>
                        <a:latin typeface="Calibri" panose="020F0502020204030204" pitchFamily="34" charset="0"/>
                      </a:endParaRPr>
                    </a:p>
                  </a:txBody>
                  <a:tcPr marL="5849" marR="5849" marT="5849" marB="0" anchor="b"/>
                </a:tc>
                <a:extLst>
                  <a:ext uri="{0D108BD9-81ED-4DB2-BD59-A6C34878D82A}">
                    <a16:rowId xmlns:a16="http://schemas.microsoft.com/office/drawing/2014/main" val="4872230"/>
                  </a:ext>
                </a:extLst>
              </a:tr>
              <a:tr h="174850">
                <a:tc>
                  <a:txBody>
                    <a:bodyPr/>
                    <a:lstStyle/>
                    <a:p>
                      <a:pPr algn="l" fontAlgn="b"/>
                      <a:r>
                        <a:rPr lang="en-US" sz="800" u="none" strike="noStrike">
                          <a:effectLst/>
                        </a:rPr>
                        <a:t>Portugal</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69991</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50</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35</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43%</a:t>
                      </a:r>
                      <a:endParaRPr lang="en-US" sz="800" b="0" i="0" u="none" strike="noStrike">
                        <a:solidFill>
                          <a:srgbClr val="000000"/>
                        </a:solidFill>
                        <a:effectLst/>
                        <a:latin typeface="Calibri" panose="020F0502020204030204" pitchFamily="34" charset="0"/>
                      </a:endParaRPr>
                    </a:p>
                  </a:txBody>
                  <a:tcPr marL="5849" marR="5849" marT="5849" marB="0" anchor="b"/>
                </a:tc>
                <a:extLst>
                  <a:ext uri="{0D108BD9-81ED-4DB2-BD59-A6C34878D82A}">
                    <a16:rowId xmlns:a16="http://schemas.microsoft.com/office/drawing/2014/main" val="969585515"/>
                  </a:ext>
                </a:extLst>
              </a:tr>
              <a:tr h="174850">
                <a:tc>
                  <a:txBody>
                    <a:bodyPr/>
                    <a:lstStyle/>
                    <a:p>
                      <a:pPr algn="l" fontAlgn="b"/>
                      <a:r>
                        <a:rPr lang="en-US" sz="800" u="none" strike="noStrike">
                          <a:effectLst/>
                        </a:rPr>
                        <a:t>Spain</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472704</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215</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236</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-9%</a:t>
                      </a:r>
                      <a:endParaRPr lang="en-US" sz="800" b="0" i="0" u="none" strike="noStrike">
                        <a:solidFill>
                          <a:srgbClr val="000000"/>
                        </a:solidFill>
                        <a:effectLst/>
                        <a:latin typeface="Calibri" panose="020F0502020204030204" pitchFamily="34" charset="0"/>
                      </a:endParaRPr>
                    </a:p>
                  </a:txBody>
                  <a:tcPr marL="5849" marR="5849" marT="5849" marB="0" anchor="b"/>
                </a:tc>
                <a:extLst>
                  <a:ext uri="{0D108BD9-81ED-4DB2-BD59-A6C34878D82A}">
                    <a16:rowId xmlns:a16="http://schemas.microsoft.com/office/drawing/2014/main" val="3453854177"/>
                  </a:ext>
                </a:extLst>
              </a:tr>
              <a:tr h="174850">
                <a:tc>
                  <a:txBody>
                    <a:bodyPr/>
                    <a:lstStyle/>
                    <a:p>
                      <a:pPr algn="l" fontAlgn="b"/>
                      <a:r>
                        <a:rPr lang="en-US" sz="800" u="none" strike="noStrike">
                          <a:effectLst/>
                        </a:rPr>
                        <a:t>Belgium</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124369</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108</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62</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73%</a:t>
                      </a:r>
                      <a:endParaRPr lang="en-US" sz="800" b="0" i="0" u="none" strike="noStrike">
                        <a:solidFill>
                          <a:srgbClr val="000000"/>
                        </a:solidFill>
                        <a:effectLst/>
                        <a:latin typeface="Calibri" panose="020F0502020204030204" pitchFamily="34" charset="0"/>
                      </a:endParaRPr>
                    </a:p>
                  </a:txBody>
                  <a:tcPr marL="5849" marR="5849" marT="5849" marB="0" anchor="b"/>
                </a:tc>
                <a:extLst>
                  <a:ext uri="{0D108BD9-81ED-4DB2-BD59-A6C34878D82A}">
                    <a16:rowId xmlns:a16="http://schemas.microsoft.com/office/drawing/2014/main" val="1601993983"/>
                  </a:ext>
                </a:extLst>
              </a:tr>
              <a:tr h="174850">
                <a:tc>
                  <a:txBody>
                    <a:bodyPr/>
                    <a:lstStyle/>
                    <a:p>
                      <a:pPr algn="l" fontAlgn="b"/>
                      <a:r>
                        <a:rPr lang="en-US" sz="800" u="none" strike="noStrike">
                          <a:effectLst/>
                        </a:rPr>
                        <a:t>Iceland</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4433</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16</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2</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629%</a:t>
                      </a:r>
                      <a:endParaRPr lang="en-US" sz="800" b="0" i="0" u="none" strike="noStrike">
                        <a:solidFill>
                          <a:srgbClr val="000000"/>
                        </a:solidFill>
                        <a:effectLst/>
                        <a:latin typeface="Calibri" panose="020F0502020204030204" pitchFamily="34" charset="0"/>
                      </a:endParaRPr>
                    </a:p>
                  </a:txBody>
                  <a:tcPr marL="5849" marR="5849" marT="5849" marB="0" anchor="b"/>
                </a:tc>
                <a:extLst>
                  <a:ext uri="{0D108BD9-81ED-4DB2-BD59-A6C34878D82A}">
                    <a16:rowId xmlns:a16="http://schemas.microsoft.com/office/drawing/2014/main" val="3332739898"/>
                  </a:ext>
                </a:extLst>
              </a:tr>
              <a:tr h="174850">
                <a:tc>
                  <a:txBody>
                    <a:bodyPr/>
                    <a:lstStyle/>
                    <a:p>
                      <a:pPr algn="l" fontAlgn="b"/>
                      <a:r>
                        <a:rPr lang="en-US" sz="800" u="none" strike="noStrike">
                          <a:effectLst/>
                        </a:rPr>
                        <a:t>Norway</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37960</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71</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19</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273%</a:t>
                      </a:r>
                      <a:endParaRPr lang="en-US" sz="800" b="0" i="0" u="none" strike="noStrike">
                        <a:solidFill>
                          <a:srgbClr val="000000"/>
                        </a:solidFill>
                        <a:effectLst/>
                        <a:latin typeface="Calibri" panose="020F0502020204030204" pitchFamily="34" charset="0"/>
                      </a:endParaRPr>
                    </a:p>
                  </a:txBody>
                  <a:tcPr marL="5849" marR="5849" marT="5849" marB="0" anchor="b"/>
                </a:tc>
                <a:extLst>
                  <a:ext uri="{0D108BD9-81ED-4DB2-BD59-A6C34878D82A}">
                    <a16:rowId xmlns:a16="http://schemas.microsoft.com/office/drawing/2014/main" val="2430115934"/>
                  </a:ext>
                </a:extLst>
              </a:tr>
              <a:tr h="174850">
                <a:tc>
                  <a:txBody>
                    <a:bodyPr/>
                    <a:lstStyle/>
                    <a:p>
                      <a:pPr algn="l" fontAlgn="b"/>
                      <a:r>
                        <a:rPr lang="en-US" sz="800" u="none" strike="noStrike">
                          <a:effectLst/>
                        </a:rPr>
                        <a:t>Sweden</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86794</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132</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43</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204%</a:t>
                      </a:r>
                      <a:endParaRPr lang="en-US" sz="800" b="0" i="0" u="none" strike="noStrike">
                        <a:solidFill>
                          <a:srgbClr val="000000"/>
                        </a:solidFill>
                        <a:effectLst/>
                        <a:latin typeface="Calibri" panose="020F0502020204030204" pitchFamily="34" charset="0"/>
                      </a:endParaRPr>
                    </a:p>
                  </a:txBody>
                  <a:tcPr marL="5849" marR="5849" marT="5849" marB="0" anchor="b"/>
                </a:tc>
                <a:extLst>
                  <a:ext uri="{0D108BD9-81ED-4DB2-BD59-A6C34878D82A}">
                    <a16:rowId xmlns:a16="http://schemas.microsoft.com/office/drawing/2014/main" val="2929244297"/>
                  </a:ext>
                </a:extLst>
              </a:tr>
              <a:tr h="174850">
                <a:tc>
                  <a:txBody>
                    <a:bodyPr/>
                    <a:lstStyle/>
                    <a:p>
                      <a:pPr algn="l" fontAlgn="b"/>
                      <a:r>
                        <a:rPr lang="en-US" sz="800" u="none" strike="noStrike">
                          <a:effectLst/>
                        </a:rPr>
                        <a:t>Finland</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92380</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108</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46</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134%</a:t>
                      </a:r>
                      <a:endParaRPr lang="en-US" sz="800" b="0" i="0" u="none" strike="noStrike">
                        <a:solidFill>
                          <a:srgbClr val="000000"/>
                        </a:solidFill>
                        <a:effectLst/>
                        <a:latin typeface="Calibri" panose="020F0502020204030204" pitchFamily="34" charset="0"/>
                      </a:endParaRPr>
                    </a:p>
                  </a:txBody>
                  <a:tcPr marL="5849" marR="5849" marT="5849" marB="0" anchor="b"/>
                </a:tc>
                <a:extLst>
                  <a:ext uri="{0D108BD9-81ED-4DB2-BD59-A6C34878D82A}">
                    <a16:rowId xmlns:a16="http://schemas.microsoft.com/office/drawing/2014/main" val="3087393518"/>
                  </a:ext>
                </a:extLst>
              </a:tr>
              <a:tr h="174850">
                <a:tc>
                  <a:txBody>
                    <a:bodyPr/>
                    <a:lstStyle/>
                    <a:p>
                      <a:pPr algn="l" fontAlgn="b"/>
                      <a:r>
                        <a:rPr lang="en-US" sz="800" u="none" strike="noStrike">
                          <a:effectLst/>
                        </a:rPr>
                        <a:t>Austria</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103518</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81</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52</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56%</a:t>
                      </a:r>
                      <a:endParaRPr lang="en-US" sz="800" b="0" i="0" u="none" strike="noStrike">
                        <a:solidFill>
                          <a:srgbClr val="000000"/>
                        </a:solidFill>
                        <a:effectLst/>
                        <a:latin typeface="Calibri" panose="020F0502020204030204" pitchFamily="34" charset="0"/>
                      </a:endParaRPr>
                    </a:p>
                  </a:txBody>
                  <a:tcPr marL="5849" marR="5849" marT="5849" marB="0" anchor="b"/>
                </a:tc>
                <a:extLst>
                  <a:ext uri="{0D108BD9-81ED-4DB2-BD59-A6C34878D82A}">
                    <a16:rowId xmlns:a16="http://schemas.microsoft.com/office/drawing/2014/main" val="2230720953"/>
                  </a:ext>
                </a:extLst>
              </a:tr>
              <a:tr h="174850">
                <a:tc>
                  <a:txBody>
                    <a:bodyPr/>
                    <a:lstStyle/>
                    <a:p>
                      <a:pPr algn="l" fontAlgn="b"/>
                      <a:r>
                        <a:rPr lang="en-US" sz="800" u="none" strike="noStrike">
                          <a:effectLst/>
                        </a:rPr>
                        <a:t>Estonia</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14485</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4</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7</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-46%</a:t>
                      </a:r>
                      <a:endParaRPr lang="en-US" sz="800" b="0" i="0" u="none" strike="noStrike">
                        <a:solidFill>
                          <a:srgbClr val="000000"/>
                        </a:solidFill>
                        <a:effectLst/>
                        <a:latin typeface="Calibri" panose="020F0502020204030204" pitchFamily="34" charset="0"/>
                      </a:endParaRPr>
                    </a:p>
                  </a:txBody>
                  <a:tcPr marL="5849" marR="5849" marT="5849" marB="0" anchor="b"/>
                </a:tc>
                <a:extLst>
                  <a:ext uri="{0D108BD9-81ED-4DB2-BD59-A6C34878D82A}">
                    <a16:rowId xmlns:a16="http://schemas.microsoft.com/office/drawing/2014/main" val="2188769804"/>
                  </a:ext>
                </a:extLst>
              </a:tr>
              <a:tr h="174850">
                <a:tc>
                  <a:txBody>
                    <a:bodyPr/>
                    <a:lstStyle/>
                    <a:p>
                      <a:pPr algn="l" fontAlgn="b"/>
                      <a:r>
                        <a:rPr lang="en-US" sz="800" u="none" strike="noStrike">
                          <a:effectLst/>
                        </a:rPr>
                        <a:t>Latvia</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4060</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11</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2</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dirty="0">
                          <a:effectLst/>
                        </a:rPr>
                        <a:t>428%</a:t>
                      </a:r>
                      <a:endParaRPr lang="en-US" sz="800" b="0" i="0" u="none" strike="noStrike" dirty="0">
                        <a:solidFill>
                          <a:srgbClr val="000000"/>
                        </a:solidFill>
                        <a:effectLst/>
                        <a:latin typeface="Calibri" panose="020F0502020204030204" pitchFamily="34" charset="0"/>
                      </a:endParaRPr>
                    </a:p>
                  </a:txBody>
                  <a:tcPr marL="5849" marR="5849" marT="5849" marB="0" anchor="b"/>
                </a:tc>
                <a:extLst>
                  <a:ext uri="{0D108BD9-81ED-4DB2-BD59-A6C34878D82A}">
                    <a16:rowId xmlns:a16="http://schemas.microsoft.com/office/drawing/2014/main" val="3952222649"/>
                  </a:ext>
                </a:extLst>
              </a:tr>
              <a:tr h="174850">
                <a:tc>
                  <a:txBody>
                    <a:bodyPr/>
                    <a:lstStyle/>
                    <a:p>
                      <a:pPr algn="l" fontAlgn="b"/>
                      <a:r>
                        <a:rPr lang="en-US" sz="800" u="none" strike="noStrike">
                          <a:effectLst/>
                        </a:rPr>
                        <a:t>Lithuania</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25257</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10</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13</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-17%</a:t>
                      </a:r>
                      <a:endParaRPr lang="en-US" sz="800" b="0" i="0" u="none" strike="noStrike">
                        <a:solidFill>
                          <a:srgbClr val="000000"/>
                        </a:solidFill>
                        <a:effectLst/>
                        <a:latin typeface="Calibri" panose="020F0502020204030204" pitchFamily="34" charset="0"/>
                      </a:endParaRPr>
                    </a:p>
                  </a:txBody>
                  <a:tcPr marL="5849" marR="5849" marT="5849" marB="0" anchor="b"/>
                </a:tc>
                <a:extLst>
                  <a:ext uri="{0D108BD9-81ED-4DB2-BD59-A6C34878D82A}">
                    <a16:rowId xmlns:a16="http://schemas.microsoft.com/office/drawing/2014/main" val="1530685692"/>
                  </a:ext>
                </a:extLst>
              </a:tr>
              <a:tr h="174850">
                <a:tc>
                  <a:txBody>
                    <a:bodyPr/>
                    <a:lstStyle/>
                    <a:p>
                      <a:pPr algn="l" fontAlgn="b"/>
                      <a:r>
                        <a:rPr lang="en-US" sz="800" u="none" strike="noStrike">
                          <a:effectLst/>
                        </a:rPr>
                        <a:t>Poland</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222802</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160</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111</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43%</a:t>
                      </a:r>
                      <a:endParaRPr lang="en-US" sz="800" b="0" i="0" u="none" strike="noStrike">
                        <a:solidFill>
                          <a:srgbClr val="000000"/>
                        </a:solidFill>
                        <a:effectLst/>
                        <a:latin typeface="Calibri" panose="020F0502020204030204" pitchFamily="34" charset="0"/>
                      </a:endParaRPr>
                    </a:p>
                  </a:txBody>
                  <a:tcPr marL="5849" marR="5849" marT="5849" marB="0" anchor="b"/>
                </a:tc>
                <a:extLst>
                  <a:ext uri="{0D108BD9-81ED-4DB2-BD59-A6C34878D82A}">
                    <a16:rowId xmlns:a16="http://schemas.microsoft.com/office/drawing/2014/main" val="196065209"/>
                  </a:ext>
                </a:extLst>
              </a:tr>
              <a:tr h="174850">
                <a:tc>
                  <a:txBody>
                    <a:bodyPr/>
                    <a:lstStyle/>
                    <a:p>
                      <a:pPr algn="l" fontAlgn="b"/>
                      <a:r>
                        <a:rPr lang="en-US" sz="800" u="none" strike="noStrike">
                          <a:effectLst/>
                        </a:rPr>
                        <a:t>Czechia</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143103</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69</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72</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-3%</a:t>
                      </a:r>
                      <a:endParaRPr lang="en-US" sz="800" b="0" i="0" u="none" strike="noStrike">
                        <a:solidFill>
                          <a:srgbClr val="000000"/>
                        </a:solidFill>
                        <a:effectLst/>
                        <a:latin typeface="Calibri" panose="020F0502020204030204" pitchFamily="34" charset="0"/>
                      </a:endParaRPr>
                    </a:p>
                  </a:txBody>
                  <a:tcPr marL="5849" marR="5849" marT="5849" marB="0" anchor="b"/>
                </a:tc>
                <a:extLst>
                  <a:ext uri="{0D108BD9-81ED-4DB2-BD59-A6C34878D82A}">
                    <a16:rowId xmlns:a16="http://schemas.microsoft.com/office/drawing/2014/main" val="1191674311"/>
                  </a:ext>
                </a:extLst>
              </a:tr>
              <a:tr h="174850">
                <a:tc>
                  <a:txBody>
                    <a:bodyPr/>
                    <a:lstStyle/>
                    <a:p>
                      <a:pPr algn="l" fontAlgn="b"/>
                      <a:r>
                        <a:rPr lang="en-US" sz="800" u="none" strike="noStrike">
                          <a:effectLst/>
                        </a:rPr>
                        <a:t>Slovakia</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48055</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33</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24</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39%</a:t>
                      </a:r>
                      <a:endParaRPr lang="en-US" sz="800" b="0" i="0" u="none" strike="noStrike">
                        <a:solidFill>
                          <a:srgbClr val="000000"/>
                        </a:solidFill>
                        <a:effectLst/>
                        <a:latin typeface="Calibri" panose="020F0502020204030204" pitchFamily="34" charset="0"/>
                      </a:endParaRPr>
                    </a:p>
                  </a:txBody>
                  <a:tcPr marL="5849" marR="5849" marT="5849" marB="0" anchor="b"/>
                </a:tc>
                <a:extLst>
                  <a:ext uri="{0D108BD9-81ED-4DB2-BD59-A6C34878D82A}">
                    <a16:rowId xmlns:a16="http://schemas.microsoft.com/office/drawing/2014/main" val="3526416198"/>
                  </a:ext>
                </a:extLst>
              </a:tr>
              <a:tr h="174850">
                <a:tc>
                  <a:txBody>
                    <a:bodyPr/>
                    <a:lstStyle/>
                    <a:p>
                      <a:pPr algn="l" fontAlgn="b"/>
                      <a:r>
                        <a:rPr lang="en-US" sz="800" u="none" strike="noStrike">
                          <a:effectLst/>
                        </a:rPr>
                        <a:t>Hungary</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96104</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46</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48</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-3%</a:t>
                      </a:r>
                      <a:endParaRPr lang="en-US" sz="800" b="0" i="0" u="none" strike="noStrike">
                        <a:solidFill>
                          <a:srgbClr val="000000"/>
                        </a:solidFill>
                        <a:effectLst/>
                        <a:latin typeface="Calibri" panose="020F0502020204030204" pitchFamily="34" charset="0"/>
                      </a:endParaRPr>
                    </a:p>
                  </a:txBody>
                  <a:tcPr marL="5849" marR="5849" marT="5849" marB="0" anchor="b"/>
                </a:tc>
                <a:extLst>
                  <a:ext uri="{0D108BD9-81ED-4DB2-BD59-A6C34878D82A}">
                    <a16:rowId xmlns:a16="http://schemas.microsoft.com/office/drawing/2014/main" val="282040166"/>
                  </a:ext>
                </a:extLst>
              </a:tr>
              <a:tr h="174850">
                <a:tc>
                  <a:txBody>
                    <a:bodyPr/>
                    <a:lstStyle/>
                    <a:p>
                      <a:pPr algn="l" fontAlgn="b"/>
                      <a:r>
                        <a:rPr lang="en-US" sz="800" u="none" strike="noStrike">
                          <a:effectLst/>
                        </a:rPr>
                        <a:t>Romania</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62190</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58</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31</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85%</a:t>
                      </a:r>
                      <a:endParaRPr lang="en-US" sz="800" b="0" i="0" u="none" strike="noStrike">
                        <a:solidFill>
                          <a:srgbClr val="000000"/>
                        </a:solidFill>
                        <a:effectLst/>
                        <a:latin typeface="Calibri" panose="020F0502020204030204" pitchFamily="34" charset="0"/>
                      </a:endParaRPr>
                    </a:p>
                  </a:txBody>
                  <a:tcPr marL="5849" marR="5849" marT="5849" marB="0" anchor="b"/>
                </a:tc>
                <a:extLst>
                  <a:ext uri="{0D108BD9-81ED-4DB2-BD59-A6C34878D82A}">
                    <a16:rowId xmlns:a16="http://schemas.microsoft.com/office/drawing/2014/main" val="2088149661"/>
                  </a:ext>
                </a:extLst>
              </a:tr>
              <a:tr h="174850">
                <a:tc>
                  <a:txBody>
                    <a:bodyPr/>
                    <a:lstStyle/>
                    <a:p>
                      <a:pPr algn="l" fontAlgn="b"/>
                      <a:r>
                        <a:rPr lang="en-US" sz="800" u="none" strike="noStrike">
                          <a:effectLst/>
                        </a:rPr>
                        <a:t>Bulgaria</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19498</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29</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10</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193%</a:t>
                      </a:r>
                      <a:endParaRPr lang="en-US" sz="800" b="0" i="0" u="none" strike="noStrike">
                        <a:solidFill>
                          <a:srgbClr val="000000"/>
                        </a:solidFill>
                        <a:effectLst/>
                        <a:latin typeface="Calibri" panose="020F0502020204030204" pitchFamily="34" charset="0"/>
                      </a:endParaRPr>
                    </a:p>
                  </a:txBody>
                  <a:tcPr marL="5849" marR="5849" marT="5849" marB="0" anchor="b"/>
                </a:tc>
                <a:extLst>
                  <a:ext uri="{0D108BD9-81ED-4DB2-BD59-A6C34878D82A}">
                    <a16:rowId xmlns:a16="http://schemas.microsoft.com/office/drawing/2014/main" val="3201022408"/>
                  </a:ext>
                </a:extLst>
              </a:tr>
              <a:tr h="174850">
                <a:tc>
                  <a:txBody>
                    <a:bodyPr/>
                    <a:lstStyle/>
                    <a:p>
                      <a:pPr algn="l" fontAlgn="b"/>
                      <a:r>
                        <a:rPr lang="en-US" sz="800" u="none" strike="noStrike">
                          <a:effectLst/>
                        </a:rPr>
                        <a:t>Albania</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1507</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5</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523%</a:t>
                      </a:r>
                      <a:endParaRPr lang="en-US" sz="800" b="0" i="0" u="none" strike="noStrike">
                        <a:solidFill>
                          <a:srgbClr val="000000"/>
                        </a:solidFill>
                        <a:effectLst/>
                        <a:latin typeface="Calibri" panose="020F0502020204030204" pitchFamily="34" charset="0"/>
                      </a:endParaRPr>
                    </a:p>
                  </a:txBody>
                  <a:tcPr marL="5849" marR="5849" marT="5849" marB="0" anchor="b"/>
                </a:tc>
                <a:extLst>
                  <a:ext uri="{0D108BD9-81ED-4DB2-BD59-A6C34878D82A}">
                    <a16:rowId xmlns:a16="http://schemas.microsoft.com/office/drawing/2014/main" val="344102755"/>
                  </a:ext>
                </a:extLst>
              </a:tr>
              <a:tr h="174850">
                <a:tc>
                  <a:txBody>
                    <a:bodyPr/>
                    <a:lstStyle/>
                    <a:p>
                      <a:pPr algn="l" fontAlgn="b"/>
                      <a:r>
                        <a:rPr lang="en-US" sz="800" u="none" strike="noStrike">
                          <a:effectLst/>
                        </a:rPr>
                        <a:t>Slovenia</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8506</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12</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4</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194%</a:t>
                      </a:r>
                      <a:endParaRPr lang="en-US" sz="800" b="0" i="0" u="none" strike="noStrike">
                        <a:solidFill>
                          <a:srgbClr val="000000"/>
                        </a:solidFill>
                        <a:effectLst/>
                        <a:latin typeface="Calibri" panose="020F0502020204030204" pitchFamily="34" charset="0"/>
                      </a:endParaRPr>
                    </a:p>
                  </a:txBody>
                  <a:tcPr marL="5849" marR="5849" marT="5849" marB="0" anchor="b"/>
                </a:tc>
                <a:extLst>
                  <a:ext uri="{0D108BD9-81ED-4DB2-BD59-A6C34878D82A}">
                    <a16:rowId xmlns:a16="http://schemas.microsoft.com/office/drawing/2014/main" val="2129760233"/>
                  </a:ext>
                </a:extLst>
              </a:tr>
              <a:tr h="174850">
                <a:tc>
                  <a:txBody>
                    <a:bodyPr/>
                    <a:lstStyle/>
                    <a:p>
                      <a:pPr algn="l" fontAlgn="b"/>
                      <a:r>
                        <a:rPr lang="en-US" sz="800" u="none" strike="noStrike">
                          <a:effectLst/>
                        </a:rPr>
                        <a:t>Croatia</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19507</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14</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10</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40%</a:t>
                      </a:r>
                      <a:endParaRPr lang="en-US" sz="800" b="0" i="0" u="none" strike="noStrike">
                        <a:solidFill>
                          <a:srgbClr val="000000"/>
                        </a:solidFill>
                        <a:effectLst/>
                        <a:latin typeface="Calibri" panose="020F0502020204030204" pitchFamily="34" charset="0"/>
                      </a:endParaRPr>
                    </a:p>
                  </a:txBody>
                  <a:tcPr marL="5849" marR="5849" marT="5849" marB="0" anchor="b"/>
                </a:tc>
                <a:extLst>
                  <a:ext uri="{0D108BD9-81ED-4DB2-BD59-A6C34878D82A}">
                    <a16:rowId xmlns:a16="http://schemas.microsoft.com/office/drawing/2014/main" val="3519217927"/>
                  </a:ext>
                </a:extLst>
              </a:tr>
              <a:tr h="174850">
                <a:tc>
                  <a:txBody>
                    <a:bodyPr/>
                    <a:lstStyle/>
                    <a:p>
                      <a:pPr algn="l" fontAlgn="b"/>
                      <a:r>
                        <a:rPr lang="en-US" sz="800" u="none" strike="noStrike">
                          <a:effectLst/>
                        </a:rPr>
                        <a:t>North Macedonia</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2304</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4</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233%</a:t>
                      </a:r>
                      <a:endParaRPr lang="en-US" sz="800" b="0" i="0" u="none" strike="noStrike">
                        <a:solidFill>
                          <a:srgbClr val="000000"/>
                        </a:solidFill>
                        <a:effectLst/>
                        <a:latin typeface="Calibri" panose="020F0502020204030204" pitchFamily="34" charset="0"/>
                      </a:endParaRPr>
                    </a:p>
                  </a:txBody>
                  <a:tcPr marL="5849" marR="5849" marT="5849" marB="0" anchor="b"/>
                </a:tc>
                <a:extLst>
                  <a:ext uri="{0D108BD9-81ED-4DB2-BD59-A6C34878D82A}">
                    <a16:rowId xmlns:a16="http://schemas.microsoft.com/office/drawing/2014/main" val="2482745500"/>
                  </a:ext>
                </a:extLst>
              </a:tr>
              <a:tr h="174850">
                <a:tc>
                  <a:txBody>
                    <a:bodyPr/>
                    <a:lstStyle/>
                    <a:p>
                      <a:pPr algn="l" fontAlgn="b"/>
                      <a:r>
                        <a:rPr lang="en-US" sz="800" u="none" strike="noStrike">
                          <a:effectLst/>
                        </a:rPr>
                        <a:t>Montenegro</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635</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1</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0</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212%</a:t>
                      </a:r>
                      <a:endParaRPr lang="en-US" sz="800" b="0" i="0" u="none" strike="noStrike">
                        <a:solidFill>
                          <a:srgbClr val="000000"/>
                        </a:solidFill>
                        <a:effectLst/>
                        <a:latin typeface="Calibri" panose="020F0502020204030204" pitchFamily="34" charset="0"/>
                      </a:endParaRPr>
                    </a:p>
                  </a:txBody>
                  <a:tcPr marL="5849" marR="5849" marT="5849" marB="0" anchor="b"/>
                </a:tc>
                <a:extLst>
                  <a:ext uri="{0D108BD9-81ED-4DB2-BD59-A6C34878D82A}">
                    <a16:rowId xmlns:a16="http://schemas.microsoft.com/office/drawing/2014/main" val="3214358563"/>
                  </a:ext>
                </a:extLst>
              </a:tr>
              <a:tr h="174850">
                <a:tc>
                  <a:txBody>
                    <a:bodyPr/>
                    <a:lstStyle/>
                    <a:p>
                      <a:pPr algn="l" fontAlgn="b"/>
                      <a:r>
                        <a:rPr lang="en-US" sz="800" u="none" strike="noStrike">
                          <a:effectLst/>
                        </a:rPr>
                        <a:t>Serbia</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21069</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26</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a:effectLst/>
                        </a:rPr>
                        <a:t>11</a:t>
                      </a:r>
                      <a:endParaRPr lang="en-US" sz="800" b="0" i="0" u="none" strike="noStrike">
                        <a:solidFill>
                          <a:srgbClr val="000000"/>
                        </a:solidFill>
                        <a:effectLst/>
                        <a:latin typeface="Calibri" panose="020F0502020204030204" pitchFamily="34" charset="0"/>
                      </a:endParaRPr>
                    </a:p>
                  </a:txBody>
                  <a:tcPr marL="5849" marR="5849" marT="5849" marB="0" anchor="b"/>
                </a:tc>
                <a:tc>
                  <a:txBody>
                    <a:bodyPr/>
                    <a:lstStyle/>
                    <a:p>
                      <a:pPr algn="r" fontAlgn="b"/>
                      <a:r>
                        <a:rPr lang="en-US" sz="800" u="none" strike="noStrike" dirty="0">
                          <a:effectLst/>
                        </a:rPr>
                        <a:t>146%</a:t>
                      </a:r>
                      <a:endParaRPr lang="en-US" sz="800" b="0" i="0" u="none" strike="noStrike" dirty="0">
                        <a:solidFill>
                          <a:srgbClr val="000000"/>
                        </a:solidFill>
                        <a:effectLst/>
                        <a:latin typeface="Calibri" panose="020F0502020204030204" pitchFamily="34" charset="0"/>
                      </a:endParaRPr>
                    </a:p>
                  </a:txBody>
                  <a:tcPr marL="5849" marR="5849" marT="5849" marB="0" anchor="b"/>
                </a:tc>
                <a:extLst>
                  <a:ext uri="{0D108BD9-81ED-4DB2-BD59-A6C34878D82A}">
                    <a16:rowId xmlns:a16="http://schemas.microsoft.com/office/drawing/2014/main" val="2512480955"/>
                  </a:ext>
                </a:extLst>
              </a:tr>
            </a:tbl>
          </a:graphicData>
        </a:graphic>
      </p:graphicFrame>
    </p:spTree>
    <p:extLst>
      <p:ext uri="{BB962C8B-B14F-4D97-AF65-F5344CB8AC3E}">
        <p14:creationId xmlns:p14="http://schemas.microsoft.com/office/powerpoint/2010/main" val="3555372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EF046756-BF87-1A99-2F87-14D277806FCA}"/>
              </a:ext>
            </a:extLst>
          </p:cNvPr>
          <p:cNvSpPr>
            <a:spLocks noGrp="1"/>
          </p:cNvSpPr>
          <p:nvPr>
            <p:ph sz="quarter" idx="16"/>
          </p:nvPr>
        </p:nvSpPr>
        <p:spPr/>
        <p:txBody>
          <a:bodyPr/>
          <a:lstStyle/>
          <a:p>
            <a:r>
              <a:rPr lang="en-US" dirty="0"/>
              <a:t>Composition of the product values</a:t>
            </a:r>
          </a:p>
        </p:txBody>
      </p:sp>
      <p:graphicFrame>
        <p:nvGraphicFramePr>
          <p:cNvPr id="2" name="グラフ 1">
            <a:extLst>
              <a:ext uri="{FF2B5EF4-FFF2-40B4-BE49-F238E27FC236}">
                <a16:creationId xmlns:a16="http://schemas.microsoft.com/office/drawing/2014/main" id="{D81E3CFD-C42F-A719-FE73-CFAFBC73C3DA}"/>
              </a:ext>
            </a:extLst>
          </p:cNvPr>
          <p:cNvGraphicFramePr>
            <a:graphicFrameLocks/>
          </p:cNvGraphicFramePr>
          <p:nvPr>
            <p:extLst>
              <p:ext uri="{D42A27DB-BD31-4B8C-83A1-F6EECF244321}">
                <p14:modId xmlns:p14="http://schemas.microsoft.com/office/powerpoint/2010/main" val="1483016779"/>
              </p:ext>
            </p:extLst>
          </p:nvPr>
        </p:nvGraphicFramePr>
        <p:xfrm>
          <a:off x="0" y="883637"/>
          <a:ext cx="9906000" cy="556070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4548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121B7A-E9DD-55AA-8A10-C88CF7836BC0}"/>
            </a:ext>
          </a:extLst>
        </p:cNvPr>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081F8D52-C52D-7DDC-1FFC-3E54F97FFDD3}"/>
              </a:ext>
            </a:extLst>
          </p:cNvPr>
          <p:cNvSpPr>
            <a:spLocks noGrp="1"/>
          </p:cNvSpPr>
          <p:nvPr>
            <p:ph sz="quarter" idx="16"/>
          </p:nvPr>
        </p:nvSpPr>
        <p:spPr/>
        <p:txBody>
          <a:bodyPr/>
          <a:lstStyle/>
          <a:p>
            <a:r>
              <a:rPr lang="en-US" dirty="0"/>
              <a:t>Composition of the product values</a:t>
            </a:r>
          </a:p>
        </p:txBody>
      </p:sp>
      <p:graphicFrame>
        <p:nvGraphicFramePr>
          <p:cNvPr id="4" name="グラフ 3">
            <a:extLst>
              <a:ext uri="{FF2B5EF4-FFF2-40B4-BE49-F238E27FC236}">
                <a16:creationId xmlns:a16="http://schemas.microsoft.com/office/drawing/2014/main" id="{093F89EC-4F36-2535-FBAD-03CD5A2306A9}"/>
              </a:ext>
            </a:extLst>
          </p:cNvPr>
          <p:cNvGraphicFramePr>
            <a:graphicFrameLocks/>
          </p:cNvGraphicFramePr>
          <p:nvPr>
            <p:extLst>
              <p:ext uri="{D42A27DB-BD31-4B8C-83A1-F6EECF244321}">
                <p14:modId xmlns:p14="http://schemas.microsoft.com/office/powerpoint/2010/main" val="779885121"/>
              </p:ext>
            </p:extLst>
          </p:nvPr>
        </p:nvGraphicFramePr>
        <p:xfrm>
          <a:off x="0" y="841829"/>
          <a:ext cx="9906000" cy="557348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74777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ー 5">
            <a:extLst>
              <a:ext uri="{FF2B5EF4-FFF2-40B4-BE49-F238E27FC236}">
                <a16:creationId xmlns:a16="http://schemas.microsoft.com/office/drawing/2014/main" id="{8869764D-3704-8221-6B0E-DC000AC558EC}"/>
              </a:ext>
            </a:extLst>
          </p:cNvPr>
          <p:cNvSpPr>
            <a:spLocks noGrp="1"/>
          </p:cNvSpPr>
          <p:nvPr>
            <p:ph sz="quarter" idx="16"/>
          </p:nvPr>
        </p:nvSpPr>
        <p:spPr/>
        <p:txBody>
          <a:bodyPr/>
          <a:lstStyle/>
          <a:p>
            <a:r>
              <a:rPr lang="en-US" dirty="0"/>
              <a:t>Multiple regression analysis to explain energy consumption</a:t>
            </a:r>
          </a:p>
        </p:txBody>
      </p:sp>
      <p:graphicFrame>
        <p:nvGraphicFramePr>
          <p:cNvPr id="7" name="表 6">
            <a:extLst>
              <a:ext uri="{FF2B5EF4-FFF2-40B4-BE49-F238E27FC236}">
                <a16:creationId xmlns:a16="http://schemas.microsoft.com/office/drawing/2014/main" id="{C3CB1F69-6277-8031-E8D3-0507AC606C4A}"/>
              </a:ext>
            </a:extLst>
          </p:cNvPr>
          <p:cNvGraphicFramePr>
            <a:graphicFrameLocks noGrp="1"/>
          </p:cNvGraphicFramePr>
          <p:nvPr>
            <p:extLst>
              <p:ext uri="{D42A27DB-BD31-4B8C-83A1-F6EECF244321}">
                <p14:modId xmlns:p14="http://schemas.microsoft.com/office/powerpoint/2010/main" val="1214039314"/>
              </p:ext>
            </p:extLst>
          </p:nvPr>
        </p:nvGraphicFramePr>
        <p:xfrm>
          <a:off x="214083" y="1161826"/>
          <a:ext cx="9313640" cy="4534347"/>
        </p:xfrm>
        <a:graphic>
          <a:graphicData uri="http://schemas.openxmlformats.org/drawingml/2006/table">
            <a:tbl>
              <a:tblPr>
                <a:tableStyleId>{5C22544A-7EE6-4342-B048-85BDC9FD1C3A}</a:tableStyleId>
              </a:tblPr>
              <a:tblGrid>
                <a:gridCol w="5548968">
                  <a:extLst>
                    <a:ext uri="{9D8B030D-6E8A-4147-A177-3AD203B41FA5}">
                      <a16:colId xmlns:a16="http://schemas.microsoft.com/office/drawing/2014/main" val="3849968171"/>
                    </a:ext>
                  </a:extLst>
                </a:gridCol>
                <a:gridCol w="941168">
                  <a:extLst>
                    <a:ext uri="{9D8B030D-6E8A-4147-A177-3AD203B41FA5}">
                      <a16:colId xmlns:a16="http://schemas.microsoft.com/office/drawing/2014/main" val="1567251009"/>
                    </a:ext>
                  </a:extLst>
                </a:gridCol>
                <a:gridCol w="941168">
                  <a:extLst>
                    <a:ext uri="{9D8B030D-6E8A-4147-A177-3AD203B41FA5}">
                      <a16:colId xmlns:a16="http://schemas.microsoft.com/office/drawing/2014/main" val="3198405924"/>
                    </a:ext>
                  </a:extLst>
                </a:gridCol>
                <a:gridCol w="941168">
                  <a:extLst>
                    <a:ext uri="{9D8B030D-6E8A-4147-A177-3AD203B41FA5}">
                      <a16:colId xmlns:a16="http://schemas.microsoft.com/office/drawing/2014/main" val="4076909422"/>
                    </a:ext>
                  </a:extLst>
                </a:gridCol>
                <a:gridCol w="941168">
                  <a:extLst>
                    <a:ext uri="{9D8B030D-6E8A-4147-A177-3AD203B41FA5}">
                      <a16:colId xmlns:a16="http://schemas.microsoft.com/office/drawing/2014/main" val="17391289"/>
                    </a:ext>
                  </a:extLst>
                </a:gridCol>
              </a:tblGrid>
              <a:tr h="268040">
                <a:tc>
                  <a:txBody>
                    <a:bodyPr/>
                    <a:lstStyle/>
                    <a:p>
                      <a:pPr algn="ctr" fontAlgn="b"/>
                      <a:r>
                        <a:rPr lang="en-US" sz="1100" u="none" strike="noStrike" dirty="0">
                          <a:effectLst/>
                        </a:rPr>
                        <a:t> </a:t>
                      </a:r>
                      <a:endParaRPr lang="en-US" sz="1100" b="0" i="1"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ja-JP" altLang="en-US" sz="1100" u="none" strike="noStrike">
                          <a:effectLst/>
                        </a:rPr>
                        <a:t>係数</a:t>
                      </a:r>
                      <a:endParaRPr lang="ja-JP" altLang="en-US" sz="1100" b="0" i="1"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ja-JP" altLang="en-US" sz="1100" u="none" strike="noStrike">
                          <a:effectLst/>
                        </a:rPr>
                        <a:t>標準誤差</a:t>
                      </a:r>
                      <a:endParaRPr lang="ja-JP" altLang="en-US" sz="1100" b="0" i="1"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t </a:t>
                      </a:r>
                      <a:endParaRPr lang="en-US" sz="1100" b="0" i="1"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P-</a:t>
                      </a:r>
                      <a:r>
                        <a:rPr lang="ja-JP" altLang="en-US" sz="1100" u="none" strike="noStrike">
                          <a:effectLst/>
                        </a:rPr>
                        <a:t>値</a:t>
                      </a:r>
                      <a:endParaRPr lang="ja-JP" altLang="en-US" sz="1100" b="0" i="1"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94159838"/>
                  </a:ext>
                </a:extLst>
              </a:tr>
              <a:tr h="268040">
                <a:tc>
                  <a:txBody>
                    <a:bodyPr/>
                    <a:lstStyle/>
                    <a:p>
                      <a:pPr algn="l" fontAlgn="b"/>
                      <a:r>
                        <a:rPr lang="ja-JP" altLang="en-US" sz="1100" u="none" strike="noStrike">
                          <a:effectLst/>
                        </a:rPr>
                        <a:t>切片</a:t>
                      </a:r>
                      <a:endParaRPr lang="ja-JP" alt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#N/A</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#N/A</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#N/A</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24257874"/>
                  </a:ext>
                </a:extLst>
              </a:tr>
              <a:tr h="268040">
                <a:tc>
                  <a:txBody>
                    <a:bodyPr/>
                    <a:lstStyle/>
                    <a:p>
                      <a:pPr algn="l" fontAlgn="b"/>
                      <a:r>
                        <a:rPr lang="en-US" sz="1100" u="none" strike="noStrike">
                          <a:effectLst/>
                        </a:rPr>
                        <a:t>Agriculture, forestry, and fisheries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0.508082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0.711944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0.713655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0.485721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63747535"/>
                  </a:ext>
                </a:extLst>
              </a:tr>
              <a:tr h="268040">
                <a:tc>
                  <a:txBody>
                    <a:bodyPr/>
                    <a:lstStyle/>
                    <a:p>
                      <a:pPr algn="l" fontAlgn="b"/>
                      <a:r>
                        <a:rPr lang="en-US" sz="1100" u="none" strike="noStrike">
                          <a:effectLst/>
                        </a:rPr>
                        <a:t>Ceramics and stone products manufacturing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1.83777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0.799992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2.297237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0.035437</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71761638"/>
                  </a:ext>
                </a:extLst>
              </a:tr>
              <a:tr h="502577">
                <a:tc>
                  <a:txBody>
                    <a:bodyPr/>
                    <a:lstStyle/>
                    <a:p>
                      <a:pPr algn="l" fontAlgn="b"/>
                      <a:r>
                        <a:rPr lang="en-US" sz="1100" u="none" strike="noStrike">
                          <a:effectLst/>
                        </a:rPr>
                        <a:t>Chemical industry (including petroleum and coal products)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-1.40575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0.383886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-3.66189</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0.002105</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76659315"/>
                  </a:ext>
                </a:extLst>
              </a:tr>
              <a:tr h="268040">
                <a:tc>
                  <a:txBody>
                    <a:bodyPr/>
                    <a:lstStyle/>
                    <a:p>
                      <a:pPr algn="l" fontAlgn="b"/>
                      <a:r>
                        <a:rPr lang="en-US" sz="1100" u="none" strike="noStrike">
                          <a:effectLst/>
                        </a:rPr>
                        <a:t>Construction industry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0.426444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0.888129</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0.48016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0.637612</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91693897"/>
                  </a:ext>
                </a:extLst>
              </a:tr>
              <a:tr h="268040">
                <a:tc>
                  <a:txBody>
                    <a:bodyPr/>
                    <a:lstStyle/>
                    <a:p>
                      <a:pPr algn="l" fontAlgn="b"/>
                      <a:r>
                        <a:rPr lang="en-US" sz="1100" u="none" strike="noStrike">
                          <a:effectLst/>
                        </a:rPr>
                        <a:t>Food and beverage manufacturing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-0.05497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0.067242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-0.8175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0.425649</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21423181"/>
                  </a:ext>
                </a:extLst>
              </a:tr>
              <a:tr h="268040">
                <a:tc>
                  <a:txBody>
                    <a:bodyPr/>
                    <a:lstStyle/>
                    <a:p>
                      <a:pPr algn="l" fontAlgn="b"/>
                      <a:r>
                        <a:rPr lang="en-US" sz="1100" u="none" strike="noStrike">
                          <a:effectLst/>
                        </a:rPr>
                        <a:t>Iron, non-ferrous, and metal products manufacturing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0.093522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0.066622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1.403783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0.179495</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34359949"/>
                  </a:ext>
                </a:extLst>
              </a:tr>
              <a:tr h="268040">
                <a:tc>
                  <a:txBody>
                    <a:bodyPr/>
                    <a:lstStyle/>
                    <a:p>
                      <a:pPr algn="l" fontAlgn="b"/>
                      <a:r>
                        <a:rPr lang="en-US" sz="1100" u="none" strike="noStrike">
                          <a:effectLst/>
                        </a:rPr>
                        <a:t>Machinery manufacturing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0.055685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0.11013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0.505631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0.62001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02620575"/>
                  </a:ext>
                </a:extLst>
              </a:tr>
              <a:tr h="268040">
                <a:tc>
                  <a:txBody>
                    <a:bodyPr/>
                    <a:lstStyle/>
                    <a:p>
                      <a:pPr algn="l" fontAlgn="b"/>
                      <a:r>
                        <a:rPr lang="en-US" sz="1100" u="none" strike="noStrike">
                          <a:effectLst/>
                        </a:rPr>
                        <a:t>Mining and others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5.145307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1.637796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3.141605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0.006305</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31695696"/>
                  </a:ext>
                </a:extLst>
              </a:tr>
              <a:tr h="268040">
                <a:tc>
                  <a:txBody>
                    <a:bodyPr/>
                    <a:lstStyle/>
                    <a:p>
                      <a:pPr algn="l" fontAlgn="b"/>
                      <a:r>
                        <a:rPr lang="en-US" sz="1100" u="none" strike="noStrike">
                          <a:effectLst/>
                        </a:rPr>
                        <a:t>Plastic, rubber, and leather products manufacturing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-0.5887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0.38296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-1.53724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0.143774</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41659132"/>
                  </a:ext>
                </a:extLst>
              </a:tr>
              <a:tr h="268040">
                <a:tc>
                  <a:txBody>
                    <a:bodyPr/>
                    <a:lstStyle/>
                    <a:p>
                      <a:pPr algn="l" fontAlgn="b"/>
                      <a:r>
                        <a:rPr lang="en-US" sz="1100" u="none" strike="noStrike">
                          <a:effectLst/>
                        </a:rPr>
                        <a:t>Printing and related industries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3.943483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1.001491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3.937611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0.001177</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34948927"/>
                  </a:ext>
                </a:extLst>
              </a:tr>
              <a:tr h="268040">
                <a:tc>
                  <a:txBody>
                    <a:bodyPr/>
                    <a:lstStyle/>
                    <a:p>
                      <a:pPr algn="l" fontAlgn="b"/>
                      <a:r>
                        <a:rPr lang="en-US" sz="1100" u="none" strike="noStrike">
                          <a:effectLst/>
                        </a:rPr>
                        <a:t>Pulp, paper, and paper products manufacturing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1.979806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0.494201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4.006078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0.001019</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24698752"/>
                  </a:ext>
                </a:extLst>
              </a:tr>
              <a:tr h="268040">
                <a:tc>
                  <a:txBody>
                    <a:bodyPr/>
                    <a:lstStyle/>
                    <a:p>
                      <a:pPr algn="l" fontAlgn="b"/>
                      <a:r>
                        <a:rPr lang="en-US" sz="1100" u="none" strike="noStrike">
                          <a:effectLst/>
                        </a:rPr>
                        <a:t>Textile industry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-6.01132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1.193455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-5.03691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0.000121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98089923"/>
                  </a:ext>
                </a:extLst>
              </a:tr>
              <a:tr h="268040">
                <a:tc>
                  <a:txBody>
                    <a:bodyPr/>
                    <a:lstStyle/>
                    <a:p>
                      <a:pPr algn="l" fontAlgn="b"/>
                      <a:r>
                        <a:rPr lang="en-US" sz="1100" u="none" strike="noStrike">
                          <a:effectLst/>
                        </a:rPr>
                        <a:t>Wood products and furniture manufacturing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-0.07851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0.253492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-0.30971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0.760776</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02486713"/>
                  </a:ext>
                </a:extLst>
              </a:tr>
              <a:tr h="279210">
                <a:tc>
                  <a:txBody>
                    <a:bodyPr/>
                    <a:lstStyle/>
                    <a:p>
                      <a:pPr algn="l" fontAlgn="b"/>
                      <a:r>
                        <a:rPr lang="en-US" sz="1100" u="none" strike="noStrike">
                          <a:effectLst/>
                        </a:rPr>
                        <a:t>Other manufacturing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0.008073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0.04301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0.187711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0.853463</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26438376"/>
                  </a:ext>
                </a:extLst>
              </a:tr>
            </a:tbl>
          </a:graphicData>
        </a:graphic>
      </p:graphicFrame>
      <p:sp>
        <p:nvSpPr>
          <p:cNvPr id="8" name="テキスト ボックス 7">
            <a:extLst>
              <a:ext uri="{FF2B5EF4-FFF2-40B4-BE49-F238E27FC236}">
                <a16:creationId xmlns:a16="http://schemas.microsoft.com/office/drawing/2014/main" id="{43F4D4A0-BD2F-4E07-A0E2-6BFC2C03A2E0}"/>
              </a:ext>
            </a:extLst>
          </p:cNvPr>
          <p:cNvSpPr txBox="1"/>
          <p:nvPr/>
        </p:nvSpPr>
        <p:spPr>
          <a:xfrm>
            <a:off x="123825" y="5647188"/>
            <a:ext cx="9144000" cy="923330"/>
          </a:xfrm>
          <a:prstGeom prst="rect">
            <a:avLst/>
          </a:prstGeom>
          <a:noFill/>
        </p:spPr>
        <p:txBody>
          <a:bodyPr wrap="square" rtlCol="0">
            <a:spAutoFit/>
          </a:bodyPr>
          <a:lstStyle/>
          <a:p>
            <a:r>
              <a:rPr lang="en-US" dirty="0"/>
              <a:t>It is reasonable that the mining has the biggest positive impact to the amount of energy consumption. However, textile industry and some others have negative coefficient, which cannot be happen.</a:t>
            </a:r>
          </a:p>
        </p:txBody>
      </p:sp>
    </p:spTree>
    <p:extLst>
      <p:ext uri="{BB962C8B-B14F-4D97-AF65-F5344CB8AC3E}">
        <p14:creationId xmlns:p14="http://schemas.microsoft.com/office/powerpoint/2010/main" val="3418207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871DC683-1D42-1317-5C87-B5B55BCDA191}"/>
              </a:ext>
            </a:extLst>
          </p:cNvPr>
          <p:cNvSpPr>
            <a:spLocks noGrp="1"/>
          </p:cNvSpPr>
          <p:nvPr>
            <p:ph sz="quarter" idx="17"/>
          </p:nvPr>
        </p:nvSpPr>
        <p:spPr/>
        <p:txBody>
          <a:bodyPr/>
          <a:lstStyle/>
          <a:p>
            <a:r>
              <a:rPr lang="en-US" sz="2000" dirty="0"/>
              <a:t>The relationship between the energy consumption of industry sector and the production value is studied for countries in EU.</a:t>
            </a:r>
          </a:p>
          <a:p>
            <a:endParaRPr lang="en-US" altLang="ja-JP" sz="2000" dirty="0"/>
          </a:p>
          <a:p>
            <a:r>
              <a:rPr lang="ja-JP" altLang="en-US" sz="2000" dirty="0"/>
              <a:t>・ </a:t>
            </a:r>
            <a:r>
              <a:rPr lang="en-US" altLang="ja-JP" sz="2000" dirty="0"/>
              <a:t>Total energy consumptions and total production values show strong </a:t>
            </a:r>
            <a:br>
              <a:rPr lang="en-US" altLang="ja-JP" sz="2000" dirty="0"/>
            </a:br>
            <a:r>
              <a:rPr lang="en-US" altLang="ja-JP" sz="2000" dirty="0"/>
              <a:t>   proportional relationship by 0.92 of coefficient determination.</a:t>
            </a:r>
          </a:p>
          <a:p>
            <a:endParaRPr lang="en-US" altLang="ja-JP" sz="2000" dirty="0"/>
          </a:p>
          <a:p>
            <a:r>
              <a:rPr lang="ja-JP" altLang="en-US" sz="2000" dirty="0"/>
              <a:t>・ </a:t>
            </a:r>
            <a:r>
              <a:rPr lang="en-US" altLang="ja-JP" sz="2000" dirty="0"/>
              <a:t>The data of production values are grouped according to the labels of JED.</a:t>
            </a:r>
            <a:br>
              <a:rPr lang="en-US" altLang="ja-JP" sz="2000" dirty="0"/>
            </a:br>
            <a:r>
              <a:rPr lang="en-US" altLang="ja-JP" sz="2000" dirty="0"/>
              <a:t>   However, the energy consumption data in industry sector is not divided. </a:t>
            </a:r>
            <a:br>
              <a:rPr lang="en-US" altLang="ja-JP" sz="2000" dirty="0"/>
            </a:br>
            <a:r>
              <a:rPr lang="en-US" altLang="ja-JP" sz="2000" dirty="0"/>
              <a:t>   Therefore, the validation for each industry group cannot be conducted.</a:t>
            </a:r>
          </a:p>
          <a:p>
            <a:endParaRPr lang="en-US" sz="2000" dirty="0"/>
          </a:p>
          <a:p>
            <a:r>
              <a:rPr lang="ja-JP" altLang="en-US" sz="2000" dirty="0"/>
              <a:t>・ </a:t>
            </a:r>
            <a:r>
              <a:rPr lang="en-US" altLang="ja-JP" sz="2000" dirty="0"/>
              <a:t>A multiple regression analysis was conducted to examine the relationship of production values of each industry group and the total energy consumption. The result shows that some industry group has negative coefficient to the energy consumption, which cannot be happened.</a:t>
            </a:r>
            <a:endParaRPr lang="en-US" sz="2000" dirty="0"/>
          </a:p>
        </p:txBody>
      </p:sp>
      <p:sp>
        <p:nvSpPr>
          <p:cNvPr id="3" name="コンテンツ プレースホルダー 2">
            <a:extLst>
              <a:ext uri="{FF2B5EF4-FFF2-40B4-BE49-F238E27FC236}">
                <a16:creationId xmlns:a16="http://schemas.microsoft.com/office/drawing/2014/main" id="{78DB8BB8-C739-284A-E68D-F46235C729E8}"/>
              </a:ext>
            </a:extLst>
          </p:cNvPr>
          <p:cNvSpPr>
            <a:spLocks noGrp="1"/>
          </p:cNvSpPr>
          <p:nvPr>
            <p:ph sz="quarter" idx="16"/>
          </p:nvPr>
        </p:nvSpPr>
        <p:spPr/>
        <p:txBody>
          <a:bodyPr/>
          <a:lstStyle/>
          <a:p>
            <a:r>
              <a:rPr lang="en-US" dirty="0"/>
              <a:t>Conclusion</a:t>
            </a:r>
          </a:p>
        </p:txBody>
      </p:sp>
    </p:spTree>
    <p:extLst>
      <p:ext uri="{BB962C8B-B14F-4D97-AF65-F5344CB8AC3E}">
        <p14:creationId xmlns:p14="http://schemas.microsoft.com/office/powerpoint/2010/main" val="3145279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611373-D317-7F47-0AA6-994026AD4226}"/>
            </a:ext>
          </a:extLst>
        </p:cNvPr>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CE3FDDC1-533C-C371-5649-D2E3C25EB5F2}"/>
              </a:ext>
            </a:extLst>
          </p:cNvPr>
          <p:cNvSpPr>
            <a:spLocks noGrp="1"/>
          </p:cNvSpPr>
          <p:nvPr>
            <p:ph sz="quarter" idx="16"/>
          </p:nvPr>
        </p:nvSpPr>
        <p:spPr/>
        <p:txBody>
          <a:bodyPr/>
          <a:lstStyle/>
          <a:p>
            <a:r>
              <a:rPr lang="en-US" dirty="0"/>
              <a:t>Energy consumption in industrial sector against product value</a:t>
            </a:r>
          </a:p>
        </p:txBody>
      </p:sp>
      <p:graphicFrame>
        <p:nvGraphicFramePr>
          <p:cNvPr id="2" name="グラフ 1">
            <a:extLst>
              <a:ext uri="{FF2B5EF4-FFF2-40B4-BE49-F238E27FC236}">
                <a16:creationId xmlns:a16="http://schemas.microsoft.com/office/drawing/2014/main" id="{FEC5E09A-05F0-E985-4DC1-14B78B7DC275}"/>
              </a:ext>
            </a:extLst>
          </p:cNvPr>
          <p:cNvGraphicFramePr>
            <a:graphicFrameLocks/>
          </p:cNvGraphicFramePr>
          <p:nvPr>
            <p:extLst>
              <p:ext uri="{D42A27DB-BD31-4B8C-83A1-F6EECF244321}">
                <p14:modId xmlns:p14="http://schemas.microsoft.com/office/powerpoint/2010/main" val="512468481"/>
              </p:ext>
            </p:extLst>
          </p:nvPr>
        </p:nvGraphicFramePr>
        <p:xfrm>
          <a:off x="1654554" y="868450"/>
          <a:ext cx="6276374" cy="563803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98974466"/>
      </p:ext>
    </p:extLst>
  </p:cSld>
  <p:clrMapOvr>
    <a:masterClrMapping/>
  </p:clrMapOvr>
</p:sld>
</file>

<file path=ppt/theme/theme1.xml><?xml version="1.0" encoding="utf-8"?>
<a:theme xmlns:a="http://schemas.openxmlformats.org/drawingml/2006/main" name="Office テーマ">
  <a:themeElements>
    <a:clrScheme name="いつもの配色">
      <a:dk1>
        <a:srgbClr val="3F3F3F"/>
      </a:dk1>
      <a:lt1>
        <a:srgbClr val="FFFFFF"/>
      </a:lt1>
      <a:dk2>
        <a:srgbClr val="44546A"/>
      </a:dk2>
      <a:lt2>
        <a:srgbClr val="E7E6E6"/>
      </a:lt2>
      <a:accent1>
        <a:srgbClr val="4472C4"/>
      </a:accent1>
      <a:accent2>
        <a:srgbClr val="BF9000"/>
      </a:accent2>
      <a:accent3>
        <a:srgbClr val="C00000"/>
      </a:accent3>
      <a:accent4>
        <a:srgbClr val="FFC000"/>
      </a:accent4>
      <a:accent5>
        <a:srgbClr val="5B9BD5"/>
      </a:accent5>
      <a:accent6>
        <a:srgbClr val="70AD47"/>
      </a:accent6>
      <a:hlink>
        <a:srgbClr val="0563C1"/>
      </a:hlink>
      <a:folHlink>
        <a:srgbClr val="954F72"/>
      </a:folHlink>
    </a:clrScheme>
    <a:fontScheme name="N's_template">
      <a:majorFont>
        <a:latin typeface="Yu Gothic UI"/>
        <a:ea typeface="Yu Gothic UI"/>
        <a:cs typeface=""/>
      </a:majorFont>
      <a:minorFont>
        <a:latin typeface="Yu Gothic UI"/>
        <a:ea typeface="Yu Gothic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プレゼンテーション1" id="{6D0BC013-482F-4B30-A174-0D3D6146F588}" vid="{6283E58C-56B3-4DD3-9930-5C1338E79A61}"/>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2011c0e9-3633-4c68-9cbe-a638a9c53794">
      <Terms xmlns="http://schemas.microsoft.com/office/infopath/2007/PartnerControls"/>
    </lcf76f155ced4ddcb4097134ff3c332f>
    <TaxCatchAll xmlns="2d38cf78-3d67-4683-a622-6f578eb767ed"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973BE8A981C6645B6397ABE8EF098A5" ma:contentTypeVersion="16" ma:contentTypeDescription="Create a new document." ma:contentTypeScope="" ma:versionID="dae247e5e0a8c5415cfa5c6601990bfd">
  <xsd:schema xmlns:xsd="http://www.w3.org/2001/XMLSchema" xmlns:xs="http://www.w3.org/2001/XMLSchema" xmlns:p="http://schemas.microsoft.com/office/2006/metadata/properties" xmlns:ns2="2011c0e9-3633-4c68-9cbe-a638a9c53794" xmlns:ns3="2d38cf78-3d67-4683-a622-6f578eb767ed" targetNamespace="http://schemas.microsoft.com/office/2006/metadata/properties" ma:root="true" ma:fieldsID="3a5b49f95af6b222509f1b27e434a3d9" ns2:_="" ns3:_="">
    <xsd:import namespace="2011c0e9-3633-4c68-9cbe-a638a9c53794"/>
    <xsd:import namespace="2d38cf78-3d67-4683-a622-6f578eb767ed"/>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LengthInSeconds" minOccurs="0"/>
                <xsd:element ref="ns2:MediaServiceAutoKeyPoints" minOccurs="0"/>
                <xsd:element ref="ns2:MediaServiceKeyPoints" minOccurs="0"/>
                <xsd:element ref="ns2:MediaServiceLocation"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011c0e9-3633-4c68-9cbe-a638a9c5379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7" nillable="true" ma:displayName="Length (seconds)" ma:internalName="MediaLengthInSeconds" ma:readOnly="true">
      <xsd:simpleType>
        <xsd:restriction base="dms:Unknow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db8f504b-e930-4132-bd19-9e7a4baacd68"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d38cf78-3d67-4683-a622-6f578eb767ed"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b032b36a-d514-428f-a3db-afdf1b98a9ea}" ma:internalName="TaxCatchAll" ma:showField="CatchAllData" ma:web="2d38cf78-3d67-4683-a622-6f578eb767e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FEEBEFA-ECD9-421D-AA2E-AB6355E9F00F}">
  <ds:schemaRefs>
    <ds:schemaRef ds:uri="http://schemas.microsoft.com/sharepoint/v3/contenttype/forms"/>
  </ds:schemaRefs>
</ds:datastoreItem>
</file>

<file path=customXml/itemProps2.xml><?xml version="1.0" encoding="utf-8"?>
<ds:datastoreItem xmlns:ds="http://schemas.openxmlformats.org/officeDocument/2006/customXml" ds:itemID="{BCF7B7CA-1DA5-4ED8-B94D-6A9E3BB001E8}">
  <ds:schemaRefs>
    <ds:schemaRef ds:uri="http://schemas.microsoft.com/office/2006/metadata/properties"/>
    <ds:schemaRef ds:uri="http://schemas.microsoft.com/office/infopath/2007/PartnerControls"/>
    <ds:schemaRef ds:uri="2011c0e9-3633-4c68-9cbe-a638a9c53794"/>
    <ds:schemaRef ds:uri="2d38cf78-3d67-4683-a622-6f578eb767ed"/>
  </ds:schemaRefs>
</ds:datastoreItem>
</file>

<file path=customXml/itemProps3.xml><?xml version="1.0" encoding="utf-8"?>
<ds:datastoreItem xmlns:ds="http://schemas.openxmlformats.org/officeDocument/2006/customXml" ds:itemID="{A035615A-2EB8-4294-BB60-CB17D390991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011c0e9-3633-4c68-9cbe-a638a9c53794"/>
    <ds:schemaRef ds:uri="2d38cf78-3d67-4683-a622-6f578eb767e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1686</TotalTime>
  <Words>691</Words>
  <Application>Microsoft Office PowerPoint</Application>
  <PresentationFormat>A4 210 x 297 mm</PresentationFormat>
  <Paragraphs>272</Paragraphs>
  <Slides>9</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9</vt:i4>
      </vt:variant>
    </vt:vector>
  </HeadingPairs>
  <TitlesOfParts>
    <vt:vector size="13" baseType="lpstr">
      <vt:lpstr>Yu Gothic UI</vt:lpstr>
      <vt:lpstr>Arial</vt:lpstr>
      <vt:lpstr>Calibri</vt:lpstr>
      <vt:lpstr>Office テーマ</vt:lpstr>
      <vt:lpstr>Industry</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森田 雄大</dc:creator>
  <cp:lastModifiedBy>雄大 森田</cp:lastModifiedBy>
  <cp:revision>54</cp:revision>
  <dcterms:created xsi:type="dcterms:W3CDTF">2023-09-11T21:08:38Z</dcterms:created>
  <dcterms:modified xsi:type="dcterms:W3CDTF">2025-04-27T00:55:34Z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0x010100B973BE8A981C6645B6397ABE8EF098A5</vt:lpwstr>
  </property>
</Properties>
</file>