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9" r:id="rId6"/>
    <p:sldId id="270" r:id="rId7"/>
    <p:sldId id="274" r:id="rId8"/>
    <p:sldId id="272" r:id="rId9"/>
    <p:sldId id="273" r:id="rId10"/>
    <p:sldId id="275" r:id="rId11"/>
    <p:sldId id="276" r:id="rId12"/>
    <p:sldId id="267" r:id="rId1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森田　雄大" initials="森田　雄大" lastIdx="1" clrIdx="0">
    <p:extLst>
      <p:ext uri="{19B8F6BF-5375-455C-9EA6-DF929625EA0E}">
        <p15:presenceInfo xmlns:p15="http://schemas.microsoft.com/office/powerpoint/2012/main" userId="森田　雄大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70445" autoAdjust="0"/>
  </p:normalViewPr>
  <p:slideViewPr>
    <p:cSldViewPr snapToGrid="0">
      <p:cViewPr>
        <p:scale>
          <a:sx n="115" d="100"/>
          <a:sy n="115" d="100"/>
        </p:scale>
        <p:origin x="2021" y="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s11m\Documents\GitHub\JED_validation\data\industry\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s11m\Documents\GitHub\JED_validation\data\industry\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s11m\Documents\GitHub\JED_validation\data\industry\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Energy consumption in industrial sector against product value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Sheet1!$Q$1</c:f>
              <c:strCache>
                <c:ptCount val="1"/>
                <c:pt idx="0">
                  <c:v>energy_consumption[TWh]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5.2308723137337025E-2"/>
                  <c:y val="-1.583381051026703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Sheet1!$P$2:$P$31</c:f>
              <c:numCache>
                <c:formatCode>0.00E+00</c:formatCode>
                <c:ptCount val="30"/>
                <c:pt idx="0">
                  <c:v>1034.627821</c:v>
                </c:pt>
                <c:pt idx="1">
                  <c:v>845.28109400000005</c:v>
                </c:pt>
                <c:pt idx="2">
                  <c:v>543.436331</c:v>
                </c:pt>
                <c:pt idx="3">
                  <c:v>473.10545400000001</c:v>
                </c:pt>
                <c:pt idx="4">
                  <c:v>222.80169242299999</c:v>
                </c:pt>
                <c:pt idx="5">
                  <c:v>143.10302208499999</c:v>
                </c:pt>
                <c:pt idx="6">
                  <c:v>124.369229</c:v>
                </c:pt>
                <c:pt idx="7">
                  <c:v>118.78787199999999</c:v>
                </c:pt>
                <c:pt idx="8">
                  <c:v>103.517976</c:v>
                </c:pt>
                <c:pt idx="9">
                  <c:v>96.103590863999997</c:v>
                </c:pt>
                <c:pt idx="10">
                  <c:v>92.380069000000006</c:v>
                </c:pt>
                <c:pt idx="11">
                  <c:v>90.207983446</c:v>
                </c:pt>
                <c:pt idx="12">
                  <c:v>86.794210724999999</c:v>
                </c:pt>
                <c:pt idx="13">
                  <c:v>69.990504999999999</c:v>
                </c:pt>
                <c:pt idx="14">
                  <c:v>69.204570000000004</c:v>
                </c:pt>
                <c:pt idx="15">
                  <c:v>62.190488811999998</c:v>
                </c:pt>
                <c:pt idx="16">
                  <c:v>48.054662999999998</c:v>
                </c:pt>
                <c:pt idx="17">
                  <c:v>37.960077728999998</c:v>
                </c:pt>
                <c:pt idx="18">
                  <c:v>25.488505</c:v>
                </c:pt>
                <c:pt idx="19">
                  <c:v>25.257428000000001</c:v>
                </c:pt>
                <c:pt idx="20">
                  <c:v>21.069068098999999</c:v>
                </c:pt>
                <c:pt idx="21">
                  <c:v>19.506713000000001</c:v>
                </c:pt>
                <c:pt idx="22">
                  <c:v>19.497970643999999</c:v>
                </c:pt>
                <c:pt idx="23">
                  <c:v>14.485322999999999</c:v>
                </c:pt>
                <c:pt idx="24">
                  <c:v>8.5057379999999991</c:v>
                </c:pt>
                <c:pt idx="25">
                  <c:v>4.4327758519999998</c:v>
                </c:pt>
                <c:pt idx="26">
                  <c:v>4.060149</c:v>
                </c:pt>
                <c:pt idx="27">
                  <c:v>2.3043678330000001</c:v>
                </c:pt>
                <c:pt idx="28">
                  <c:v>1.5067812169999999</c:v>
                </c:pt>
                <c:pt idx="29">
                  <c:v>0.63496399999999997</c:v>
                </c:pt>
              </c:numCache>
            </c:numRef>
          </c:xVal>
          <c:yVal>
            <c:numRef>
              <c:f>Sheet1!$Q$2:$Q$31</c:f>
              <c:numCache>
                <c:formatCode>General</c:formatCode>
                <c:ptCount val="30"/>
                <c:pt idx="0">
                  <c:v>582.26594016999991</c:v>
                </c:pt>
                <c:pt idx="1">
                  <c:v>273.33188856000004</c:v>
                </c:pt>
                <c:pt idx="2">
                  <c:v>278.62115440999997</c:v>
                </c:pt>
                <c:pt idx="3">
                  <c:v>214.88183455999999</c:v>
                </c:pt>
                <c:pt idx="4">
                  <c:v>159.60832897999998</c:v>
                </c:pt>
                <c:pt idx="5">
                  <c:v>69.337094710000002</c:v>
                </c:pt>
                <c:pt idx="6">
                  <c:v>107.86117895999999</c:v>
                </c:pt>
                <c:pt idx="7">
                  <c:v>135.33248337000001</c:v>
                </c:pt>
                <c:pt idx="8">
                  <c:v>80.725190710000007</c:v>
                </c:pt>
                <c:pt idx="9">
                  <c:v>46.456930509999999</c:v>
                </c:pt>
                <c:pt idx="10">
                  <c:v>108.07294963000001</c:v>
                </c:pt>
                <c:pt idx="11">
                  <c:v>25.896020910000001</c:v>
                </c:pt>
                <c:pt idx="12">
                  <c:v>131.99823215000001</c:v>
                </c:pt>
                <c:pt idx="13">
                  <c:v>50.157701179999997</c:v>
                </c:pt>
                <c:pt idx="14">
                  <c:v>23.959358420000001</c:v>
                </c:pt>
                <c:pt idx="15">
                  <c:v>57.661539999999995</c:v>
                </c:pt>
                <c:pt idx="16">
                  <c:v>33.372040769999998</c:v>
                </c:pt>
                <c:pt idx="17">
                  <c:v>70.874045729999992</c:v>
                </c:pt>
                <c:pt idx="18">
                  <c:v>28.64959786</c:v>
                </c:pt>
                <c:pt idx="19">
                  <c:v>10.4515321</c:v>
                </c:pt>
                <c:pt idx="20">
                  <c:v>25.94056381</c:v>
                </c:pt>
                <c:pt idx="21">
                  <c:v>13.652317439999999</c:v>
                </c:pt>
                <c:pt idx="22">
                  <c:v>28.54857968</c:v>
                </c:pt>
                <c:pt idx="23">
                  <c:v>3.9212405800000001</c:v>
                </c:pt>
                <c:pt idx="24">
                  <c:v>12.482955829999998</c:v>
                </c:pt>
                <c:pt idx="25">
                  <c:v>16.16202492</c:v>
                </c:pt>
                <c:pt idx="26">
                  <c:v>10.715951779999999</c:v>
                </c:pt>
                <c:pt idx="27">
                  <c:v>3.8363880999999997</c:v>
                </c:pt>
                <c:pt idx="28">
                  <c:v>4.6962870399999996</c:v>
                </c:pt>
                <c:pt idx="29">
                  <c:v>0.99014331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D3-4108-AAE9-16F7DD4867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0270800"/>
        <c:axId val="230272720"/>
      </c:scatterChart>
      <c:valAx>
        <c:axId val="230270800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Product value [billions euro]</a:t>
                </a:r>
                <a:endParaRPr lang="ja-JP" altLang="en-US" sz="1000" b="0" i="0" u="none" strike="noStrike" kern="1200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272720"/>
        <c:crosses val="autoZero"/>
        <c:crossBetween val="midCat"/>
      </c:valAx>
      <c:valAx>
        <c:axId val="230272720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Energy consumption [TWh]</a:t>
                </a:r>
                <a:endParaRPr lang="ja-JP" alt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0270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Product value and its composition</a:t>
            </a:r>
            <a:endParaRPr lang="ja-JP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18160710680396"/>
          <c:y val="9.9244969186293663E-2"/>
          <c:w val="0.88471582879063193"/>
          <c:h val="0.54759310175991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Machinery manufacturing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Sheet2!$B$2:$B$31</c:f>
              <c:numCache>
                <c:formatCode>0.00E+00</c:formatCode>
                <c:ptCount val="30"/>
                <c:pt idx="0">
                  <c:v>465.21</c:v>
                </c:pt>
                <c:pt idx="1">
                  <c:v>252.529</c:v>
                </c:pt>
                <c:pt idx="2">
                  <c:v>144.13200000000001</c:v>
                </c:pt>
                <c:pt idx="3">
                  <c:v>107.958</c:v>
                </c:pt>
                <c:pt idx="4">
                  <c:v>55.597461021000001</c:v>
                </c:pt>
                <c:pt idx="5">
                  <c:v>77.425081743999996</c:v>
                </c:pt>
                <c:pt idx="6">
                  <c:v>15.035107</c:v>
                </c:pt>
                <c:pt idx="7">
                  <c:v>33.965474</c:v>
                </c:pt>
                <c:pt idx="8">
                  <c:v>35.321807999999997</c:v>
                </c:pt>
                <c:pt idx="9">
                  <c:v>54.572612595000003</c:v>
                </c:pt>
                <c:pt idx="10">
                  <c:v>27.535245</c:v>
                </c:pt>
                <c:pt idx="11">
                  <c:v>26.548633714000001</c:v>
                </c:pt>
                <c:pt idx="12">
                  <c:v>34.734794933000003</c:v>
                </c:pt>
                <c:pt idx="13">
                  <c:v>20.873930000000001</c:v>
                </c:pt>
                <c:pt idx="14">
                  <c:v>7.8670530000000003</c:v>
                </c:pt>
                <c:pt idx="15">
                  <c:v>20.314400699</c:v>
                </c:pt>
                <c:pt idx="16">
                  <c:v>30.567019999999999</c:v>
                </c:pt>
                <c:pt idx="17">
                  <c:v>6.5230445159999997</c:v>
                </c:pt>
                <c:pt idx="18">
                  <c:v>1.949746</c:v>
                </c:pt>
                <c:pt idx="19">
                  <c:v>4.5815099999999997</c:v>
                </c:pt>
                <c:pt idx="20">
                  <c:v>4.4106335620000001</c:v>
                </c:pt>
                <c:pt idx="21">
                  <c:v>3.5941519999999998</c:v>
                </c:pt>
                <c:pt idx="22">
                  <c:v>4.083827586</c:v>
                </c:pt>
                <c:pt idx="23">
                  <c:v>4.7151199999999998</c:v>
                </c:pt>
                <c:pt idx="24">
                  <c:v>3.1039599999999998</c:v>
                </c:pt>
                <c:pt idx="25">
                  <c:v>0</c:v>
                </c:pt>
                <c:pt idx="26">
                  <c:v>0.28207700000000002</c:v>
                </c:pt>
                <c:pt idx="27">
                  <c:v>0.69829112699999996</c:v>
                </c:pt>
                <c:pt idx="28">
                  <c:v>4.8359715999999997E-2</c:v>
                </c:pt>
                <c:pt idx="29">
                  <c:v>1.282E-2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F2-4398-8635-ADE2CDFD660E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Food &amp; beverage manufacturing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Sheet2!$C$2:$C$31</c:f>
              <c:numCache>
                <c:formatCode>0.00E+00</c:formatCode>
                <c:ptCount val="30"/>
                <c:pt idx="0">
                  <c:v>188.107</c:v>
                </c:pt>
                <c:pt idx="1">
                  <c:v>166.29900000000001</c:v>
                </c:pt>
                <c:pt idx="2">
                  <c:v>177.87899999999999</c:v>
                </c:pt>
                <c:pt idx="3">
                  <c:v>168.79300000000001</c:v>
                </c:pt>
                <c:pt idx="4">
                  <c:v>70.996106781999998</c:v>
                </c:pt>
                <c:pt idx="5">
                  <c:v>17.415476087999998</c:v>
                </c:pt>
                <c:pt idx="6">
                  <c:v>43.292234000000001</c:v>
                </c:pt>
                <c:pt idx="7">
                  <c:v>39.206440999999998</c:v>
                </c:pt>
                <c:pt idx="8">
                  <c:v>22.337440999999998</c:v>
                </c:pt>
                <c:pt idx="9">
                  <c:v>15.787066917000001</c:v>
                </c:pt>
                <c:pt idx="10">
                  <c:v>13.225536999999999</c:v>
                </c:pt>
                <c:pt idx="11">
                  <c:v>21.826431432</c:v>
                </c:pt>
                <c:pt idx="12">
                  <c:v>10.770965256</c:v>
                </c:pt>
                <c:pt idx="13">
                  <c:v>15.483574000000001</c:v>
                </c:pt>
                <c:pt idx="14">
                  <c:v>17.420988999999999</c:v>
                </c:pt>
                <c:pt idx="15">
                  <c:v>17.372536438000001</c:v>
                </c:pt>
                <c:pt idx="16">
                  <c:v>4.1310710000000004</c:v>
                </c:pt>
                <c:pt idx="17">
                  <c:v>24.866499983000001</c:v>
                </c:pt>
                <c:pt idx="18">
                  <c:v>11.643744</c:v>
                </c:pt>
                <c:pt idx="19">
                  <c:v>6.8038160000000003</c:v>
                </c:pt>
                <c:pt idx="20">
                  <c:v>7.1279937569999996</c:v>
                </c:pt>
                <c:pt idx="21">
                  <c:v>6.0438510000000001</c:v>
                </c:pt>
                <c:pt idx="22">
                  <c:v>6.4353671139999999</c:v>
                </c:pt>
                <c:pt idx="23">
                  <c:v>2.6900400000000002</c:v>
                </c:pt>
                <c:pt idx="24">
                  <c:v>1.175495</c:v>
                </c:pt>
                <c:pt idx="25">
                  <c:v>2.300026452</c:v>
                </c:pt>
                <c:pt idx="26">
                  <c:v>1.390298</c:v>
                </c:pt>
                <c:pt idx="27">
                  <c:v>0.96065172200000004</c:v>
                </c:pt>
                <c:pt idx="28">
                  <c:v>0.53083307000000002</c:v>
                </c:pt>
                <c:pt idx="29">
                  <c:v>0.355431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F2-4398-8635-ADE2CDFD660E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Chemical industry (including petroleum &amp; coal products)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Sheet2!$D$2:$D$31</c:f>
              <c:numCache>
                <c:formatCode>0.00E+00</c:formatCode>
                <c:ptCount val="30"/>
                <c:pt idx="0">
                  <c:v>101.879</c:v>
                </c:pt>
                <c:pt idx="1">
                  <c:v>62.081341999999999</c:v>
                </c:pt>
                <c:pt idx="2">
                  <c:v>67.488350999999994</c:v>
                </c:pt>
                <c:pt idx="3">
                  <c:v>46.041910999999999</c:v>
                </c:pt>
                <c:pt idx="4">
                  <c:v>17.23661735</c:v>
                </c:pt>
                <c:pt idx="5">
                  <c:v>7.484392605</c:v>
                </c:pt>
                <c:pt idx="6">
                  <c:v>32.582864000000001</c:v>
                </c:pt>
                <c:pt idx="7">
                  <c:v>17.37311</c:v>
                </c:pt>
                <c:pt idx="8">
                  <c:v>4.0498219999999998</c:v>
                </c:pt>
                <c:pt idx="9">
                  <c:v>9.5032221660000005</c:v>
                </c:pt>
                <c:pt idx="10">
                  <c:v>9.4426039999999993</c:v>
                </c:pt>
                <c:pt idx="11">
                  <c:v>21.346001818000001</c:v>
                </c:pt>
                <c:pt idx="12">
                  <c:v>17.380288359000001</c:v>
                </c:pt>
                <c:pt idx="13">
                  <c:v>5.251525</c:v>
                </c:pt>
                <c:pt idx="14">
                  <c:v>30.146529000000001</c:v>
                </c:pt>
                <c:pt idx="15">
                  <c:v>5.2650457929999996</c:v>
                </c:pt>
                <c:pt idx="16">
                  <c:v>0.97799999999999998</c:v>
                </c:pt>
                <c:pt idx="17">
                  <c:v>0.33721316800000001</c:v>
                </c:pt>
                <c:pt idx="18">
                  <c:v>3.8141630000000002</c:v>
                </c:pt>
                <c:pt idx="19">
                  <c:v>2.8067760000000002</c:v>
                </c:pt>
                <c:pt idx="20">
                  <c:v>1.814876003</c:v>
                </c:pt>
                <c:pt idx="21">
                  <c:v>1.514027</c:v>
                </c:pt>
                <c:pt idx="22">
                  <c:v>1.326843751</c:v>
                </c:pt>
                <c:pt idx="23">
                  <c:v>0.56881899999999996</c:v>
                </c:pt>
                <c:pt idx="24">
                  <c:v>0.154359</c:v>
                </c:pt>
                <c:pt idx="25">
                  <c:v>2.4901089999999999E-3</c:v>
                </c:pt>
                <c:pt idx="26">
                  <c:v>5.6440999999999998E-2</c:v>
                </c:pt>
                <c:pt idx="27">
                  <c:v>6.9578712000000001E-2</c:v>
                </c:pt>
                <c:pt idx="28">
                  <c:v>4.2826415999999999E-2</c:v>
                </c:pt>
                <c:pt idx="29">
                  <c:v>4.6759000000000002E-2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F2-4398-8635-ADE2CDFD660E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Iron, non-ferrous &amp; metal products manufacturing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Sheet2!$E$2:$E$31</c:f>
              <c:numCache>
                <c:formatCode>0.00E+00</c:formatCode>
                <c:ptCount val="30"/>
                <c:pt idx="0">
                  <c:v>136.386</c:v>
                </c:pt>
                <c:pt idx="1">
                  <c:v>165.71700000000001</c:v>
                </c:pt>
                <c:pt idx="2">
                  <c:v>64.153248000000005</c:v>
                </c:pt>
                <c:pt idx="3">
                  <c:v>59.233502999999999</c:v>
                </c:pt>
                <c:pt idx="4">
                  <c:v>26.527168214</c:v>
                </c:pt>
                <c:pt idx="5">
                  <c:v>16.839212092</c:v>
                </c:pt>
                <c:pt idx="6">
                  <c:v>13.375372</c:v>
                </c:pt>
                <c:pt idx="7">
                  <c:v>11.18009</c:v>
                </c:pt>
                <c:pt idx="8">
                  <c:v>19.521476</c:v>
                </c:pt>
                <c:pt idx="9">
                  <c:v>6.7435444770000004</c:v>
                </c:pt>
                <c:pt idx="10">
                  <c:v>18.517253</c:v>
                </c:pt>
                <c:pt idx="11">
                  <c:v>7.9431484760000002</c:v>
                </c:pt>
                <c:pt idx="12">
                  <c:v>7.002488939</c:v>
                </c:pt>
                <c:pt idx="13">
                  <c:v>6.6482489999999999</c:v>
                </c:pt>
                <c:pt idx="14">
                  <c:v>2.53668</c:v>
                </c:pt>
                <c:pt idx="15">
                  <c:v>6.6421830689999997</c:v>
                </c:pt>
                <c:pt idx="16">
                  <c:v>6.7137779999999996</c:v>
                </c:pt>
                <c:pt idx="17">
                  <c:v>2.6757293789999999</c:v>
                </c:pt>
                <c:pt idx="18">
                  <c:v>3.0663939999999998</c:v>
                </c:pt>
                <c:pt idx="19">
                  <c:v>1.8466469999999999</c:v>
                </c:pt>
                <c:pt idx="20">
                  <c:v>3.005278256</c:v>
                </c:pt>
                <c:pt idx="21">
                  <c:v>2.3659110000000001</c:v>
                </c:pt>
                <c:pt idx="22">
                  <c:v>2.6516632530000002</c:v>
                </c:pt>
                <c:pt idx="23">
                  <c:v>1.3998459999999999</c:v>
                </c:pt>
                <c:pt idx="24">
                  <c:v>2.07016</c:v>
                </c:pt>
                <c:pt idx="25">
                  <c:v>2.1302592910000002</c:v>
                </c:pt>
                <c:pt idx="26">
                  <c:v>0.21479400000000001</c:v>
                </c:pt>
                <c:pt idx="27">
                  <c:v>0.15808394200000001</c:v>
                </c:pt>
                <c:pt idx="28">
                  <c:v>0.15986489000000001</c:v>
                </c:pt>
                <c:pt idx="29">
                  <c:v>0.121075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F2-4398-8635-ADE2CDFD660E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Plastic, rubber &amp; leather products manufacturing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Sheet2!$F$2:$F$31</c:f>
              <c:numCache>
                <c:formatCode>0.00E+00</c:formatCode>
                <c:ptCount val="30"/>
                <c:pt idx="0">
                  <c:v>59.978529999999999</c:v>
                </c:pt>
                <c:pt idx="1">
                  <c:v>72.113157000000001</c:v>
                </c:pt>
                <c:pt idx="2">
                  <c:v>39.530724999999997</c:v>
                </c:pt>
                <c:pt idx="3">
                  <c:v>30.811143999999999</c:v>
                </c:pt>
                <c:pt idx="4">
                  <c:v>22.103689784</c:v>
                </c:pt>
                <c:pt idx="5">
                  <c:v>10.250497081000001</c:v>
                </c:pt>
                <c:pt idx="6">
                  <c:v>6.6997949999999999</c:v>
                </c:pt>
                <c:pt idx="7">
                  <c:v>5.6525259999999999</c:v>
                </c:pt>
                <c:pt idx="8">
                  <c:v>7.779738</c:v>
                </c:pt>
                <c:pt idx="9">
                  <c:v>4.4850326550000004</c:v>
                </c:pt>
                <c:pt idx="10">
                  <c:v>4.2338430000000002</c:v>
                </c:pt>
                <c:pt idx="11">
                  <c:v>3.1746779620000001</c:v>
                </c:pt>
                <c:pt idx="12">
                  <c:v>2.6780663489999998</c:v>
                </c:pt>
                <c:pt idx="13">
                  <c:v>5.8340139999999998</c:v>
                </c:pt>
                <c:pt idx="14">
                  <c:v>0.98684499999999997</c:v>
                </c:pt>
                <c:pt idx="15">
                  <c:v>4.1567283269999997</c:v>
                </c:pt>
                <c:pt idx="16">
                  <c:v>2.6907480000000001</c:v>
                </c:pt>
                <c:pt idx="17">
                  <c:v>0.63773413999999995</c:v>
                </c:pt>
                <c:pt idx="18">
                  <c:v>0.87507199999999996</c:v>
                </c:pt>
                <c:pt idx="19">
                  <c:v>1.9359109999999999</c:v>
                </c:pt>
                <c:pt idx="20">
                  <c:v>1.5269962479999999</c:v>
                </c:pt>
                <c:pt idx="21">
                  <c:v>1.534049</c:v>
                </c:pt>
                <c:pt idx="22">
                  <c:v>1.333999897</c:v>
                </c:pt>
                <c:pt idx="23">
                  <c:v>0.88019000000000003</c:v>
                </c:pt>
                <c:pt idx="24">
                  <c:v>0.62004599999999999</c:v>
                </c:pt>
                <c:pt idx="25">
                  <c:v>0</c:v>
                </c:pt>
                <c:pt idx="26">
                  <c:v>0.43482100000000001</c:v>
                </c:pt>
                <c:pt idx="27">
                  <c:v>5.5944327000000002E-2</c:v>
                </c:pt>
                <c:pt idx="28">
                  <c:v>9.1566682999999996E-2</c:v>
                </c:pt>
                <c:pt idx="29">
                  <c:v>2.4369999999999999E-2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F2-4398-8635-ADE2CDFD660E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Pulp, paper &amp; processed paper products manufacturing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Sheet2!$G$2:$G$31</c:f>
              <c:numCache>
                <c:formatCode>0.00E+00</c:formatCode>
                <c:ptCount val="30"/>
                <c:pt idx="0">
                  <c:v>17.686194</c:v>
                </c:pt>
                <c:pt idx="1">
                  <c:v>22.98638</c:v>
                </c:pt>
                <c:pt idx="2">
                  <c:v>11.385241000000001</c:v>
                </c:pt>
                <c:pt idx="3">
                  <c:v>12.969948</c:v>
                </c:pt>
                <c:pt idx="4">
                  <c:v>5.0640990749999997</c:v>
                </c:pt>
                <c:pt idx="5">
                  <c:v>2.5138238199999998</c:v>
                </c:pt>
                <c:pt idx="6">
                  <c:v>2.0696370000000002</c:v>
                </c:pt>
                <c:pt idx="7">
                  <c:v>2.1715179999999998</c:v>
                </c:pt>
                <c:pt idx="8">
                  <c:v>2.9732289999999999</c:v>
                </c:pt>
                <c:pt idx="9">
                  <c:v>0.50998147900000002</c:v>
                </c:pt>
                <c:pt idx="10">
                  <c:v>10.840361</c:v>
                </c:pt>
                <c:pt idx="11">
                  <c:v>0.70617374899999996</c:v>
                </c:pt>
                <c:pt idx="12">
                  <c:v>6.7842073210000002</c:v>
                </c:pt>
                <c:pt idx="13">
                  <c:v>3.5013030000000001</c:v>
                </c:pt>
                <c:pt idx="14">
                  <c:v>0.187555</c:v>
                </c:pt>
                <c:pt idx="15">
                  <c:v>0.751281054</c:v>
                </c:pt>
                <c:pt idx="16">
                  <c:v>0.378027</c:v>
                </c:pt>
                <c:pt idx="17">
                  <c:v>0.29203250800000002</c:v>
                </c:pt>
                <c:pt idx="18">
                  <c:v>0.97958400000000001</c:v>
                </c:pt>
                <c:pt idx="19">
                  <c:v>0.66459699999999999</c:v>
                </c:pt>
                <c:pt idx="20">
                  <c:v>0.88076460599999995</c:v>
                </c:pt>
                <c:pt idx="21">
                  <c:v>0.52019000000000004</c:v>
                </c:pt>
                <c:pt idx="22">
                  <c:v>0.39881276100000002</c:v>
                </c:pt>
                <c:pt idx="23">
                  <c:v>0.23449700000000001</c:v>
                </c:pt>
                <c:pt idx="24">
                  <c:v>0.26418399999999997</c:v>
                </c:pt>
                <c:pt idx="25">
                  <c:v>0</c:v>
                </c:pt>
                <c:pt idx="26">
                  <c:v>7.2174000000000002E-2</c:v>
                </c:pt>
                <c:pt idx="27">
                  <c:v>4.2455119999999999E-2</c:v>
                </c:pt>
                <c:pt idx="28">
                  <c:v>2.8576600000000001E-2</c:v>
                </c:pt>
                <c:pt idx="29">
                  <c:v>3.6110000000000001E-3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F2-4398-8635-ADE2CDFD660E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Wood products &amp; furniture industry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Sheet2!$H$2:$H$31</c:f>
              <c:numCache>
                <c:formatCode>0.00E+00</c:formatCode>
                <c:ptCount val="30"/>
                <c:pt idx="0">
                  <c:v>13.036766999999999</c:v>
                </c:pt>
                <c:pt idx="1">
                  <c:v>36.070497000000003</c:v>
                </c:pt>
                <c:pt idx="2">
                  <c:v>14.565042</c:v>
                </c:pt>
                <c:pt idx="3">
                  <c:v>14.555596</c:v>
                </c:pt>
                <c:pt idx="4">
                  <c:v>10.537556803999999</c:v>
                </c:pt>
                <c:pt idx="5">
                  <c:v>3.4501975050000002</c:v>
                </c:pt>
                <c:pt idx="6">
                  <c:v>2.8157770000000002</c:v>
                </c:pt>
                <c:pt idx="7">
                  <c:v>2.8514140000000001</c:v>
                </c:pt>
                <c:pt idx="8">
                  <c:v>3.6681240000000002</c:v>
                </c:pt>
                <c:pt idx="9">
                  <c:v>0.873261226</c:v>
                </c:pt>
                <c:pt idx="10">
                  <c:v>4.8727200000000002</c:v>
                </c:pt>
                <c:pt idx="11">
                  <c:v>3.351096777</c:v>
                </c:pt>
                <c:pt idx="12">
                  <c:v>4.6171790599999998</c:v>
                </c:pt>
                <c:pt idx="13">
                  <c:v>3.4363920000000001</c:v>
                </c:pt>
                <c:pt idx="14">
                  <c:v>1.393632</c:v>
                </c:pt>
                <c:pt idx="15">
                  <c:v>2.9011486469999999</c:v>
                </c:pt>
                <c:pt idx="16">
                  <c:v>0.82642499999999997</c:v>
                </c:pt>
                <c:pt idx="17">
                  <c:v>0.69768853900000005</c:v>
                </c:pt>
                <c:pt idx="18">
                  <c:v>0.64649100000000004</c:v>
                </c:pt>
                <c:pt idx="19">
                  <c:v>4.3150230000000001</c:v>
                </c:pt>
                <c:pt idx="20">
                  <c:v>0.70849552299999996</c:v>
                </c:pt>
                <c:pt idx="21">
                  <c:v>1.3515539999999999</c:v>
                </c:pt>
                <c:pt idx="22">
                  <c:v>0.74436394400000006</c:v>
                </c:pt>
                <c:pt idx="23">
                  <c:v>2.8893119999999999</c:v>
                </c:pt>
                <c:pt idx="24">
                  <c:v>0.52360700000000004</c:v>
                </c:pt>
                <c:pt idx="25">
                  <c:v>0</c:v>
                </c:pt>
                <c:pt idx="26">
                  <c:v>1.254793</c:v>
                </c:pt>
                <c:pt idx="27">
                  <c:v>3.3352799000000002E-2</c:v>
                </c:pt>
                <c:pt idx="28">
                  <c:v>6.5470184000000001E-2</c:v>
                </c:pt>
                <c:pt idx="29">
                  <c:v>2.7265000000000001E-2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FF2-4398-8635-ADE2CDFD660E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Ceramics, clay &amp; stone products manufacturing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Sheet2!$I$2:$I$31</c:f>
              <c:numCache>
                <c:formatCode>0.00E+00</c:formatCode>
                <c:ptCount val="30"/>
                <c:pt idx="0">
                  <c:v>16.134867</c:v>
                </c:pt>
                <c:pt idx="1">
                  <c:v>24.643674000000001</c:v>
                </c:pt>
                <c:pt idx="2">
                  <c:v>5.8392999999999997</c:v>
                </c:pt>
                <c:pt idx="3">
                  <c:v>16.083863999999998</c:v>
                </c:pt>
                <c:pt idx="4">
                  <c:v>8.4850052839999996</c:v>
                </c:pt>
                <c:pt idx="5">
                  <c:v>3.4634558000000002</c:v>
                </c:pt>
                <c:pt idx="6">
                  <c:v>4.543215</c:v>
                </c:pt>
                <c:pt idx="7">
                  <c:v>2.8636699999999999</c:v>
                </c:pt>
                <c:pt idx="8">
                  <c:v>3.5006689999999998</c:v>
                </c:pt>
                <c:pt idx="9">
                  <c:v>1.442600986</c:v>
                </c:pt>
                <c:pt idx="10">
                  <c:v>1.8376859999999999</c:v>
                </c:pt>
                <c:pt idx="11">
                  <c:v>2.4899966459999998</c:v>
                </c:pt>
                <c:pt idx="12">
                  <c:v>1.572787661</c:v>
                </c:pt>
                <c:pt idx="13">
                  <c:v>3.6834419999999999</c:v>
                </c:pt>
                <c:pt idx="14">
                  <c:v>1.8195669999999999</c:v>
                </c:pt>
                <c:pt idx="15">
                  <c:v>1.8387569479999999</c:v>
                </c:pt>
                <c:pt idx="16">
                  <c:v>1.148765</c:v>
                </c:pt>
                <c:pt idx="17">
                  <c:v>1.559582751</c:v>
                </c:pt>
                <c:pt idx="18">
                  <c:v>1.423719</c:v>
                </c:pt>
                <c:pt idx="19">
                  <c:v>0.64763700000000002</c:v>
                </c:pt>
                <c:pt idx="20">
                  <c:v>0.90248391299999997</c:v>
                </c:pt>
                <c:pt idx="21">
                  <c:v>1.108673</c:v>
                </c:pt>
                <c:pt idx="22">
                  <c:v>0.79915175500000002</c:v>
                </c:pt>
                <c:pt idx="23">
                  <c:v>0.40743200000000002</c:v>
                </c:pt>
                <c:pt idx="24">
                  <c:v>0.18357399999999999</c:v>
                </c:pt>
                <c:pt idx="25">
                  <c:v>0</c:v>
                </c:pt>
                <c:pt idx="26">
                  <c:v>0.114756</c:v>
                </c:pt>
                <c:pt idx="27">
                  <c:v>7.7454333E-2</c:v>
                </c:pt>
                <c:pt idx="28">
                  <c:v>0.377838972</c:v>
                </c:pt>
                <c:pt idx="29">
                  <c:v>3.8746000000000003E-2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FF2-4398-8635-ADE2CDFD660E}"/>
            </c:ext>
          </c:extLst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Printing &amp; related industries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Sheet2!$J$2:$J$31</c:f>
              <c:numCache>
                <c:formatCode>0.00E+00</c:formatCode>
                <c:ptCount val="30"/>
                <c:pt idx="0">
                  <c:v>12.016059</c:v>
                </c:pt>
                <c:pt idx="1">
                  <c:v>10.731368</c:v>
                </c:pt>
                <c:pt idx="2">
                  <c:v>8.87913</c:v>
                </c:pt>
                <c:pt idx="3">
                  <c:v>6.0814919999999999</c:v>
                </c:pt>
                <c:pt idx="4">
                  <c:v>3.044248788</c:v>
                </c:pt>
                <c:pt idx="5">
                  <c:v>1.21575279</c:v>
                </c:pt>
                <c:pt idx="6">
                  <c:v>1.341005</c:v>
                </c:pt>
                <c:pt idx="7">
                  <c:v>2.1154709999999999</c:v>
                </c:pt>
                <c:pt idx="8">
                  <c:v>1.8806799999999999</c:v>
                </c:pt>
                <c:pt idx="9">
                  <c:v>0.90414947300000004</c:v>
                </c:pt>
                <c:pt idx="10">
                  <c:v>0.889733</c:v>
                </c:pt>
                <c:pt idx="11">
                  <c:v>0.40130722400000002</c:v>
                </c:pt>
                <c:pt idx="12">
                  <c:v>0.48315677400000001</c:v>
                </c:pt>
                <c:pt idx="13">
                  <c:v>0.90313299999999996</c:v>
                </c:pt>
                <c:pt idx="14">
                  <c:v>0.44695600000000002</c:v>
                </c:pt>
                <c:pt idx="15">
                  <c:v>0.71340287700000005</c:v>
                </c:pt>
                <c:pt idx="16">
                  <c:v>0.25679200000000002</c:v>
                </c:pt>
                <c:pt idx="17">
                  <c:v>0.19715732499999999</c:v>
                </c:pt>
                <c:pt idx="18">
                  <c:v>0.52461000000000002</c:v>
                </c:pt>
                <c:pt idx="19">
                  <c:v>0.434776</c:v>
                </c:pt>
                <c:pt idx="20">
                  <c:v>0.23668536700000001</c:v>
                </c:pt>
                <c:pt idx="21">
                  <c:v>1.0566850000000001</c:v>
                </c:pt>
                <c:pt idx="22">
                  <c:v>0.471723591</c:v>
                </c:pt>
                <c:pt idx="23">
                  <c:v>0.180894</c:v>
                </c:pt>
                <c:pt idx="24">
                  <c:v>0.29882700000000001</c:v>
                </c:pt>
                <c:pt idx="25">
                  <c:v>0</c:v>
                </c:pt>
                <c:pt idx="26">
                  <c:v>0.185143</c:v>
                </c:pt>
                <c:pt idx="27">
                  <c:v>3.0020062E-2</c:v>
                </c:pt>
                <c:pt idx="28">
                  <c:v>5.3289852999999998E-2</c:v>
                </c:pt>
                <c:pt idx="29">
                  <c:v>3.9249999999999997E-3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FF2-4398-8635-ADE2CDFD660E}"/>
            </c:ext>
          </c:extLst>
        </c:ser>
        <c:ser>
          <c:idx val="9"/>
          <c:order val="9"/>
          <c:tx>
            <c:strRef>
              <c:f>Sheet2!$K$1</c:f>
              <c:strCache>
                <c:ptCount val="1"/>
                <c:pt idx="0">
                  <c:v>Textile industry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Sheet2!$K$2:$K$31</c:f>
              <c:numCache>
                <c:formatCode>0.00E+00</c:formatCode>
                <c:ptCount val="30"/>
                <c:pt idx="0">
                  <c:v>6.6049119999999997</c:v>
                </c:pt>
                <c:pt idx="1">
                  <c:v>22.223593999999999</c:v>
                </c:pt>
                <c:pt idx="2">
                  <c:v>3.9996459999999998</c:v>
                </c:pt>
                <c:pt idx="3">
                  <c:v>7.1393909999999998</c:v>
                </c:pt>
                <c:pt idx="4">
                  <c:v>2.2876180100000001</c:v>
                </c:pt>
                <c:pt idx="5">
                  <c:v>1.645750206</c:v>
                </c:pt>
                <c:pt idx="6">
                  <c:v>2.1166849999999999</c:v>
                </c:pt>
                <c:pt idx="7">
                  <c:v>0.50744500000000003</c:v>
                </c:pt>
                <c:pt idx="8">
                  <c:v>1.271552</c:v>
                </c:pt>
                <c:pt idx="9">
                  <c:v>0.42628728300000002</c:v>
                </c:pt>
                <c:pt idx="10">
                  <c:v>0.391376</c:v>
                </c:pt>
                <c:pt idx="11">
                  <c:v>0.88488021699999997</c:v>
                </c:pt>
                <c:pt idx="12">
                  <c:v>0.206883124</c:v>
                </c:pt>
                <c:pt idx="13">
                  <c:v>3.7709410000000001</c:v>
                </c:pt>
                <c:pt idx="14">
                  <c:v>0.218414</c:v>
                </c:pt>
                <c:pt idx="15">
                  <c:v>2.0317694689999999</c:v>
                </c:pt>
                <c:pt idx="16">
                  <c:v>0.198018</c:v>
                </c:pt>
                <c:pt idx="17">
                  <c:v>1.4849625E-2</c:v>
                </c:pt>
                <c:pt idx="18">
                  <c:v>0.52853300000000003</c:v>
                </c:pt>
                <c:pt idx="19">
                  <c:v>0.77343600000000001</c:v>
                </c:pt>
                <c:pt idx="20">
                  <c:v>0.40488037900000001</c:v>
                </c:pt>
                <c:pt idx="21">
                  <c:v>0.28725800000000001</c:v>
                </c:pt>
                <c:pt idx="22">
                  <c:v>1.1197852500000001</c:v>
                </c:pt>
                <c:pt idx="23">
                  <c:v>0.37474299999999999</c:v>
                </c:pt>
                <c:pt idx="24">
                  <c:v>4.3167999999999998E-2</c:v>
                </c:pt>
                <c:pt idx="25">
                  <c:v>0</c:v>
                </c:pt>
                <c:pt idx="26">
                  <c:v>3.3397000000000003E-2</c:v>
                </c:pt>
                <c:pt idx="27">
                  <c:v>0.178535689</c:v>
                </c:pt>
                <c:pt idx="28">
                  <c:v>0.104212076</c:v>
                </c:pt>
                <c:pt idx="29">
                  <c:v>9.6199999999999996E-4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FF2-4398-8635-ADE2CDFD660E}"/>
            </c:ext>
          </c:extLst>
        </c:ser>
        <c:ser>
          <c:idx val="10"/>
          <c:order val="10"/>
          <c:tx>
            <c:strRef>
              <c:f>Sheet2!$L$1</c:f>
              <c:strCache>
                <c:ptCount val="1"/>
                <c:pt idx="0">
                  <c:v>Other manufacturing industries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Sheet2!$L$2:$L$31</c:f>
              <c:numCache>
                <c:formatCode>0.00E+00</c:formatCode>
                <c:ptCount val="30"/>
                <c:pt idx="0">
                  <c:v>17.588491999999999</c:v>
                </c:pt>
                <c:pt idx="1">
                  <c:v>9.886082</c:v>
                </c:pt>
                <c:pt idx="2">
                  <c:v>5.5846479999999996</c:v>
                </c:pt>
                <c:pt idx="3">
                  <c:v>3.437605</c:v>
                </c:pt>
                <c:pt idx="4">
                  <c:v>0.92212131100000005</c:v>
                </c:pt>
                <c:pt idx="5">
                  <c:v>1.3993823540000001</c:v>
                </c:pt>
                <c:pt idx="6">
                  <c:v>0.49753799999999998</c:v>
                </c:pt>
                <c:pt idx="7">
                  <c:v>0.90071299999999999</c:v>
                </c:pt>
                <c:pt idx="8">
                  <c:v>1.2134370000000001</c:v>
                </c:pt>
                <c:pt idx="9">
                  <c:v>0.85583160700000005</c:v>
                </c:pt>
                <c:pt idx="10">
                  <c:v>0.59371099999999999</c:v>
                </c:pt>
                <c:pt idx="11">
                  <c:v>1.535635431</c:v>
                </c:pt>
                <c:pt idx="12">
                  <c:v>0.56339294900000003</c:v>
                </c:pt>
                <c:pt idx="13">
                  <c:v>0.60400200000000004</c:v>
                </c:pt>
                <c:pt idx="14">
                  <c:v>6.1803499999999998</c:v>
                </c:pt>
                <c:pt idx="15">
                  <c:v>0.20323549099999999</c:v>
                </c:pt>
                <c:pt idx="16">
                  <c:v>0.166019</c:v>
                </c:pt>
                <c:pt idx="17">
                  <c:v>0.15854579499999999</c:v>
                </c:pt>
                <c:pt idx="18">
                  <c:v>3.6449000000000002E-2</c:v>
                </c:pt>
                <c:pt idx="19">
                  <c:v>0.447299</c:v>
                </c:pt>
                <c:pt idx="20">
                  <c:v>4.9980484999999998E-2</c:v>
                </c:pt>
                <c:pt idx="21">
                  <c:v>0.13036300000000001</c:v>
                </c:pt>
                <c:pt idx="22">
                  <c:v>0.13243174199999999</c:v>
                </c:pt>
                <c:pt idx="23">
                  <c:v>0.14443</c:v>
                </c:pt>
                <c:pt idx="24">
                  <c:v>6.8358000000000002E-2</c:v>
                </c:pt>
                <c:pt idx="25">
                  <c:v>0</c:v>
                </c:pt>
                <c:pt idx="26">
                  <c:v>2.1454999999999998E-2</c:v>
                </c:pt>
                <c:pt idx="27">
                  <c:v>0</c:v>
                </c:pt>
                <c:pt idx="28">
                  <c:v>3.9427569999999999E-3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FF2-4398-8635-ADE2CDFD66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4304287"/>
        <c:axId val="334299487"/>
      </c:barChart>
      <c:catAx>
        <c:axId val="33430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299487"/>
        <c:crosses val="autoZero"/>
        <c:auto val="1"/>
        <c:lblAlgn val="ctr"/>
        <c:lblOffset val="100"/>
        <c:noMultiLvlLbl val="0"/>
      </c:catAx>
      <c:valAx>
        <c:axId val="33429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Product value [euro]</a:t>
                </a:r>
                <a:endParaRPr lang="ja-JP" alt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304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2174237835655168E-2"/>
          <c:y val="0.82579619382453195"/>
          <c:w val="0.97052331920048451"/>
          <c:h val="0.160734685724941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609733255379046E-2"/>
          <c:y val="2.5524615815249285E-2"/>
          <c:w val="0.93718316874828955"/>
          <c:h val="0.6210274233402788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Machinery manufacturing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Sheet2!$B$2:$B$31</c:f>
              <c:numCache>
                <c:formatCode>0.00E+00</c:formatCode>
                <c:ptCount val="30"/>
                <c:pt idx="0">
                  <c:v>465.21</c:v>
                </c:pt>
                <c:pt idx="1">
                  <c:v>252.529</c:v>
                </c:pt>
                <c:pt idx="2">
                  <c:v>144.13200000000001</c:v>
                </c:pt>
                <c:pt idx="3">
                  <c:v>107.958</c:v>
                </c:pt>
                <c:pt idx="4">
                  <c:v>55.597461021000001</c:v>
                </c:pt>
                <c:pt idx="5">
                  <c:v>77.425081743999996</c:v>
                </c:pt>
                <c:pt idx="6">
                  <c:v>15.035107</c:v>
                </c:pt>
                <c:pt idx="7">
                  <c:v>33.965474</c:v>
                </c:pt>
                <c:pt idx="8">
                  <c:v>35.321807999999997</c:v>
                </c:pt>
                <c:pt idx="9">
                  <c:v>54.572612595000003</c:v>
                </c:pt>
                <c:pt idx="10">
                  <c:v>27.535245</c:v>
                </c:pt>
                <c:pt idx="11">
                  <c:v>26.548633714000001</c:v>
                </c:pt>
                <c:pt idx="12">
                  <c:v>34.734794933000003</c:v>
                </c:pt>
                <c:pt idx="13">
                  <c:v>20.873930000000001</c:v>
                </c:pt>
                <c:pt idx="14">
                  <c:v>7.8670530000000003</c:v>
                </c:pt>
                <c:pt idx="15">
                  <c:v>20.314400699</c:v>
                </c:pt>
                <c:pt idx="16">
                  <c:v>30.567019999999999</c:v>
                </c:pt>
                <c:pt idx="17">
                  <c:v>6.5230445159999997</c:v>
                </c:pt>
                <c:pt idx="18">
                  <c:v>1.949746</c:v>
                </c:pt>
                <c:pt idx="19">
                  <c:v>4.5815099999999997</c:v>
                </c:pt>
                <c:pt idx="20">
                  <c:v>4.4106335620000001</c:v>
                </c:pt>
                <c:pt idx="21">
                  <c:v>3.5941519999999998</c:v>
                </c:pt>
                <c:pt idx="22">
                  <c:v>4.083827586</c:v>
                </c:pt>
                <c:pt idx="23">
                  <c:v>4.7151199999999998</c:v>
                </c:pt>
                <c:pt idx="24">
                  <c:v>3.1039599999999998</c:v>
                </c:pt>
                <c:pt idx="25">
                  <c:v>0</c:v>
                </c:pt>
                <c:pt idx="26">
                  <c:v>0.28207700000000002</c:v>
                </c:pt>
                <c:pt idx="27">
                  <c:v>0.69829112699999996</c:v>
                </c:pt>
                <c:pt idx="28">
                  <c:v>4.8359715999999997E-2</c:v>
                </c:pt>
                <c:pt idx="29">
                  <c:v>1.282E-2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E4-4FDC-B64E-74F52A577992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Food &amp; beverage manufacturing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Sheet2!$C$2:$C$31</c:f>
              <c:numCache>
                <c:formatCode>0.00E+00</c:formatCode>
                <c:ptCount val="30"/>
                <c:pt idx="0">
                  <c:v>188.107</c:v>
                </c:pt>
                <c:pt idx="1">
                  <c:v>166.29900000000001</c:v>
                </c:pt>
                <c:pt idx="2">
                  <c:v>177.87899999999999</c:v>
                </c:pt>
                <c:pt idx="3">
                  <c:v>168.79300000000001</c:v>
                </c:pt>
                <c:pt idx="4">
                  <c:v>70.996106781999998</c:v>
                </c:pt>
                <c:pt idx="5">
                  <c:v>17.415476087999998</c:v>
                </c:pt>
                <c:pt idx="6">
                  <c:v>43.292234000000001</c:v>
                </c:pt>
                <c:pt idx="7">
                  <c:v>39.206440999999998</c:v>
                </c:pt>
                <c:pt idx="8">
                  <c:v>22.337440999999998</c:v>
                </c:pt>
                <c:pt idx="9">
                  <c:v>15.787066917000001</c:v>
                </c:pt>
                <c:pt idx="10">
                  <c:v>13.225536999999999</c:v>
                </c:pt>
                <c:pt idx="11">
                  <c:v>21.826431432</c:v>
                </c:pt>
                <c:pt idx="12">
                  <c:v>10.770965256</c:v>
                </c:pt>
                <c:pt idx="13">
                  <c:v>15.483574000000001</c:v>
                </c:pt>
                <c:pt idx="14">
                  <c:v>17.420988999999999</c:v>
                </c:pt>
                <c:pt idx="15">
                  <c:v>17.372536438000001</c:v>
                </c:pt>
                <c:pt idx="16">
                  <c:v>4.1310710000000004</c:v>
                </c:pt>
                <c:pt idx="17">
                  <c:v>24.866499983000001</c:v>
                </c:pt>
                <c:pt idx="18">
                  <c:v>11.643744</c:v>
                </c:pt>
                <c:pt idx="19">
                  <c:v>6.8038160000000003</c:v>
                </c:pt>
                <c:pt idx="20">
                  <c:v>7.1279937569999996</c:v>
                </c:pt>
                <c:pt idx="21">
                  <c:v>6.0438510000000001</c:v>
                </c:pt>
                <c:pt idx="22">
                  <c:v>6.4353671139999999</c:v>
                </c:pt>
                <c:pt idx="23">
                  <c:v>2.6900400000000002</c:v>
                </c:pt>
                <c:pt idx="24">
                  <c:v>1.175495</c:v>
                </c:pt>
                <c:pt idx="25">
                  <c:v>2.300026452</c:v>
                </c:pt>
                <c:pt idx="26">
                  <c:v>1.390298</c:v>
                </c:pt>
                <c:pt idx="27">
                  <c:v>0.96065172200000004</c:v>
                </c:pt>
                <c:pt idx="28">
                  <c:v>0.53083307000000002</c:v>
                </c:pt>
                <c:pt idx="29">
                  <c:v>0.355431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E4-4FDC-B64E-74F52A577992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Chemical industry (including petroleum &amp; coal products)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Sheet2!$D$2:$D$31</c:f>
              <c:numCache>
                <c:formatCode>0.00E+00</c:formatCode>
                <c:ptCount val="30"/>
                <c:pt idx="0">
                  <c:v>101.879</c:v>
                </c:pt>
                <c:pt idx="1">
                  <c:v>62.081341999999999</c:v>
                </c:pt>
                <c:pt idx="2">
                  <c:v>67.488350999999994</c:v>
                </c:pt>
                <c:pt idx="3">
                  <c:v>46.041910999999999</c:v>
                </c:pt>
                <c:pt idx="4">
                  <c:v>17.23661735</c:v>
                </c:pt>
                <c:pt idx="5">
                  <c:v>7.484392605</c:v>
                </c:pt>
                <c:pt idx="6">
                  <c:v>32.582864000000001</c:v>
                </c:pt>
                <c:pt idx="7">
                  <c:v>17.37311</c:v>
                </c:pt>
                <c:pt idx="8">
                  <c:v>4.0498219999999998</c:v>
                </c:pt>
                <c:pt idx="9">
                  <c:v>9.5032221660000005</c:v>
                </c:pt>
                <c:pt idx="10">
                  <c:v>9.4426039999999993</c:v>
                </c:pt>
                <c:pt idx="11">
                  <c:v>21.346001818000001</c:v>
                </c:pt>
                <c:pt idx="12">
                  <c:v>17.380288359000001</c:v>
                </c:pt>
                <c:pt idx="13">
                  <c:v>5.251525</c:v>
                </c:pt>
                <c:pt idx="14">
                  <c:v>30.146529000000001</c:v>
                </c:pt>
                <c:pt idx="15">
                  <c:v>5.2650457929999996</c:v>
                </c:pt>
                <c:pt idx="16">
                  <c:v>0.97799999999999998</c:v>
                </c:pt>
                <c:pt idx="17">
                  <c:v>0.33721316800000001</c:v>
                </c:pt>
                <c:pt idx="18">
                  <c:v>3.8141630000000002</c:v>
                </c:pt>
                <c:pt idx="19">
                  <c:v>2.8067760000000002</c:v>
                </c:pt>
                <c:pt idx="20">
                  <c:v>1.814876003</c:v>
                </c:pt>
                <c:pt idx="21">
                  <c:v>1.514027</c:v>
                </c:pt>
                <c:pt idx="22">
                  <c:v>1.326843751</c:v>
                </c:pt>
                <c:pt idx="23">
                  <c:v>0.56881899999999996</c:v>
                </c:pt>
                <c:pt idx="24">
                  <c:v>0.154359</c:v>
                </c:pt>
                <c:pt idx="25">
                  <c:v>2.4901089999999999E-3</c:v>
                </c:pt>
                <c:pt idx="26">
                  <c:v>5.6440999999999998E-2</c:v>
                </c:pt>
                <c:pt idx="27">
                  <c:v>6.9578712000000001E-2</c:v>
                </c:pt>
                <c:pt idx="28">
                  <c:v>4.2826415999999999E-2</c:v>
                </c:pt>
                <c:pt idx="29">
                  <c:v>4.6759000000000002E-2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E4-4FDC-B64E-74F52A577992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Iron, non-ferrous &amp; metal products manufacturing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Sheet2!$E$2:$E$31</c:f>
              <c:numCache>
                <c:formatCode>0.00E+00</c:formatCode>
                <c:ptCount val="30"/>
                <c:pt idx="0">
                  <c:v>136.386</c:v>
                </c:pt>
                <c:pt idx="1">
                  <c:v>165.71700000000001</c:v>
                </c:pt>
                <c:pt idx="2">
                  <c:v>64.153248000000005</c:v>
                </c:pt>
                <c:pt idx="3">
                  <c:v>59.233502999999999</c:v>
                </c:pt>
                <c:pt idx="4">
                  <c:v>26.527168214</c:v>
                </c:pt>
                <c:pt idx="5">
                  <c:v>16.839212092</c:v>
                </c:pt>
                <c:pt idx="6">
                  <c:v>13.375372</c:v>
                </c:pt>
                <c:pt idx="7">
                  <c:v>11.18009</c:v>
                </c:pt>
                <c:pt idx="8">
                  <c:v>19.521476</c:v>
                </c:pt>
                <c:pt idx="9">
                  <c:v>6.7435444770000004</c:v>
                </c:pt>
                <c:pt idx="10">
                  <c:v>18.517253</c:v>
                </c:pt>
                <c:pt idx="11">
                  <c:v>7.9431484760000002</c:v>
                </c:pt>
                <c:pt idx="12">
                  <c:v>7.002488939</c:v>
                </c:pt>
                <c:pt idx="13">
                  <c:v>6.6482489999999999</c:v>
                </c:pt>
                <c:pt idx="14">
                  <c:v>2.53668</c:v>
                </c:pt>
                <c:pt idx="15">
                  <c:v>6.6421830689999997</c:v>
                </c:pt>
                <c:pt idx="16">
                  <c:v>6.7137779999999996</c:v>
                </c:pt>
                <c:pt idx="17">
                  <c:v>2.6757293789999999</c:v>
                </c:pt>
                <c:pt idx="18">
                  <c:v>3.0663939999999998</c:v>
                </c:pt>
                <c:pt idx="19">
                  <c:v>1.8466469999999999</c:v>
                </c:pt>
                <c:pt idx="20">
                  <c:v>3.005278256</c:v>
                </c:pt>
                <c:pt idx="21">
                  <c:v>2.3659110000000001</c:v>
                </c:pt>
                <c:pt idx="22">
                  <c:v>2.6516632530000002</c:v>
                </c:pt>
                <c:pt idx="23">
                  <c:v>1.3998459999999999</c:v>
                </c:pt>
                <c:pt idx="24">
                  <c:v>2.07016</c:v>
                </c:pt>
                <c:pt idx="25">
                  <c:v>2.1302592910000002</c:v>
                </c:pt>
                <c:pt idx="26">
                  <c:v>0.21479400000000001</c:v>
                </c:pt>
                <c:pt idx="27">
                  <c:v>0.15808394200000001</c:v>
                </c:pt>
                <c:pt idx="28">
                  <c:v>0.15986489000000001</c:v>
                </c:pt>
                <c:pt idx="29">
                  <c:v>0.121075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E4-4FDC-B64E-74F52A577992}"/>
            </c:ext>
          </c:extLst>
        </c:ser>
        <c:ser>
          <c:idx val="4"/>
          <c:order val="4"/>
          <c:tx>
            <c:strRef>
              <c:f>Sheet2!$F$1</c:f>
              <c:strCache>
                <c:ptCount val="1"/>
                <c:pt idx="0">
                  <c:v>Plastic, rubber &amp; leather products manufacturing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Sheet2!$F$2:$F$31</c:f>
              <c:numCache>
                <c:formatCode>0.00E+00</c:formatCode>
                <c:ptCount val="30"/>
                <c:pt idx="0">
                  <c:v>59.978529999999999</c:v>
                </c:pt>
                <c:pt idx="1">
                  <c:v>72.113157000000001</c:v>
                </c:pt>
                <c:pt idx="2">
                  <c:v>39.530724999999997</c:v>
                </c:pt>
                <c:pt idx="3">
                  <c:v>30.811143999999999</c:v>
                </c:pt>
                <c:pt idx="4">
                  <c:v>22.103689784</c:v>
                </c:pt>
                <c:pt idx="5">
                  <c:v>10.250497081000001</c:v>
                </c:pt>
                <c:pt idx="6">
                  <c:v>6.6997949999999999</c:v>
                </c:pt>
                <c:pt idx="7">
                  <c:v>5.6525259999999999</c:v>
                </c:pt>
                <c:pt idx="8">
                  <c:v>7.779738</c:v>
                </c:pt>
                <c:pt idx="9">
                  <c:v>4.4850326550000004</c:v>
                </c:pt>
                <c:pt idx="10">
                  <c:v>4.2338430000000002</c:v>
                </c:pt>
                <c:pt idx="11">
                  <c:v>3.1746779620000001</c:v>
                </c:pt>
                <c:pt idx="12">
                  <c:v>2.6780663489999998</c:v>
                </c:pt>
                <c:pt idx="13">
                  <c:v>5.8340139999999998</c:v>
                </c:pt>
                <c:pt idx="14">
                  <c:v>0.98684499999999997</c:v>
                </c:pt>
                <c:pt idx="15">
                  <c:v>4.1567283269999997</c:v>
                </c:pt>
                <c:pt idx="16">
                  <c:v>2.6907480000000001</c:v>
                </c:pt>
                <c:pt idx="17">
                  <c:v>0.63773413999999995</c:v>
                </c:pt>
                <c:pt idx="18">
                  <c:v>0.87507199999999996</c:v>
                </c:pt>
                <c:pt idx="19">
                  <c:v>1.9359109999999999</c:v>
                </c:pt>
                <c:pt idx="20">
                  <c:v>1.5269962479999999</c:v>
                </c:pt>
                <c:pt idx="21">
                  <c:v>1.534049</c:v>
                </c:pt>
                <c:pt idx="22">
                  <c:v>1.333999897</c:v>
                </c:pt>
                <c:pt idx="23">
                  <c:v>0.88019000000000003</c:v>
                </c:pt>
                <c:pt idx="24">
                  <c:v>0.62004599999999999</c:v>
                </c:pt>
                <c:pt idx="25">
                  <c:v>0</c:v>
                </c:pt>
                <c:pt idx="26">
                  <c:v>0.43482100000000001</c:v>
                </c:pt>
                <c:pt idx="27">
                  <c:v>5.5944327000000002E-2</c:v>
                </c:pt>
                <c:pt idx="28">
                  <c:v>9.1566682999999996E-2</c:v>
                </c:pt>
                <c:pt idx="29">
                  <c:v>2.4369999999999999E-2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E4-4FDC-B64E-74F52A577992}"/>
            </c:ext>
          </c:extLst>
        </c:ser>
        <c:ser>
          <c:idx val="5"/>
          <c:order val="5"/>
          <c:tx>
            <c:strRef>
              <c:f>Sheet2!$G$1</c:f>
              <c:strCache>
                <c:ptCount val="1"/>
                <c:pt idx="0">
                  <c:v>Pulp, paper &amp; processed paper products manufacturing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Sheet2!$G$2:$G$31</c:f>
              <c:numCache>
                <c:formatCode>0.00E+00</c:formatCode>
                <c:ptCount val="30"/>
                <c:pt idx="0">
                  <c:v>17.686194</c:v>
                </c:pt>
                <c:pt idx="1">
                  <c:v>22.98638</c:v>
                </c:pt>
                <c:pt idx="2">
                  <c:v>11.385241000000001</c:v>
                </c:pt>
                <c:pt idx="3">
                  <c:v>12.969948</c:v>
                </c:pt>
                <c:pt idx="4">
                  <c:v>5.0640990749999997</c:v>
                </c:pt>
                <c:pt idx="5">
                  <c:v>2.5138238199999998</c:v>
                </c:pt>
                <c:pt idx="6">
                  <c:v>2.0696370000000002</c:v>
                </c:pt>
                <c:pt idx="7">
                  <c:v>2.1715179999999998</c:v>
                </c:pt>
                <c:pt idx="8">
                  <c:v>2.9732289999999999</c:v>
                </c:pt>
                <c:pt idx="9">
                  <c:v>0.50998147900000002</c:v>
                </c:pt>
                <c:pt idx="10">
                  <c:v>10.840361</c:v>
                </c:pt>
                <c:pt idx="11">
                  <c:v>0.70617374899999996</c:v>
                </c:pt>
                <c:pt idx="12">
                  <c:v>6.7842073210000002</c:v>
                </c:pt>
                <c:pt idx="13">
                  <c:v>3.5013030000000001</c:v>
                </c:pt>
                <c:pt idx="14">
                  <c:v>0.187555</c:v>
                </c:pt>
                <c:pt idx="15">
                  <c:v>0.751281054</c:v>
                </c:pt>
                <c:pt idx="16">
                  <c:v>0.378027</c:v>
                </c:pt>
                <c:pt idx="17">
                  <c:v>0.29203250800000002</c:v>
                </c:pt>
                <c:pt idx="18">
                  <c:v>0.97958400000000001</c:v>
                </c:pt>
                <c:pt idx="19">
                  <c:v>0.66459699999999999</c:v>
                </c:pt>
                <c:pt idx="20">
                  <c:v>0.88076460599999995</c:v>
                </c:pt>
                <c:pt idx="21">
                  <c:v>0.52019000000000004</c:v>
                </c:pt>
                <c:pt idx="22">
                  <c:v>0.39881276100000002</c:v>
                </c:pt>
                <c:pt idx="23">
                  <c:v>0.23449700000000001</c:v>
                </c:pt>
                <c:pt idx="24">
                  <c:v>0.26418399999999997</c:v>
                </c:pt>
                <c:pt idx="25">
                  <c:v>0</c:v>
                </c:pt>
                <c:pt idx="26">
                  <c:v>7.2174000000000002E-2</c:v>
                </c:pt>
                <c:pt idx="27">
                  <c:v>4.2455119999999999E-2</c:v>
                </c:pt>
                <c:pt idx="28">
                  <c:v>2.8576600000000001E-2</c:v>
                </c:pt>
                <c:pt idx="29">
                  <c:v>3.6110000000000001E-3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E4-4FDC-B64E-74F52A577992}"/>
            </c:ext>
          </c:extLst>
        </c:ser>
        <c:ser>
          <c:idx val="6"/>
          <c:order val="6"/>
          <c:tx>
            <c:strRef>
              <c:f>Sheet2!$H$1</c:f>
              <c:strCache>
                <c:ptCount val="1"/>
                <c:pt idx="0">
                  <c:v>Wood products &amp; furniture industry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Sheet2!$H$2:$H$31</c:f>
              <c:numCache>
                <c:formatCode>0.00E+00</c:formatCode>
                <c:ptCount val="30"/>
                <c:pt idx="0">
                  <c:v>13.036766999999999</c:v>
                </c:pt>
                <c:pt idx="1">
                  <c:v>36.070497000000003</c:v>
                </c:pt>
                <c:pt idx="2">
                  <c:v>14.565042</c:v>
                </c:pt>
                <c:pt idx="3">
                  <c:v>14.555596</c:v>
                </c:pt>
                <c:pt idx="4">
                  <c:v>10.537556803999999</c:v>
                </c:pt>
                <c:pt idx="5">
                  <c:v>3.4501975050000002</c:v>
                </c:pt>
                <c:pt idx="6">
                  <c:v>2.8157770000000002</c:v>
                </c:pt>
                <c:pt idx="7">
                  <c:v>2.8514140000000001</c:v>
                </c:pt>
                <c:pt idx="8">
                  <c:v>3.6681240000000002</c:v>
                </c:pt>
                <c:pt idx="9">
                  <c:v>0.873261226</c:v>
                </c:pt>
                <c:pt idx="10">
                  <c:v>4.8727200000000002</c:v>
                </c:pt>
                <c:pt idx="11">
                  <c:v>3.351096777</c:v>
                </c:pt>
                <c:pt idx="12">
                  <c:v>4.6171790599999998</c:v>
                </c:pt>
                <c:pt idx="13">
                  <c:v>3.4363920000000001</c:v>
                </c:pt>
                <c:pt idx="14">
                  <c:v>1.393632</c:v>
                </c:pt>
                <c:pt idx="15">
                  <c:v>2.9011486469999999</c:v>
                </c:pt>
                <c:pt idx="16">
                  <c:v>0.82642499999999997</c:v>
                </c:pt>
                <c:pt idx="17">
                  <c:v>0.69768853900000005</c:v>
                </c:pt>
                <c:pt idx="18">
                  <c:v>0.64649100000000004</c:v>
                </c:pt>
                <c:pt idx="19">
                  <c:v>4.3150230000000001</c:v>
                </c:pt>
                <c:pt idx="20">
                  <c:v>0.70849552299999996</c:v>
                </c:pt>
                <c:pt idx="21">
                  <c:v>1.3515539999999999</c:v>
                </c:pt>
                <c:pt idx="22">
                  <c:v>0.74436394400000006</c:v>
                </c:pt>
                <c:pt idx="23">
                  <c:v>2.8893119999999999</c:v>
                </c:pt>
                <c:pt idx="24">
                  <c:v>0.52360700000000004</c:v>
                </c:pt>
                <c:pt idx="25">
                  <c:v>0</c:v>
                </c:pt>
                <c:pt idx="26">
                  <c:v>1.254793</c:v>
                </c:pt>
                <c:pt idx="27">
                  <c:v>3.3352799000000002E-2</c:v>
                </c:pt>
                <c:pt idx="28">
                  <c:v>6.5470184000000001E-2</c:v>
                </c:pt>
                <c:pt idx="29">
                  <c:v>2.7265000000000001E-2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E4-4FDC-B64E-74F52A577992}"/>
            </c:ext>
          </c:extLst>
        </c:ser>
        <c:ser>
          <c:idx val="7"/>
          <c:order val="7"/>
          <c:tx>
            <c:strRef>
              <c:f>Sheet2!$I$1</c:f>
              <c:strCache>
                <c:ptCount val="1"/>
                <c:pt idx="0">
                  <c:v>Ceramics, clay &amp; stone products manufacturing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Sheet2!$I$2:$I$31</c:f>
              <c:numCache>
                <c:formatCode>0.00E+00</c:formatCode>
                <c:ptCount val="30"/>
                <c:pt idx="0">
                  <c:v>16.134867</c:v>
                </c:pt>
                <c:pt idx="1">
                  <c:v>24.643674000000001</c:v>
                </c:pt>
                <c:pt idx="2">
                  <c:v>5.8392999999999997</c:v>
                </c:pt>
                <c:pt idx="3">
                  <c:v>16.083863999999998</c:v>
                </c:pt>
                <c:pt idx="4">
                  <c:v>8.4850052839999996</c:v>
                </c:pt>
                <c:pt idx="5">
                  <c:v>3.4634558000000002</c:v>
                </c:pt>
                <c:pt idx="6">
                  <c:v>4.543215</c:v>
                </c:pt>
                <c:pt idx="7">
                  <c:v>2.8636699999999999</c:v>
                </c:pt>
                <c:pt idx="8">
                  <c:v>3.5006689999999998</c:v>
                </c:pt>
                <c:pt idx="9">
                  <c:v>1.442600986</c:v>
                </c:pt>
                <c:pt idx="10">
                  <c:v>1.8376859999999999</c:v>
                </c:pt>
                <c:pt idx="11">
                  <c:v>2.4899966459999998</c:v>
                </c:pt>
                <c:pt idx="12">
                  <c:v>1.572787661</c:v>
                </c:pt>
                <c:pt idx="13">
                  <c:v>3.6834419999999999</c:v>
                </c:pt>
                <c:pt idx="14">
                  <c:v>1.8195669999999999</c:v>
                </c:pt>
                <c:pt idx="15">
                  <c:v>1.8387569479999999</c:v>
                </c:pt>
                <c:pt idx="16">
                  <c:v>1.148765</c:v>
                </c:pt>
                <c:pt idx="17">
                  <c:v>1.559582751</c:v>
                </c:pt>
                <c:pt idx="18">
                  <c:v>1.423719</c:v>
                </c:pt>
                <c:pt idx="19">
                  <c:v>0.64763700000000002</c:v>
                </c:pt>
                <c:pt idx="20">
                  <c:v>0.90248391299999997</c:v>
                </c:pt>
                <c:pt idx="21">
                  <c:v>1.108673</c:v>
                </c:pt>
                <c:pt idx="22">
                  <c:v>0.79915175500000002</c:v>
                </c:pt>
                <c:pt idx="23">
                  <c:v>0.40743200000000002</c:v>
                </c:pt>
                <c:pt idx="24">
                  <c:v>0.18357399999999999</c:v>
                </c:pt>
                <c:pt idx="25">
                  <c:v>0</c:v>
                </c:pt>
                <c:pt idx="26">
                  <c:v>0.114756</c:v>
                </c:pt>
                <c:pt idx="27">
                  <c:v>7.7454333E-2</c:v>
                </c:pt>
                <c:pt idx="28">
                  <c:v>0.377838972</c:v>
                </c:pt>
                <c:pt idx="29">
                  <c:v>3.8746000000000003E-2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EE4-4FDC-B64E-74F52A577992}"/>
            </c:ext>
          </c:extLst>
        </c:ser>
        <c:ser>
          <c:idx val="8"/>
          <c:order val="8"/>
          <c:tx>
            <c:strRef>
              <c:f>Sheet2!$J$1</c:f>
              <c:strCache>
                <c:ptCount val="1"/>
                <c:pt idx="0">
                  <c:v>Printing &amp; related industries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Sheet2!$J$2:$J$31</c:f>
              <c:numCache>
                <c:formatCode>0.00E+00</c:formatCode>
                <c:ptCount val="30"/>
                <c:pt idx="0">
                  <c:v>12.016059</c:v>
                </c:pt>
                <c:pt idx="1">
                  <c:v>10.731368</c:v>
                </c:pt>
                <c:pt idx="2">
                  <c:v>8.87913</c:v>
                </c:pt>
                <c:pt idx="3">
                  <c:v>6.0814919999999999</c:v>
                </c:pt>
                <c:pt idx="4">
                  <c:v>3.044248788</c:v>
                </c:pt>
                <c:pt idx="5">
                  <c:v>1.21575279</c:v>
                </c:pt>
                <c:pt idx="6">
                  <c:v>1.341005</c:v>
                </c:pt>
                <c:pt idx="7">
                  <c:v>2.1154709999999999</c:v>
                </c:pt>
                <c:pt idx="8">
                  <c:v>1.8806799999999999</c:v>
                </c:pt>
                <c:pt idx="9">
                  <c:v>0.90414947300000004</c:v>
                </c:pt>
                <c:pt idx="10">
                  <c:v>0.889733</c:v>
                </c:pt>
                <c:pt idx="11">
                  <c:v>0.40130722400000002</c:v>
                </c:pt>
                <c:pt idx="12">
                  <c:v>0.48315677400000001</c:v>
                </c:pt>
                <c:pt idx="13">
                  <c:v>0.90313299999999996</c:v>
                </c:pt>
                <c:pt idx="14">
                  <c:v>0.44695600000000002</c:v>
                </c:pt>
                <c:pt idx="15">
                  <c:v>0.71340287700000005</c:v>
                </c:pt>
                <c:pt idx="16">
                  <c:v>0.25679200000000002</c:v>
                </c:pt>
                <c:pt idx="17">
                  <c:v>0.19715732499999999</c:v>
                </c:pt>
                <c:pt idx="18">
                  <c:v>0.52461000000000002</c:v>
                </c:pt>
                <c:pt idx="19">
                  <c:v>0.434776</c:v>
                </c:pt>
                <c:pt idx="20">
                  <c:v>0.23668536700000001</c:v>
                </c:pt>
                <c:pt idx="21">
                  <c:v>1.0566850000000001</c:v>
                </c:pt>
                <c:pt idx="22">
                  <c:v>0.471723591</c:v>
                </c:pt>
                <c:pt idx="23">
                  <c:v>0.180894</c:v>
                </c:pt>
                <c:pt idx="24">
                  <c:v>0.29882700000000001</c:v>
                </c:pt>
                <c:pt idx="25">
                  <c:v>0</c:v>
                </c:pt>
                <c:pt idx="26">
                  <c:v>0.185143</c:v>
                </c:pt>
                <c:pt idx="27">
                  <c:v>3.0020062E-2</c:v>
                </c:pt>
                <c:pt idx="28">
                  <c:v>5.3289852999999998E-2</c:v>
                </c:pt>
                <c:pt idx="29">
                  <c:v>3.9249999999999997E-3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E4-4FDC-B64E-74F52A577992}"/>
            </c:ext>
          </c:extLst>
        </c:ser>
        <c:ser>
          <c:idx val="9"/>
          <c:order val="9"/>
          <c:tx>
            <c:strRef>
              <c:f>Sheet2!$K$1</c:f>
              <c:strCache>
                <c:ptCount val="1"/>
                <c:pt idx="0">
                  <c:v>Textile industry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Sheet2!$K$2:$K$31</c:f>
              <c:numCache>
                <c:formatCode>0.00E+00</c:formatCode>
                <c:ptCount val="30"/>
                <c:pt idx="0">
                  <c:v>6.6049119999999997</c:v>
                </c:pt>
                <c:pt idx="1">
                  <c:v>22.223593999999999</c:v>
                </c:pt>
                <c:pt idx="2">
                  <c:v>3.9996459999999998</c:v>
                </c:pt>
                <c:pt idx="3">
                  <c:v>7.1393909999999998</c:v>
                </c:pt>
                <c:pt idx="4">
                  <c:v>2.2876180100000001</c:v>
                </c:pt>
                <c:pt idx="5">
                  <c:v>1.645750206</c:v>
                </c:pt>
                <c:pt idx="6">
                  <c:v>2.1166849999999999</c:v>
                </c:pt>
                <c:pt idx="7">
                  <c:v>0.50744500000000003</c:v>
                </c:pt>
                <c:pt idx="8">
                  <c:v>1.271552</c:v>
                </c:pt>
                <c:pt idx="9">
                  <c:v>0.42628728300000002</c:v>
                </c:pt>
                <c:pt idx="10">
                  <c:v>0.391376</c:v>
                </c:pt>
                <c:pt idx="11">
                  <c:v>0.88488021699999997</c:v>
                </c:pt>
                <c:pt idx="12">
                  <c:v>0.206883124</c:v>
                </c:pt>
                <c:pt idx="13">
                  <c:v>3.7709410000000001</c:v>
                </c:pt>
                <c:pt idx="14">
                  <c:v>0.218414</c:v>
                </c:pt>
                <c:pt idx="15">
                  <c:v>2.0317694689999999</c:v>
                </c:pt>
                <c:pt idx="16">
                  <c:v>0.198018</c:v>
                </c:pt>
                <c:pt idx="17">
                  <c:v>1.4849625E-2</c:v>
                </c:pt>
                <c:pt idx="18">
                  <c:v>0.52853300000000003</c:v>
                </c:pt>
                <c:pt idx="19">
                  <c:v>0.77343600000000001</c:v>
                </c:pt>
                <c:pt idx="20">
                  <c:v>0.40488037900000001</c:v>
                </c:pt>
                <c:pt idx="21">
                  <c:v>0.28725800000000001</c:v>
                </c:pt>
                <c:pt idx="22">
                  <c:v>1.1197852500000001</c:v>
                </c:pt>
                <c:pt idx="23">
                  <c:v>0.37474299999999999</c:v>
                </c:pt>
                <c:pt idx="24">
                  <c:v>4.3167999999999998E-2</c:v>
                </c:pt>
                <c:pt idx="25">
                  <c:v>0</c:v>
                </c:pt>
                <c:pt idx="26">
                  <c:v>3.3397000000000003E-2</c:v>
                </c:pt>
                <c:pt idx="27">
                  <c:v>0.178535689</c:v>
                </c:pt>
                <c:pt idx="28">
                  <c:v>0.104212076</c:v>
                </c:pt>
                <c:pt idx="29">
                  <c:v>9.6199999999999996E-4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EE4-4FDC-B64E-74F52A577992}"/>
            </c:ext>
          </c:extLst>
        </c:ser>
        <c:ser>
          <c:idx val="10"/>
          <c:order val="10"/>
          <c:tx>
            <c:strRef>
              <c:f>Sheet2!$L$1</c:f>
              <c:strCache>
                <c:ptCount val="1"/>
                <c:pt idx="0">
                  <c:v>Other manufacturing industries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Sheet2!$A$2:$A$31</c:f>
              <c:strCache>
                <c:ptCount val="30"/>
                <c:pt idx="0">
                  <c:v>Germany</c:v>
                </c:pt>
                <c:pt idx="1">
                  <c:v>Italy</c:v>
                </c:pt>
                <c:pt idx="2">
                  <c:v>France</c:v>
                </c:pt>
                <c:pt idx="3">
                  <c:v>Spain</c:v>
                </c:pt>
                <c:pt idx="4">
                  <c:v>Poland</c:v>
                </c:pt>
                <c:pt idx="5">
                  <c:v>Czechia</c:v>
                </c:pt>
                <c:pt idx="6">
                  <c:v>Belgium</c:v>
                </c:pt>
                <c:pt idx="7">
                  <c:v>Netherlands</c:v>
                </c:pt>
                <c:pt idx="8">
                  <c:v>Austria</c:v>
                </c:pt>
                <c:pt idx="9">
                  <c:v>Hungary</c:v>
                </c:pt>
                <c:pt idx="10">
                  <c:v>Finland</c:v>
                </c:pt>
                <c:pt idx="11">
                  <c:v>Denmark</c:v>
                </c:pt>
                <c:pt idx="12">
                  <c:v>Sweden</c:v>
                </c:pt>
                <c:pt idx="13">
                  <c:v>Portugal</c:v>
                </c:pt>
                <c:pt idx="14">
                  <c:v>Ireland</c:v>
                </c:pt>
                <c:pt idx="15">
                  <c:v>Romania</c:v>
                </c:pt>
                <c:pt idx="16">
                  <c:v>Slovakia</c:v>
                </c:pt>
                <c:pt idx="17">
                  <c:v>Norway</c:v>
                </c:pt>
                <c:pt idx="18">
                  <c:v>Greece</c:v>
                </c:pt>
                <c:pt idx="19">
                  <c:v>Lithuania</c:v>
                </c:pt>
                <c:pt idx="20">
                  <c:v>Serbia</c:v>
                </c:pt>
                <c:pt idx="21">
                  <c:v>Croatia</c:v>
                </c:pt>
                <c:pt idx="22">
                  <c:v>Bulgaria</c:v>
                </c:pt>
                <c:pt idx="23">
                  <c:v>Estonia</c:v>
                </c:pt>
                <c:pt idx="24">
                  <c:v>Slovenia</c:v>
                </c:pt>
                <c:pt idx="25">
                  <c:v>Iceland</c:v>
                </c:pt>
                <c:pt idx="26">
                  <c:v>Latvia</c:v>
                </c:pt>
                <c:pt idx="27">
                  <c:v>North Macedonia</c:v>
                </c:pt>
                <c:pt idx="28">
                  <c:v>Albania</c:v>
                </c:pt>
                <c:pt idx="29">
                  <c:v>Montenegro</c:v>
                </c:pt>
              </c:strCache>
            </c:strRef>
          </c:cat>
          <c:val>
            <c:numRef>
              <c:f>Sheet2!$L$2:$L$31</c:f>
              <c:numCache>
                <c:formatCode>0.00E+00</c:formatCode>
                <c:ptCount val="30"/>
                <c:pt idx="0">
                  <c:v>17.588491999999999</c:v>
                </c:pt>
                <c:pt idx="1">
                  <c:v>9.886082</c:v>
                </c:pt>
                <c:pt idx="2">
                  <c:v>5.5846479999999996</c:v>
                </c:pt>
                <c:pt idx="3">
                  <c:v>3.437605</c:v>
                </c:pt>
                <c:pt idx="4">
                  <c:v>0.92212131100000005</c:v>
                </c:pt>
                <c:pt idx="5">
                  <c:v>1.3993823540000001</c:v>
                </c:pt>
                <c:pt idx="6">
                  <c:v>0.49753799999999998</c:v>
                </c:pt>
                <c:pt idx="7">
                  <c:v>0.90071299999999999</c:v>
                </c:pt>
                <c:pt idx="8">
                  <c:v>1.2134370000000001</c:v>
                </c:pt>
                <c:pt idx="9">
                  <c:v>0.85583160700000005</c:v>
                </c:pt>
                <c:pt idx="10">
                  <c:v>0.59371099999999999</c:v>
                </c:pt>
                <c:pt idx="11">
                  <c:v>1.535635431</c:v>
                </c:pt>
                <c:pt idx="12">
                  <c:v>0.56339294900000003</c:v>
                </c:pt>
                <c:pt idx="13">
                  <c:v>0.60400200000000004</c:v>
                </c:pt>
                <c:pt idx="14">
                  <c:v>6.1803499999999998</c:v>
                </c:pt>
                <c:pt idx="15">
                  <c:v>0.20323549099999999</c:v>
                </c:pt>
                <c:pt idx="16">
                  <c:v>0.166019</c:v>
                </c:pt>
                <c:pt idx="17">
                  <c:v>0.15854579499999999</c:v>
                </c:pt>
                <c:pt idx="18">
                  <c:v>3.6449000000000002E-2</c:v>
                </c:pt>
                <c:pt idx="19">
                  <c:v>0.447299</c:v>
                </c:pt>
                <c:pt idx="20">
                  <c:v>4.9980484999999998E-2</c:v>
                </c:pt>
                <c:pt idx="21">
                  <c:v>0.13036300000000001</c:v>
                </c:pt>
                <c:pt idx="22">
                  <c:v>0.13243174199999999</c:v>
                </c:pt>
                <c:pt idx="23">
                  <c:v>0.14443</c:v>
                </c:pt>
                <c:pt idx="24">
                  <c:v>6.8358000000000002E-2</c:v>
                </c:pt>
                <c:pt idx="25">
                  <c:v>0</c:v>
                </c:pt>
                <c:pt idx="26">
                  <c:v>2.1454999999999998E-2</c:v>
                </c:pt>
                <c:pt idx="27">
                  <c:v>0</c:v>
                </c:pt>
                <c:pt idx="28">
                  <c:v>3.9427569999999999E-3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EE4-4FDC-B64E-74F52A577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4339807"/>
        <c:axId val="334333087"/>
      </c:barChart>
      <c:catAx>
        <c:axId val="334339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333087"/>
        <c:crosses val="autoZero"/>
        <c:auto val="1"/>
        <c:lblAlgn val="ctr"/>
        <c:lblOffset val="100"/>
        <c:noMultiLvlLbl val="0"/>
      </c:catAx>
      <c:valAx>
        <c:axId val="33433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33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1141334387187438E-2"/>
          <c:y val="0.82225256835736948"/>
          <c:w val="0.98030033825503682"/>
          <c:h val="0.16382491392522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4108E-E9D4-467B-9B7B-0955BA4B5DD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17ECB-A323-4F20-B0A5-9FB9A698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D21F722-56FD-42BC-AF3B-13EFFBBE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536052"/>
            <a:ext cx="7429500" cy="1073656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C82F0508-9BC1-48D9-A7F5-332731FB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85" y="1243915"/>
            <a:ext cx="8372230" cy="2078037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35AF668-149E-41EA-8F56-12650BA0F84F}"/>
              </a:ext>
            </a:extLst>
          </p:cNvPr>
          <p:cNvCxnSpPr>
            <a:cxnSpLocks/>
          </p:cNvCxnSpPr>
          <p:nvPr userDrawn="1"/>
        </p:nvCxnSpPr>
        <p:spPr>
          <a:xfrm>
            <a:off x="0" y="725864"/>
            <a:ext cx="9906000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コンテンツ プレースホルダー 25">
            <a:extLst>
              <a:ext uri="{FF2B5EF4-FFF2-40B4-BE49-F238E27FC236}">
                <a16:creationId xmlns:a16="http://schemas.microsoft.com/office/drawing/2014/main" id="{0F8866CA-4AB9-4957-9BBE-9221BB6943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4695" y="5005634"/>
            <a:ext cx="4450040" cy="16119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/>
              <a:t>名前などなど</a:t>
            </a:r>
            <a:endParaRPr lang="en-US" dirty="0"/>
          </a:p>
        </p:txBody>
      </p:sp>
      <p:sp>
        <p:nvSpPr>
          <p:cNvPr id="27" name="フッター プレースホルダー 5">
            <a:extLst>
              <a:ext uri="{FF2B5EF4-FFF2-40B4-BE49-F238E27FC236}">
                <a16:creationId xmlns:a16="http://schemas.microsoft.com/office/drawing/2014/main" id="{1BC7DA1C-B5D7-4572-BA6A-9279CF4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コンテンツ プレースホルダー 30">
            <a:extLst>
              <a:ext uri="{FF2B5EF4-FFF2-40B4-BE49-F238E27FC236}">
                <a16:creationId xmlns:a16="http://schemas.microsoft.com/office/drawing/2014/main" id="{F7B80C78-A1F8-467A-9309-35D1629FFC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3827" y="93599"/>
            <a:ext cx="9015289" cy="52521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 b="1"/>
            </a:lvl1pPr>
          </a:lstStyle>
          <a:p>
            <a:pPr lvl="0"/>
            <a:r>
              <a:rPr lang="ja-JP" altLang="en-US" dirty="0"/>
              <a:t>タイトル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9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0FAB2-A9F2-4B3C-B518-24524B7E566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9341" y="1036948"/>
            <a:ext cx="4217709" cy="5319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D7B414-1B18-4F33-9452-A92B3D09ABB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18951" y="1036948"/>
            <a:ext cx="4217710" cy="5319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CEE59A-712E-4584-A46F-555D873E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コンテンツ プレースホルダー 30">
            <a:extLst>
              <a:ext uri="{FF2B5EF4-FFF2-40B4-BE49-F238E27FC236}">
                <a16:creationId xmlns:a16="http://schemas.microsoft.com/office/drawing/2014/main" id="{49454B7E-400A-47A5-AB34-DCBAD0AF96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3825" y="93599"/>
            <a:ext cx="9018182" cy="52521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 b="1"/>
            </a:lvl1pPr>
          </a:lstStyle>
          <a:p>
            <a:pPr lvl="0"/>
            <a:r>
              <a:rPr lang="ja-JP" altLang="en-US" dirty="0"/>
              <a:t>タイトル</a:t>
            </a:r>
            <a:endParaRPr lang="en-US" dirty="0"/>
          </a:p>
        </p:txBody>
      </p:sp>
      <p:cxnSp>
        <p:nvCxnSpPr>
          <p:cNvPr id="8" name="直線コネクタ 19">
            <a:extLst>
              <a:ext uri="{FF2B5EF4-FFF2-40B4-BE49-F238E27FC236}">
                <a16:creationId xmlns:a16="http://schemas.microsoft.com/office/drawing/2014/main" id="{E124DAD4-12E8-24CF-DDF1-EB21A2A880AD}"/>
              </a:ext>
            </a:extLst>
          </p:cNvPr>
          <p:cNvCxnSpPr>
            <a:cxnSpLocks/>
          </p:cNvCxnSpPr>
          <p:nvPr userDrawn="1"/>
        </p:nvCxnSpPr>
        <p:spPr>
          <a:xfrm>
            <a:off x="0" y="725864"/>
            <a:ext cx="9906000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EFAD21B6-C914-4376-93DE-45104B7F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C326FFC7-AF17-4503-9AAB-9E641C05307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69341" y="1046377"/>
            <a:ext cx="8767320" cy="5309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cxnSp>
        <p:nvCxnSpPr>
          <p:cNvPr id="7" name="直線コネクタ 19">
            <a:extLst>
              <a:ext uri="{FF2B5EF4-FFF2-40B4-BE49-F238E27FC236}">
                <a16:creationId xmlns:a16="http://schemas.microsoft.com/office/drawing/2014/main" id="{074EB4F2-5F06-92BD-9890-AEE1F718678C}"/>
              </a:ext>
            </a:extLst>
          </p:cNvPr>
          <p:cNvCxnSpPr>
            <a:cxnSpLocks/>
          </p:cNvCxnSpPr>
          <p:nvPr userDrawn="1"/>
        </p:nvCxnSpPr>
        <p:spPr>
          <a:xfrm>
            <a:off x="0" y="725864"/>
            <a:ext cx="9906000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30">
            <a:extLst>
              <a:ext uri="{FF2B5EF4-FFF2-40B4-BE49-F238E27FC236}">
                <a16:creationId xmlns:a16="http://schemas.microsoft.com/office/drawing/2014/main" id="{5C21FBAB-FD3A-E0EC-66AA-DE757C815A5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3825" y="93599"/>
            <a:ext cx="9018182" cy="52521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 b="1"/>
            </a:lvl1pPr>
          </a:lstStyle>
          <a:p>
            <a:pPr lvl="0"/>
            <a:r>
              <a:rPr lang="ja-JP" altLang="en-US" dirty="0"/>
              <a:t>タイトル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つのコンテンツ、2つまでの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EFAD21B6-C914-4376-93DE-45104B7F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C326FFC7-AF17-4503-9AAB-9E641C05307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69341" y="1046377"/>
            <a:ext cx="8767320" cy="5309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cxnSp>
        <p:nvCxnSpPr>
          <p:cNvPr id="7" name="直線コネクタ 19">
            <a:extLst>
              <a:ext uri="{FF2B5EF4-FFF2-40B4-BE49-F238E27FC236}">
                <a16:creationId xmlns:a16="http://schemas.microsoft.com/office/drawing/2014/main" id="{074EB4F2-5F06-92BD-9890-AEE1F718678C}"/>
              </a:ext>
            </a:extLst>
          </p:cNvPr>
          <p:cNvCxnSpPr>
            <a:cxnSpLocks/>
          </p:cNvCxnSpPr>
          <p:nvPr userDrawn="1"/>
        </p:nvCxnSpPr>
        <p:spPr>
          <a:xfrm>
            <a:off x="0" y="725864"/>
            <a:ext cx="9906000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30">
            <a:extLst>
              <a:ext uri="{FF2B5EF4-FFF2-40B4-BE49-F238E27FC236}">
                <a16:creationId xmlns:a16="http://schemas.microsoft.com/office/drawing/2014/main" id="{5C21FBAB-FD3A-E0EC-66AA-DE757C815A5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3825" y="93599"/>
            <a:ext cx="9018182" cy="52521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 b="1"/>
            </a:lvl1pPr>
          </a:lstStyle>
          <a:p>
            <a:pPr lvl="0"/>
            <a:r>
              <a:rPr lang="ja-JP" altLang="en-US" dirty="0"/>
              <a:t>タイトル</a:t>
            </a:r>
            <a:endParaRPr lang="en-US" dirty="0"/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3D722369-D19D-6517-D4B3-16B645F54C0E}"/>
              </a:ext>
            </a:extLst>
          </p:cNvPr>
          <p:cNvCxnSpPr>
            <a:cxnSpLocks/>
          </p:cNvCxnSpPr>
          <p:nvPr userDrawn="1"/>
        </p:nvCxnSpPr>
        <p:spPr>
          <a:xfrm>
            <a:off x="149547" y="6488772"/>
            <a:ext cx="964324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つのコンテンツ、4つまでの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EFAD21B6-C914-4376-93DE-45104B7F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C326FFC7-AF17-4503-9AAB-9E641C05307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69341" y="1046378"/>
            <a:ext cx="8767320" cy="49125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cxnSp>
        <p:nvCxnSpPr>
          <p:cNvPr id="7" name="直線コネクタ 19">
            <a:extLst>
              <a:ext uri="{FF2B5EF4-FFF2-40B4-BE49-F238E27FC236}">
                <a16:creationId xmlns:a16="http://schemas.microsoft.com/office/drawing/2014/main" id="{074EB4F2-5F06-92BD-9890-AEE1F718678C}"/>
              </a:ext>
            </a:extLst>
          </p:cNvPr>
          <p:cNvCxnSpPr>
            <a:cxnSpLocks/>
          </p:cNvCxnSpPr>
          <p:nvPr userDrawn="1"/>
        </p:nvCxnSpPr>
        <p:spPr>
          <a:xfrm>
            <a:off x="0" y="725864"/>
            <a:ext cx="9906000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30">
            <a:extLst>
              <a:ext uri="{FF2B5EF4-FFF2-40B4-BE49-F238E27FC236}">
                <a16:creationId xmlns:a16="http://schemas.microsoft.com/office/drawing/2014/main" id="{5C21FBAB-FD3A-E0EC-66AA-DE757C815A5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3825" y="93599"/>
            <a:ext cx="9018182" cy="52521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 b="1"/>
            </a:lvl1pPr>
          </a:lstStyle>
          <a:p>
            <a:pPr lvl="0"/>
            <a:r>
              <a:rPr lang="ja-JP" altLang="en-US" dirty="0"/>
              <a:t>タイトル</a:t>
            </a:r>
            <a:endParaRPr lang="en-US" dirty="0"/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3D722369-D19D-6517-D4B3-16B645F54C0E}"/>
              </a:ext>
            </a:extLst>
          </p:cNvPr>
          <p:cNvCxnSpPr>
            <a:cxnSpLocks/>
          </p:cNvCxnSpPr>
          <p:nvPr userDrawn="1"/>
        </p:nvCxnSpPr>
        <p:spPr>
          <a:xfrm>
            <a:off x="149547" y="6126689"/>
            <a:ext cx="964324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46EF14-7783-4EF7-AA0A-3B021F61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2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30C0F-4F4C-4112-8E93-0FB05D046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スライド番号プレースホルダー 8">
            <a:extLst>
              <a:ext uri="{FF2B5EF4-FFF2-40B4-BE49-F238E27FC236}">
                <a16:creationId xmlns:a16="http://schemas.microsoft.com/office/drawing/2014/main" id="{E4C20F36-0477-4157-90F1-481B3801CDAB}"/>
              </a:ext>
            </a:extLst>
          </p:cNvPr>
          <p:cNvSpPr txBox="1">
            <a:spLocks/>
          </p:cNvSpPr>
          <p:nvPr userDrawn="1"/>
        </p:nvSpPr>
        <p:spPr>
          <a:xfrm>
            <a:off x="9329617" y="68609"/>
            <a:ext cx="5080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2D2193-934F-4ABA-AF5E-BAAF841B8E8B}" type="slidenum">
              <a:rPr lang="en-US" sz="1350" smtClean="0"/>
              <a:pPr/>
              <a:t>‹#›</a:t>
            </a:fld>
            <a:endParaRPr lang="en-US" sz="1350" dirty="0"/>
          </a:p>
        </p:txBody>
      </p:sp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AB37F929-A103-406E-B52C-710ACD605810}"/>
              </a:ext>
            </a:extLst>
          </p:cNvPr>
          <p:cNvSpPr txBox="1">
            <a:spLocks/>
          </p:cNvSpPr>
          <p:nvPr userDrawn="1"/>
        </p:nvSpPr>
        <p:spPr>
          <a:xfrm>
            <a:off x="8667750" y="6435048"/>
            <a:ext cx="11835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1C07C7-5269-4ABF-88CE-7C4B9569CDB4}" type="datetime1">
              <a:rPr lang="en-US" sz="1200" smtClean="0"/>
              <a:pPr/>
              <a:t>5/7/2025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340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7" r:id="rId4"/>
    <p:sldLayoutId id="2147483658" r:id="rId5"/>
    <p:sldLayoutId id="2147483656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databrowser/view/ds-056120/legacyMultiFreq/table?lang=en&amp;category=prom" TargetMode="External"/><Relationship Id="rId2" Type="http://schemas.openxmlformats.org/officeDocument/2006/relationships/hyperlink" Target="https://ec.europa.eu/eurostat/databrowser/view/ten00124/default/table?lang=en&amp;category=t_nrg.t_nrg_indic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60E93D4-C834-4EC0-854E-425ACAB4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97" y="1243914"/>
            <a:ext cx="8321805" cy="2078037"/>
          </a:xfrm>
        </p:spPr>
        <p:txBody>
          <a:bodyPr/>
          <a:lstStyle/>
          <a:p>
            <a:r>
              <a:rPr lang="en-US" dirty="0"/>
              <a:t>Industry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00FC3D-C692-4913-B44A-2B5CBECFD5B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Morita Yudai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29ABE75-C320-4EDA-A47B-69A10A2CFB0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2400" dirty="0"/>
              <a:t>JED validation</a:t>
            </a:r>
          </a:p>
        </p:txBody>
      </p:sp>
    </p:spTree>
    <p:extLst>
      <p:ext uri="{BB962C8B-B14F-4D97-AF65-F5344CB8AC3E}">
        <p14:creationId xmlns:p14="http://schemas.microsoft.com/office/powerpoint/2010/main" val="18577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811F3E-7258-5596-7323-D1E647A58E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Data source: Eurostat data @ 2022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CF9ACA-FE81-B69C-DC1D-2B189CBB66D7}"/>
              </a:ext>
            </a:extLst>
          </p:cNvPr>
          <p:cNvSpPr txBox="1"/>
          <p:nvPr/>
        </p:nvSpPr>
        <p:spPr>
          <a:xfrm>
            <a:off x="123825" y="6477327"/>
            <a:ext cx="400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[1] </a:t>
            </a:r>
            <a:r>
              <a:rPr lang="en-US" sz="600" dirty="0">
                <a:hlinkClick r:id="rId2"/>
              </a:rPr>
              <a:t>https://ec.europa.eu/eurostat/databrowser/view/ten00124/default/table?lang=en&amp;category=t_nrg.t_nrg_indic</a:t>
            </a:r>
            <a:endParaRPr lang="en-US" sz="600" dirty="0"/>
          </a:p>
          <a:p>
            <a:r>
              <a:rPr lang="en-US" sz="600" dirty="0"/>
              <a:t>[2] </a:t>
            </a:r>
            <a:r>
              <a:rPr lang="en-US" sz="600" dirty="0">
                <a:hlinkClick r:id="rId3"/>
              </a:rPr>
              <a:t>https://ec.europa.eu/eurostat/databrowser/view/ds-056120/legacyMultiFreq/table?lang=en&amp;category=prom</a:t>
            </a:r>
            <a:endParaRPr lang="en-US" sz="600" dirty="0"/>
          </a:p>
          <a:p>
            <a:endParaRPr lang="en-US" sz="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D595F3-B8A5-B00F-E6F8-8E6766D146F6}"/>
              </a:ext>
            </a:extLst>
          </p:cNvPr>
          <p:cNvSpPr txBox="1"/>
          <p:nvPr/>
        </p:nvSpPr>
        <p:spPr>
          <a:xfrm>
            <a:off x="4185358" y="343489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C0CA72-5F6E-D7D7-99AE-7070194C9DC6}"/>
              </a:ext>
            </a:extLst>
          </p:cNvPr>
          <p:cNvSpPr txBox="1"/>
          <p:nvPr/>
        </p:nvSpPr>
        <p:spPr>
          <a:xfrm>
            <a:off x="9102684" y="3429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0C7E746-9413-D0FA-4912-2DA74BD90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30724"/>
            <a:ext cx="4953000" cy="76868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A129F38-7115-E957-DE37-AB036F83C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086" y="2348343"/>
            <a:ext cx="4277156" cy="103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2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グラフ 14">
            <a:extLst>
              <a:ext uri="{FF2B5EF4-FFF2-40B4-BE49-F238E27FC236}">
                <a16:creationId xmlns:a16="http://schemas.microsoft.com/office/drawing/2014/main" id="{B2B2DFC9-53E7-6161-57E3-8AAEB0D83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866957"/>
              </p:ext>
            </p:extLst>
          </p:nvPr>
        </p:nvGraphicFramePr>
        <p:xfrm>
          <a:off x="1034294" y="740421"/>
          <a:ext cx="6865106" cy="5886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5329F-C528-135D-D579-0D292EBE3FE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Energy consumption in industrial sector against product value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6FB2AE-C16E-C156-FBBA-4D06014F6A24}"/>
              </a:ext>
            </a:extLst>
          </p:cNvPr>
          <p:cNvSpPr txBox="1"/>
          <p:nvPr/>
        </p:nvSpPr>
        <p:spPr>
          <a:xfrm>
            <a:off x="7670436" y="1240930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※</a:t>
            </a:r>
            <a:r>
              <a:rPr lang="en-US" sz="1000" dirty="0"/>
              <a:t>Y-intercept is fixed to 0.</a:t>
            </a:r>
          </a:p>
        </p:txBody>
      </p:sp>
    </p:spTree>
    <p:extLst>
      <p:ext uri="{BB962C8B-B14F-4D97-AF65-F5344CB8AC3E}">
        <p14:creationId xmlns:p14="http://schemas.microsoft.com/office/powerpoint/2010/main" val="57269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6407E4-2EA9-C167-C615-43A09DFB2DB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Values and errors[%]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467B037-A31B-6ABF-F9FB-7B5B757DD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436121"/>
              </p:ext>
            </p:extLst>
          </p:nvPr>
        </p:nvGraphicFramePr>
        <p:xfrm>
          <a:off x="358026" y="868147"/>
          <a:ext cx="9189947" cy="5513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3936">
                  <a:extLst>
                    <a:ext uri="{9D8B030D-6E8A-4147-A177-3AD203B41FA5}">
                      <a16:colId xmlns:a16="http://schemas.microsoft.com/office/drawing/2014/main" val="3830863176"/>
                    </a:ext>
                  </a:extLst>
                </a:gridCol>
                <a:gridCol w="2063936">
                  <a:extLst>
                    <a:ext uri="{9D8B030D-6E8A-4147-A177-3AD203B41FA5}">
                      <a16:colId xmlns:a16="http://schemas.microsoft.com/office/drawing/2014/main" val="3560292911"/>
                    </a:ext>
                  </a:extLst>
                </a:gridCol>
                <a:gridCol w="2020485">
                  <a:extLst>
                    <a:ext uri="{9D8B030D-6E8A-4147-A177-3AD203B41FA5}">
                      <a16:colId xmlns:a16="http://schemas.microsoft.com/office/drawing/2014/main" val="140707986"/>
                    </a:ext>
                  </a:extLst>
                </a:gridCol>
                <a:gridCol w="1607698">
                  <a:extLst>
                    <a:ext uri="{9D8B030D-6E8A-4147-A177-3AD203B41FA5}">
                      <a16:colId xmlns:a16="http://schemas.microsoft.com/office/drawing/2014/main" val="2551468830"/>
                    </a:ext>
                  </a:extLst>
                </a:gridCol>
                <a:gridCol w="1433892">
                  <a:extLst>
                    <a:ext uri="{9D8B030D-6E8A-4147-A177-3AD203B41FA5}">
                      <a16:colId xmlns:a16="http://schemas.microsoft.com/office/drawing/2014/main" val="673449062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8" marR="5688" marT="5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 err="1">
                          <a:effectLst/>
                        </a:rPr>
                        <a:t>product_value_sum</a:t>
                      </a:r>
                      <a:r>
                        <a:rPr lang="en-US" sz="800" u="none" strike="noStrike" dirty="0">
                          <a:effectLst/>
                        </a:rPr>
                        <a:t>[</a:t>
                      </a:r>
                      <a:r>
                        <a:rPr lang="en-US" sz="800" u="none" strike="noStrike" dirty="0" err="1">
                          <a:effectLst/>
                        </a:rPr>
                        <a:t>billion_euro</a:t>
                      </a:r>
                      <a:r>
                        <a:rPr lang="en-US" sz="800" u="none" strike="noStrike" dirty="0">
                          <a:effectLst/>
                        </a:rPr>
                        <a:t>]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8" marR="5688" marT="5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energy_consumption[TWh]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8" marR="5688" marT="5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regression value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8" marR="5688" marT="56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error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88" marR="5688" marT="5688" marB="0" anchor="b"/>
                </a:tc>
                <a:extLst>
                  <a:ext uri="{0D108BD9-81ED-4DB2-BD59-A6C34878D82A}">
                    <a16:rowId xmlns:a16="http://schemas.microsoft.com/office/drawing/2014/main" val="2079208814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1.03E+03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582.2659402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7292855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Italy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8.45E+02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273.3318886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8657315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5.43E+02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278.6211544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8713727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214.8818346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4774517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159.608329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31463840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Czechia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69.33709471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7.04E+01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7427481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Belgium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107.861179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9171806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Netherlands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135.3324834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1838571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Austria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1.04E+02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80.72519071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5.09E+01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1052050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Hungary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9.61E+01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46.45693051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1990355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9.24E+01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108.0729496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8641986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Denmark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9.02E+01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25.89602091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6103283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Sweden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8.68E+01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131.9982322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4.27E+01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3655524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Portugal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50.15770118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30585279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Ireland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23.95935842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3.40E+01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0056340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Romania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6.22E+01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57.66154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534021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Slovakia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33.37204077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6458951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Norway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70.87404573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1.87E+01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2704811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Greece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28.64959786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8858691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Lithuania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2.53E+01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10.4515321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1.24E+01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6755265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Serbia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25.94056381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0965405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Croatia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13.65231744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669373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Bulgaria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28.54857968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9.59E+00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0172900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1.45E+01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3.92124058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3163016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Slovenia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8.51E+00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12.48295583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793094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Iceland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16.16202492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-87%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7489427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Latvia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10.71595178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-81%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2092952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Macedonia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3.8363881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-70%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0333288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Albania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1.51E+00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4.69628704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-84%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7693427"/>
                  </a:ext>
                </a:extLst>
              </a:tr>
              <a:tr h="136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Montenegro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0.99014331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3.12E-01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-68%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18263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7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046756-BF87-1A99-2F87-14D277806FC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Composition of the product values</a:t>
            </a:r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D81E3CFD-C42F-A719-FE73-CFAFBC73C3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679692"/>
              </p:ext>
            </p:extLst>
          </p:nvPr>
        </p:nvGraphicFramePr>
        <p:xfrm>
          <a:off x="1" y="788020"/>
          <a:ext cx="9906000" cy="5657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54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21B7A-E9DD-55AA-8A10-C88CF7836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1F8D52-C52D-7DDC-1FFC-3E54F97FFDD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Composition of the product values</a:t>
            </a:r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093F89EC-4F36-2535-FBAD-03CD5A2306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5690702"/>
              </p:ext>
            </p:extLst>
          </p:nvPr>
        </p:nvGraphicFramePr>
        <p:xfrm>
          <a:off x="-1" y="815009"/>
          <a:ext cx="9833113" cy="547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477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69764D-3704-8221-6B0E-DC000AC558E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Multiple regression analysis to explain energy consumption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F4D4A0-BD2F-4E07-A0E2-6BFC2C03A2E0}"/>
              </a:ext>
            </a:extLst>
          </p:cNvPr>
          <p:cNvSpPr txBox="1"/>
          <p:nvPr/>
        </p:nvSpPr>
        <p:spPr>
          <a:xfrm>
            <a:off x="123825" y="5647188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 value is lower than 0.05 in </a:t>
            </a:r>
            <a:r>
              <a:rPr lang="en-US" sz="1400" dirty="0" err="1"/>
              <a:t>Machinary</a:t>
            </a:r>
            <a:r>
              <a:rPr lang="en-US" sz="1400" dirty="0"/>
              <a:t> manufacturing, Chemical industry (includes petroleum &amp; coal products), Ceramics, clay &amp; stone products manufacturing.</a:t>
            </a:r>
          </a:p>
          <a:p>
            <a:r>
              <a:rPr lang="en-US" sz="1400" dirty="0"/>
              <a:t>It indicates that these 3 coefficients are statistically significant.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CBCB78E-05C7-3896-EAF5-7538BE41F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71807"/>
              </p:ext>
            </p:extLst>
          </p:nvPr>
        </p:nvGraphicFramePr>
        <p:xfrm>
          <a:off x="304801" y="779160"/>
          <a:ext cx="9296397" cy="48680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933">
                  <a:extLst>
                    <a:ext uri="{9D8B030D-6E8A-4147-A177-3AD203B41FA5}">
                      <a16:colId xmlns:a16="http://schemas.microsoft.com/office/drawing/2014/main" val="4025348239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3204913761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1048664579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3825210144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1476879094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646074587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2026351713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1105181623"/>
                    </a:ext>
                  </a:extLst>
                </a:gridCol>
                <a:gridCol w="1032933">
                  <a:extLst>
                    <a:ext uri="{9D8B030D-6E8A-4147-A177-3AD203B41FA5}">
                      <a16:colId xmlns:a16="http://schemas.microsoft.com/office/drawing/2014/main" val="2476350561"/>
                    </a:ext>
                  </a:extLst>
                </a:gridCol>
              </a:tblGrid>
              <a:tr h="157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u="none" strike="noStrike">
                          <a:effectLst/>
                        </a:rPr>
                        <a:t>係数</a:t>
                      </a:r>
                      <a:endParaRPr lang="ja-JP" alt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u="none" strike="noStrike">
                          <a:effectLst/>
                        </a:rPr>
                        <a:t>標準誤差</a:t>
                      </a:r>
                      <a:endParaRPr lang="ja-JP" alt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t 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P-</a:t>
                      </a:r>
                      <a:r>
                        <a:rPr lang="ja-JP" altLang="en-US" sz="1000" u="none" strike="noStrike">
                          <a:effectLst/>
                        </a:rPr>
                        <a:t>値</a:t>
                      </a:r>
                      <a:endParaRPr lang="ja-JP" altLang="en-US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u="none" strike="noStrike">
                          <a:effectLst/>
                        </a:rPr>
                        <a:t>下限 </a:t>
                      </a:r>
                      <a:r>
                        <a:rPr lang="en-US" altLang="ja-JP" sz="1000" u="none" strike="noStrike">
                          <a:effectLst/>
                        </a:rPr>
                        <a:t>95%</a:t>
                      </a:r>
                      <a:endParaRPr lang="en-US" altLang="ja-JP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u="none" strike="noStrike">
                          <a:effectLst/>
                        </a:rPr>
                        <a:t>上限 </a:t>
                      </a:r>
                      <a:r>
                        <a:rPr lang="en-US" altLang="ja-JP" sz="1000" u="none" strike="noStrike">
                          <a:effectLst/>
                        </a:rPr>
                        <a:t>95%</a:t>
                      </a:r>
                      <a:endParaRPr lang="en-US" altLang="ja-JP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u="none" strike="noStrike">
                          <a:effectLst/>
                        </a:rPr>
                        <a:t>下限 </a:t>
                      </a:r>
                      <a:r>
                        <a:rPr lang="en-US" altLang="ja-JP" sz="1000" u="none" strike="noStrike">
                          <a:effectLst/>
                        </a:rPr>
                        <a:t>95.0%</a:t>
                      </a:r>
                      <a:endParaRPr lang="en-US" altLang="ja-JP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000" u="none" strike="noStrike">
                          <a:effectLst/>
                        </a:rPr>
                        <a:t>上限 </a:t>
                      </a:r>
                      <a:r>
                        <a:rPr lang="en-US" altLang="ja-JP" sz="1000" u="none" strike="noStrike">
                          <a:effectLst/>
                        </a:rPr>
                        <a:t>95.0%</a:t>
                      </a:r>
                      <a:endParaRPr lang="en-US" altLang="ja-JP" sz="10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2072918479"/>
                  </a:ext>
                </a:extLst>
              </a:tr>
              <a:tr h="83814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none" strike="noStrike" dirty="0">
                          <a:effectLst/>
                        </a:rPr>
                        <a:t>切片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#N/A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#N/A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1658181398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Machinery manufacturing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0.909271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0.336136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2.705068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0.014035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0.20573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1.612811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0.20573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1.612811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132498193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Food &amp; beverage 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-0.78637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0.667644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-1.17783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0.253408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-2.18376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0.611025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-2.18376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0.611025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1028797476"/>
                  </a:ext>
                </a:extLst>
              </a:tr>
              <a:tr h="464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Chemical industry (including petroleum &amp; coal products)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2.089605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0.94295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2.21603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0.039095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0.115989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4.063222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0.115989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4.063222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3495871174"/>
                  </a:ext>
                </a:extLst>
              </a:tr>
              <a:tr h="464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Iron, non-ferrous &amp; metal products 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-1.11151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1.487654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-0.74716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0.464116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-4.22521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2.002187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-4.22521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2.002187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1365419869"/>
                  </a:ext>
                </a:extLst>
              </a:tr>
              <a:tr h="464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Plastic, rubber &amp; leather products 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-2.72867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3.744964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-0.72862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0.475118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-10.567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5.109631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-10.567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5.109631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319931451"/>
                  </a:ext>
                </a:extLst>
              </a:tr>
              <a:tr h="541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Pulp, paper &amp; processed paper products 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5.560301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3.376374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1.646826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0.116034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-1.50653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12.62713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-1.50653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12.62713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167476224"/>
                  </a:ext>
                </a:extLst>
              </a:tr>
              <a:tr h="38763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Wood products &amp; furniture industry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2.350916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4.402536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0.533991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0.59954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-6.8637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11.56553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-6.8637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11.56553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2494341664"/>
                  </a:ext>
                </a:extLst>
              </a:tr>
              <a:tr h="46446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Ceramics, clay &amp; stone products manufacturing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10.19317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4.402791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2.315161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0.031943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0.978024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19.40832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0.978024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19.40832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3995030945"/>
                  </a:ext>
                </a:extLst>
              </a:tr>
              <a:tr h="233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Printing &amp; related industries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31.35697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16.88111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1.857519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0.078806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-3.97559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66.68954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-3.97559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66.68954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3317185920"/>
                  </a:ext>
                </a:extLst>
              </a:tr>
              <a:tr h="1571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Textile industry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-12.2184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6.542638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-1.8675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0.077337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-25.9123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1.475523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-25.9123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1.475523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394840627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Other manufacturing industries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-10.5304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5.776456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-1.82299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0.084079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-22.6207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1.559812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-22.6207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1.559812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92" marR="3492" marT="3492" marB="0" anchor="b"/>
                </a:tc>
                <a:extLst>
                  <a:ext uri="{0D108BD9-81ED-4DB2-BD59-A6C34878D82A}">
                    <a16:rowId xmlns:a16="http://schemas.microsoft.com/office/drawing/2014/main" val="75065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20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6CF425-C69F-5F7A-3ADB-0896A5C7C82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Energy consumption per type of industry in Japan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24369C-4021-31EA-2D29-F2DEC4813324}"/>
              </a:ext>
            </a:extLst>
          </p:cNvPr>
          <p:cNvSpPr txBox="1"/>
          <p:nvPr/>
        </p:nvSpPr>
        <p:spPr>
          <a:xfrm>
            <a:off x="123825" y="4784035"/>
            <a:ext cx="98619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Energy consumption rate in Japan shows that </a:t>
            </a:r>
            <a:r>
              <a:rPr lang="en-US" sz="1400" dirty="0" err="1"/>
              <a:t>Machinary</a:t>
            </a:r>
            <a:r>
              <a:rPr lang="en-US" sz="1400" dirty="0"/>
              <a:t> manufacturing has the highest product shipping value efficiency. </a:t>
            </a:r>
            <a:br>
              <a:rPr lang="en-US" sz="1400" dirty="0"/>
            </a:br>
            <a:r>
              <a:rPr lang="en-US" sz="1400" dirty="0"/>
              <a:t>Maybe it’s because Japan has a big vehicle manufacturing industry and it has a high added value.</a:t>
            </a:r>
          </a:p>
          <a:p>
            <a:r>
              <a:rPr lang="en-US" sz="1400" dirty="0"/>
              <a:t>It corresponds to the multiple regression analysis in European countries that </a:t>
            </a:r>
            <a:r>
              <a:rPr lang="en-US" sz="1400" dirty="0" err="1"/>
              <a:t>Machinary</a:t>
            </a:r>
            <a:r>
              <a:rPr lang="en-US" sz="1400" dirty="0"/>
              <a:t> manufacturing has the lowest </a:t>
            </a:r>
            <a:br>
              <a:rPr lang="en-US" sz="1400" dirty="0"/>
            </a:br>
            <a:r>
              <a:rPr lang="en-US" sz="1400" dirty="0"/>
              <a:t>coefficient value of the three. 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CB73A1C-982D-BC29-B649-8B2686ABA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69008"/>
              </p:ext>
            </p:extLst>
          </p:nvPr>
        </p:nvGraphicFramePr>
        <p:xfrm>
          <a:off x="123825" y="921026"/>
          <a:ext cx="9397862" cy="3783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2715">
                  <a:extLst>
                    <a:ext uri="{9D8B030D-6E8A-4147-A177-3AD203B41FA5}">
                      <a16:colId xmlns:a16="http://schemas.microsoft.com/office/drawing/2014/main" val="4254263957"/>
                    </a:ext>
                  </a:extLst>
                </a:gridCol>
                <a:gridCol w="1493700">
                  <a:extLst>
                    <a:ext uri="{9D8B030D-6E8A-4147-A177-3AD203B41FA5}">
                      <a16:colId xmlns:a16="http://schemas.microsoft.com/office/drawing/2014/main" val="812988804"/>
                    </a:ext>
                  </a:extLst>
                </a:gridCol>
                <a:gridCol w="2028942">
                  <a:extLst>
                    <a:ext uri="{9D8B030D-6E8A-4147-A177-3AD203B41FA5}">
                      <a16:colId xmlns:a16="http://schemas.microsoft.com/office/drawing/2014/main" val="1493040018"/>
                    </a:ext>
                  </a:extLst>
                </a:gridCol>
                <a:gridCol w="2962505">
                  <a:extLst>
                    <a:ext uri="{9D8B030D-6E8A-4147-A177-3AD203B41FA5}">
                      <a16:colId xmlns:a16="http://schemas.microsoft.com/office/drawing/2014/main" val="937158654"/>
                    </a:ext>
                  </a:extLst>
                </a:gridCol>
              </a:tblGrid>
              <a:tr h="446869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energy_consumption(TJ)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shipping_value(million_JPY)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energy_consumption_rate_to_value(TWh/trillion_JPY)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1528016411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化学工業</a:t>
                      </a:r>
                      <a:r>
                        <a:rPr lang="en-US" altLang="zh-TW" sz="1000" u="none" strike="noStrike">
                          <a:effectLst/>
                        </a:rPr>
                        <a:t>(</a:t>
                      </a:r>
                      <a:r>
                        <a:rPr lang="zh-TW" altLang="en-US" sz="1000" u="none" strike="noStrike">
                          <a:effectLst/>
                        </a:rPr>
                        <a:t>含石油石炭製品</a:t>
                      </a:r>
                      <a:r>
                        <a:rPr lang="en-US" altLang="zh-TW" sz="1000" u="none" strike="noStrike">
                          <a:effectLst/>
                        </a:rPr>
                        <a:t>)</a:t>
                      </a:r>
                      <a:endParaRPr lang="en-US" altLang="zh-TW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1889527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46424897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11.306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2115985780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鉄鋼，非鉄，金属製品製造業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1540075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48250365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8.866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929649618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none" strike="noStrike">
                          <a:effectLst/>
                        </a:rPr>
                        <a:t>パルプ・紙・紙加工品製造業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280284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6990048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11.138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105824484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食品飲料製造業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210338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39224796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1.490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3360586490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none" strike="noStrike">
                          <a:effectLst/>
                        </a:rPr>
                        <a:t>窯業・土石製品製造業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305016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7232484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11.715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1494315306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none" strike="noStrike">
                          <a:effectLst/>
                        </a:rPr>
                        <a:t>機械製造業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369819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137298792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0.748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3091743970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none" strike="noStrike">
                          <a:effectLst/>
                        </a:rPr>
                        <a:t>建設業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125366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3415400145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none" strike="noStrike">
                          <a:effectLst/>
                        </a:rPr>
                        <a:t>繊維工業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74658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2969126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6.985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969794138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none" strike="noStrike">
                          <a:effectLst/>
                        </a:rPr>
                        <a:t>農林水産業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257426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2834466065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none" strike="noStrike">
                          <a:effectLst/>
                        </a:rPr>
                        <a:t>鉱業他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16371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3087699886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u="none" strike="noStrike">
                          <a:effectLst/>
                        </a:rPr>
                        <a:t>木製品．家具他工業</a:t>
                      </a:r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26859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5018117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1.487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1516704127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none" strike="noStrike">
                          <a:effectLst/>
                        </a:rPr>
                        <a:t>プラスチック・ゴム・皮革製品製造業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95864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15884228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1.676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3238050701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none" strike="noStrike">
                          <a:effectLst/>
                        </a:rPr>
                        <a:t>印刷・同関連業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29751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4259791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1.940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2241167607"/>
                  </a:ext>
                </a:extLst>
              </a:tr>
              <a:tr h="23833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000" u="none" strike="noStrike">
                          <a:effectLst/>
                        </a:rPr>
                        <a:t>他製造業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u="none" strike="noStrike">
                          <a:effectLst/>
                        </a:rPr>
                        <a:t>11433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4145075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0.766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156305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73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71DC683-1D42-1317-5C87-B5B55BCDA1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1671" y="900603"/>
            <a:ext cx="9395790" cy="5309975"/>
          </a:xfrm>
        </p:spPr>
        <p:txBody>
          <a:bodyPr/>
          <a:lstStyle/>
          <a:p>
            <a:r>
              <a:rPr lang="en-US" dirty="0"/>
              <a:t>The relationship between the energy consumption of industry sector and the production value is studied for countries in EU.</a:t>
            </a:r>
          </a:p>
          <a:p>
            <a:endParaRPr lang="en-US" altLang="ja-JP" dirty="0"/>
          </a:p>
          <a:p>
            <a:r>
              <a:rPr lang="ja-JP" altLang="en-US" dirty="0"/>
              <a:t>・ </a:t>
            </a:r>
            <a:r>
              <a:rPr lang="en-US" altLang="ja-JP" dirty="0"/>
              <a:t>Total energy consumptions and total production values show strong </a:t>
            </a:r>
            <a:br>
              <a:rPr lang="en-US" altLang="ja-JP" dirty="0"/>
            </a:br>
            <a:r>
              <a:rPr lang="en-US" altLang="ja-JP" dirty="0"/>
              <a:t>   proportional relationship by 0.92 of coefficient determination.</a:t>
            </a:r>
          </a:p>
          <a:p>
            <a:endParaRPr lang="en-US" altLang="ja-JP" dirty="0"/>
          </a:p>
          <a:p>
            <a:r>
              <a:rPr lang="ja-JP" altLang="en-US" dirty="0"/>
              <a:t>・ </a:t>
            </a:r>
            <a:r>
              <a:rPr lang="en-US" altLang="ja-JP" dirty="0"/>
              <a:t>The data of production values are grouped according to the labels of JED.</a:t>
            </a:r>
            <a:br>
              <a:rPr lang="en-US" altLang="ja-JP" dirty="0"/>
            </a:br>
            <a:r>
              <a:rPr lang="en-US" altLang="ja-JP" dirty="0"/>
              <a:t>   However, the energy consumption data in industry sector is not divided. </a:t>
            </a:r>
            <a:br>
              <a:rPr lang="en-US" altLang="ja-JP" dirty="0"/>
            </a:br>
            <a:r>
              <a:rPr lang="en-US" altLang="ja-JP" dirty="0"/>
              <a:t>   Therefore, the validation for each industry group cannot be conducted.</a:t>
            </a:r>
          </a:p>
          <a:p>
            <a:endParaRPr lang="en-US" dirty="0"/>
          </a:p>
          <a:p>
            <a:r>
              <a:rPr lang="ja-JP" altLang="en-US" dirty="0"/>
              <a:t>・ </a:t>
            </a:r>
            <a:r>
              <a:rPr lang="en-US" altLang="ja-JP" dirty="0"/>
              <a:t>A multiple regression analysis was conducted to examine the relationship of production values of each industry group and the total energy consumption. The result shows that the coefficients of </a:t>
            </a:r>
            <a:r>
              <a:rPr lang="en-US" dirty="0" err="1"/>
              <a:t>Machinary</a:t>
            </a:r>
            <a:r>
              <a:rPr lang="en-US" dirty="0"/>
              <a:t> manufacturing, Chemical industry (includes petroleum &amp; coal products), Ceramics, clay &amp; stone products manufacturing are statistically significant. Additionally, </a:t>
            </a:r>
            <a:r>
              <a:rPr lang="en-US" sz="1600" dirty="0" err="1"/>
              <a:t>Machinary</a:t>
            </a:r>
            <a:r>
              <a:rPr lang="en-US" sz="1600" dirty="0"/>
              <a:t> manufacturing has the lowest coefficient value of the three, which corresponds to the energy consumption rate to the shipping value in Japan.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DB8BB8-C739-284A-E68D-F46235C729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527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いつもの配色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BF9000"/>
      </a:accent2>
      <a:accent3>
        <a:srgbClr val="C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's_template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D0BC013-482F-4B30-A174-0D3D6146F588}" vid="{6283E58C-56B3-4DD3-9930-5C1338E79A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011c0e9-3633-4c68-9cbe-a638a9c53794">
      <Terms xmlns="http://schemas.microsoft.com/office/infopath/2007/PartnerControls"/>
    </lcf76f155ced4ddcb4097134ff3c332f>
    <TaxCatchAll xmlns="2d38cf78-3d67-4683-a622-6f578eb767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73BE8A981C6645B6397ABE8EF098A5" ma:contentTypeVersion="16" ma:contentTypeDescription="Create a new document." ma:contentTypeScope="" ma:versionID="dae247e5e0a8c5415cfa5c6601990bfd">
  <xsd:schema xmlns:xsd="http://www.w3.org/2001/XMLSchema" xmlns:xs="http://www.w3.org/2001/XMLSchema" xmlns:p="http://schemas.microsoft.com/office/2006/metadata/properties" xmlns:ns2="2011c0e9-3633-4c68-9cbe-a638a9c53794" xmlns:ns3="2d38cf78-3d67-4683-a622-6f578eb767ed" targetNamespace="http://schemas.microsoft.com/office/2006/metadata/properties" ma:root="true" ma:fieldsID="3a5b49f95af6b222509f1b27e434a3d9" ns2:_="" ns3:_="">
    <xsd:import namespace="2011c0e9-3633-4c68-9cbe-a638a9c53794"/>
    <xsd:import namespace="2d38cf78-3d67-4683-a622-6f578eb767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1c0e9-3633-4c68-9cbe-a638a9c537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b8f504b-e930-4132-bd19-9e7a4baacd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8cf78-3d67-4683-a622-6f578eb767e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032b36a-d514-428f-a3db-afdf1b98a9ea}" ma:internalName="TaxCatchAll" ma:showField="CatchAllData" ma:web="2d38cf78-3d67-4683-a622-6f578eb767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F7B7CA-1DA5-4ED8-B94D-6A9E3BB001E8}">
  <ds:schemaRefs>
    <ds:schemaRef ds:uri="http://schemas.microsoft.com/office/2006/metadata/properties"/>
    <ds:schemaRef ds:uri="http://schemas.microsoft.com/office/infopath/2007/PartnerControls"/>
    <ds:schemaRef ds:uri="2011c0e9-3633-4c68-9cbe-a638a9c53794"/>
    <ds:schemaRef ds:uri="2d38cf78-3d67-4683-a622-6f578eb767ed"/>
  </ds:schemaRefs>
</ds:datastoreItem>
</file>

<file path=customXml/itemProps2.xml><?xml version="1.0" encoding="utf-8"?>
<ds:datastoreItem xmlns:ds="http://schemas.openxmlformats.org/officeDocument/2006/customXml" ds:itemID="{2FEEBEFA-ECD9-421D-AA2E-AB6355E9F0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5615A-2EB8-4294-BB60-CB17D39099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1c0e9-3633-4c68-9cbe-a638a9c53794"/>
    <ds:schemaRef ds:uri="2d38cf78-3d67-4683-a622-6f578eb767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1733</TotalTime>
  <Words>1101</Words>
  <Application>Microsoft Office PowerPoint</Application>
  <PresentationFormat>A4 210 x 297 mm</PresentationFormat>
  <Paragraphs>356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Yu Gothic UI</vt:lpstr>
      <vt:lpstr>Arial</vt:lpstr>
      <vt:lpstr>Calibri</vt:lpstr>
      <vt:lpstr>Office テーマ</vt:lpstr>
      <vt:lpstr>Industry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森田 雄大</dc:creator>
  <cp:lastModifiedBy>雄大 森田</cp:lastModifiedBy>
  <cp:revision>68</cp:revision>
  <dcterms:created xsi:type="dcterms:W3CDTF">2023-09-11T21:08:38Z</dcterms:created>
  <dcterms:modified xsi:type="dcterms:W3CDTF">2025-05-07T14:43:35Z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0x010100B973BE8A981C6645B6397ABE8EF098A5</vt:lpwstr>
  </property>
</Properties>
</file>