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9" r:id="rId6"/>
    <p:sldId id="270" r:id="rId7"/>
    <p:sldId id="274" r:id="rId8"/>
    <p:sldId id="272" r:id="rId9"/>
    <p:sldId id="273" r:id="rId10"/>
    <p:sldId id="275" r:id="rId11"/>
    <p:sldId id="267" r:id="rId12"/>
    <p:sldId id="271"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森田　雄大" initials="森田　雄大" lastIdx="1" clrIdx="0">
    <p:extLst>
      <p:ext uri="{19B8F6BF-5375-455C-9EA6-DF929625EA0E}">
        <p15:presenceInfo xmlns:p15="http://schemas.microsoft.com/office/powerpoint/2012/main" userId="森田　雄大"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70445" autoAdjust="0"/>
  </p:normalViewPr>
  <p:slideViewPr>
    <p:cSldViewPr snapToGrid="0">
      <p:cViewPr varScale="1">
        <p:scale>
          <a:sx n="117" d="100"/>
          <a:sy n="117" d="100"/>
        </p:scale>
        <p:origin x="1020" y="96"/>
      </p:cViewPr>
      <p:guideLst/>
    </p:cSldViewPr>
  </p:slideViewPr>
  <p:notesTextViewPr>
    <p:cViewPr>
      <p:scale>
        <a:sx n="1" d="1"/>
        <a:sy n="1" d="1"/>
      </p:scale>
      <p:origin x="0" y="0"/>
    </p:cViewPr>
  </p:notesTextViewPr>
  <p:notesViewPr>
    <p:cSldViewPr snapToGrid="0">
      <p:cViewPr varScale="1">
        <p:scale>
          <a:sx n="101" d="100"/>
          <a:sy n="101" d="100"/>
        </p:scale>
        <p:origin x="28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energy_consumption[TWh]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layout>
                <c:manualLayout>
                  <c:x val="0.17451300842052767"/>
                  <c:y val="-7.694969839630925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Sheet1!$B$2:$B$31</c:f>
              <c:numCache>
                <c:formatCode>0</c:formatCode>
                <c:ptCount val="30"/>
                <c:pt idx="0">
                  <c:v>543528.16599999997</c:v>
                </c:pt>
                <c:pt idx="1">
                  <c:v>118787.872</c:v>
                </c:pt>
                <c:pt idx="2">
                  <c:v>1035152.258</c:v>
                </c:pt>
                <c:pt idx="3">
                  <c:v>844849.02300000004</c:v>
                </c:pt>
                <c:pt idx="4">
                  <c:v>69204.570000000007</c:v>
                </c:pt>
                <c:pt idx="5">
                  <c:v>90207.983445999998</c:v>
                </c:pt>
                <c:pt idx="6">
                  <c:v>25488.505000000001</c:v>
                </c:pt>
                <c:pt idx="7">
                  <c:v>69990.505000000005</c:v>
                </c:pt>
                <c:pt idx="8">
                  <c:v>472704.04800000001</c:v>
                </c:pt>
                <c:pt idx="9">
                  <c:v>124369.22900000001</c:v>
                </c:pt>
                <c:pt idx="10">
                  <c:v>4432.7758519999998</c:v>
                </c:pt>
                <c:pt idx="11">
                  <c:v>37960.077728999997</c:v>
                </c:pt>
                <c:pt idx="12">
                  <c:v>86794.210724999997</c:v>
                </c:pt>
                <c:pt idx="13">
                  <c:v>92380.069000000003</c:v>
                </c:pt>
                <c:pt idx="14">
                  <c:v>103517.976</c:v>
                </c:pt>
                <c:pt idx="15">
                  <c:v>14485.323</c:v>
                </c:pt>
                <c:pt idx="16">
                  <c:v>4060.1489999999999</c:v>
                </c:pt>
                <c:pt idx="17">
                  <c:v>25257.428</c:v>
                </c:pt>
                <c:pt idx="18">
                  <c:v>222801.692423</c:v>
                </c:pt>
                <c:pt idx="19">
                  <c:v>143103.022085</c:v>
                </c:pt>
                <c:pt idx="20">
                  <c:v>48054.663</c:v>
                </c:pt>
                <c:pt idx="21">
                  <c:v>96103.590863999998</c:v>
                </c:pt>
                <c:pt idx="22">
                  <c:v>62190.488812000003</c:v>
                </c:pt>
                <c:pt idx="23">
                  <c:v>19497.970644000001</c:v>
                </c:pt>
                <c:pt idx="24">
                  <c:v>1506.781217</c:v>
                </c:pt>
                <c:pt idx="25">
                  <c:v>8505.7379999999994</c:v>
                </c:pt>
                <c:pt idx="26">
                  <c:v>19506.713</c:v>
                </c:pt>
                <c:pt idx="27">
                  <c:v>2304.3678329999998</c:v>
                </c:pt>
                <c:pt idx="28">
                  <c:v>634.96400000000006</c:v>
                </c:pt>
                <c:pt idx="29">
                  <c:v>21069.068099</c:v>
                </c:pt>
              </c:numCache>
            </c:numRef>
          </c:xVal>
          <c:yVal>
            <c:numRef>
              <c:f>Sheet1!$C$2:$C$31</c:f>
              <c:numCache>
                <c:formatCode>0</c:formatCode>
                <c:ptCount val="30"/>
                <c:pt idx="0">
                  <c:v>278.62115440999997</c:v>
                </c:pt>
                <c:pt idx="1">
                  <c:v>135.33248337000001</c:v>
                </c:pt>
                <c:pt idx="2">
                  <c:v>582.26594016999991</c:v>
                </c:pt>
                <c:pt idx="3">
                  <c:v>273.33188856000004</c:v>
                </c:pt>
                <c:pt idx="4">
                  <c:v>23.959358420000001</c:v>
                </c:pt>
                <c:pt idx="5">
                  <c:v>25.896020910000001</c:v>
                </c:pt>
                <c:pt idx="6">
                  <c:v>28.64959786</c:v>
                </c:pt>
                <c:pt idx="7">
                  <c:v>50.157701179999997</c:v>
                </c:pt>
                <c:pt idx="8">
                  <c:v>214.88183455999999</c:v>
                </c:pt>
                <c:pt idx="9">
                  <c:v>107.86117895999999</c:v>
                </c:pt>
                <c:pt idx="10">
                  <c:v>16.16202492</c:v>
                </c:pt>
                <c:pt idx="11">
                  <c:v>70.874045729999992</c:v>
                </c:pt>
                <c:pt idx="12">
                  <c:v>131.99823215000001</c:v>
                </c:pt>
                <c:pt idx="13">
                  <c:v>108.07294963000001</c:v>
                </c:pt>
                <c:pt idx="14">
                  <c:v>80.725190710000007</c:v>
                </c:pt>
                <c:pt idx="15">
                  <c:v>3.9212405800000001</c:v>
                </c:pt>
                <c:pt idx="16">
                  <c:v>10.715951779999999</c:v>
                </c:pt>
                <c:pt idx="17">
                  <c:v>10.4515321</c:v>
                </c:pt>
                <c:pt idx="18">
                  <c:v>159.60832897999998</c:v>
                </c:pt>
                <c:pt idx="19">
                  <c:v>69.337094710000002</c:v>
                </c:pt>
                <c:pt idx="20">
                  <c:v>33.372040769999998</c:v>
                </c:pt>
                <c:pt idx="21">
                  <c:v>46.456930509999999</c:v>
                </c:pt>
                <c:pt idx="22">
                  <c:v>57.661539999999995</c:v>
                </c:pt>
                <c:pt idx="23">
                  <c:v>28.54857968</c:v>
                </c:pt>
                <c:pt idx="24">
                  <c:v>4.6962870399999996</c:v>
                </c:pt>
                <c:pt idx="25">
                  <c:v>12.482955829999998</c:v>
                </c:pt>
                <c:pt idx="26">
                  <c:v>13.652317439999999</c:v>
                </c:pt>
                <c:pt idx="27">
                  <c:v>3.8363880999999997</c:v>
                </c:pt>
                <c:pt idx="28">
                  <c:v>0.99014331</c:v>
                </c:pt>
                <c:pt idx="29">
                  <c:v>25.94056381</c:v>
                </c:pt>
              </c:numCache>
            </c:numRef>
          </c:yVal>
          <c:smooth val="0"/>
          <c:extLst>
            <c:ext xmlns:c16="http://schemas.microsoft.com/office/drawing/2014/chart" uri="{C3380CC4-5D6E-409C-BE32-E72D297353CC}">
              <c16:uniqueId val="{00000001-F28F-409C-836B-2E19C652AD2B}"/>
            </c:ext>
          </c:extLst>
        </c:ser>
        <c:dLbls>
          <c:showLegendKey val="0"/>
          <c:showVal val="0"/>
          <c:showCatName val="0"/>
          <c:showSerName val="0"/>
          <c:showPercent val="0"/>
          <c:showBubbleSize val="0"/>
        </c:dLbls>
        <c:axId val="2105542271"/>
        <c:axId val="2105544671"/>
      </c:scatterChart>
      <c:valAx>
        <c:axId val="2105542271"/>
        <c:scaling>
          <c:logBase val="10"/>
          <c:orientation val="minMax"/>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Product value [millions euro]</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4671"/>
        <c:crosses val="autoZero"/>
        <c:crossBetween val="midCat"/>
      </c:valAx>
      <c:valAx>
        <c:axId val="2105544671"/>
        <c:scaling>
          <c:logBase val="10"/>
          <c:orientation val="minMax"/>
          <c:min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Energy consumption [TWh]</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236948032651318E-2"/>
          <c:y val="1.3395263280208165E-2"/>
          <c:w val="0.88602588361561285"/>
          <c:h val="0.61020188173564649"/>
        </c:manualLayout>
      </c:layout>
      <c:barChart>
        <c:barDir val="col"/>
        <c:grouping val="stacked"/>
        <c:varyColors val="0"/>
        <c:ser>
          <c:idx val="0"/>
          <c:order val="0"/>
          <c:tx>
            <c:strRef>
              <c:f>Sheet2!$B$1</c:f>
              <c:strCache>
                <c:ptCount val="1"/>
                <c:pt idx="0">
                  <c:v>Agriculture, forestry, and fisheries</c:v>
                </c:pt>
              </c:strCache>
            </c:strRef>
          </c:tx>
          <c:spPr>
            <a:solidFill>
              <a:schemeClr val="accent1"/>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Sheet2!$B$2:$B$32</c:f>
              <c:numCache>
                <c:formatCode>General</c:formatCode>
                <c:ptCount val="31"/>
                <c:pt idx="0">
                  <c:v>2015920000</c:v>
                </c:pt>
                <c:pt idx="1">
                  <c:v>498581000</c:v>
                </c:pt>
                <c:pt idx="2">
                  <c:v>1969262000</c:v>
                </c:pt>
                <c:pt idx="3">
                  <c:v>1381125000</c:v>
                </c:pt>
                <c:pt idx="4">
                  <c:v>245947000</c:v>
                </c:pt>
                <c:pt idx="5">
                  <c:v>1532069550</c:v>
                </c:pt>
                <c:pt idx="6">
                  <c:v>99716000</c:v>
                </c:pt>
                <c:pt idx="7">
                  <c:v>886962000</c:v>
                </c:pt>
                <c:pt idx="8">
                  <c:v>5433667000</c:v>
                </c:pt>
                <c:pt idx="9">
                  <c:v>471484000</c:v>
                </c:pt>
                <c:pt idx="10">
                  <c:v>1537547273</c:v>
                </c:pt>
                <c:pt idx="11">
                  <c:v>1930342940</c:v>
                </c:pt>
                <c:pt idx="12">
                  <c:v>66318169</c:v>
                </c:pt>
                <c:pt idx="13">
                  <c:v>289128000</c:v>
                </c:pt>
                <c:pt idx="14">
                  <c:v>200131000</c:v>
                </c:pt>
                <c:pt idx="15">
                  <c:v>175063000</c:v>
                </c:pt>
                <c:pt idx="16">
                  <c:v>48994000</c:v>
                </c:pt>
                <c:pt idx="17">
                  <c:v>423989000</c:v>
                </c:pt>
                <c:pt idx="18">
                  <c:v>981862837</c:v>
                </c:pt>
                <c:pt idx="19">
                  <c:v>72775412</c:v>
                </c:pt>
                <c:pt idx="20">
                  <c:v>11631000</c:v>
                </c:pt>
                <c:pt idx="21">
                  <c:v>56619596</c:v>
                </c:pt>
                <c:pt idx="22">
                  <c:v>82216224</c:v>
                </c:pt>
                <c:pt idx="23">
                  <c:v>46849371</c:v>
                </c:pt>
                <c:pt idx="24">
                  <c:v>28586278</c:v>
                </c:pt>
                <c:pt idx="25">
                  <c:v>0</c:v>
                </c:pt>
                <c:pt idx="26">
                  <c:v>96131000</c:v>
                </c:pt>
                <c:pt idx="27">
                  <c:v>8430692</c:v>
                </c:pt>
                <c:pt idx="28">
                  <c:v>0</c:v>
                </c:pt>
                <c:pt idx="29">
                  <c:v>302000</c:v>
                </c:pt>
                <c:pt idx="30">
                  <c:v>14740358</c:v>
                </c:pt>
              </c:numCache>
            </c:numRef>
          </c:val>
          <c:extLst>
            <c:ext xmlns:c16="http://schemas.microsoft.com/office/drawing/2014/chart" uri="{C3380CC4-5D6E-409C-BE32-E72D297353CC}">
              <c16:uniqueId val="{00000000-8E4B-44FF-82EF-978E8DD21ED0}"/>
            </c:ext>
          </c:extLst>
        </c:ser>
        <c:ser>
          <c:idx val="1"/>
          <c:order val="1"/>
          <c:tx>
            <c:strRef>
              <c:f>Sheet2!$C$1</c:f>
              <c:strCache>
                <c:ptCount val="1"/>
                <c:pt idx="0">
                  <c:v>Ceramics and stone products manufacturing</c:v>
                </c:pt>
              </c:strCache>
            </c:strRef>
          </c:tx>
          <c:spPr>
            <a:solidFill>
              <a:schemeClr val="accent2"/>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Sheet2!$C$2:$C$32</c:f>
              <c:numCache>
                <c:formatCode>General</c:formatCode>
                <c:ptCount val="31"/>
                <c:pt idx="0">
                  <c:v>9356671000</c:v>
                </c:pt>
                <c:pt idx="1">
                  <c:v>2565730000</c:v>
                </c:pt>
                <c:pt idx="2">
                  <c:v>16584092000</c:v>
                </c:pt>
                <c:pt idx="3">
                  <c:v>30266035000</c:v>
                </c:pt>
                <c:pt idx="4">
                  <c:v>770080000</c:v>
                </c:pt>
                <c:pt idx="5">
                  <c:v>2423434756</c:v>
                </c:pt>
                <c:pt idx="6">
                  <c:v>1150008000</c:v>
                </c:pt>
                <c:pt idx="7">
                  <c:v>4570237000</c:v>
                </c:pt>
                <c:pt idx="8">
                  <c:v>14989305000</c:v>
                </c:pt>
                <c:pt idx="9">
                  <c:v>4782880000</c:v>
                </c:pt>
                <c:pt idx="10">
                  <c:v>0</c:v>
                </c:pt>
                <c:pt idx="11">
                  <c:v>877060604</c:v>
                </c:pt>
                <c:pt idx="12">
                  <c:v>1122357477</c:v>
                </c:pt>
                <c:pt idx="13">
                  <c:v>1679359000</c:v>
                </c:pt>
                <c:pt idx="14">
                  <c:v>2083288000</c:v>
                </c:pt>
                <c:pt idx="15">
                  <c:v>494361000</c:v>
                </c:pt>
                <c:pt idx="16">
                  <c:v>62753000</c:v>
                </c:pt>
                <c:pt idx="17">
                  <c:v>775372000</c:v>
                </c:pt>
                <c:pt idx="18">
                  <c:v>8156052839</c:v>
                </c:pt>
                <c:pt idx="19">
                  <c:v>3158506454</c:v>
                </c:pt>
                <c:pt idx="20">
                  <c:v>916314000</c:v>
                </c:pt>
                <c:pt idx="21">
                  <c:v>1165915179</c:v>
                </c:pt>
                <c:pt idx="22">
                  <c:v>2138871773</c:v>
                </c:pt>
                <c:pt idx="23">
                  <c:v>884645670</c:v>
                </c:pt>
                <c:pt idx="24">
                  <c:v>218248034</c:v>
                </c:pt>
                <c:pt idx="25">
                  <c:v>146870000</c:v>
                </c:pt>
                <c:pt idx="26">
                  <c:v>888231000</c:v>
                </c:pt>
                <c:pt idx="27">
                  <c:v>392998880</c:v>
                </c:pt>
                <c:pt idx="28">
                  <c:v>16636447</c:v>
                </c:pt>
                <c:pt idx="29">
                  <c:v>4724000</c:v>
                </c:pt>
                <c:pt idx="30">
                  <c:v>852133733</c:v>
                </c:pt>
              </c:numCache>
            </c:numRef>
          </c:val>
          <c:extLst>
            <c:ext xmlns:c16="http://schemas.microsoft.com/office/drawing/2014/chart" uri="{C3380CC4-5D6E-409C-BE32-E72D297353CC}">
              <c16:uniqueId val="{00000001-8E4B-44FF-82EF-978E8DD21ED0}"/>
            </c:ext>
          </c:extLst>
        </c:ser>
        <c:ser>
          <c:idx val="2"/>
          <c:order val="2"/>
          <c:tx>
            <c:strRef>
              <c:f>Sheet2!$D$1</c:f>
              <c:strCache>
                <c:ptCount val="1"/>
                <c:pt idx="0">
                  <c:v>Chemical industry (including petroleum and coal products)</c:v>
                </c:pt>
              </c:strCache>
            </c:strRef>
          </c:tx>
          <c:spPr>
            <a:solidFill>
              <a:schemeClr val="accent3"/>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Sheet2!$D$2:$D$32</c:f>
              <c:numCache>
                <c:formatCode>General</c:formatCode>
                <c:ptCount val="31"/>
                <c:pt idx="0">
                  <c:v>19662245000</c:v>
                </c:pt>
                <c:pt idx="1">
                  <c:v>2009922000</c:v>
                </c:pt>
                <c:pt idx="2">
                  <c:v>25765576000</c:v>
                </c:pt>
                <c:pt idx="3">
                  <c:v>23559768000</c:v>
                </c:pt>
                <c:pt idx="4">
                  <c:v>367087000</c:v>
                </c:pt>
                <c:pt idx="5">
                  <c:v>2163964488</c:v>
                </c:pt>
                <c:pt idx="6">
                  <c:v>1624383000</c:v>
                </c:pt>
                <c:pt idx="7">
                  <c:v>2041742000</c:v>
                </c:pt>
                <c:pt idx="8">
                  <c:v>16860069000</c:v>
                </c:pt>
                <c:pt idx="9">
                  <c:v>4505346000</c:v>
                </c:pt>
                <c:pt idx="10">
                  <c:v>206544773</c:v>
                </c:pt>
                <c:pt idx="11">
                  <c:v>811205447</c:v>
                </c:pt>
                <c:pt idx="12">
                  <c:v>1650682737</c:v>
                </c:pt>
                <c:pt idx="13">
                  <c:v>7631925000</c:v>
                </c:pt>
                <c:pt idx="14">
                  <c:v>1380615000</c:v>
                </c:pt>
                <c:pt idx="15">
                  <c:v>361089000</c:v>
                </c:pt>
                <c:pt idx="16">
                  <c:v>62829000</c:v>
                </c:pt>
                <c:pt idx="17">
                  <c:v>497541000</c:v>
                </c:pt>
                <c:pt idx="18">
                  <c:v>6133067150</c:v>
                </c:pt>
                <c:pt idx="19">
                  <c:v>1879953760</c:v>
                </c:pt>
                <c:pt idx="20">
                  <c:v>71025000</c:v>
                </c:pt>
                <c:pt idx="21">
                  <c:v>1562678604</c:v>
                </c:pt>
                <c:pt idx="22">
                  <c:v>1046578525</c:v>
                </c:pt>
                <c:pt idx="23">
                  <c:v>1014538809</c:v>
                </c:pt>
                <c:pt idx="24">
                  <c:v>10513447</c:v>
                </c:pt>
                <c:pt idx="25">
                  <c:v>96058000</c:v>
                </c:pt>
                <c:pt idx="26">
                  <c:v>444057000</c:v>
                </c:pt>
                <c:pt idx="27">
                  <c:v>174202255</c:v>
                </c:pt>
                <c:pt idx="28">
                  <c:v>36456114</c:v>
                </c:pt>
                <c:pt idx="29">
                  <c:v>347000</c:v>
                </c:pt>
                <c:pt idx="30">
                  <c:v>809925156</c:v>
                </c:pt>
              </c:numCache>
            </c:numRef>
          </c:val>
          <c:extLst>
            <c:ext xmlns:c16="http://schemas.microsoft.com/office/drawing/2014/chart" uri="{C3380CC4-5D6E-409C-BE32-E72D297353CC}">
              <c16:uniqueId val="{00000002-8E4B-44FF-82EF-978E8DD21ED0}"/>
            </c:ext>
          </c:extLst>
        </c:ser>
        <c:ser>
          <c:idx val="3"/>
          <c:order val="3"/>
          <c:tx>
            <c:strRef>
              <c:f>Sheet2!$E$1</c:f>
              <c:strCache>
                <c:ptCount val="1"/>
                <c:pt idx="0">
                  <c:v>Construction industry</c:v>
                </c:pt>
              </c:strCache>
            </c:strRef>
          </c:tx>
          <c:spPr>
            <a:solidFill>
              <a:schemeClr val="accent4"/>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Sheet2!$E$2:$E$32</c:f>
              <c:numCache>
                <c:formatCode>General</c:formatCode>
                <c:ptCount val="31"/>
                <c:pt idx="0">
                  <c:v>5013034000</c:v>
                </c:pt>
                <c:pt idx="1">
                  <c:v>612211000</c:v>
                </c:pt>
                <c:pt idx="2">
                  <c:v>1593699000</c:v>
                </c:pt>
                <c:pt idx="3">
                  <c:v>5147618000</c:v>
                </c:pt>
                <c:pt idx="4">
                  <c:v>501203000</c:v>
                </c:pt>
                <c:pt idx="5">
                  <c:v>780017983</c:v>
                </c:pt>
                <c:pt idx="6">
                  <c:v>34552000</c:v>
                </c:pt>
                <c:pt idx="7">
                  <c:v>163673000</c:v>
                </c:pt>
                <c:pt idx="8">
                  <c:v>1629470000</c:v>
                </c:pt>
                <c:pt idx="9">
                  <c:v>722592000</c:v>
                </c:pt>
                <c:pt idx="10">
                  <c:v>0</c:v>
                </c:pt>
                <c:pt idx="11">
                  <c:v>487170017</c:v>
                </c:pt>
                <c:pt idx="12">
                  <c:v>1746314946</c:v>
                </c:pt>
                <c:pt idx="13">
                  <c:v>1140302000</c:v>
                </c:pt>
                <c:pt idx="14">
                  <c:v>766375000</c:v>
                </c:pt>
                <c:pt idx="15">
                  <c:v>717448000</c:v>
                </c:pt>
                <c:pt idx="16">
                  <c:v>65678000</c:v>
                </c:pt>
                <c:pt idx="17">
                  <c:v>207626000</c:v>
                </c:pt>
                <c:pt idx="18">
                  <c:v>1210901586</c:v>
                </c:pt>
                <c:pt idx="19">
                  <c:v>526841527</c:v>
                </c:pt>
                <c:pt idx="20">
                  <c:v>174192000</c:v>
                </c:pt>
                <c:pt idx="21">
                  <c:v>284228485</c:v>
                </c:pt>
                <c:pt idx="22">
                  <c:v>182339540</c:v>
                </c:pt>
                <c:pt idx="23">
                  <c:v>165556805</c:v>
                </c:pt>
                <c:pt idx="24">
                  <c:v>9782004</c:v>
                </c:pt>
                <c:pt idx="25">
                  <c:v>109708000</c:v>
                </c:pt>
                <c:pt idx="26">
                  <c:v>110063000</c:v>
                </c:pt>
                <c:pt idx="27">
                  <c:v>56107125</c:v>
                </c:pt>
                <c:pt idx="28">
                  <c:v>0</c:v>
                </c:pt>
                <c:pt idx="29">
                  <c:v>9244000</c:v>
                </c:pt>
                <c:pt idx="30">
                  <c:v>44969634</c:v>
                </c:pt>
              </c:numCache>
            </c:numRef>
          </c:val>
          <c:extLst>
            <c:ext xmlns:c16="http://schemas.microsoft.com/office/drawing/2014/chart" uri="{C3380CC4-5D6E-409C-BE32-E72D297353CC}">
              <c16:uniqueId val="{00000003-8E4B-44FF-82EF-978E8DD21ED0}"/>
            </c:ext>
          </c:extLst>
        </c:ser>
        <c:ser>
          <c:idx val="4"/>
          <c:order val="4"/>
          <c:tx>
            <c:strRef>
              <c:f>Sheet2!$F$1</c:f>
              <c:strCache>
                <c:ptCount val="1"/>
                <c:pt idx="0">
                  <c:v>Food and beverage manufacturing</c:v>
                </c:pt>
              </c:strCache>
            </c:strRef>
          </c:tx>
          <c:spPr>
            <a:solidFill>
              <a:schemeClr val="accent5"/>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Sheet2!$F$2:$F$32</c:f>
              <c:numCache>
                <c:formatCode>General</c:formatCode>
                <c:ptCount val="31"/>
                <c:pt idx="0">
                  <c:v>97106585000</c:v>
                </c:pt>
                <c:pt idx="1">
                  <c:v>19701652000</c:v>
                </c:pt>
                <c:pt idx="2" formatCode="0.00E+00">
                  <c:v>130000000000</c:v>
                </c:pt>
                <c:pt idx="3">
                  <c:v>92854627000</c:v>
                </c:pt>
                <c:pt idx="4">
                  <c:v>8571203000</c:v>
                </c:pt>
                <c:pt idx="5">
                  <c:v>14645789232</c:v>
                </c:pt>
                <c:pt idx="6">
                  <c:v>4034476000</c:v>
                </c:pt>
                <c:pt idx="7">
                  <c:v>9386962000</c:v>
                </c:pt>
                <c:pt idx="8" formatCode="0.00E+00">
                  <c:v>109000000000</c:v>
                </c:pt>
                <c:pt idx="9">
                  <c:v>18101100000</c:v>
                </c:pt>
                <c:pt idx="10">
                  <c:v>547806142</c:v>
                </c:pt>
                <c:pt idx="11">
                  <c:v>11300406571</c:v>
                </c:pt>
                <c:pt idx="12">
                  <c:v>5246315732</c:v>
                </c:pt>
                <c:pt idx="13">
                  <c:v>7669781000</c:v>
                </c:pt>
                <c:pt idx="14">
                  <c:v>17737265000</c:v>
                </c:pt>
                <c:pt idx="15">
                  <c:v>1683033000</c:v>
                </c:pt>
                <c:pt idx="16">
                  <c:v>947453000</c:v>
                </c:pt>
                <c:pt idx="17">
                  <c:v>3843176000</c:v>
                </c:pt>
                <c:pt idx="18">
                  <c:v>41533898498</c:v>
                </c:pt>
                <c:pt idx="19">
                  <c:v>11580299123</c:v>
                </c:pt>
                <c:pt idx="20">
                  <c:v>2413372000</c:v>
                </c:pt>
                <c:pt idx="21">
                  <c:v>9910912941</c:v>
                </c:pt>
                <c:pt idx="22">
                  <c:v>11221058078</c:v>
                </c:pt>
                <c:pt idx="23">
                  <c:v>3778010019</c:v>
                </c:pt>
                <c:pt idx="24">
                  <c:v>390275515</c:v>
                </c:pt>
                <c:pt idx="25">
                  <c:v>851148000</c:v>
                </c:pt>
                <c:pt idx="26">
                  <c:v>3803070000</c:v>
                </c:pt>
                <c:pt idx="27">
                  <c:v>1039465088</c:v>
                </c:pt>
                <c:pt idx="28">
                  <c:v>573917531</c:v>
                </c:pt>
                <c:pt idx="29">
                  <c:v>227477000</c:v>
                </c:pt>
                <c:pt idx="30">
                  <c:v>3262876132</c:v>
                </c:pt>
              </c:numCache>
            </c:numRef>
          </c:val>
          <c:extLst>
            <c:ext xmlns:c16="http://schemas.microsoft.com/office/drawing/2014/chart" uri="{C3380CC4-5D6E-409C-BE32-E72D297353CC}">
              <c16:uniqueId val="{00000004-8E4B-44FF-82EF-978E8DD21ED0}"/>
            </c:ext>
          </c:extLst>
        </c:ser>
        <c:ser>
          <c:idx val="5"/>
          <c:order val="5"/>
          <c:tx>
            <c:strRef>
              <c:f>Sheet2!$G$1</c:f>
              <c:strCache>
                <c:ptCount val="1"/>
                <c:pt idx="0">
                  <c:v>Iron, non-ferrous, and metal products manufacturing</c:v>
                </c:pt>
              </c:strCache>
            </c:strRef>
          </c:tx>
          <c:spPr>
            <a:solidFill>
              <a:schemeClr val="accent6"/>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Sheet2!$G$2:$G$32</c:f>
              <c:numCache>
                <c:formatCode>General</c:formatCode>
                <c:ptCount val="31"/>
                <c:pt idx="0" formatCode="0.00E+00">
                  <c:v>115000000000</c:v>
                </c:pt>
                <c:pt idx="1">
                  <c:v>21893148000</c:v>
                </c:pt>
                <c:pt idx="2" formatCode="0.00E+00">
                  <c:v>247000000000</c:v>
                </c:pt>
                <c:pt idx="3" formatCode="0.00E+00">
                  <c:v>258000000000</c:v>
                </c:pt>
                <c:pt idx="4">
                  <c:v>5303777000</c:v>
                </c:pt>
                <c:pt idx="5">
                  <c:v>18554347125</c:v>
                </c:pt>
                <c:pt idx="6">
                  <c:v>4582522000</c:v>
                </c:pt>
                <c:pt idx="7">
                  <c:v>12367785000</c:v>
                </c:pt>
                <c:pt idx="8">
                  <c:v>95004058000</c:v>
                </c:pt>
                <c:pt idx="9">
                  <c:v>20473867000</c:v>
                </c:pt>
                <c:pt idx="10">
                  <c:v>1931332482</c:v>
                </c:pt>
                <c:pt idx="11">
                  <c:v>3850899620</c:v>
                </c:pt>
                <c:pt idx="12">
                  <c:v>14455344373</c:v>
                </c:pt>
                <c:pt idx="13">
                  <c:v>24869309000</c:v>
                </c:pt>
                <c:pt idx="14">
                  <c:v>28997550000</c:v>
                </c:pt>
                <c:pt idx="15">
                  <c:v>3028498000</c:v>
                </c:pt>
                <c:pt idx="16">
                  <c:v>385695000</c:v>
                </c:pt>
                <c:pt idx="17">
                  <c:v>4594756000</c:v>
                </c:pt>
                <c:pt idx="18">
                  <c:v>39902542936</c:v>
                </c:pt>
                <c:pt idx="19">
                  <c:v>31916119028</c:v>
                </c:pt>
                <c:pt idx="20">
                  <c:v>17717681000</c:v>
                </c:pt>
                <c:pt idx="21">
                  <c:v>25491348435</c:v>
                </c:pt>
                <c:pt idx="22">
                  <c:v>10437611133</c:v>
                </c:pt>
                <c:pt idx="23">
                  <c:v>3998684934</c:v>
                </c:pt>
                <c:pt idx="24">
                  <c:v>347546959</c:v>
                </c:pt>
                <c:pt idx="25">
                  <c:v>2738052000</c:v>
                </c:pt>
                <c:pt idx="26">
                  <c:v>3188661000</c:v>
                </c:pt>
                <c:pt idx="27">
                  <c:v>2388348688</c:v>
                </c:pt>
                <c:pt idx="28">
                  <c:v>233479068</c:v>
                </c:pt>
                <c:pt idx="29">
                  <c:v>124247000</c:v>
                </c:pt>
                <c:pt idx="30">
                  <c:v>3988114755</c:v>
                </c:pt>
              </c:numCache>
            </c:numRef>
          </c:val>
          <c:extLst>
            <c:ext xmlns:c16="http://schemas.microsoft.com/office/drawing/2014/chart" uri="{C3380CC4-5D6E-409C-BE32-E72D297353CC}">
              <c16:uniqueId val="{00000005-8E4B-44FF-82EF-978E8DD21ED0}"/>
            </c:ext>
          </c:extLst>
        </c:ser>
        <c:ser>
          <c:idx val="6"/>
          <c:order val="6"/>
          <c:tx>
            <c:strRef>
              <c:f>Sheet2!$H$1</c:f>
              <c:strCache>
                <c:ptCount val="1"/>
                <c:pt idx="0">
                  <c:v>Machinery manufacturing</c:v>
                </c:pt>
              </c:strCache>
            </c:strRef>
          </c:tx>
          <c:spPr>
            <a:solidFill>
              <a:schemeClr val="accent1">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Sheet2!$H$2:$H$32</c:f>
              <c:numCache>
                <c:formatCode>General</c:formatCode>
                <c:ptCount val="31"/>
                <c:pt idx="0">
                  <c:v>62181324000</c:v>
                </c:pt>
                <c:pt idx="1">
                  <c:v>15530245000</c:v>
                </c:pt>
                <c:pt idx="2" formatCode="0.00E+00">
                  <c:v>179000000000</c:v>
                </c:pt>
                <c:pt idx="3">
                  <c:v>89703115000</c:v>
                </c:pt>
                <c:pt idx="4">
                  <c:v>6129891000</c:v>
                </c:pt>
                <c:pt idx="5">
                  <c:v>8983060842</c:v>
                </c:pt>
                <c:pt idx="6">
                  <c:v>312035000</c:v>
                </c:pt>
                <c:pt idx="7">
                  <c:v>9738740000</c:v>
                </c:pt>
                <c:pt idx="8">
                  <c:v>44824069000</c:v>
                </c:pt>
                <c:pt idx="9">
                  <c:v>4389233000</c:v>
                </c:pt>
                <c:pt idx="10">
                  <c:v>0</c:v>
                </c:pt>
                <c:pt idx="11">
                  <c:v>1464555003</c:v>
                </c:pt>
                <c:pt idx="12">
                  <c:v>13310761584</c:v>
                </c:pt>
                <c:pt idx="13">
                  <c:v>9569227000</c:v>
                </c:pt>
                <c:pt idx="14">
                  <c:v>15407516000</c:v>
                </c:pt>
                <c:pt idx="15">
                  <c:v>1156591000</c:v>
                </c:pt>
                <c:pt idx="16">
                  <c:v>123812000</c:v>
                </c:pt>
                <c:pt idx="17">
                  <c:v>1424828000</c:v>
                </c:pt>
                <c:pt idx="18">
                  <c:v>21702598412</c:v>
                </c:pt>
                <c:pt idx="19">
                  <c:v>29651599401</c:v>
                </c:pt>
                <c:pt idx="20">
                  <c:v>7086700000</c:v>
                </c:pt>
                <c:pt idx="21">
                  <c:v>13813211596</c:v>
                </c:pt>
                <c:pt idx="22">
                  <c:v>5144262230</c:v>
                </c:pt>
                <c:pt idx="23">
                  <c:v>1164767354</c:v>
                </c:pt>
                <c:pt idx="24">
                  <c:v>3442390</c:v>
                </c:pt>
                <c:pt idx="25">
                  <c:v>1068668000</c:v>
                </c:pt>
                <c:pt idx="26">
                  <c:v>983394000</c:v>
                </c:pt>
                <c:pt idx="27">
                  <c:v>312085914</c:v>
                </c:pt>
                <c:pt idx="28">
                  <c:v>11874130</c:v>
                </c:pt>
                <c:pt idx="29">
                  <c:v>0</c:v>
                </c:pt>
                <c:pt idx="30">
                  <c:v>1388542964</c:v>
                </c:pt>
              </c:numCache>
            </c:numRef>
          </c:val>
          <c:extLst>
            <c:ext xmlns:c16="http://schemas.microsoft.com/office/drawing/2014/chart" uri="{C3380CC4-5D6E-409C-BE32-E72D297353CC}">
              <c16:uniqueId val="{00000006-8E4B-44FF-82EF-978E8DD21ED0}"/>
            </c:ext>
          </c:extLst>
        </c:ser>
        <c:ser>
          <c:idx val="7"/>
          <c:order val="7"/>
          <c:tx>
            <c:strRef>
              <c:f>Sheet2!$I$1</c:f>
              <c:strCache>
                <c:ptCount val="1"/>
                <c:pt idx="0">
                  <c:v>Mining and others</c:v>
                </c:pt>
              </c:strCache>
            </c:strRef>
          </c:tx>
          <c:spPr>
            <a:solidFill>
              <a:schemeClr val="accent2">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Sheet2!$I$2:$I$32</c:f>
              <c:numCache>
                <c:formatCode>General</c:formatCode>
                <c:ptCount val="31"/>
                <c:pt idx="0">
                  <c:v>366547000</c:v>
                </c:pt>
                <c:pt idx="1">
                  <c:v>178372000</c:v>
                </c:pt>
                <c:pt idx="2">
                  <c:v>1959731000</c:v>
                </c:pt>
                <c:pt idx="3">
                  <c:v>1823881000</c:v>
                </c:pt>
                <c:pt idx="4">
                  <c:v>27759000</c:v>
                </c:pt>
                <c:pt idx="5">
                  <c:v>132820197</c:v>
                </c:pt>
                <c:pt idx="6">
                  <c:v>27249000</c:v>
                </c:pt>
                <c:pt idx="7">
                  <c:v>28592000</c:v>
                </c:pt>
                <c:pt idx="8">
                  <c:v>414369000</c:v>
                </c:pt>
                <c:pt idx="9">
                  <c:v>202228000</c:v>
                </c:pt>
                <c:pt idx="10">
                  <c:v>0</c:v>
                </c:pt>
                <c:pt idx="11">
                  <c:v>664808137</c:v>
                </c:pt>
                <c:pt idx="12">
                  <c:v>174895024</c:v>
                </c:pt>
                <c:pt idx="13">
                  <c:v>21917000</c:v>
                </c:pt>
                <c:pt idx="14">
                  <c:v>23405000</c:v>
                </c:pt>
                <c:pt idx="15">
                  <c:v>58245000</c:v>
                </c:pt>
                <c:pt idx="16">
                  <c:v>0</c:v>
                </c:pt>
                <c:pt idx="17">
                  <c:v>7839000</c:v>
                </c:pt>
                <c:pt idx="18">
                  <c:v>119970937</c:v>
                </c:pt>
                <c:pt idx="19">
                  <c:v>55817114</c:v>
                </c:pt>
                <c:pt idx="20">
                  <c:v>8511000</c:v>
                </c:pt>
                <c:pt idx="21">
                  <c:v>25808461</c:v>
                </c:pt>
                <c:pt idx="22">
                  <c:v>495261487</c:v>
                </c:pt>
                <c:pt idx="23">
                  <c:v>0</c:v>
                </c:pt>
                <c:pt idx="24">
                  <c:v>0</c:v>
                </c:pt>
                <c:pt idx="25">
                  <c:v>13456000</c:v>
                </c:pt>
                <c:pt idx="26">
                  <c:v>103397000</c:v>
                </c:pt>
                <c:pt idx="27">
                  <c:v>13410164</c:v>
                </c:pt>
                <c:pt idx="28">
                  <c:v>0</c:v>
                </c:pt>
                <c:pt idx="29">
                  <c:v>0</c:v>
                </c:pt>
                <c:pt idx="30">
                  <c:v>0</c:v>
                </c:pt>
              </c:numCache>
            </c:numRef>
          </c:val>
          <c:extLst>
            <c:ext xmlns:c16="http://schemas.microsoft.com/office/drawing/2014/chart" uri="{C3380CC4-5D6E-409C-BE32-E72D297353CC}">
              <c16:uniqueId val="{00000007-8E4B-44FF-82EF-978E8DD21ED0}"/>
            </c:ext>
          </c:extLst>
        </c:ser>
        <c:ser>
          <c:idx val="8"/>
          <c:order val="8"/>
          <c:tx>
            <c:strRef>
              <c:f>Sheet2!$J$1</c:f>
              <c:strCache>
                <c:ptCount val="1"/>
                <c:pt idx="0">
                  <c:v>Plastic, rubber, and leather products manufacturing</c:v>
                </c:pt>
              </c:strCache>
            </c:strRef>
          </c:tx>
          <c:spPr>
            <a:solidFill>
              <a:schemeClr val="accent3">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Sheet2!$J$2:$J$32</c:f>
              <c:numCache>
                <c:formatCode>General</c:formatCode>
                <c:ptCount val="31"/>
                <c:pt idx="0">
                  <c:v>26795760000</c:v>
                </c:pt>
                <c:pt idx="1">
                  <c:v>5228766000</c:v>
                </c:pt>
                <c:pt idx="2">
                  <c:v>54605901000</c:v>
                </c:pt>
                <c:pt idx="3">
                  <c:v>46223118000</c:v>
                </c:pt>
                <c:pt idx="4">
                  <c:v>839197000</c:v>
                </c:pt>
                <c:pt idx="5">
                  <c:v>2835744404</c:v>
                </c:pt>
                <c:pt idx="6">
                  <c:v>825763000</c:v>
                </c:pt>
                <c:pt idx="7">
                  <c:v>3870705000</c:v>
                </c:pt>
                <c:pt idx="8">
                  <c:v>26249407000</c:v>
                </c:pt>
                <c:pt idx="9">
                  <c:v>7008346000</c:v>
                </c:pt>
                <c:pt idx="10">
                  <c:v>0</c:v>
                </c:pt>
                <c:pt idx="11">
                  <c:v>630335849</c:v>
                </c:pt>
                <c:pt idx="12">
                  <c:v>2558085516</c:v>
                </c:pt>
                <c:pt idx="13">
                  <c:v>2298910000</c:v>
                </c:pt>
                <c:pt idx="14">
                  <c:v>5485827000</c:v>
                </c:pt>
                <c:pt idx="15">
                  <c:v>487890000</c:v>
                </c:pt>
                <c:pt idx="16">
                  <c:v>60720000</c:v>
                </c:pt>
                <c:pt idx="17">
                  <c:v>1403740000</c:v>
                </c:pt>
                <c:pt idx="18">
                  <c:v>16726650815</c:v>
                </c:pt>
                <c:pt idx="19">
                  <c:v>8873396808</c:v>
                </c:pt>
                <c:pt idx="20">
                  <c:v>2373303000</c:v>
                </c:pt>
                <c:pt idx="21">
                  <c:v>3439724770</c:v>
                </c:pt>
                <c:pt idx="22">
                  <c:v>2711577822</c:v>
                </c:pt>
                <c:pt idx="23">
                  <c:v>926614683</c:v>
                </c:pt>
                <c:pt idx="24">
                  <c:v>21419725</c:v>
                </c:pt>
                <c:pt idx="25">
                  <c:v>599702000</c:v>
                </c:pt>
                <c:pt idx="26">
                  <c:v>1100518000</c:v>
                </c:pt>
                <c:pt idx="27">
                  <c:v>553465792</c:v>
                </c:pt>
                <c:pt idx="28">
                  <c:v>52575169</c:v>
                </c:pt>
                <c:pt idx="29">
                  <c:v>4571000</c:v>
                </c:pt>
                <c:pt idx="30">
                  <c:v>1045489685</c:v>
                </c:pt>
              </c:numCache>
            </c:numRef>
          </c:val>
          <c:extLst>
            <c:ext xmlns:c16="http://schemas.microsoft.com/office/drawing/2014/chart" uri="{C3380CC4-5D6E-409C-BE32-E72D297353CC}">
              <c16:uniqueId val="{00000008-8E4B-44FF-82EF-978E8DD21ED0}"/>
            </c:ext>
          </c:extLst>
        </c:ser>
        <c:ser>
          <c:idx val="9"/>
          <c:order val="9"/>
          <c:tx>
            <c:strRef>
              <c:f>Sheet2!$K$1</c:f>
              <c:strCache>
                <c:ptCount val="1"/>
                <c:pt idx="0">
                  <c:v>Printing and related industries</c:v>
                </c:pt>
              </c:strCache>
            </c:strRef>
          </c:tx>
          <c:spPr>
            <a:solidFill>
              <a:schemeClr val="accent4">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Sheet2!$K$2:$K$32</c:f>
              <c:numCache>
                <c:formatCode>General</c:formatCode>
                <c:ptCount val="31"/>
                <c:pt idx="0">
                  <c:v>4907018000</c:v>
                </c:pt>
                <c:pt idx="1">
                  <c:v>1324107000</c:v>
                </c:pt>
                <c:pt idx="2">
                  <c:v>8009663000</c:v>
                </c:pt>
                <c:pt idx="3">
                  <c:v>5825441000</c:v>
                </c:pt>
                <c:pt idx="4">
                  <c:v>488037000</c:v>
                </c:pt>
                <c:pt idx="5">
                  <c:v>43964890</c:v>
                </c:pt>
                <c:pt idx="6">
                  <c:v>242939000</c:v>
                </c:pt>
                <c:pt idx="7">
                  <c:v>636513000</c:v>
                </c:pt>
                <c:pt idx="8">
                  <c:v>2176461000</c:v>
                </c:pt>
                <c:pt idx="9">
                  <c:v>876232000</c:v>
                </c:pt>
                <c:pt idx="10">
                  <c:v>0</c:v>
                </c:pt>
                <c:pt idx="11">
                  <c:v>58889959</c:v>
                </c:pt>
                <c:pt idx="12">
                  <c:v>112229849</c:v>
                </c:pt>
                <c:pt idx="13">
                  <c:v>474850000</c:v>
                </c:pt>
                <c:pt idx="14">
                  <c:v>1025826000</c:v>
                </c:pt>
                <c:pt idx="15">
                  <c:v>91536000</c:v>
                </c:pt>
                <c:pt idx="16">
                  <c:v>152613000</c:v>
                </c:pt>
                <c:pt idx="17">
                  <c:v>165593000</c:v>
                </c:pt>
                <c:pt idx="18">
                  <c:v>1518876266</c:v>
                </c:pt>
                <c:pt idx="19">
                  <c:v>716020413</c:v>
                </c:pt>
                <c:pt idx="20">
                  <c:v>202062000</c:v>
                </c:pt>
                <c:pt idx="21">
                  <c:v>493410579</c:v>
                </c:pt>
                <c:pt idx="22">
                  <c:v>548339499</c:v>
                </c:pt>
                <c:pt idx="23">
                  <c:v>331206667</c:v>
                </c:pt>
                <c:pt idx="24">
                  <c:v>9729476</c:v>
                </c:pt>
                <c:pt idx="25">
                  <c:v>231295000</c:v>
                </c:pt>
                <c:pt idx="26">
                  <c:v>824016000</c:v>
                </c:pt>
                <c:pt idx="27">
                  <c:v>54261364</c:v>
                </c:pt>
                <c:pt idx="28">
                  <c:v>23872532</c:v>
                </c:pt>
                <c:pt idx="29">
                  <c:v>2965000</c:v>
                </c:pt>
                <c:pt idx="30">
                  <c:v>161917685</c:v>
                </c:pt>
              </c:numCache>
            </c:numRef>
          </c:val>
          <c:extLst>
            <c:ext xmlns:c16="http://schemas.microsoft.com/office/drawing/2014/chart" uri="{C3380CC4-5D6E-409C-BE32-E72D297353CC}">
              <c16:uniqueId val="{00000009-8E4B-44FF-82EF-978E8DD21ED0}"/>
            </c:ext>
          </c:extLst>
        </c:ser>
        <c:ser>
          <c:idx val="10"/>
          <c:order val="10"/>
          <c:tx>
            <c:strRef>
              <c:f>Sheet2!$L$1</c:f>
              <c:strCache>
                <c:ptCount val="1"/>
                <c:pt idx="0">
                  <c:v>Pulp, paper, and paper products manufacturing</c:v>
                </c:pt>
              </c:strCache>
            </c:strRef>
          </c:tx>
          <c:spPr>
            <a:solidFill>
              <a:schemeClr val="accent5">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Sheet2!$L$2:$L$32</c:f>
              <c:numCache>
                <c:formatCode>General</c:formatCode>
                <c:ptCount val="31"/>
                <c:pt idx="0">
                  <c:v>12832385000</c:v>
                </c:pt>
                <c:pt idx="1">
                  <c:v>2165219000</c:v>
                </c:pt>
                <c:pt idx="2">
                  <c:v>17836465000</c:v>
                </c:pt>
                <c:pt idx="3">
                  <c:v>24118346000</c:v>
                </c:pt>
                <c:pt idx="4">
                  <c:v>290400000</c:v>
                </c:pt>
                <c:pt idx="5">
                  <c:v>1225105960</c:v>
                </c:pt>
                <c:pt idx="6">
                  <c:v>1066998000</c:v>
                </c:pt>
                <c:pt idx="7">
                  <c:v>2712118000</c:v>
                </c:pt>
                <c:pt idx="8">
                  <c:v>12527014000</c:v>
                </c:pt>
                <c:pt idx="9">
                  <c:v>2690670000</c:v>
                </c:pt>
                <c:pt idx="10">
                  <c:v>0</c:v>
                </c:pt>
                <c:pt idx="11">
                  <c:v>285616466</c:v>
                </c:pt>
                <c:pt idx="12">
                  <c:v>4931766821</c:v>
                </c:pt>
                <c:pt idx="13">
                  <c:v>7223018000</c:v>
                </c:pt>
                <c:pt idx="14">
                  <c:v>2173426000</c:v>
                </c:pt>
                <c:pt idx="15">
                  <c:v>199955000</c:v>
                </c:pt>
                <c:pt idx="16">
                  <c:v>92855000</c:v>
                </c:pt>
                <c:pt idx="17">
                  <c:v>697863000</c:v>
                </c:pt>
                <c:pt idx="18">
                  <c:v>5686751208</c:v>
                </c:pt>
                <c:pt idx="19">
                  <c:v>3091540366</c:v>
                </c:pt>
                <c:pt idx="20">
                  <c:v>439085000</c:v>
                </c:pt>
                <c:pt idx="21">
                  <c:v>623092318</c:v>
                </c:pt>
                <c:pt idx="22">
                  <c:v>787443143</c:v>
                </c:pt>
                <c:pt idx="23">
                  <c:v>583526433</c:v>
                </c:pt>
                <c:pt idx="24">
                  <c:v>70120644</c:v>
                </c:pt>
                <c:pt idx="25">
                  <c:v>312289000</c:v>
                </c:pt>
                <c:pt idx="26">
                  <c:v>669644000</c:v>
                </c:pt>
                <c:pt idx="27">
                  <c:v>223943800</c:v>
                </c:pt>
                <c:pt idx="28">
                  <c:v>48602650</c:v>
                </c:pt>
                <c:pt idx="29">
                  <c:v>4571000</c:v>
                </c:pt>
                <c:pt idx="30">
                  <c:v>930032042</c:v>
                </c:pt>
              </c:numCache>
            </c:numRef>
          </c:val>
          <c:extLst>
            <c:ext xmlns:c16="http://schemas.microsoft.com/office/drawing/2014/chart" uri="{C3380CC4-5D6E-409C-BE32-E72D297353CC}">
              <c16:uniqueId val="{0000000A-8E4B-44FF-82EF-978E8DD21ED0}"/>
            </c:ext>
          </c:extLst>
        </c:ser>
        <c:ser>
          <c:idx val="11"/>
          <c:order val="11"/>
          <c:tx>
            <c:strRef>
              <c:f>Sheet2!$M$1</c:f>
              <c:strCache>
                <c:ptCount val="1"/>
                <c:pt idx="0">
                  <c:v>Textile industry</c:v>
                </c:pt>
              </c:strCache>
            </c:strRef>
          </c:tx>
          <c:spPr>
            <a:solidFill>
              <a:schemeClr val="accent6">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Sheet2!$M$2:$M$32</c:f>
              <c:numCache>
                <c:formatCode>General</c:formatCode>
                <c:ptCount val="31"/>
                <c:pt idx="0">
                  <c:v>1521725000</c:v>
                </c:pt>
                <c:pt idx="1">
                  <c:v>237909000</c:v>
                </c:pt>
                <c:pt idx="2">
                  <c:v>3016911000</c:v>
                </c:pt>
                <c:pt idx="3">
                  <c:v>13141934000</c:v>
                </c:pt>
                <c:pt idx="4">
                  <c:v>143435000</c:v>
                </c:pt>
                <c:pt idx="5">
                  <c:v>429642727</c:v>
                </c:pt>
                <c:pt idx="6">
                  <c:v>171720000</c:v>
                </c:pt>
                <c:pt idx="7">
                  <c:v>1524349000</c:v>
                </c:pt>
                <c:pt idx="8">
                  <c:v>2352669000</c:v>
                </c:pt>
                <c:pt idx="9">
                  <c:v>414332000</c:v>
                </c:pt>
                <c:pt idx="10">
                  <c:v>0</c:v>
                </c:pt>
                <c:pt idx="11">
                  <c:v>0</c:v>
                </c:pt>
                <c:pt idx="12">
                  <c:v>74321968</c:v>
                </c:pt>
                <c:pt idx="13">
                  <c:v>187645000</c:v>
                </c:pt>
                <c:pt idx="14">
                  <c:v>903385000</c:v>
                </c:pt>
                <c:pt idx="15">
                  <c:v>86210000</c:v>
                </c:pt>
                <c:pt idx="16">
                  <c:v>0</c:v>
                </c:pt>
                <c:pt idx="17">
                  <c:v>253081000</c:v>
                </c:pt>
                <c:pt idx="18">
                  <c:v>642016514</c:v>
                </c:pt>
                <c:pt idx="19">
                  <c:v>992084942</c:v>
                </c:pt>
                <c:pt idx="20">
                  <c:v>32168000</c:v>
                </c:pt>
                <c:pt idx="21">
                  <c:v>93959647</c:v>
                </c:pt>
                <c:pt idx="22">
                  <c:v>534334608</c:v>
                </c:pt>
                <c:pt idx="23">
                  <c:v>117068719</c:v>
                </c:pt>
                <c:pt idx="24">
                  <c:v>15078006</c:v>
                </c:pt>
                <c:pt idx="25">
                  <c:v>4413000</c:v>
                </c:pt>
                <c:pt idx="26">
                  <c:v>186045000</c:v>
                </c:pt>
                <c:pt idx="27">
                  <c:v>28625698</c:v>
                </c:pt>
                <c:pt idx="28">
                  <c:v>2307829</c:v>
                </c:pt>
                <c:pt idx="29">
                  <c:v>0</c:v>
                </c:pt>
                <c:pt idx="30">
                  <c:v>47192968</c:v>
                </c:pt>
              </c:numCache>
            </c:numRef>
          </c:val>
          <c:extLst>
            <c:ext xmlns:c16="http://schemas.microsoft.com/office/drawing/2014/chart" uri="{C3380CC4-5D6E-409C-BE32-E72D297353CC}">
              <c16:uniqueId val="{0000000B-8E4B-44FF-82EF-978E8DD21ED0}"/>
            </c:ext>
          </c:extLst>
        </c:ser>
        <c:ser>
          <c:idx val="12"/>
          <c:order val="12"/>
          <c:tx>
            <c:strRef>
              <c:f>Sheet2!$N$1</c:f>
              <c:strCache>
                <c:ptCount val="1"/>
                <c:pt idx="0">
                  <c:v>Wood products and furniture manufacturing</c:v>
                </c:pt>
              </c:strCache>
            </c:strRef>
          </c:tx>
          <c:spPr>
            <a:solidFill>
              <a:schemeClr val="accent1">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Sheet2!$N$2:$N$32</c:f>
              <c:numCache>
                <c:formatCode>General</c:formatCode>
                <c:ptCount val="31"/>
                <c:pt idx="0">
                  <c:v>9768952000</c:v>
                </c:pt>
                <c:pt idx="1">
                  <c:v>1793179000</c:v>
                </c:pt>
                <c:pt idx="2">
                  <c:v>13810958000</c:v>
                </c:pt>
                <c:pt idx="3">
                  <c:v>19804015000</c:v>
                </c:pt>
                <c:pt idx="4">
                  <c:v>977345000</c:v>
                </c:pt>
                <c:pt idx="5">
                  <c:v>2247624177</c:v>
                </c:pt>
                <c:pt idx="6">
                  <c:v>397620000</c:v>
                </c:pt>
                <c:pt idx="7">
                  <c:v>2055192000</c:v>
                </c:pt>
                <c:pt idx="8">
                  <c:v>10243490000</c:v>
                </c:pt>
                <c:pt idx="9">
                  <c:v>2031010000</c:v>
                </c:pt>
                <c:pt idx="10">
                  <c:v>0</c:v>
                </c:pt>
                <c:pt idx="11">
                  <c:v>247716373</c:v>
                </c:pt>
                <c:pt idx="12">
                  <c:v>2596417830</c:v>
                </c:pt>
                <c:pt idx="13">
                  <c:v>4972148000</c:v>
                </c:pt>
                <c:pt idx="14">
                  <c:v>4244196000</c:v>
                </c:pt>
                <c:pt idx="15">
                  <c:v>1841001000</c:v>
                </c:pt>
                <c:pt idx="16">
                  <c:v>1476740000</c:v>
                </c:pt>
                <c:pt idx="17">
                  <c:v>3207882000</c:v>
                </c:pt>
                <c:pt idx="18">
                  <c:v>8880399826</c:v>
                </c:pt>
                <c:pt idx="19">
                  <c:v>2235590566</c:v>
                </c:pt>
                <c:pt idx="20">
                  <c:v>628450000</c:v>
                </c:pt>
                <c:pt idx="21">
                  <c:v>642029623</c:v>
                </c:pt>
                <c:pt idx="22">
                  <c:v>3274234946</c:v>
                </c:pt>
                <c:pt idx="23">
                  <c:v>445715312</c:v>
                </c:pt>
                <c:pt idx="24">
                  <c:v>39219007</c:v>
                </c:pt>
                <c:pt idx="25">
                  <c:v>428951000</c:v>
                </c:pt>
                <c:pt idx="26">
                  <c:v>1017612000</c:v>
                </c:pt>
                <c:pt idx="27">
                  <c:v>692980988</c:v>
                </c:pt>
                <c:pt idx="28">
                  <c:v>91068296</c:v>
                </c:pt>
                <c:pt idx="29">
                  <c:v>44705000</c:v>
                </c:pt>
                <c:pt idx="30">
                  <c:v>455617910</c:v>
                </c:pt>
              </c:numCache>
            </c:numRef>
          </c:val>
          <c:extLst>
            <c:ext xmlns:c16="http://schemas.microsoft.com/office/drawing/2014/chart" uri="{C3380CC4-5D6E-409C-BE32-E72D297353CC}">
              <c16:uniqueId val="{0000000C-8E4B-44FF-82EF-978E8DD21ED0}"/>
            </c:ext>
          </c:extLst>
        </c:ser>
        <c:ser>
          <c:idx val="13"/>
          <c:order val="13"/>
          <c:tx>
            <c:strRef>
              <c:f>Sheet2!$O$1</c:f>
              <c:strCache>
                <c:ptCount val="1"/>
                <c:pt idx="0">
                  <c:v>Other manufacturing</c:v>
                </c:pt>
              </c:strCache>
            </c:strRef>
          </c:tx>
          <c:spPr>
            <a:solidFill>
              <a:schemeClr val="accent2">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Sheet2!$O$2:$O$32</c:f>
              <c:numCache>
                <c:formatCode>General</c:formatCode>
                <c:ptCount val="31"/>
                <c:pt idx="0" formatCode="0.00E+00">
                  <c:v>177000000000</c:v>
                </c:pt>
                <c:pt idx="1">
                  <c:v>45048831000</c:v>
                </c:pt>
                <c:pt idx="2" formatCode="0.00E+00">
                  <c:v>334000000000</c:v>
                </c:pt>
                <c:pt idx="3" formatCode="0.00E+00">
                  <c:v>233000000000</c:v>
                </c:pt>
                <c:pt idx="4">
                  <c:v>44549209000</c:v>
                </c:pt>
                <c:pt idx="5">
                  <c:v>34210397115</c:v>
                </c:pt>
                <c:pt idx="6">
                  <c:v>10918524000</c:v>
                </c:pt>
                <c:pt idx="7">
                  <c:v>20006935000</c:v>
                </c:pt>
                <c:pt idx="8" formatCode="0.00E+00">
                  <c:v>131000000000</c:v>
                </c:pt>
                <c:pt idx="9">
                  <c:v>57699909000</c:v>
                </c:pt>
                <c:pt idx="10">
                  <c:v>209545182</c:v>
                </c:pt>
                <c:pt idx="11">
                  <c:v>15351070743</c:v>
                </c:pt>
                <c:pt idx="12">
                  <c:v>38748398699</c:v>
                </c:pt>
                <c:pt idx="13">
                  <c:v>24352550000</c:v>
                </c:pt>
                <c:pt idx="14">
                  <c:v>23089171000</c:v>
                </c:pt>
                <c:pt idx="15">
                  <c:v>4104403000</c:v>
                </c:pt>
                <c:pt idx="16">
                  <c:v>580007000</c:v>
                </c:pt>
                <c:pt idx="17">
                  <c:v>7754142000</c:v>
                </c:pt>
                <c:pt idx="18">
                  <c:v>69606102599</c:v>
                </c:pt>
                <c:pt idx="19">
                  <c:v>48352477171</c:v>
                </c:pt>
                <c:pt idx="20">
                  <c:v>15980169000</c:v>
                </c:pt>
                <c:pt idx="21">
                  <c:v>38500650630</c:v>
                </c:pt>
                <c:pt idx="22">
                  <c:v>23586359804</c:v>
                </c:pt>
                <c:pt idx="23">
                  <c:v>6040785868</c:v>
                </c:pt>
                <c:pt idx="24">
                  <c:v>342819732</c:v>
                </c:pt>
                <c:pt idx="25">
                  <c:v>1905128000</c:v>
                </c:pt>
                <c:pt idx="26">
                  <c:v>6091874000</c:v>
                </c:pt>
                <c:pt idx="27">
                  <c:v>3269614952</c:v>
                </c:pt>
                <c:pt idx="28">
                  <c:v>1213578067</c:v>
                </c:pt>
                <c:pt idx="29">
                  <c:v>211811000</c:v>
                </c:pt>
                <c:pt idx="30">
                  <c:v>8067515077</c:v>
                </c:pt>
              </c:numCache>
            </c:numRef>
          </c:val>
          <c:extLst>
            <c:ext xmlns:c16="http://schemas.microsoft.com/office/drawing/2014/chart" uri="{C3380CC4-5D6E-409C-BE32-E72D297353CC}">
              <c16:uniqueId val="{0000000D-8E4B-44FF-82EF-978E8DD21ED0}"/>
            </c:ext>
          </c:extLst>
        </c:ser>
        <c:dLbls>
          <c:showLegendKey val="0"/>
          <c:showVal val="0"/>
          <c:showCatName val="0"/>
          <c:showSerName val="0"/>
          <c:showPercent val="0"/>
          <c:showBubbleSize val="0"/>
        </c:dLbls>
        <c:gapWidth val="150"/>
        <c:overlap val="100"/>
        <c:axId val="334304287"/>
        <c:axId val="334299487"/>
      </c:barChart>
      <c:catAx>
        <c:axId val="3343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299487"/>
        <c:crosses val="autoZero"/>
        <c:auto val="1"/>
        <c:lblAlgn val="ctr"/>
        <c:lblOffset val="100"/>
        <c:noMultiLvlLbl val="0"/>
      </c:catAx>
      <c:valAx>
        <c:axId val="3342994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000" b="0" i="0" u="none" strike="noStrike" kern="1200" baseline="0">
                    <a:solidFill>
                      <a:sysClr val="windowText" lastClr="000000">
                        <a:lumMod val="65000"/>
                        <a:lumOff val="35000"/>
                      </a:sysClr>
                    </a:solidFill>
                  </a:rPr>
                  <a:t>Product value [euro]</a:t>
                </a:r>
                <a:endParaRPr lang="ja-JP" altLang="en-US" sz="1000" b="0" i="0" u="none" strike="noStrike" kern="1200" baseline="0">
                  <a:solidFill>
                    <a:sysClr val="windowText" lastClr="000000">
                      <a:lumMod val="65000"/>
                      <a:lumOff val="35000"/>
                    </a:sys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04287"/>
        <c:crosses val="autoZero"/>
        <c:crossBetween val="between"/>
      </c:valAx>
      <c:spPr>
        <a:noFill/>
        <a:ln>
          <a:noFill/>
        </a:ln>
        <a:effectLst/>
      </c:spPr>
    </c:plotArea>
    <c:legend>
      <c:legendPos val="b"/>
      <c:layout>
        <c:manualLayout>
          <c:xMode val="edge"/>
          <c:yMode val="edge"/>
          <c:x val="1.1966433013451331E-2"/>
          <c:y val="0.81145797772307948"/>
          <c:w val="0.95195166208780635"/>
          <c:h val="0.1751467589967123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70977686219402E-2"/>
          <c:y val="1.3264540403194282E-2"/>
          <c:w val="0.93723325135284075"/>
          <c:h val="0.61746855280058066"/>
        </c:manualLayout>
      </c:layout>
      <c:barChart>
        <c:barDir val="col"/>
        <c:grouping val="percentStacked"/>
        <c:varyColors val="0"/>
        <c:ser>
          <c:idx val="0"/>
          <c:order val="0"/>
          <c:tx>
            <c:strRef>
              <c:f>Sheet2!$B$1</c:f>
              <c:strCache>
                <c:ptCount val="1"/>
                <c:pt idx="0">
                  <c:v>Agriculture, forestry, and fisheries</c:v>
                </c:pt>
              </c:strCache>
            </c:strRef>
          </c:tx>
          <c:spPr>
            <a:solidFill>
              <a:schemeClr val="accent1"/>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Sheet2!$B$2:$B$32</c:f>
              <c:numCache>
                <c:formatCode>General</c:formatCode>
                <c:ptCount val="31"/>
                <c:pt idx="0">
                  <c:v>2015920000</c:v>
                </c:pt>
                <c:pt idx="1">
                  <c:v>498581000</c:v>
                </c:pt>
                <c:pt idx="2">
                  <c:v>1969262000</c:v>
                </c:pt>
                <c:pt idx="3">
                  <c:v>1381125000</c:v>
                </c:pt>
                <c:pt idx="4">
                  <c:v>245947000</c:v>
                </c:pt>
                <c:pt idx="5">
                  <c:v>1532069550</c:v>
                </c:pt>
                <c:pt idx="6">
                  <c:v>99716000</c:v>
                </c:pt>
                <c:pt idx="7">
                  <c:v>886962000</c:v>
                </c:pt>
                <c:pt idx="8">
                  <c:v>5433667000</c:v>
                </c:pt>
                <c:pt idx="9">
                  <c:v>471484000</c:v>
                </c:pt>
                <c:pt idx="10">
                  <c:v>1537547273</c:v>
                </c:pt>
                <c:pt idx="11">
                  <c:v>1930342940</c:v>
                </c:pt>
                <c:pt idx="12">
                  <c:v>66318169</c:v>
                </c:pt>
                <c:pt idx="13">
                  <c:v>289128000</c:v>
                </c:pt>
                <c:pt idx="14">
                  <c:v>200131000</c:v>
                </c:pt>
                <c:pt idx="15">
                  <c:v>175063000</c:v>
                </c:pt>
                <c:pt idx="16">
                  <c:v>48994000</c:v>
                </c:pt>
                <c:pt idx="17">
                  <c:v>423989000</c:v>
                </c:pt>
                <c:pt idx="18">
                  <c:v>981862837</c:v>
                </c:pt>
                <c:pt idx="19">
                  <c:v>72775412</c:v>
                </c:pt>
                <c:pt idx="20">
                  <c:v>11631000</c:v>
                </c:pt>
                <c:pt idx="21">
                  <c:v>56619596</c:v>
                </c:pt>
                <c:pt idx="22">
                  <c:v>82216224</c:v>
                </c:pt>
                <c:pt idx="23">
                  <c:v>46849371</c:v>
                </c:pt>
                <c:pt idx="24">
                  <c:v>28586278</c:v>
                </c:pt>
                <c:pt idx="25">
                  <c:v>0</c:v>
                </c:pt>
                <c:pt idx="26">
                  <c:v>96131000</c:v>
                </c:pt>
                <c:pt idx="27">
                  <c:v>8430692</c:v>
                </c:pt>
                <c:pt idx="28">
                  <c:v>0</c:v>
                </c:pt>
                <c:pt idx="29">
                  <c:v>302000</c:v>
                </c:pt>
                <c:pt idx="30">
                  <c:v>14740358</c:v>
                </c:pt>
              </c:numCache>
            </c:numRef>
          </c:val>
          <c:extLst>
            <c:ext xmlns:c16="http://schemas.microsoft.com/office/drawing/2014/chart" uri="{C3380CC4-5D6E-409C-BE32-E72D297353CC}">
              <c16:uniqueId val="{00000000-DD8B-4E58-90AD-4FAF223E1A89}"/>
            </c:ext>
          </c:extLst>
        </c:ser>
        <c:ser>
          <c:idx val="1"/>
          <c:order val="1"/>
          <c:tx>
            <c:strRef>
              <c:f>Sheet2!$C$1</c:f>
              <c:strCache>
                <c:ptCount val="1"/>
                <c:pt idx="0">
                  <c:v>Ceramics and stone products manufacturing</c:v>
                </c:pt>
              </c:strCache>
            </c:strRef>
          </c:tx>
          <c:spPr>
            <a:solidFill>
              <a:schemeClr val="accent2"/>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Sheet2!$C$2:$C$32</c:f>
              <c:numCache>
                <c:formatCode>General</c:formatCode>
                <c:ptCount val="31"/>
                <c:pt idx="0">
                  <c:v>9356671000</c:v>
                </c:pt>
                <c:pt idx="1">
                  <c:v>2565730000</c:v>
                </c:pt>
                <c:pt idx="2">
                  <c:v>16584092000</c:v>
                </c:pt>
                <c:pt idx="3">
                  <c:v>30266035000</c:v>
                </c:pt>
                <c:pt idx="4">
                  <c:v>770080000</c:v>
                </c:pt>
                <c:pt idx="5">
                  <c:v>2423434756</c:v>
                </c:pt>
                <c:pt idx="6">
                  <c:v>1150008000</c:v>
                </c:pt>
                <c:pt idx="7">
                  <c:v>4570237000</c:v>
                </c:pt>
                <c:pt idx="8">
                  <c:v>14989305000</c:v>
                </c:pt>
                <c:pt idx="9">
                  <c:v>4782880000</c:v>
                </c:pt>
                <c:pt idx="10">
                  <c:v>0</c:v>
                </c:pt>
                <c:pt idx="11">
                  <c:v>877060604</c:v>
                </c:pt>
                <c:pt idx="12">
                  <c:v>1122357477</c:v>
                </c:pt>
                <c:pt idx="13">
                  <c:v>1679359000</c:v>
                </c:pt>
                <c:pt idx="14">
                  <c:v>2083288000</c:v>
                </c:pt>
                <c:pt idx="15">
                  <c:v>494361000</c:v>
                </c:pt>
                <c:pt idx="16">
                  <c:v>62753000</c:v>
                </c:pt>
                <c:pt idx="17">
                  <c:v>775372000</c:v>
                </c:pt>
                <c:pt idx="18">
                  <c:v>8156052839</c:v>
                </c:pt>
                <c:pt idx="19">
                  <c:v>3158506454</c:v>
                </c:pt>
                <c:pt idx="20">
                  <c:v>916314000</c:v>
                </c:pt>
                <c:pt idx="21">
                  <c:v>1165915179</c:v>
                </c:pt>
                <c:pt idx="22">
                  <c:v>2138871773</c:v>
                </c:pt>
                <c:pt idx="23">
                  <c:v>884645670</c:v>
                </c:pt>
                <c:pt idx="24">
                  <c:v>218248034</c:v>
                </c:pt>
                <c:pt idx="25">
                  <c:v>146870000</c:v>
                </c:pt>
                <c:pt idx="26">
                  <c:v>888231000</c:v>
                </c:pt>
                <c:pt idx="27">
                  <c:v>392998880</c:v>
                </c:pt>
                <c:pt idx="28">
                  <c:v>16636447</c:v>
                </c:pt>
                <c:pt idx="29">
                  <c:v>4724000</c:v>
                </c:pt>
                <c:pt idx="30">
                  <c:v>852133733</c:v>
                </c:pt>
              </c:numCache>
            </c:numRef>
          </c:val>
          <c:extLst>
            <c:ext xmlns:c16="http://schemas.microsoft.com/office/drawing/2014/chart" uri="{C3380CC4-5D6E-409C-BE32-E72D297353CC}">
              <c16:uniqueId val="{00000001-DD8B-4E58-90AD-4FAF223E1A89}"/>
            </c:ext>
          </c:extLst>
        </c:ser>
        <c:ser>
          <c:idx val="2"/>
          <c:order val="2"/>
          <c:tx>
            <c:strRef>
              <c:f>Sheet2!$D$1</c:f>
              <c:strCache>
                <c:ptCount val="1"/>
                <c:pt idx="0">
                  <c:v>Chemical industry (including petroleum and coal products)</c:v>
                </c:pt>
              </c:strCache>
            </c:strRef>
          </c:tx>
          <c:spPr>
            <a:solidFill>
              <a:schemeClr val="accent3"/>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Sheet2!$D$2:$D$32</c:f>
              <c:numCache>
                <c:formatCode>General</c:formatCode>
                <c:ptCount val="31"/>
                <c:pt idx="0">
                  <c:v>19662245000</c:v>
                </c:pt>
                <c:pt idx="1">
                  <c:v>2009922000</c:v>
                </c:pt>
                <c:pt idx="2">
                  <c:v>25765576000</c:v>
                </c:pt>
                <c:pt idx="3">
                  <c:v>23559768000</c:v>
                </c:pt>
                <c:pt idx="4">
                  <c:v>367087000</c:v>
                </c:pt>
                <c:pt idx="5">
                  <c:v>2163964488</c:v>
                </c:pt>
                <c:pt idx="6">
                  <c:v>1624383000</c:v>
                </c:pt>
                <c:pt idx="7">
                  <c:v>2041742000</c:v>
                </c:pt>
                <c:pt idx="8">
                  <c:v>16860069000</c:v>
                </c:pt>
                <c:pt idx="9">
                  <c:v>4505346000</c:v>
                </c:pt>
                <c:pt idx="10">
                  <c:v>206544773</c:v>
                </c:pt>
                <c:pt idx="11">
                  <c:v>811205447</c:v>
                </c:pt>
                <c:pt idx="12">
                  <c:v>1650682737</c:v>
                </c:pt>
                <c:pt idx="13">
                  <c:v>7631925000</c:v>
                </c:pt>
                <c:pt idx="14">
                  <c:v>1380615000</c:v>
                </c:pt>
                <c:pt idx="15">
                  <c:v>361089000</c:v>
                </c:pt>
                <c:pt idx="16">
                  <c:v>62829000</c:v>
                </c:pt>
                <c:pt idx="17">
                  <c:v>497541000</c:v>
                </c:pt>
                <c:pt idx="18">
                  <c:v>6133067150</c:v>
                </c:pt>
                <c:pt idx="19">
                  <c:v>1879953760</c:v>
                </c:pt>
                <c:pt idx="20">
                  <c:v>71025000</c:v>
                </c:pt>
                <c:pt idx="21">
                  <c:v>1562678604</c:v>
                </c:pt>
                <c:pt idx="22">
                  <c:v>1046578525</c:v>
                </c:pt>
                <c:pt idx="23">
                  <c:v>1014538809</c:v>
                </c:pt>
                <c:pt idx="24">
                  <c:v>10513447</c:v>
                </c:pt>
                <c:pt idx="25">
                  <c:v>96058000</c:v>
                </c:pt>
                <c:pt idx="26">
                  <c:v>444057000</c:v>
                </c:pt>
                <c:pt idx="27">
                  <c:v>174202255</c:v>
                </c:pt>
                <c:pt idx="28">
                  <c:v>36456114</c:v>
                </c:pt>
                <c:pt idx="29">
                  <c:v>347000</c:v>
                </c:pt>
                <c:pt idx="30">
                  <c:v>809925156</c:v>
                </c:pt>
              </c:numCache>
            </c:numRef>
          </c:val>
          <c:extLst>
            <c:ext xmlns:c16="http://schemas.microsoft.com/office/drawing/2014/chart" uri="{C3380CC4-5D6E-409C-BE32-E72D297353CC}">
              <c16:uniqueId val="{00000002-DD8B-4E58-90AD-4FAF223E1A89}"/>
            </c:ext>
          </c:extLst>
        </c:ser>
        <c:ser>
          <c:idx val="3"/>
          <c:order val="3"/>
          <c:tx>
            <c:strRef>
              <c:f>Sheet2!$E$1</c:f>
              <c:strCache>
                <c:ptCount val="1"/>
                <c:pt idx="0">
                  <c:v>Construction industry</c:v>
                </c:pt>
              </c:strCache>
            </c:strRef>
          </c:tx>
          <c:spPr>
            <a:solidFill>
              <a:schemeClr val="accent4"/>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Sheet2!$E$2:$E$32</c:f>
              <c:numCache>
                <c:formatCode>General</c:formatCode>
                <c:ptCount val="31"/>
                <c:pt idx="0">
                  <c:v>5013034000</c:v>
                </c:pt>
                <c:pt idx="1">
                  <c:v>612211000</c:v>
                </c:pt>
                <c:pt idx="2">
                  <c:v>1593699000</c:v>
                </c:pt>
                <c:pt idx="3">
                  <c:v>5147618000</c:v>
                </c:pt>
                <c:pt idx="4">
                  <c:v>501203000</c:v>
                </c:pt>
                <c:pt idx="5">
                  <c:v>780017983</c:v>
                </c:pt>
                <c:pt idx="6">
                  <c:v>34552000</c:v>
                </c:pt>
                <c:pt idx="7">
                  <c:v>163673000</c:v>
                </c:pt>
                <c:pt idx="8">
                  <c:v>1629470000</c:v>
                </c:pt>
                <c:pt idx="9">
                  <c:v>722592000</c:v>
                </c:pt>
                <c:pt idx="10">
                  <c:v>0</c:v>
                </c:pt>
                <c:pt idx="11">
                  <c:v>487170017</c:v>
                </c:pt>
                <c:pt idx="12">
                  <c:v>1746314946</c:v>
                </c:pt>
                <c:pt idx="13">
                  <c:v>1140302000</c:v>
                </c:pt>
                <c:pt idx="14">
                  <c:v>766375000</c:v>
                </c:pt>
                <c:pt idx="15">
                  <c:v>717448000</c:v>
                </c:pt>
                <c:pt idx="16">
                  <c:v>65678000</c:v>
                </c:pt>
                <c:pt idx="17">
                  <c:v>207626000</c:v>
                </c:pt>
                <c:pt idx="18">
                  <c:v>1210901586</c:v>
                </c:pt>
                <c:pt idx="19">
                  <c:v>526841527</c:v>
                </c:pt>
                <c:pt idx="20">
                  <c:v>174192000</c:v>
                </c:pt>
                <c:pt idx="21">
                  <c:v>284228485</c:v>
                </c:pt>
                <c:pt idx="22">
                  <c:v>182339540</c:v>
                </c:pt>
                <c:pt idx="23">
                  <c:v>165556805</c:v>
                </c:pt>
                <c:pt idx="24">
                  <c:v>9782004</c:v>
                </c:pt>
                <c:pt idx="25">
                  <c:v>109708000</c:v>
                </c:pt>
                <c:pt idx="26">
                  <c:v>110063000</c:v>
                </c:pt>
                <c:pt idx="27">
                  <c:v>56107125</c:v>
                </c:pt>
                <c:pt idx="28">
                  <c:v>0</c:v>
                </c:pt>
                <c:pt idx="29">
                  <c:v>9244000</c:v>
                </c:pt>
                <c:pt idx="30">
                  <c:v>44969634</c:v>
                </c:pt>
              </c:numCache>
            </c:numRef>
          </c:val>
          <c:extLst>
            <c:ext xmlns:c16="http://schemas.microsoft.com/office/drawing/2014/chart" uri="{C3380CC4-5D6E-409C-BE32-E72D297353CC}">
              <c16:uniqueId val="{00000003-DD8B-4E58-90AD-4FAF223E1A89}"/>
            </c:ext>
          </c:extLst>
        </c:ser>
        <c:ser>
          <c:idx val="4"/>
          <c:order val="4"/>
          <c:tx>
            <c:strRef>
              <c:f>Sheet2!$F$1</c:f>
              <c:strCache>
                <c:ptCount val="1"/>
                <c:pt idx="0">
                  <c:v>Food and beverage manufacturing</c:v>
                </c:pt>
              </c:strCache>
            </c:strRef>
          </c:tx>
          <c:spPr>
            <a:solidFill>
              <a:schemeClr val="accent5"/>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Sheet2!$F$2:$F$32</c:f>
              <c:numCache>
                <c:formatCode>General</c:formatCode>
                <c:ptCount val="31"/>
                <c:pt idx="0">
                  <c:v>97106585000</c:v>
                </c:pt>
                <c:pt idx="1">
                  <c:v>19701652000</c:v>
                </c:pt>
                <c:pt idx="2" formatCode="0.00E+00">
                  <c:v>130000000000</c:v>
                </c:pt>
                <c:pt idx="3">
                  <c:v>92854627000</c:v>
                </c:pt>
                <c:pt idx="4">
                  <c:v>8571203000</c:v>
                </c:pt>
                <c:pt idx="5">
                  <c:v>14645789232</c:v>
                </c:pt>
                <c:pt idx="6">
                  <c:v>4034476000</c:v>
                </c:pt>
                <c:pt idx="7">
                  <c:v>9386962000</c:v>
                </c:pt>
                <c:pt idx="8" formatCode="0.00E+00">
                  <c:v>109000000000</c:v>
                </c:pt>
                <c:pt idx="9">
                  <c:v>18101100000</c:v>
                </c:pt>
                <c:pt idx="10">
                  <c:v>547806142</c:v>
                </c:pt>
                <c:pt idx="11">
                  <c:v>11300406571</c:v>
                </c:pt>
                <c:pt idx="12">
                  <c:v>5246315732</c:v>
                </c:pt>
                <c:pt idx="13">
                  <c:v>7669781000</c:v>
                </c:pt>
                <c:pt idx="14">
                  <c:v>17737265000</c:v>
                </c:pt>
                <c:pt idx="15">
                  <c:v>1683033000</c:v>
                </c:pt>
                <c:pt idx="16">
                  <c:v>947453000</c:v>
                </c:pt>
                <c:pt idx="17">
                  <c:v>3843176000</c:v>
                </c:pt>
                <c:pt idx="18">
                  <c:v>41533898498</c:v>
                </c:pt>
                <c:pt idx="19">
                  <c:v>11580299123</c:v>
                </c:pt>
                <c:pt idx="20">
                  <c:v>2413372000</c:v>
                </c:pt>
                <c:pt idx="21">
                  <c:v>9910912941</c:v>
                </c:pt>
                <c:pt idx="22">
                  <c:v>11221058078</c:v>
                </c:pt>
                <c:pt idx="23">
                  <c:v>3778010019</c:v>
                </c:pt>
                <c:pt idx="24">
                  <c:v>390275515</c:v>
                </c:pt>
                <c:pt idx="25">
                  <c:v>851148000</c:v>
                </c:pt>
                <c:pt idx="26">
                  <c:v>3803070000</c:v>
                </c:pt>
                <c:pt idx="27">
                  <c:v>1039465088</c:v>
                </c:pt>
                <c:pt idx="28">
                  <c:v>573917531</c:v>
                </c:pt>
                <c:pt idx="29">
                  <c:v>227477000</c:v>
                </c:pt>
                <c:pt idx="30">
                  <c:v>3262876132</c:v>
                </c:pt>
              </c:numCache>
            </c:numRef>
          </c:val>
          <c:extLst>
            <c:ext xmlns:c16="http://schemas.microsoft.com/office/drawing/2014/chart" uri="{C3380CC4-5D6E-409C-BE32-E72D297353CC}">
              <c16:uniqueId val="{00000004-DD8B-4E58-90AD-4FAF223E1A89}"/>
            </c:ext>
          </c:extLst>
        </c:ser>
        <c:ser>
          <c:idx val="5"/>
          <c:order val="5"/>
          <c:tx>
            <c:strRef>
              <c:f>Sheet2!$G$1</c:f>
              <c:strCache>
                <c:ptCount val="1"/>
                <c:pt idx="0">
                  <c:v>Iron, non-ferrous, and metal products manufacturing</c:v>
                </c:pt>
              </c:strCache>
            </c:strRef>
          </c:tx>
          <c:spPr>
            <a:solidFill>
              <a:schemeClr val="accent6"/>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Sheet2!$G$2:$G$32</c:f>
              <c:numCache>
                <c:formatCode>General</c:formatCode>
                <c:ptCount val="31"/>
                <c:pt idx="0" formatCode="0.00E+00">
                  <c:v>115000000000</c:v>
                </c:pt>
                <c:pt idx="1">
                  <c:v>21893148000</c:v>
                </c:pt>
                <c:pt idx="2" formatCode="0.00E+00">
                  <c:v>247000000000</c:v>
                </c:pt>
                <c:pt idx="3" formatCode="0.00E+00">
                  <c:v>258000000000</c:v>
                </c:pt>
                <c:pt idx="4">
                  <c:v>5303777000</c:v>
                </c:pt>
                <c:pt idx="5">
                  <c:v>18554347125</c:v>
                </c:pt>
                <c:pt idx="6">
                  <c:v>4582522000</c:v>
                </c:pt>
                <c:pt idx="7">
                  <c:v>12367785000</c:v>
                </c:pt>
                <c:pt idx="8">
                  <c:v>95004058000</c:v>
                </c:pt>
                <c:pt idx="9">
                  <c:v>20473867000</c:v>
                </c:pt>
                <c:pt idx="10">
                  <c:v>1931332482</c:v>
                </c:pt>
                <c:pt idx="11">
                  <c:v>3850899620</c:v>
                </c:pt>
                <c:pt idx="12">
                  <c:v>14455344373</c:v>
                </c:pt>
                <c:pt idx="13">
                  <c:v>24869309000</c:v>
                </c:pt>
                <c:pt idx="14">
                  <c:v>28997550000</c:v>
                </c:pt>
                <c:pt idx="15">
                  <c:v>3028498000</c:v>
                </c:pt>
                <c:pt idx="16">
                  <c:v>385695000</c:v>
                </c:pt>
                <c:pt idx="17">
                  <c:v>4594756000</c:v>
                </c:pt>
                <c:pt idx="18">
                  <c:v>39902542936</c:v>
                </c:pt>
                <c:pt idx="19">
                  <c:v>31916119028</c:v>
                </c:pt>
                <c:pt idx="20">
                  <c:v>17717681000</c:v>
                </c:pt>
                <c:pt idx="21">
                  <c:v>25491348435</c:v>
                </c:pt>
                <c:pt idx="22">
                  <c:v>10437611133</c:v>
                </c:pt>
                <c:pt idx="23">
                  <c:v>3998684934</c:v>
                </c:pt>
                <c:pt idx="24">
                  <c:v>347546959</c:v>
                </c:pt>
                <c:pt idx="25">
                  <c:v>2738052000</c:v>
                </c:pt>
                <c:pt idx="26">
                  <c:v>3188661000</c:v>
                </c:pt>
                <c:pt idx="27">
                  <c:v>2388348688</c:v>
                </c:pt>
                <c:pt idx="28">
                  <c:v>233479068</c:v>
                </c:pt>
                <c:pt idx="29">
                  <c:v>124247000</c:v>
                </c:pt>
                <c:pt idx="30">
                  <c:v>3988114755</c:v>
                </c:pt>
              </c:numCache>
            </c:numRef>
          </c:val>
          <c:extLst>
            <c:ext xmlns:c16="http://schemas.microsoft.com/office/drawing/2014/chart" uri="{C3380CC4-5D6E-409C-BE32-E72D297353CC}">
              <c16:uniqueId val="{00000005-DD8B-4E58-90AD-4FAF223E1A89}"/>
            </c:ext>
          </c:extLst>
        </c:ser>
        <c:ser>
          <c:idx val="6"/>
          <c:order val="6"/>
          <c:tx>
            <c:strRef>
              <c:f>Sheet2!$H$1</c:f>
              <c:strCache>
                <c:ptCount val="1"/>
                <c:pt idx="0">
                  <c:v>Machinery manufacturing</c:v>
                </c:pt>
              </c:strCache>
            </c:strRef>
          </c:tx>
          <c:spPr>
            <a:solidFill>
              <a:schemeClr val="accent1">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Sheet2!$H$2:$H$32</c:f>
              <c:numCache>
                <c:formatCode>General</c:formatCode>
                <c:ptCount val="31"/>
                <c:pt idx="0">
                  <c:v>62181324000</c:v>
                </c:pt>
                <c:pt idx="1">
                  <c:v>15530245000</c:v>
                </c:pt>
                <c:pt idx="2" formatCode="0.00E+00">
                  <c:v>179000000000</c:v>
                </c:pt>
                <c:pt idx="3">
                  <c:v>89703115000</c:v>
                </c:pt>
                <c:pt idx="4">
                  <c:v>6129891000</c:v>
                </c:pt>
                <c:pt idx="5">
                  <c:v>8983060842</c:v>
                </c:pt>
                <c:pt idx="6">
                  <c:v>312035000</c:v>
                </c:pt>
                <c:pt idx="7">
                  <c:v>9738740000</c:v>
                </c:pt>
                <c:pt idx="8">
                  <c:v>44824069000</c:v>
                </c:pt>
                <c:pt idx="9">
                  <c:v>4389233000</c:v>
                </c:pt>
                <c:pt idx="10">
                  <c:v>0</c:v>
                </c:pt>
                <c:pt idx="11">
                  <c:v>1464555003</c:v>
                </c:pt>
                <c:pt idx="12">
                  <c:v>13310761584</c:v>
                </c:pt>
                <c:pt idx="13">
                  <c:v>9569227000</c:v>
                </c:pt>
                <c:pt idx="14">
                  <c:v>15407516000</c:v>
                </c:pt>
                <c:pt idx="15">
                  <c:v>1156591000</c:v>
                </c:pt>
                <c:pt idx="16">
                  <c:v>123812000</c:v>
                </c:pt>
                <c:pt idx="17">
                  <c:v>1424828000</c:v>
                </c:pt>
                <c:pt idx="18">
                  <c:v>21702598412</c:v>
                </c:pt>
                <c:pt idx="19">
                  <c:v>29651599401</c:v>
                </c:pt>
                <c:pt idx="20">
                  <c:v>7086700000</c:v>
                </c:pt>
                <c:pt idx="21">
                  <c:v>13813211596</c:v>
                </c:pt>
                <c:pt idx="22">
                  <c:v>5144262230</c:v>
                </c:pt>
                <c:pt idx="23">
                  <c:v>1164767354</c:v>
                </c:pt>
                <c:pt idx="24">
                  <c:v>3442390</c:v>
                </c:pt>
                <c:pt idx="25">
                  <c:v>1068668000</c:v>
                </c:pt>
                <c:pt idx="26">
                  <c:v>983394000</c:v>
                </c:pt>
                <c:pt idx="27">
                  <c:v>312085914</c:v>
                </c:pt>
                <c:pt idx="28">
                  <c:v>11874130</c:v>
                </c:pt>
                <c:pt idx="29">
                  <c:v>0</c:v>
                </c:pt>
                <c:pt idx="30">
                  <c:v>1388542964</c:v>
                </c:pt>
              </c:numCache>
            </c:numRef>
          </c:val>
          <c:extLst>
            <c:ext xmlns:c16="http://schemas.microsoft.com/office/drawing/2014/chart" uri="{C3380CC4-5D6E-409C-BE32-E72D297353CC}">
              <c16:uniqueId val="{00000006-DD8B-4E58-90AD-4FAF223E1A89}"/>
            </c:ext>
          </c:extLst>
        </c:ser>
        <c:ser>
          <c:idx val="7"/>
          <c:order val="7"/>
          <c:tx>
            <c:strRef>
              <c:f>Sheet2!$I$1</c:f>
              <c:strCache>
                <c:ptCount val="1"/>
                <c:pt idx="0">
                  <c:v>Mining and others</c:v>
                </c:pt>
              </c:strCache>
            </c:strRef>
          </c:tx>
          <c:spPr>
            <a:solidFill>
              <a:schemeClr val="accent2">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Sheet2!$I$2:$I$32</c:f>
              <c:numCache>
                <c:formatCode>General</c:formatCode>
                <c:ptCount val="31"/>
                <c:pt idx="0">
                  <c:v>366547000</c:v>
                </c:pt>
                <c:pt idx="1">
                  <c:v>178372000</c:v>
                </c:pt>
                <c:pt idx="2">
                  <c:v>1959731000</c:v>
                </c:pt>
                <c:pt idx="3">
                  <c:v>1823881000</c:v>
                </c:pt>
                <c:pt idx="4">
                  <c:v>27759000</c:v>
                </c:pt>
                <c:pt idx="5">
                  <c:v>132820197</c:v>
                </c:pt>
                <c:pt idx="6">
                  <c:v>27249000</c:v>
                </c:pt>
                <c:pt idx="7">
                  <c:v>28592000</c:v>
                </c:pt>
                <c:pt idx="8">
                  <c:v>414369000</c:v>
                </c:pt>
                <c:pt idx="9">
                  <c:v>202228000</c:v>
                </c:pt>
                <c:pt idx="10">
                  <c:v>0</c:v>
                </c:pt>
                <c:pt idx="11">
                  <c:v>664808137</c:v>
                </c:pt>
                <c:pt idx="12">
                  <c:v>174895024</c:v>
                </c:pt>
                <c:pt idx="13">
                  <c:v>21917000</c:v>
                </c:pt>
                <c:pt idx="14">
                  <c:v>23405000</c:v>
                </c:pt>
                <c:pt idx="15">
                  <c:v>58245000</c:v>
                </c:pt>
                <c:pt idx="16">
                  <c:v>0</c:v>
                </c:pt>
                <c:pt idx="17">
                  <c:v>7839000</c:v>
                </c:pt>
                <c:pt idx="18">
                  <c:v>119970937</c:v>
                </c:pt>
                <c:pt idx="19">
                  <c:v>55817114</c:v>
                </c:pt>
                <c:pt idx="20">
                  <c:v>8511000</c:v>
                </c:pt>
                <c:pt idx="21">
                  <c:v>25808461</c:v>
                </c:pt>
                <c:pt idx="22">
                  <c:v>495261487</c:v>
                </c:pt>
                <c:pt idx="23">
                  <c:v>0</c:v>
                </c:pt>
                <c:pt idx="24">
                  <c:v>0</c:v>
                </c:pt>
                <c:pt idx="25">
                  <c:v>13456000</c:v>
                </c:pt>
                <c:pt idx="26">
                  <c:v>103397000</c:v>
                </c:pt>
                <c:pt idx="27">
                  <c:v>13410164</c:v>
                </c:pt>
                <c:pt idx="28">
                  <c:v>0</c:v>
                </c:pt>
                <c:pt idx="29">
                  <c:v>0</c:v>
                </c:pt>
                <c:pt idx="30">
                  <c:v>0</c:v>
                </c:pt>
              </c:numCache>
            </c:numRef>
          </c:val>
          <c:extLst>
            <c:ext xmlns:c16="http://schemas.microsoft.com/office/drawing/2014/chart" uri="{C3380CC4-5D6E-409C-BE32-E72D297353CC}">
              <c16:uniqueId val="{00000007-DD8B-4E58-90AD-4FAF223E1A89}"/>
            </c:ext>
          </c:extLst>
        </c:ser>
        <c:ser>
          <c:idx val="8"/>
          <c:order val="8"/>
          <c:tx>
            <c:strRef>
              <c:f>Sheet2!$J$1</c:f>
              <c:strCache>
                <c:ptCount val="1"/>
                <c:pt idx="0">
                  <c:v>Plastic, rubber, and leather products manufacturing</c:v>
                </c:pt>
              </c:strCache>
            </c:strRef>
          </c:tx>
          <c:spPr>
            <a:solidFill>
              <a:schemeClr val="accent3">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Sheet2!$J$2:$J$32</c:f>
              <c:numCache>
                <c:formatCode>General</c:formatCode>
                <c:ptCount val="31"/>
                <c:pt idx="0">
                  <c:v>26795760000</c:v>
                </c:pt>
                <c:pt idx="1">
                  <c:v>5228766000</c:v>
                </c:pt>
                <c:pt idx="2">
                  <c:v>54605901000</c:v>
                </c:pt>
                <c:pt idx="3">
                  <c:v>46223118000</c:v>
                </c:pt>
                <c:pt idx="4">
                  <c:v>839197000</c:v>
                </c:pt>
                <c:pt idx="5">
                  <c:v>2835744404</c:v>
                </c:pt>
                <c:pt idx="6">
                  <c:v>825763000</c:v>
                </c:pt>
                <c:pt idx="7">
                  <c:v>3870705000</c:v>
                </c:pt>
                <c:pt idx="8">
                  <c:v>26249407000</c:v>
                </c:pt>
                <c:pt idx="9">
                  <c:v>7008346000</c:v>
                </c:pt>
                <c:pt idx="10">
                  <c:v>0</c:v>
                </c:pt>
                <c:pt idx="11">
                  <c:v>630335849</c:v>
                </c:pt>
                <c:pt idx="12">
                  <c:v>2558085516</c:v>
                </c:pt>
                <c:pt idx="13">
                  <c:v>2298910000</c:v>
                </c:pt>
                <c:pt idx="14">
                  <c:v>5485827000</c:v>
                </c:pt>
                <c:pt idx="15">
                  <c:v>487890000</c:v>
                </c:pt>
                <c:pt idx="16">
                  <c:v>60720000</c:v>
                </c:pt>
                <c:pt idx="17">
                  <c:v>1403740000</c:v>
                </c:pt>
                <c:pt idx="18">
                  <c:v>16726650815</c:v>
                </c:pt>
                <c:pt idx="19">
                  <c:v>8873396808</c:v>
                </c:pt>
                <c:pt idx="20">
                  <c:v>2373303000</c:v>
                </c:pt>
                <c:pt idx="21">
                  <c:v>3439724770</c:v>
                </c:pt>
                <c:pt idx="22">
                  <c:v>2711577822</c:v>
                </c:pt>
                <c:pt idx="23">
                  <c:v>926614683</c:v>
                </c:pt>
                <c:pt idx="24">
                  <c:v>21419725</c:v>
                </c:pt>
                <c:pt idx="25">
                  <c:v>599702000</c:v>
                </c:pt>
                <c:pt idx="26">
                  <c:v>1100518000</c:v>
                </c:pt>
                <c:pt idx="27">
                  <c:v>553465792</c:v>
                </c:pt>
                <c:pt idx="28">
                  <c:v>52575169</c:v>
                </c:pt>
                <c:pt idx="29">
                  <c:v>4571000</c:v>
                </c:pt>
                <c:pt idx="30">
                  <c:v>1045489685</c:v>
                </c:pt>
              </c:numCache>
            </c:numRef>
          </c:val>
          <c:extLst>
            <c:ext xmlns:c16="http://schemas.microsoft.com/office/drawing/2014/chart" uri="{C3380CC4-5D6E-409C-BE32-E72D297353CC}">
              <c16:uniqueId val="{00000008-DD8B-4E58-90AD-4FAF223E1A89}"/>
            </c:ext>
          </c:extLst>
        </c:ser>
        <c:ser>
          <c:idx val="9"/>
          <c:order val="9"/>
          <c:tx>
            <c:strRef>
              <c:f>Sheet2!$K$1</c:f>
              <c:strCache>
                <c:ptCount val="1"/>
                <c:pt idx="0">
                  <c:v>Printing and related industries</c:v>
                </c:pt>
              </c:strCache>
            </c:strRef>
          </c:tx>
          <c:spPr>
            <a:solidFill>
              <a:schemeClr val="accent4">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Sheet2!$K$2:$K$32</c:f>
              <c:numCache>
                <c:formatCode>General</c:formatCode>
                <c:ptCount val="31"/>
                <c:pt idx="0">
                  <c:v>4907018000</c:v>
                </c:pt>
                <c:pt idx="1">
                  <c:v>1324107000</c:v>
                </c:pt>
                <c:pt idx="2">
                  <c:v>8009663000</c:v>
                </c:pt>
                <c:pt idx="3">
                  <c:v>5825441000</c:v>
                </c:pt>
                <c:pt idx="4">
                  <c:v>488037000</c:v>
                </c:pt>
                <c:pt idx="5">
                  <c:v>43964890</c:v>
                </c:pt>
                <c:pt idx="6">
                  <c:v>242939000</c:v>
                </c:pt>
                <c:pt idx="7">
                  <c:v>636513000</c:v>
                </c:pt>
                <c:pt idx="8">
                  <c:v>2176461000</c:v>
                </c:pt>
                <c:pt idx="9">
                  <c:v>876232000</c:v>
                </c:pt>
                <c:pt idx="10">
                  <c:v>0</c:v>
                </c:pt>
                <c:pt idx="11">
                  <c:v>58889959</c:v>
                </c:pt>
                <c:pt idx="12">
                  <c:v>112229849</c:v>
                </c:pt>
                <c:pt idx="13">
                  <c:v>474850000</c:v>
                </c:pt>
                <c:pt idx="14">
                  <c:v>1025826000</c:v>
                </c:pt>
                <c:pt idx="15">
                  <c:v>91536000</c:v>
                </c:pt>
                <c:pt idx="16">
                  <c:v>152613000</c:v>
                </c:pt>
                <c:pt idx="17">
                  <c:v>165593000</c:v>
                </c:pt>
                <c:pt idx="18">
                  <c:v>1518876266</c:v>
                </c:pt>
                <c:pt idx="19">
                  <c:v>716020413</c:v>
                </c:pt>
                <c:pt idx="20">
                  <c:v>202062000</c:v>
                </c:pt>
                <c:pt idx="21">
                  <c:v>493410579</c:v>
                </c:pt>
                <c:pt idx="22">
                  <c:v>548339499</c:v>
                </c:pt>
                <c:pt idx="23">
                  <c:v>331206667</c:v>
                </c:pt>
                <c:pt idx="24">
                  <c:v>9729476</c:v>
                </c:pt>
                <c:pt idx="25">
                  <c:v>231295000</c:v>
                </c:pt>
                <c:pt idx="26">
                  <c:v>824016000</c:v>
                </c:pt>
                <c:pt idx="27">
                  <c:v>54261364</c:v>
                </c:pt>
                <c:pt idx="28">
                  <c:v>23872532</c:v>
                </c:pt>
                <c:pt idx="29">
                  <c:v>2965000</c:v>
                </c:pt>
                <c:pt idx="30">
                  <c:v>161917685</c:v>
                </c:pt>
              </c:numCache>
            </c:numRef>
          </c:val>
          <c:extLst>
            <c:ext xmlns:c16="http://schemas.microsoft.com/office/drawing/2014/chart" uri="{C3380CC4-5D6E-409C-BE32-E72D297353CC}">
              <c16:uniqueId val="{00000009-DD8B-4E58-90AD-4FAF223E1A89}"/>
            </c:ext>
          </c:extLst>
        </c:ser>
        <c:ser>
          <c:idx val="10"/>
          <c:order val="10"/>
          <c:tx>
            <c:strRef>
              <c:f>Sheet2!$L$1</c:f>
              <c:strCache>
                <c:ptCount val="1"/>
                <c:pt idx="0">
                  <c:v>Pulp, paper, and paper products manufacturing</c:v>
                </c:pt>
              </c:strCache>
            </c:strRef>
          </c:tx>
          <c:spPr>
            <a:solidFill>
              <a:schemeClr val="accent5">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Sheet2!$L$2:$L$32</c:f>
              <c:numCache>
                <c:formatCode>General</c:formatCode>
                <c:ptCount val="31"/>
                <c:pt idx="0">
                  <c:v>12832385000</c:v>
                </c:pt>
                <c:pt idx="1">
                  <c:v>2165219000</c:v>
                </c:pt>
                <c:pt idx="2">
                  <c:v>17836465000</c:v>
                </c:pt>
                <c:pt idx="3">
                  <c:v>24118346000</c:v>
                </c:pt>
                <c:pt idx="4">
                  <c:v>290400000</c:v>
                </c:pt>
                <c:pt idx="5">
                  <c:v>1225105960</c:v>
                </c:pt>
                <c:pt idx="6">
                  <c:v>1066998000</c:v>
                </c:pt>
                <c:pt idx="7">
                  <c:v>2712118000</c:v>
                </c:pt>
                <c:pt idx="8">
                  <c:v>12527014000</c:v>
                </c:pt>
                <c:pt idx="9">
                  <c:v>2690670000</c:v>
                </c:pt>
                <c:pt idx="10">
                  <c:v>0</c:v>
                </c:pt>
                <c:pt idx="11">
                  <c:v>285616466</c:v>
                </c:pt>
                <c:pt idx="12">
                  <c:v>4931766821</c:v>
                </c:pt>
                <c:pt idx="13">
                  <c:v>7223018000</c:v>
                </c:pt>
                <c:pt idx="14">
                  <c:v>2173426000</c:v>
                </c:pt>
                <c:pt idx="15">
                  <c:v>199955000</c:v>
                </c:pt>
                <c:pt idx="16">
                  <c:v>92855000</c:v>
                </c:pt>
                <c:pt idx="17">
                  <c:v>697863000</c:v>
                </c:pt>
                <c:pt idx="18">
                  <c:v>5686751208</c:v>
                </c:pt>
                <c:pt idx="19">
                  <c:v>3091540366</c:v>
                </c:pt>
                <c:pt idx="20">
                  <c:v>439085000</c:v>
                </c:pt>
                <c:pt idx="21">
                  <c:v>623092318</c:v>
                </c:pt>
                <c:pt idx="22">
                  <c:v>787443143</c:v>
                </c:pt>
                <c:pt idx="23">
                  <c:v>583526433</c:v>
                </c:pt>
                <c:pt idx="24">
                  <c:v>70120644</c:v>
                </c:pt>
                <c:pt idx="25">
                  <c:v>312289000</c:v>
                </c:pt>
                <c:pt idx="26">
                  <c:v>669644000</c:v>
                </c:pt>
                <c:pt idx="27">
                  <c:v>223943800</c:v>
                </c:pt>
                <c:pt idx="28">
                  <c:v>48602650</c:v>
                </c:pt>
                <c:pt idx="29">
                  <c:v>4571000</c:v>
                </c:pt>
                <c:pt idx="30">
                  <c:v>930032042</c:v>
                </c:pt>
              </c:numCache>
            </c:numRef>
          </c:val>
          <c:extLst>
            <c:ext xmlns:c16="http://schemas.microsoft.com/office/drawing/2014/chart" uri="{C3380CC4-5D6E-409C-BE32-E72D297353CC}">
              <c16:uniqueId val="{0000000A-DD8B-4E58-90AD-4FAF223E1A89}"/>
            </c:ext>
          </c:extLst>
        </c:ser>
        <c:ser>
          <c:idx val="11"/>
          <c:order val="11"/>
          <c:tx>
            <c:strRef>
              <c:f>Sheet2!$M$1</c:f>
              <c:strCache>
                <c:ptCount val="1"/>
                <c:pt idx="0">
                  <c:v>Textile industry</c:v>
                </c:pt>
              </c:strCache>
            </c:strRef>
          </c:tx>
          <c:spPr>
            <a:solidFill>
              <a:schemeClr val="accent6">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Sheet2!$M$2:$M$32</c:f>
              <c:numCache>
                <c:formatCode>General</c:formatCode>
                <c:ptCount val="31"/>
                <c:pt idx="0">
                  <c:v>1521725000</c:v>
                </c:pt>
                <c:pt idx="1">
                  <c:v>237909000</c:v>
                </c:pt>
                <c:pt idx="2">
                  <c:v>3016911000</c:v>
                </c:pt>
                <c:pt idx="3">
                  <c:v>13141934000</c:v>
                </c:pt>
                <c:pt idx="4">
                  <c:v>143435000</c:v>
                </c:pt>
                <c:pt idx="5">
                  <c:v>429642727</c:v>
                </c:pt>
                <c:pt idx="6">
                  <c:v>171720000</c:v>
                </c:pt>
                <c:pt idx="7">
                  <c:v>1524349000</c:v>
                </c:pt>
                <c:pt idx="8">
                  <c:v>2352669000</c:v>
                </c:pt>
                <c:pt idx="9">
                  <c:v>414332000</c:v>
                </c:pt>
                <c:pt idx="10">
                  <c:v>0</c:v>
                </c:pt>
                <c:pt idx="11">
                  <c:v>0</c:v>
                </c:pt>
                <c:pt idx="12">
                  <c:v>74321968</c:v>
                </c:pt>
                <c:pt idx="13">
                  <c:v>187645000</c:v>
                </c:pt>
                <c:pt idx="14">
                  <c:v>903385000</c:v>
                </c:pt>
                <c:pt idx="15">
                  <c:v>86210000</c:v>
                </c:pt>
                <c:pt idx="16">
                  <c:v>0</c:v>
                </c:pt>
                <c:pt idx="17">
                  <c:v>253081000</c:v>
                </c:pt>
                <c:pt idx="18">
                  <c:v>642016514</c:v>
                </c:pt>
                <c:pt idx="19">
                  <c:v>992084942</c:v>
                </c:pt>
                <c:pt idx="20">
                  <c:v>32168000</c:v>
                </c:pt>
                <c:pt idx="21">
                  <c:v>93959647</c:v>
                </c:pt>
                <c:pt idx="22">
                  <c:v>534334608</c:v>
                </c:pt>
                <c:pt idx="23">
                  <c:v>117068719</c:v>
                </c:pt>
                <c:pt idx="24">
                  <c:v>15078006</c:v>
                </c:pt>
                <c:pt idx="25">
                  <c:v>4413000</c:v>
                </c:pt>
                <c:pt idx="26">
                  <c:v>186045000</c:v>
                </c:pt>
                <c:pt idx="27">
                  <c:v>28625698</c:v>
                </c:pt>
                <c:pt idx="28">
                  <c:v>2307829</c:v>
                </c:pt>
                <c:pt idx="29">
                  <c:v>0</c:v>
                </c:pt>
                <c:pt idx="30">
                  <c:v>47192968</c:v>
                </c:pt>
              </c:numCache>
            </c:numRef>
          </c:val>
          <c:extLst>
            <c:ext xmlns:c16="http://schemas.microsoft.com/office/drawing/2014/chart" uri="{C3380CC4-5D6E-409C-BE32-E72D297353CC}">
              <c16:uniqueId val="{0000000B-DD8B-4E58-90AD-4FAF223E1A89}"/>
            </c:ext>
          </c:extLst>
        </c:ser>
        <c:ser>
          <c:idx val="12"/>
          <c:order val="12"/>
          <c:tx>
            <c:strRef>
              <c:f>Sheet2!$N$1</c:f>
              <c:strCache>
                <c:ptCount val="1"/>
                <c:pt idx="0">
                  <c:v>Wood products and furniture manufacturing</c:v>
                </c:pt>
              </c:strCache>
            </c:strRef>
          </c:tx>
          <c:spPr>
            <a:solidFill>
              <a:schemeClr val="accent1">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Sheet2!$N$2:$N$32</c:f>
              <c:numCache>
                <c:formatCode>General</c:formatCode>
                <c:ptCount val="31"/>
                <c:pt idx="0">
                  <c:v>9768952000</c:v>
                </c:pt>
                <c:pt idx="1">
                  <c:v>1793179000</c:v>
                </c:pt>
                <c:pt idx="2">
                  <c:v>13810958000</c:v>
                </c:pt>
                <c:pt idx="3">
                  <c:v>19804015000</c:v>
                </c:pt>
                <c:pt idx="4">
                  <c:v>977345000</c:v>
                </c:pt>
                <c:pt idx="5">
                  <c:v>2247624177</c:v>
                </c:pt>
                <c:pt idx="6">
                  <c:v>397620000</c:v>
                </c:pt>
                <c:pt idx="7">
                  <c:v>2055192000</c:v>
                </c:pt>
                <c:pt idx="8">
                  <c:v>10243490000</c:v>
                </c:pt>
                <c:pt idx="9">
                  <c:v>2031010000</c:v>
                </c:pt>
                <c:pt idx="10">
                  <c:v>0</c:v>
                </c:pt>
                <c:pt idx="11">
                  <c:v>247716373</c:v>
                </c:pt>
                <c:pt idx="12">
                  <c:v>2596417830</c:v>
                </c:pt>
                <c:pt idx="13">
                  <c:v>4972148000</c:v>
                </c:pt>
                <c:pt idx="14">
                  <c:v>4244196000</c:v>
                </c:pt>
                <c:pt idx="15">
                  <c:v>1841001000</c:v>
                </c:pt>
                <c:pt idx="16">
                  <c:v>1476740000</c:v>
                </c:pt>
                <c:pt idx="17">
                  <c:v>3207882000</c:v>
                </c:pt>
                <c:pt idx="18">
                  <c:v>8880399826</c:v>
                </c:pt>
                <c:pt idx="19">
                  <c:v>2235590566</c:v>
                </c:pt>
                <c:pt idx="20">
                  <c:v>628450000</c:v>
                </c:pt>
                <c:pt idx="21">
                  <c:v>642029623</c:v>
                </c:pt>
                <c:pt idx="22">
                  <c:v>3274234946</c:v>
                </c:pt>
                <c:pt idx="23">
                  <c:v>445715312</c:v>
                </c:pt>
                <c:pt idx="24">
                  <c:v>39219007</c:v>
                </c:pt>
                <c:pt idx="25">
                  <c:v>428951000</c:v>
                </c:pt>
                <c:pt idx="26">
                  <c:v>1017612000</c:v>
                </c:pt>
                <c:pt idx="27">
                  <c:v>692980988</c:v>
                </c:pt>
                <c:pt idx="28">
                  <c:v>91068296</c:v>
                </c:pt>
                <c:pt idx="29">
                  <c:v>44705000</c:v>
                </c:pt>
                <c:pt idx="30">
                  <c:v>455617910</c:v>
                </c:pt>
              </c:numCache>
            </c:numRef>
          </c:val>
          <c:extLst>
            <c:ext xmlns:c16="http://schemas.microsoft.com/office/drawing/2014/chart" uri="{C3380CC4-5D6E-409C-BE32-E72D297353CC}">
              <c16:uniqueId val="{0000000C-DD8B-4E58-90AD-4FAF223E1A89}"/>
            </c:ext>
          </c:extLst>
        </c:ser>
        <c:ser>
          <c:idx val="13"/>
          <c:order val="13"/>
          <c:tx>
            <c:strRef>
              <c:f>Sheet2!$O$1</c:f>
              <c:strCache>
                <c:ptCount val="1"/>
                <c:pt idx="0">
                  <c:v>Other manufacturing</c:v>
                </c:pt>
              </c:strCache>
            </c:strRef>
          </c:tx>
          <c:spPr>
            <a:solidFill>
              <a:schemeClr val="accent2">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Sheet2!$O$2:$O$32</c:f>
              <c:numCache>
                <c:formatCode>General</c:formatCode>
                <c:ptCount val="31"/>
                <c:pt idx="0" formatCode="0.00E+00">
                  <c:v>177000000000</c:v>
                </c:pt>
                <c:pt idx="1">
                  <c:v>45048831000</c:v>
                </c:pt>
                <c:pt idx="2" formatCode="0.00E+00">
                  <c:v>334000000000</c:v>
                </c:pt>
                <c:pt idx="3" formatCode="0.00E+00">
                  <c:v>233000000000</c:v>
                </c:pt>
                <c:pt idx="4">
                  <c:v>44549209000</c:v>
                </c:pt>
                <c:pt idx="5">
                  <c:v>34210397115</c:v>
                </c:pt>
                <c:pt idx="6">
                  <c:v>10918524000</c:v>
                </c:pt>
                <c:pt idx="7">
                  <c:v>20006935000</c:v>
                </c:pt>
                <c:pt idx="8" formatCode="0.00E+00">
                  <c:v>131000000000</c:v>
                </c:pt>
                <c:pt idx="9">
                  <c:v>57699909000</c:v>
                </c:pt>
                <c:pt idx="10">
                  <c:v>209545182</c:v>
                </c:pt>
                <c:pt idx="11">
                  <c:v>15351070743</c:v>
                </c:pt>
                <c:pt idx="12">
                  <c:v>38748398699</c:v>
                </c:pt>
                <c:pt idx="13">
                  <c:v>24352550000</c:v>
                </c:pt>
                <c:pt idx="14">
                  <c:v>23089171000</c:v>
                </c:pt>
                <c:pt idx="15">
                  <c:v>4104403000</c:v>
                </c:pt>
                <c:pt idx="16">
                  <c:v>580007000</c:v>
                </c:pt>
                <c:pt idx="17">
                  <c:v>7754142000</c:v>
                </c:pt>
                <c:pt idx="18">
                  <c:v>69606102599</c:v>
                </c:pt>
                <c:pt idx="19">
                  <c:v>48352477171</c:v>
                </c:pt>
                <c:pt idx="20">
                  <c:v>15980169000</c:v>
                </c:pt>
                <c:pt idx="21">
                  <c:v>38500650630</c:v>
                </c:pt>
                <c:pt idx="22">
                  <c:v>23586359804</c:v>
                </c:pt>
                <c:pt idx="23">
                  <c:v>6040785868</c:v>
                </c:pt>
                <c:pt idx="24">
                  <c:v>342819732</c:v>
                </c:pt>
                <c:pt idx="25">
                  <c:v>1905128000</c:v>
                </c:pt>
                <c:pt idx="26">
                  <c:v>6091874000</c:v>
                </c:pt>
                <c:pt idx="27">
                  <c:v>3269614952</c:v>
                </c:pt>
                <c:pt idx="28">
                  <c:v>1213578067</c:v>
                </c:pt>
                <c:pt idx="29">
                  <c:v>211811000</c:v>
                </c:pt>
                <c:pt idx="30">
                  <c:v>8067515077</c:v>
                </c:pt>
              </c:numCache>
            </c:numRef>
          </c:val>
          <c:extLst>
            <c:ext xmlns:c16="http://schemas.microsoft.com/office/drawing/2014/chart" uri="{C3380CC4-5D6E-409C-BE32-E72D297353CC}">
              <c16:uniqueId val="{0000000D-DD8B-4E58-90AD-4FAF223E1A89}"/>
            </c:ext>
          </c:extLst>
        </c:ser>
        <c:dLbls>
          <c:showLegendKey val="0"/>
          <c:showVal val="0"/>
          <c:showCatName val="0"/>
          <c:showSerName val="0"/>
          <c:showPercent val="0"/>
          <c:showBubbleSize val="0"/>
        </c:dLbls>
        <c:gapWidth val="150"/>
        <c:overlap val="100"/>
        <c:axId val="334339807"/>
        <c:axId val="334333087"/>
      </c:barChart>
      <c:catAx>
        <c:axId val="334339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33087"/>
        <c:crosses val="autoZero"/>
        <c:auto val="1"/>
        <c:lblAlgn val="ctr"/>
        <c:lblOffset val="100"/>
        <c:noMultiLvlLbl val="0"/>
      </c:catAx>
      <c:valAx>
        <c:axId val="334333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39807"/>
        <c:crosses val="autoZero"/>
        <c:crossBetween val="between"/>
      </c:valAx>
      <c:spPr>
        <a:noFill/>
        <a:ln>
          <a:noFill/>
        </a:ln>
        <a:effectLst/>
      </c:spPr>
    </c:plotArea>
    <c:legend>
      <c:legendPos val="b"/>
      <c:layout>
        <c:manualLayout>
          <c:xMode val="edge"/>
          <c:yMode val="edge"/>
          <c:x val="1.9571060096886896E-2"/>
          <c:y val="0.81726140615401799"/>
          <c:w val="0.97247249988542783"/>
          <c:h val="0.1694407215055564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energy_consumption[TWh]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Sheet1!$B$2:$B$31</c:f>
              <c:numCache>
                <c:formatCode>0</c:formatCode>
                <c:ptCount val="30"/>
                <c:pt idx="0">
                  <c:v>543528.16599999997</c:v>
                </c:pt>
                <c:pt idx="1">
                  <c:v>118787.872</c:v>
                </c:pt>
                <c:pt idx="2">
                  <c:v>1035152.258</c:v>
                </c:pt>
                <c:pt idx="3">
                  <c:v>844849.02300000004</c:v>
                </c:pt>
                <c:pt idx="4">
                  <c:v>69204.570000000007</c:v>
                </c:pt>
                <c:pt idx="5">
                  <c:v>90207.983445999998</c:v>
                </c:pt>
                <c:pt idx="6">
                  <c:v>25488.505000000001</c:v>
                </c:pt>
                <c:pt idx="7">
                  <c:v>69990.505000000005</c:v>
                </c:pt>
                <c:pt idx="8">
                  <c:v>472704.04800000001</c:v>
                </c:pt>
                <c:pt idx="9">
                  <c:v>124369.22900000001</c:v>
                </c:pt>
                <c:pt idx="10">
                  <c:v>4432.7758519999998</c:v>
                </c:pt>
                <c:pt idx="11">
                  <c:v>37960.077728999997</c:v>
                </c:pt>
                <c:pt idx="12">
                  <c:v>86794.210724999997</c:v>
                </c:pt>
                <c:pt idx="13">
                  <c:v>92380.069000000003</c:v>
                </c:pt>
                <c:pt idx="14">
                  <c:v>103517.976</c:v>
                </c:pt>
                <c:pt idx="15">
                  <c:v>14485.323</c:v>
                </c:pt>
                <c:pt idx="16">
                  <c:v>4060.1489999999999</c:v>
                </c:pt>
                <c:pt idx="17">
                  <c:v>25257.428</c:v>
                </c:pt>
                <c:pt idx="18">
                  <c:v>222801.692423</c:v>
                </c:pt>
                <c:pt idx="19">
                  <c:v>143103.022085</c:v>
                </c:pt>
                <c:pt idx="20">
                  <c:v>48054.663</c:v>
                </c:pt>
                <c:pt idx="21">
                  <c:v>96103.590863999998</c:v>
                </c:pt>
                <c:pt idx="22">
                  <c:v>62190.488812000003</c:v>
                </c:pt>
                <c:pt idx="23">
                  <c:v>19497.970644000001</c:v>
                </c:pt>
                <c:pt idx="24">
                  <c:v>1506.781217</c:v>
                </c:pt>
                <c:pt idx="25">
                  <c:v>8505.7379999999994</c:v>
                </c:pt>
                <c:pt idx="26">
                  <c:v>19506.713</c:v>
                </c:pt>
                <c:pt idx="27">
                  <c:v>2304.3678329999998</c:v>
                </c:pt>
                <c:pt idx="28">
                  <c:v>634.96400000000006</c:v>
                </c:pt>
                <c:pt idx="29">
                  <c:v>21069.068099</c:v>
                </c:pt>
              </c:numCache>
            </c:numRef>
          </c:xVal>
          <c:yVal>
            <c:numRef>
              <c:f>Sheet1!$C$2:$C$31</c:f>
              <c:numCache>
                <c:formatCode>0</c:formatCode>
                <c:ptCount val="30"/>
                <c:pt idx="0">
                  <c:v>278.62115440999997</c:v>
                </c:pt>
                <c:pt idx="1">
                  <c:v>135.33248337000001</c:v>
                </c:pt>
                <c:pt idx="2">
                  <c:v>582.26594016999991</c:v>
                </c:pt>
                <c:pt idx="3">
                  <c:v>273.33188856000004</c:v>
                </c:pt>
                <c:pt idx="4">
                  <c:v>23.959358420000001</c:v>
                </c:pt>
                <c:pt idx="5">
                  <c:v>25.896020910000001</c:v>
                </c:pt>
                <c:pt idx="6">
                  <c:v>28.64959786</c:v>
                </c:pt>
                <c:pt idx="7">
                  <c:v>50.157701179999997</c:v>
                </c:pt>
                <c:pt idx="8">
                  <c:v>214.88183455999999</c:v>
                </c:pt>
                <c:pt idx="9">
                  <c:v>107.86117895999999</c:v>
                </c:pt>
                <c:pt idx="10">
                  <c:v>16.16202492</c:v>
                </c:pt>
                <c:pt idx="11">
                  <c:v>70.874045729999992</c:v>
                </c:pt>
                <c:pt idx="12">
                  <c:v>131.99823215000001</c:v>
                </c:pt>
                <c:pt idx="13">
                  <c:v>108.07294963000001</c:v>
                </c:pt>
                <c:pt idx="14">
                  <c:v>80.725190710000007</c:v>
                </c:pt>
                <c:pt idx="15">
                  <c:v>3.9212405800000001</c:v>
                </c:pt>
                <c:pt idx="16">
                  <c:v>10.715951779999999</c:v>
                </c:pt>
                <c:pt idx="17">
                  <c:v>10.4515321</c:v>
                </c:pt>
                <c:pt idx="18">
                  <c:v>159.60832897999998</c:v>
                </c:pt>
                <c:pt idx="19">
                  <c:v>69.337094710000002</c:v>
                </c:pt>
                <c:pt idx="20">
                  <c:v>33.372040769999998</c:v>
                </c:pt>
                <c:pt idx="21">
                  <c:v>46.456930509999999</c:v>
                </c:pt>
                <c:pt idx="22">
                  <c:v>57.661539999999995</c:v>
                </c:pt>
                <c:pt idx="23">
                  <c:v>28.54857968</c:v>
                </c:pt>
                <c:pt idx="24">
                  <c:v>4.6962870399999996</c:v>
                </c:pt>
                <c:pt idx="25">
                  <c:v>12.482955829999998</c:v>
                </c:pt>
                <c:pt idx="26">
                  <c:v>13.652317439999999</c:v>
                </c:pt>
                <c:pt idx="27">
                  <c:v>3.8363880999999997</c:v>
                </c:pt>
                <c:pt idx="28">
                  <c:v>0.99014331</c:v>
                </c:pt>
                <c:pt idx="29">
                  <c:v>25.94056381</c:v>
                </c:pt>
              </c:numCache>
            </c:numRef>
          </c:yVal>
          <c:smooth val="0"/>
          <c:extLst>
            <c:ext xmlns:c16="http://schemas.microsoft.com/office/drawing/2014/chart" uri="{C3380CC4-5D6E-409C-BE32-E72D297353CC}">
              <c16:uniqueId val="{00000001-DEF8-4E0F-9818-BD2CF020E7DF}"/>
            </c:ext>
          </c:extLst>
        </c:ser>
        <c:dLbls>
          <c:showLegendKey val="0"/>
          <c:showVal val="0"/>
          <c:showCatName val="0"/>
          <c:showSerName val="0"/>
          <c:showPercent val="0"/>
          <c:showBubbleSize val="0"/>
        </c:dLbls>
        <c:axId val="2105542271"/>
        <c:axId val="2105544671"/>
      </c:scatterChart>
      <c:valAx>
        <c:axId val="210554227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Product value [millions euro]</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4671"/>
        <c:crosses val="autoZero"/>
        <c:crossBetween val="midCat"/>
      </c:valAx>
      <c:valAx>
        <c:axId val="210554467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Energy consumption [TWh]</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4108E-E9D4-467B-9B7B-0955BA4B5DD6}" type="datetimeFigureOut">
              <a:rPr lang="en-US" smtClean="0"/>
              <a:t>4/26/2025</a:t>
            </a:fld>
            <a:endParaRPr 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17ECB-A323-4F20-B0A5-9FB9A69857E2}" type="slidenum">
              <a:rPr lang="en-US" smtClean="0"/>
              <a:t>‹#›</a:t>
            </a:fld>
            <a:endParaRPr lang="en-US"/>
          </a:p>
        </p:txBody>
      </p:sp>
    </p:spTree>
    <p:extLst>
      <p:ext uri="{BB962C8B-B14F-4D97-AF65-F5344CB8AC3E}">
        <p14:creationId xmlns:p14="http://schemas.microsoft.com/office/powerpoint/2010/main" val="153416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8D21F722-56FD-42BC-AF3B-13EFFBBEA5F5}"/>
              </a:ext>
            </a:extLst>
          </p:cNvPr>
          <p:cNvSpPr>
            <a:spLocks noGrp="1"/>
          </p:cNvSpPr>
          <p:nvPr>
            <p:ph type="subTitle" idx="1"/>
          </p:nvPr>
        </p:nvSpPr>
        <p:spPr>
          <a:xfrm>
            <a:off x="1238250" y="3536052"/>
            <a:ext cx="7429500" cy="1073656"/>
          </a:xfrm>
          <a:prstGeom prst="rect">
            <a:avLst/>
          </a:prstGeom>
        </p:spPr>
        <p:txBody>
          <a:bodyPr anchor="ctr" anchorCtr="1"/>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0" name="タイトル 9">
            <a:extLst>
              <a:ext uri="{FF2B5EF4-FFF2-40B4-BE49-F238E27FC236}">
                <a16:creationId xmlns:a16="http://schemas.microsoft.com/office/drawing/2014/main" id="{C82F0508-9BC1-48D9-A7F5-332731FB3AC0}"/>
              </a:ext>
            </a:extLst>
          </p:cNvPr>
          <p:cNvSpPr>
            <a:spLocks noGrp="1"/>
          </p:cNvSpPr>
          <p:nvPr>
            <p:ph type="title"/>
          </p:nvPr>
        </p:nvSpPr>
        <p:spPr>
          <a:xfrm>
            <a:off x="766885" y="1243915"/>
            <a:ext cx="8372230" cy="2078037"/>
          </a:xfrm>
          <a:prstGeom prst="rect">
            <a:avLst/>
          </a:prstGeom>
        </p:spPr>
        <p:txBody>
          <a:bodyPr anchor="ctr" anchorCtr="1">
            <a:normAutofit/>
          </a:bodyPr>
          <a:lstStyle>
            <a:lvl1pPr>
              <a:defRPr sz="3600"/>
            </a:lvl1pPr>
          </a:lstStyle>
          <a:p>
            <a:r>
              <a:rPr lang="ja-JP" altLang="en-US"/>
              <a:t>マスター タイトルの書式設定</a:t>
            </a:r>
            <a:endParaRPr lang="en-US" dirty="0"/>
          </a:p>
        </p:txBody>
      </p:sp>
      <p:cxnSp>
        <p:nvCxnSpPr>
          <p:cNvPr id="20" name="直線コネクタ 19">
            <a:extLst>
              <a:ext uri="{FF2B5EF4-FFF2-40B4-BE49-F238E27FC236}">
                <a16:creationId xmlns:a16="http://schemas.microsoft.com/office/drawing/2014/main" id="{A35AF668-149E-41EA-8F56-12650BA0F84F}"/>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コンテンツ プレースホルダー 25">
            <a:extLst>
              <a:ext uri="{FF2B5EF4-FFF2-40B4-BE49-F238E27FC236}">
                <a16:creationId xmlns:a16="http://schemas.microsoft.com/office/drawing/2014/main" id="{0F8866CA-4AB9-4957-9BBE-9221BB6943C2}"/>
              </a:ext>
            </a:extLst>
          </p:cNvPr>
          <p:cNvSpPr>
            <a:spLocks noGrp="1"/>
          </p:cNvSpPr>
          <p:nvPr>
            <p:ph sz="quarter" idx="14" hasCustomPrompt="1"/>
          </p:nvPr>
        </p:nvSpPr>
        <p:spPr>
          <a:xfrm>
            <a:off x="5154695" y="5005634"/>
            <a:ext cx="4450040" cy="1611976"/>
          </a:xfrm>
          <a:prstGeom prst="rect">
            <a:avLst/>
          </a:prstGeom>
        </p:spPr>
        <p:txBody>
          <a:bodyPr/>
          <a:lstStyle>
            <a:lvl1pPr marL="0" indent="0">
              <a:buNone/>
              <a:defRPr/>
            </a:lvl1pPr>
          </a:lstStyle>
          <a:p>
            <a:pPr lvl="0"/>
            <a:r>
              <a:rPr lang="ja-JP" altLang="en-US" dirty="0"/>
              <a:t>名前などなど</a:t>
            </a:r>
            <a:endParaRPr lang="en-US" dirty="0"/>
          </a:p>
        </p:txBody>
      </p:sp>
      <p:sp>
        <p:nvSpPr>
          <p:cNvPr id="27" name="フッター プレースホルダー 5">
            <a:extLst>
              <a:ext uri="{FF2B5EF4-FFF2-40B4-BE49-F238E27FC236}">
                <a16:creationId xmlns:a16="http://schemas.microsoft.com/office/drawing/2014/main" id="{1BC7DA1C-B5D7-4572-BA6A-9279CF435D34}"/>
              </a:ext>
            </a:extLst>
          </p:cNvPr>
          <p:cNvSpPr>
            <a:spLocks noGrp="1"/>
          </p:cNvSpPr>
          <p:nvPr>
            <p:ph type="ftr" sz="quarter" idx="11"/>
          </p:nvPr>
        </p:nvSpPr>
        <p:spPr>
          <a:xfrm>
            <a:off x="3281363" y="6356352"/>
            <a:ext cx="3343275" cy="365125"/>
          </a:xfrm>
          <a:prstGeom prst="rect">
            <a:avLst/>
          </a:prstGeom>
        </p:spPr>
        <p:txBody>
          <a:bodyPr/>
          <a:lstStyle/>
          <a:p>
            <a:endParaRPr lang="en-US"/>
          </a:p>
        </p:txBody>
      </p:sp>
      <p:sp>
        <p:nvSpPr>
          <p:cNvPr id="31" name="コンテンツ プレースホルダー 30">
            <a:extLst>
              <a:ext uri="{FF2B5EF4-FFF2-40B4-BE49-F238E27FC236}">
                <a16:creationId xmlns:a16="http://schemas.microsoft.com/office/drawing/2014/main" id="{F7B80C78-A1F8-467A-9309-35D1629FFC88}"/>
              </a:ext>
            </a:extLst>
          </p:cNvPr>
          <p:cNvSpPr>
            <a:spLocks noGrp="1"/>
          </p:cNvSpPr>
          <p:nvPr>
            <p:ph sz="quarter" idx="16" hasCustomPrompt="1"/>
          </p:nvPr>
        </p:nvSpPr>
        <p:spPr>
          <a:xfrm>
            <a:off x="123827" y="93599"/>
            <a:ext cx="9015289"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spTree>
    <p:extLst>
      <p:ext uri="{BB962C8B-B14F-4D97-AF65-F5344CB8AC3E}">
        <p14:creationId xmlns:p14="http://schemas.microsoft.com/office/powerpoint/2010/main" val="310209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0C0FAB2-A9F2-4B3C-B518-24524B7E5662}"/>
              </a:ext>
            </a:extLst>
          </p:cNvPr>
          <p:cNvSpPr>
            <a:spLocks noGrp="1"/>
          </p:cNvSpPr>
          <p:nvPr>
            <p:ph sz="half" idx="1" hasCustomPrompt="1"/>
          </p:nvPr>
        </p:nvSpPr>
        <p:spPr>
          <a:xfrm>
            <a:off x="569341" y="1036948"/>
            <a:ext cx="4217709" cy="5319402"/>
          </a:xfrm>
          <a:prstGeom prst="rect">
            <a:avLst/>
          </a:prstGeom>
        </p:spPr>
        <p:txBody>
          <a:bodyPr/>
          <a:lstStyle>
            <a:lvl1pPr marL="0" indent="0">
              <a:buNone/>
              <a:defRPr sz="1600"/>
            </a:lvl1pPr>
          </a:lstStyle>
          <a:p>
            <a:pPr lvl="0"/>
            <a:r>
              <a:rPr lang="ja-JP" altLang="en-US" dirty="0"/>
              <a:t>本文</a:t>
            </a:r>
            <a:endParaRPr lang="en-US" dirty="0"/>
          </a:p>
        </p:txBody>
      </p:sp>
      <p:sp>
        <p:nvSpPr>
          <p:cNvPr id="4" name="コンテンツ プレースホルダー 3">
            <a:extLst>
              <a:ext uri="{FF2B5EF4-FFF2-40B4-BE49-F238E27FC236}">
                <a16:creationId xmlns:a16="http://schemas.microsoft.com/office/drawing/2014/main" id="{A0D7B414-1B18-4F33-9452-A92B3D09ABBC}"/>
              </a:ext>
            </a:extLst>
          </p:cNvPr>
          <p:cNvSpPr>
            <a:spLocks noGrp="1"/>
          </p:cNvSpPr>
          <p:nvPr>
            <p:ph sz="half" idx="2" hasCustomPrompt="1"/>
          </p:nvPr>
        </p:nvSpPr>
        <p:spPr>
          <a:xfrm>
            <a:off x="5118951" y="1036948"/>
            <a:ext cx="4217710" cy="5319402"/>
          </a:xfrm>
          <a:prstGeom prst="rect">
            <a:avLst/>
          </a:prstGeom>
        </p:spPr>
        <p:txBody>
          <a:bodyPr/>
          <a:lstStyle>
            <a:lvl1pPr marL="0" indent="0">
              <a:buNone/>
              <a:defRPr sz="1600"/>
            </a:lvl1pPr>
          </a:lstStyle>
          <a:p>
            <a:pPr lvl="0"/>
            <a:r>
              <a:rPr lang="ja-JP" altLang="en-US" dirty="0"/>
              <a:t>本文</a:t>
            </a:r>
            <a:endParaRPr lang="en-US" dirty="0"/>
          </a:p>
        </p:txBody>
      </p:sp>
      <p:sp>
        <p:nvSpPr>
          <p:cNvPr id="6" name="フッター プレースホルダー 5">
            <a:extLst>
              <a:ext uri="{FF2B5EF4-FFF2-40B4-BE49-F238E27FC236}">
                <a16:creationId xmlns:a16="http://schemas.microsoft.com/office/drawing/2014/main" id="{35CEE59A-712E-4584-A46F-555D873EE714}"/>
              </a:ext>
            </a:extLst>
          </p:cNvPr>
          <p:cNvSpPr>
            <a:spLocks noGrp="1"/>
          </p:cNvSpPr>
          <p:nvPr>
            <p:ph type="ftr" sz="quarter" idx="11"/>
          </p:nvPr>
        </p:nvSpPr>
        <p:spPr>
          <a:xfrm>
            <a:off x="3281363" y="6356352"/>
            <a:ext cx="3343275" cy="365125"/>
          </a:xfrm>
          <a:prstGeom prst="rect">
            <a:avLst/>
          </a:prstGeom>
        </p:spPr>
        <p:txBody>
          <a:bodyPr/>
          <a:lstStyle/>
          <a:p>
            <a:endParaRPr lang="en-US"/>
          </a:p>
        </p:txBody>
      </p:sp>
      <p:sp>
        <p:nvSpPr>
          <p:cNvPr id="10" name="コンテンツ プレースホルダー 30">
            <a:extLst>
              <a:ext uri="{FF2B5EF4-FFF2-40B4-BE49-F238E27FC236}">
                <a16:creationId xmlns:a16="http://schemas.microsoft.com/office/drawing/2014/main" id="{49454B7E-400A-47A5-AB34-DCBAD0AF9668}"/>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9">
            <a:extLst>
              <a:ext uri="{FF2B5EF4-FFF2-40B4-BE49-F238E27FC236}">
                <a16:creationId xmlns:a16="http://schemas.microsoft.com/office/drawing/2014/main" id="{E124DAD4-12E8-24CF-DDF1-EB21A2A880AD}"/>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つのコンテンツ">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7"/>
            <a:ext cx="8767320" cy="5309975"/>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spTree>
    <p:extLst>
      <p:ext uri="{BB962C8B-B14F-4D97-AF65-F5344CB8AC3E}">
        <p14:creationId xmlns:p14="http://schemas.microsoft.com/office/powerpoint/2010/main" val="282520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つのコンテンツ、2つまでの引用">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7"/>
            <a:ext cx="8767320" cy="5309975"/>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2">
            <a:extLst>
              <a:ext uri="{FF2B5EF4-FFF2-40B4-BE49-F238E27FC236}">
                <a16:creationId xmlns:a16="http://schemas.microsoft.com/office/drawing/2014/main" id="{3D722369-D19D-6517-D4B3-16B645F54C0E}"/>
              </a:ext>
            </a:extLst>
          </p:cNvPr>
          <p:cNvCxnSpPr>
            <a:cxnSpLocks/>
          </p:cNvCxnSpPr>
          <p:nvPr userDrawn="1"/>
        </p:nvCxnSpPr>
        <p:spPr>
          <a:xfrm>
            <a:off x="149547" y="6488772"/>
            <a:ext cx="964324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4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1つのコンテンツ、4つまでの引用">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8"/>
            <a:ext cx="8767320" cy="4912564"/>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2">
            <a:extLst>
              <a:ext uri="{FF2B5EF4-FFF2-40B4-BE49-F238E27FC236}">
                <a16:creationId xmlns:a16="http://schemas.microsoft.com/office/drawing/2014/main" id="{3D722369-D19D-6517-D4B3-16B645F54C0E}"/>
              </a:ext>
            </a:extLst>
          </p:cNvPr>
          <p:cNvCxnSpPr>
            <a:cxnSpLocks/>
          </p:cNvCxnSpPr>
          <p:nvPr userDrawn="1"/>
        </p:nvCxnSpPr>
        <p:spPr>
          <a:xfrm>
            <a:off x="149547" y="6126689"/>
            <a:ext cx="964324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64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6446EF14-7783-4EF7-AA0A-3B021F61F60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98329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5B330C0F-4F4C-4112-8E93-0FB05D046033}"/>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8" name="スライド番号プレースホルダー 8">
            <a:extLst>
              <a:ext uri="{FF2B5EF4-FFF2-40B4-BE49-F238E27FC236}">
                <a16:creationId xmlns:a16="http://schemas.microsoft.com/office/drawing/2014/main" id="{E4C20F36-0477-4157-90F1-481B3801CDAB}"/>
              </a:ext>
            </a:extLst>
          </p:cNvPr>
          <p:cNvSpPr txBox="1">
            <a:spLocks/>
          </p:cNvSpPr>
          <p:nvPr userDrawn="1"/>
        </p:nvSpPr>
        <p:spPr>
          <a:xfrm>
            <a:off x="9329617" y="68609"/>
            <a:ext cx="5080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2D2193-934F-4ABA-AF5E-BAAF841B8E8B}" type="slidenum">
              <a:rPr lang="en-US" sz="1350" smtClean="0"/>
              <a:pPr/>
              <a:t>‹#›</a:t>
            </a:fld>
            <a:endParaRPr lang="en-US" sz="1350" dirty="0"/>
          </a:p>
        </p:txBody>
      </p:sp>
      <p:sp>
        <p:nvSpPr>
          <p:cNvPr id="6" name="日付プレースホルダー 3">
            <a:extLst>
              <a:ext uri="{FF2B5EF4-FFF2-40B4-BE49-F238E27FC236}">
                <a16:creationId xmlns:a16="http://schemas.microsoft.com/office/drawing/2014/main" id="{AB37F929-A103-406E-B52C-710ACD605810}"/>
              </a:ext>
            </a:extLst>
          </p:cNvPr>
          <p:cNvSpPr txBox="1">
            <a:spLocks/>
          </p:cNvSpPr>
          <p:nvPr userDrawn="1"/>
        </p:nvSpPr>
        <p:spPr>
          <a:xfrm>
            <a:off x="8667750" y="6435048"/>
            <a:ext cx="118359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1C07C7-5269-4ABF-88CE-7C4B9569CDB4}" type="datetime1">
              <a:rPr lang="en-US" sz="1200" smtClean="0"/>
              <a:pPr/>
              <a:t>4/26/2025</a:t>
            </a:fld>
            <a:endParaRPr lang="en-US" sz="1200" dirty="0"/>
          </a:p>
        </p:txBody>
      </p:sp>
    </p:spTree>
    <p:extLst>
      <p:ext uri="{BB962C8B-B14F-4D97-AF65-F5344CB8AC3E}">
        <p14:creationId xmlns:p14="http://schemas.microsoft.com/office/powerpoint/2010/main" val="348340042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7" r:id="rId4"/>
    <p:sldLayoutId id="2147483658" r:id="rId5"/>
    <p:sldLayoutId id="2147483656" r:id="rId6"/>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c.europa.eu/eurostat/databrowser/view/ds-056120/legacyMultiFreq/table?lang=en&amp;category=prom" TargetMode="External"/><Relationship Id="rId2" Type="http://schemas.openxmlformats.org/officeDocument/2006/relationships/hyperlink" Target="https://ec.europa.eu/eurostat/databrowser/view/ten00124/default/table?lang=en&amp;category=t_nrg.t_nrg_indic"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60E93D4-C834-4EC0-854E-425ACAB431B2}"/>
              </a:ext>
            </a:extLst>
          </p:cNvPr>
          <p:cNvSpPr>
            <a:spLocks noGrp="1"/>
          </p:cNvSpPr>
          <p:nvPr>
            <p:ph type="title"/>
          </p:nvPr>
        </p:nvSpPr>
        <p:spPr>
          <a:xfrm>
            <a:off x="792097" y="1243914"/>
            <a:ext cx="8321805" cy="2078037"/>
          </a:xfrm>
        </p:spPr>
        <p:txBody>
          <a:bodyPr/>
          <a:lstStyle/>
          <a:p>
            <a:r>
              <a:rPr lang="en-US" dirty="0"/>
              <a:t>Industry</a:t>
            </a:r>
          </a:p>
        </p:txBody>
      </p:sp>
      <p:sp>
        <p:nvSpPr>
          <p:cNvPr id="4" name="コンテンツ プレースホルダー 3">
            <a:extLst>
              <a:ext uri="{FF2B5EF4-FFF2-40B4-BE49-F238E27FC236}">
                <a16:creationId xmlns:a16="http://schemas.microsoft.com/office/drawing/2014/main" id="{CA00FC3D-C692-4913-B44A-2B5CBECFD5BE}"/>
              </a:ext>
            </a:extLst>
          </p:cNvPr>
          <p:cNvSpPr>
            <a:spLocks noGrp="1"/>
          </p:cNvSpPr>
          <p:nvPr>
            <p:ph sz="quarter" idx="14"/>
          </p:nvPr>
        </p:nvSpPr>
        <p:spPr/>
        <p:txBody>
          <a:bodyPr/>
          <a:lstStyle/>
          <a:p>
            <a:r>
              <a:rPr lang="en-US" dirty="0"/>
              <a:t>Morita Yudai</a:t>
            </a:r>
          </a:p>
        </p:txBody>
      </p:sp>
      <p:sp>
        <p:nvSpPr>
          <p:cNvPr id="5" name="コンテンツ プレースホルダー 4">
            <a:extLst>
              <a:ext uri="{FF2B5EF4-FFF2-40B4-BE49-F238E27FC236}">
                <a16:creationId xmlns:a16="http://schemas.microsoft.com/office/drawing/2014/main" id="{229ABE75-C320-4EDA-A47B-69A10A2CFB0F}"/>
              </a:ext>
            </a:extLst>
          </p:cNvPr>
          <p:cNvSpPr>
            <a:spLocks noGrp="1"/>
          </p:cNvSpPr>
          <p:nvPr>
            <p:ph sz="quarter" idx="16"/>
          </p:nvPr>
        </p:nvSpPr>
        <p:spPr/>
        <p:txBody>
          <a:bodyPr/>
          <a:lstStyle/>
          <a:p>
            <a:r>
              <a:rPr lang="en-US" sz="2400" dirty="0"/>
              <a:t>JED validation</a:t>
            </a:r>
          </a:p>
        </p:txBody>
      </p:sp>
    </p:spTree>
    <p:extLst>
      <p:ext uri="{BB962C8B-B14F-4D97-AF65-F5344CB8AC3E}">
        <p14:creationId xmlns:p14="http://schemas.microsoft.com/office/powerpoint/2010/main" val="18577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E811F3E-7258-5596-7323-D1E647A58E6A}"/>
              </a:ext>
            </a:extLst>
          </p:cNvPr>
          <p:cNvSpPr>
            <a:spLocks noGrp="1"/>
          </p:cNvSpPr>
          <p:nvPr>
            <p:ph sz="quarter" idx="16"/>
          </p:nvPr>
        </p:nvSpPr>
        <p:spPr/>
        <p:txBody>
          <a:bodyPr/>
          <a:lstStyle/>
          <a:p>
            <a:r>
              <a:rPr lang="en-US" dirty="0"/>
              <a:t>Data source: Eurostat data @ 2022</a:t>
            </a:r>
          </a:p>
        </p:txBody>
      </p:sp>
      <p:sp>
        <p:nvSpPr>
          <p:cNvPr id="4" name="テキスト ボックス 3">
            <a:extLst>
              <a:ext uri="{FF2B5EF4-FFF2-40B4-BE49-F238E27FC236}">
                <a16:creationId xmlns:a16="http://schemas.microsoft.com/office/drawing/2014/main" id="{74CF9ACA-FE81-B69C-DC1D-2B189CBB66D7}"/>
              </a:ext>
            </a:extLst>
          </p:cNvPr>
          <p:cNvSpPr txBox="1"/>
          <p:nvPr/>
        </p:nvSpPr>
        <p:spPr>
          <a:xfrm>
            <a:off x="123825" y="6477327"/>
            <a:ext cx="4004622" cy="369332"/>
          </a:xfrm>
          <a:prstGeom prst="rect">
            <a:avLst/>
          </a:prstGeom>
          <a:noFill/>
        </p:spPr>
        <p:txBody>
          <a:bodyPr wrap="none" rtlCol="0">
            <a:spAutoFit/>
          </a:bodyPr>
          <a:lstStyle/>
          <a:p>
            <a:r>
              <a:rPr lang="en-US" sz="600" dirty="0"/>
              <a:t>[1] </a:t>
            </a:r>
            <a:r>
              <a:rPr lang="en-US" sz="600" dirty="0">
                <a:hlinkClick r:id="rId2"/>
              </a:rPr>
              <a:t>https://ec.europa.eu/eurostat/databrowser/view/ten00124/default/table?lang=en&amp;category=t_nrg.t_nrg_indic</a:t>
            </a:r>
            <a:endParaRPr lang="en-US" sz="600" dirty="0"/>
          </a:p>
          <a:p>
            <a:r>
              <a:rPr lang="en-US" sz="600" dirty="0"/>
              <a:t>[2] </a:t>
            </a:r>
            <a:r>
              <a:rPr lang="en-US" sz="600" dirty="0">
                <a:hlinkClick r:id="rId3"/>
              </a:rPr>
              <a:t>https://ec.europa.eu/eurostat/databrowser/view/ds-056120/legacyMultiFreq/table?lang=en&amp;category=prom</a:t>
            </a:r>
            <a:endParaRPr lang="en-US" sz="600" dirty="0"/>
          </a:p>
          <a:p>
            <a:endParaRPr lang="en-US" sz="600" dirty="0"/>
          </a:p>
        </p:txBody>
      </p:sp>
      <p:sp>
        <p:nvSpPr>
          <p:cNvPr id="9" name="テキスト ボックス 8">
            <a:extLst>
              <a:ext uri="{FF2B5EF4-FFF2-40B4-BE49-F238E27FC236}">
                <a16:creationId xmlns:a16="http://schemas.microsoft.com/office/drawing/2014/main" id="{8DD595F3-B8A5-B00F-E6F8-8E6766D146F6}"/>
              </a:ext>
            </a:extLst>
          </p:cNvPr>
          <p:cNvSpPr txBox="1"/>
          <p:nvPr/>
        </p:nvSpPr>
        <p:spPr>
          <a:xfrm>
            <a:off x="4185358" y="3434896"/>
            <a:ext cx="447558" cy="369332"/>
          </a:xfrm>
          <a:prstGeom prst="rect">
            <a:avLst/>
          </a:prstGeom>
          <a:noFill/>
        </p:spPr>
        <p:txBody>
          <a:bodyPr wrap="none" rtlCol="0">
            <a:spAutoFit/>
          </a:bodyPr>
          <a:lstStyle/>
          <a:p>
            <a:r>
              <a:rPr lang="en-US" dirty="0"/>
              <a:t>[1]</a:t>
            </a:r>
          </a:p>
        </p:txBody>
      </p:sp>
      <p:sp>
        <p:nvSpPr>
          <p:cNvPr id="10" name="テキスト ボックス 9">
            <a:extLst>
              <a:ext uri="{FF2B5EF4-FFF2-40B4-BE49-F238E27FC236}">
                <a16:creationId xmlns:a16="http://schemas.microsoft.com/office/drawing/2014/main" id="{10C0CA72-5F6E-D7D7-99AE-7070194C9DC6}"/>
              </a:ext>
            </a:extLst>
          </p:cNvPr>
          <p:cNvSpPr txBox="1"/>
          <p:nvPr/>
        </p:nvSpPr>
        <p:spPr>
          <a:xfrm>
            <a:off x="9102684" y="3429000"/>
            <a:ext cx="447558" cy="369332"/>
          </a:xfrm>
          <a:prstGeom prst="rect">
            <a:avLst/>
          </a:prstGeom>
          <a:noFill/>
        </p:spPr>
        <p:txBody>
          <a:bodyPr wrap="none" rtlCol="0">
            <a:spAutoFit/>
          </a:bodyPr>
          <a:lstStyle/>
          <a:p>
            <a:r>
              <a:rPr lang="en-US" dirty="0"/>
              <a:t>[2]</a:t>
            </a:r>
          </a:p>
        </p:txBody>
      </p:sp>
      <p:pic>
        <p:nvPicPr>
          <p:cNvPr id="5" name="図 4">
            <a:extLst>
              <a:ext uri="{FF2B5EF4-FFF2-40B4-BE49-F238E27FC236}">
                <a16:creationId xmlns:a16="http://schemas.microsoft.com/office/drawing/2014/main" id="{10C7E746-9413-D0FA-4912-2DA74BD90D71}"/>
              </a:ext>
            </a:extLst>
          </p:cNvPr>
          <p:cNvPicPr>
            <a:picLocks noChangeAspect="1"/>
          </p:cNvPicPr>
          <p:nvPr/>
        </p:nvPicPr>
        <p:blipFill>
          <a:blip r:embed="rId4"/>
          <a:stretch>
            <a:fillRect/>
          </a:stretch>
        </p:blipFill>
        <p:spPr>
          <a:xfrm>
            <a:off x="0" y="2430724"/>
            <a:ext cx="4953000" cy="768680"/>
          </a:xfrm>
          <a:prstGeom prst="rect">
            <a:avLst/>
          </a:prstGeom>
        </p:spPr>
      </p:pic>
      <p:pic>
        <p:nvPicPr>
          <p:cNvPr id="13" name="図 12">
            <a:extLst>
              <a:ext uri="{FF2B5EF4-FFF2-40B4-BE49-F238E27FC236}">
                <a16:creationId xmlns:a16="http://schemas.microsoft.com/office/drawing/2014/main" id="{DA129F38-7115-E957-DE37-AB036F83C322}"/>
              </a:ext>
            </a:extLst>
          </p:cNvPr>
          <p:cNvPicPr>
            <a:picLocks noChangeAspect="1"/>
          </p:cNvPicPr>
          <p:nvPr/>
        </p:nvPicPr>
        <p:blipFill>
          <a:blip r:embed="rId5"/>
          <a:stretch>
            <a:fillRect/>
          </a:stretch>
        </p:blipFill>
        <p:spPr>
          <a:xfrm>
            <a:off x="5273086" y="2348343"/>
            <a:ext cx="4277156" cy="1030490"/>
          </a:xfrm>
          <a:prstGeom prst="rect">
            <a:avLst/>
          </a:prstGeom>
        </p:spPr>
      </p:pic>
    </p:spTree>
    <p:extLst>
      <p:ext uri="{BB962C8B-B14F-4D97-AF65-F5344CB8AC3E}">
        <p14:creationId xmlns:p14="http://schemas.microsoft.com/office/powerpoint/2010/main" val="80032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ED5329F-C528-135D-D579-0D292EBE3FEA}"/>
              </a:ext>
            </a:extLst>
          </p:cNvPr>
          <p:cNvSpPr>
            <a:spLocks noGrp="1"/>
          </p:cNvSpPr>
          <p:nvPr>
            <p:ph sz="quarter" idx="16"/>
          </p:nvPr>
        </p:nvSpPr>
        <p:spPr/>
        <p:txBody>
          <a:bodyPr/>
          <a:lstStyle/>
          <a:p>
            <a:r>
              <a:rPr lang="en-US" dirty="0"/>
              <a:t>Energy consumption in industrial sector against product value</a:t>
            </a:r>
          </a:p>
        </p:txBody>
      </p:sp>
      <p:graphicFrame>
        <p:nvGraphicFramePr>
          <p:cNvPr id="4" name="グラフ 3">
            <a:extLst>
              <a:ext uri="{FF2B5EF4-FFF2-40B4-BE49-F238E27FC236}">
                <a16:creationId xmlns:a16="http://schemas.microsoft.com/office/drawing/2014/main" id="{80F03971-CD72-4D4E-B61F-6E18765D0343}"/>
              </a:ext>
            </a:extLst>
          </p:cNvPr>
          <p:cNvGraphicFramePr>
            <a:graphicFrameLocks/>
          </p:cNvGraphicFramePr>
          <p:nvPr>
            <p:extLst>
              <p:ext uri="{D42A27DB-BD31-4B8C-83A1-F6EECF244321}">
                <p14:modId xmlns:p14="http://schemas.microsoft.com/office/powerpoint/2010/main" val="1438739388"/>
              </p:ext>
            </p:extLst>
          </p:nvPr>
        </p:nvGraphicFramePr>
        <p:xfrm>
          <a:off x="1245239" y="896020"/>
          <a:ext cx="7067071" cy="5559920"/>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A76FB2AE-C16E-C156-FBBA-4D06014F6A24}"/>
              </a:ext>
            </a:extLst>
          </p:cNvPr>
          <p:cNvSpPr txBox="1"/>
          <p:nvPr/>
        </p:nvSpPr>
        <p:spPr>
          <a:xfrm>
            <a:off x="7670436" y="1240930"/>
            <a:ext cx="1651414" cy="246221"/>
          </a:xfrm>
          <a:prstGeom prst="rect">
            <a:avLst/>
          </a:prstGeom>
          <a:noFill/>
        </p:spPr>
        <p:txBody>
          <a:bodyPr wrap="none" rtlCol="0">
            <a:spAutoFit/>
          </a:bodyPr>
          <a:lstStyle/>
          <a:p>
            <a:r>
              <a:rPr lang="en-US" altLang="ja-JP" sz="1000" dirty="0"/>
              <a:t>※</a:t>
            </a:r>
            <a:r>
              <a:rPr lang="en-US" sz="1000" dirty="0"/>
              <a:t>Y-intercept is fixed to 0.</a:t>
            </a:r>
          </a:p>
        </p:txBody>
      </p:sp>
      <p:sp>
        <p:nvSpPr>
          <p:cNvPr id="6" name="テキスト ボックス 5">
            <a:extLst>
              <a:ext uri="{FF2B5EF4-FFF2-40B4-BE49-F238E27FC236}">
                <a16:creationId xmlns:a16="http://schemas.microsoft.com/office/drawing/2014/main" id="{EE8DFB94-7752-0397-DC7B-EF198AC3D938}"/>
              </a:ext>
            </a:extLst>
          </p:cNvPr>
          <p:cNvSpPr txBox="1"/>
          <p:nvPr/>
        </p:nvSpPr>
        <p:spPr>
          <a:xfrm>
            <a:off x="2006600" y="4490720"/>
            <a:ext cx="564578" cy="230832"/>
          </a:xfrm>
          <a:prstGeom prst="rect">
            <a:avLst/>
          </a:prstGeom>
          <a:noFill/>
        </p:spPr>
        <p:txBody>
          <a:bodyPr wrap="none" rtlCol="0">
            <a:spAutoFit/>
          </a:bodyPr>
          <a:lstStyle/>
          <a:p>
            <a:r>
              <a:rPr lang="en-US" sz="900" dirty="0"/>
              <a:t>Albania</a:t>
            </a:r>
          </a:p>
        </p:txBody>
      </p:sp>
      <p:sp>
        <p:nvSpPr>
          <p:cNvPr id="7" name="テキスト ボックス 6">
            <a:extLst>
              <a:ext uri="{FF2B5EF4-FFF2-40B4-BE49-F238E27FC236}">
                <a16:creationId xmlns:a16="http://schemas.microsoft.com/office/drawing/2014/main" id="{B94D5B3E-795B-D1B3-4D06-0B06B7D1C1ED}"/>
              </a:ext>
            </a:extLst>
          </p:cNvPr>
          <p:cNvSpPr txBox="1"/>
          <p:nvPr/>
        </p:nvSpPr>
        <p:spPr>
          <a:xfrm>
            <a:off x="2031607" y="4883343"/>
            <a:ext cx="1079142" cy="230832"/>
          </a:xfrm>
          <a:prstGeom prst="rect">
            <a:avLst/>
          </a:prstGeom>
          <a:noFill/>
        </p:spPr>
        <p:txBody>
          <a:bodyPr wrap="none" rtlCol="0">
            <a:spAutoFit/>
          </a:bodyPr>
          <a:lstStyle/>
          <a:p>
            <a:r>
              <a:rPr lang="en-US" sz="900" dirty="0"/>
              <a:t>North Macedonia</a:t>
            </a:r>
          </a:p>
        </p:txBody>
      </p:sp>
      <p:sp>
        <p:nvSpPr>
          <p:cNvPr id="8" name="テキスト ボックス 7">
            <a:extLst>
              <a:ext uri="{FF2B5EF4-FFF2-40B4-BE49-F238E27FC236}">
                <a16:creationId xmlns:a16="http://schemas.microsoft.com/office/drawing/2014/main" id="{00B15B99-0C86-E564-D44B-69FF74757634}"/>
              </a:ext>
            </a:extLst>
          </p:cNvPr>
          <p:cNvSpPr txBox="1"/>
          <p:nvPr/>
        </p:nvSpPr>
        <p:spPr>
          <a:xfrm>
            <a:off x="2658831" y="4156845"/>
            <a:ext cx="478016" cy="230832"/>
          </a:xfrm>
          <a:prstGeom prst="rect">
            <a:avLst/>
          </a:prstGeom>
          <a:noFill/>
        </p:spPr>
        <p:txBody>
          <a:bodyPr wrap="none" rtlCol="0">
            <a:spAutoFit/>
          </a:bodyPr>
          <a:lstStyle/>
          <a:p>
            <a:r>
              <a:rPr lang="en-US" sz="900" dirty="0"/>
              <a:t>Latvia</a:t>
            </a:r>
          </a:p>
        </p:txBody>
      </p:sp>
      <p:sp>
        <p:nvSpPr>
          <p:cNvPr id="9" name="テキスト ボックス 8">
            <a:extLst>
              <a:ext uri="{FF2B5EF4-FFF2-40B4-BE49-F238E27FC236}">
                <a16:creationId xmlns:a16="http://schemas.microsoft.com/office/drawing/2014/main" id="{DBF5D166-59D2-8D97-FA8B-3F6B6E6E2DFD}"/>
              </a:ext>
            </a:extLst>
          </p:cNvPr>
          <p:cNvSpPr txBox="1"/>
          <p:nvPr/>
        </p:nvSpPr>
        <p:spPr>
          <a:xfrm>
            <a:off x="2709631" y="3648806"/>
            <a:ext cx="548548" cy="230832"/>
          </a:xfrm>
          <a:prstGeom prst="rect">
            <a:avLst/>
          </a:prstGeom>
          <a:noFill/>
        </p:spPr>
        <p:txBody>
          <a:bodyPr wrap="none" rtlCol="0">
            <a:spAutoFit/>
          </a:bodyPr>
          <a:lstStyle/>
          <a:p>
            <a:r>
              <a:rPr lang="en-US" sz="900" dirty="0"/>
              <a:t>Iceland</a:t>
            </a:r>
          </a:p>
        </p:txBody>
      </p:sp>
      <p:sp>
        <p:nvSpPr>
          <p:cNvPr id="10" name="テキスト ボックス 9">
            <a:extLst>
              <a:ext uri="{FF2B5EF4-FFF2-40B4-BE49-F238E27FC236}">
                <a16:creationId xmlns:a16="http://schemas.microsoft.com/office/drawing/2014/main" id="{625FAD1A-548F-7EB9-8C58-3374266E370B}"/>
              </a:ext>
            </a:extLst>
          </p:cNvPr>
          <p:cNvSpPr txBox="1"/>
          <p:nvPr/>
        </p:nvSpPr>
        <p:spPr>
          <a:xfrm>
            <a:off x="3464167" y="4883343"/>
            <a:ext cx="550151" cy="230832"/>
          </a:xfrm>
          <a:prstGeom prst="rect">
            <a:avLst/>
          </a:prstGeom>
          <a:noFill/>
        </p:spPr>
        <p:txBody>
          <a:bodyPr wrap="none" rtlCol="0">
            <a:spAutoFit/>
          </a:bodyPr>
          <a:lstStyle/>
          <a:p>
            <a:r>
              <a:rPr lang="en-US" sz="900" dirty="0"/>
              <a:t>Estonia</a:t>
            </a:r>
          </a:p>
        </p:txBody>
      </p:sp>
      <p:sp>
        <p:nvSpPr>
          <p:cNvPr id="11" name="テキスト ボックス 10">
            <a:extLst>
              <a:ext uri="{FF2B5EF4-FFF2-40B4-BE49-F238E27FC236}">
                <a16:creationId xmlns:a16="http://schemas.microsoft.com/office/drawing/2014/main" id="{70F5C45E-8C59-3617-615B-94D752062F64}"/>
              </a:ext>
            </a:extLst>
          </p:cNvPr>
          <p:cNvSpPr txBox="1"/>
          <p:nvPr/>
        </p:nvSpPr>
        <p:spPr>
          <a:xfrm>
            <a:off x="3102405" y="4041429"/>
            <a:ext cx="607859" cy="230832"/>
          </a:xfrm>
          <a:prstGeom prst="rect">
            <a:avLst/>
          </a:prstGeom>
          <a:noFill/>
        </p:spPr>
        <p:txBody>
          <a:bodyPr wrap="none" rtlCol="0">
            <a:spAutoFit/>
          </a:bodyPr>
          <a:lstStyle/>
          <a:p>
            <a:r>
              <a:rPr lang="en-US" sz="900" dirty="0"/>
              <a:t>Slovenia</a:t>
            </a:r>
          </a:p>
        </p:txBody>
      </p:sp>
      <p:sp>
        <p:nvSpPr>
          <p:cNvPr id="12" name="テキスト ボックス 11">
            <a:extLst>
              <a:ext uri="{FF2B5EF4-FFF2-40B4-BE49-F238E27FC236}">
                <a16:creationId xmlns:a16="http://schemas.microsoft.com/office/drawing/2014/main" id="{6A93BF69-6B10-68D7-E0CD-F19E21819ED4}"/>
              </a:ext>
            </a:extLst>
          </p:cNvPr>
          <p:cNvSpPr txBox="1"/>
          <p:nvPr/>
        </p:nvSpPr>
        <p:spPr>
          <a:xfrm>
            <a:off x="4071027" y="2642966"/>
            <a:ext cx="577402" cy="230832"/>
          </a:xfrm>
          <a:prstGeom prst="rect">
            <a:avLst/>
          </a:prstGeom>
          <a:noFill/>
        </p:spPr>
        <p:txBody>
          <a:bodyPr wrap="none" rtlCol="0">
            <a:spAutoFit/>
          </a:bodyPr>
          <a:lstStyle/>
          <a:p>
            <a:r>
              <a:rPr lang="en-US" sz="900" dirty="0"/>
              <a:t>Norway</a:t>
            </a:r>
          </a:p>
        </p:txBody>
      </p:sp>
      <p:sp>
        <p:nvSpPr>
          <p:cNvPr id="13" name="テキスト ボックス 12">
            <a:extLst>
              <a:ext uri="{FF2B5EF4-FFF2-40B4-BE49-F238E27FC236}">
                <a16:creationId xmlns:a16="http://schemas.microsoft.com/office/drawing/2014/main" id="{AEF71DA6-4333-93A6-C549-BCD4960D06C2}"/>
              </a:ext>
            </a:extLst>
          </p:cNvPr>
          <p:cNvSpPr txBox="1"/>
          <p:nvPr/>
        </p:nvSpPr>
        <p:spPr>
          <a:xfrm>
            <a:off x="6163987" y="1133208"/>
            <a:ext cx="644728" cy="230832"/>
          </a:xfrm>
          <a:prstGeom prst="rect">
            <a:avLst/>
          </a:prstGeom>
          <a:noFill/>
        </p:spPr>
        <p:txBody>
          <a:bodyPr wrap="none" rtlCol="0">
            <a:spAutoFit/>
          </a:bodyPr>
          <a:lstStyle/>
          <a:p>
            <a:r>
              <a:rPr lang="en-US" sz="900" dirty="0"/>
              <a:t>Germany</a:t>
            </a:r>
          </a:p>
        </p:txBody>
      </p:sp>
      <p:sp>
        <p:nvSpPr>
          <p:cNvPr id="14" name="テキスト ボックス 13">
            <a:extLst>
              <a:ext uri="{FF2B5EF4-FFF2-40B4-BE49-F238E27FC236}">
                <a16:creationId xmlns:a16="http://schemas.microsoft.com/office/drawing/2014/main" id="{6CBB5EE8-F18D-A570-BDF2-1F8EC9015CEA}"/>
              </a:ext>
            </a:extLst>
          </p:cNvPr>
          <p:cNvSpPr txBox="1"/>
          <p:nvPr/>
        </p:nvSpPr>
        <p:spPr>
          <a:xfrm>
            <a:off x="3406334" y="3300586"/>
            <a:ext cx="596638" cy="230832"/>
          </a:xfrm>
          <a:prstGeom prst="rect">
            <a:avLst/>
          </a:prstGeom>
          <a:noFill/>
        </p:spPr>
        <p:txBody>
          <a:bodyPr wrap="none" rtlCol="0">
            <a:spAutoFit/>
          </a:bodyPr>
          <a:lstStyle/>
          <a:p>
            <a:r>
              <a:rPr lang="en-US" sz="900" dirty="0"/>
              <a:t>Bulgaria</a:t>
            </a:r>
          </a:p>
        </p:txBody>
      </p:sp>
    </p:spTree>
    <p:extLst>
      <p:ext uri="{BB962C8B-B14F-4D97-AF65-F5344CB8AC3E}">
        <p14:creationId xmlns:p14="http://schemas.microsoft.com/office/powerpoint/2010/main" val="57269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0E6407E4-2EA9-C167-C615-43A09DFB2DB8}"/>
              </a:ext>
            </a:extLst>
          </p:cNvPr>
          <p:cNvSpPr>
            <a:spLocks noGrp="1"/>
          </p:cNvSpPr>
          <p:nvPr>
            <p:ph sz="quarter" idx="16"/>
          </p:nvPr>
        </p:nvSpPr>
        <p:spPr/>
        <p:txBody>
          <a:bodyPr/>
          <a:lstStyle/>
          <a:p>
            <a:r>
              <a:rPr lang="en-US" dirty="0"/>
              <a:t>Values and errors[%]</a:t>
            </a:r>
          </a:p>
        </p:txBody>
      </p:sp>
      <p:graphicFrame>
        <p:nvGraphicFramePr>
          <p:cNvPr id="11" name="表 10">
            <a:extLst>
              <a:ext uri="{FF2B5EF4-FFF2-40B4-BE49-F238E27FC236}">
                <a16:creationId xmlns:a16="http://schemas.microsoft.com/office/drawing/2014/main" id="{28AB1C80-B8B5-7357-DBD3-939C0635586D}"/>
              </a:ext>
            </a:extLst>
          </p:cNvPr>
          <p:cNvGraphicFramePr>
            <a:graphicFrameLocks noGrp="1"/>
          </p:cNvGraphicFramePr>
          <p:nvPr>
            <p:extLst>
              <p:ext uri="{D42A27DB-BD31-4B8C-83A1-F6EECF244321}">
                <p14:modId xmlns:p14="http://schemas.microsoft.com/office/powerpoint/2010/main" val="68541959"/>
              </p:ext>
            </p:extLst>
          </p:nvPr>
        </p:nvGraphicFramePr>
        <p:xfrm>
          <a:off x="237491" y="939800"/>
          <a:ext cx="9317989" cy="5420350"/>
        </p:xfrm>
        <a:graphic>
          <a:graphicData uri="http://schemas.openxmlformats.org/drawingml/2006/table">
            <a:tbl>
              <a:tblPr>
                <a:tableStyleId>{5C22544A-7EE6-4342-B048-85BDC9FD1C3A}</a:tableStyleId>
              </a:tblPr>
              <a:tblGrid>
                <a:gridCol w="2332288">
                  <a:extLst>
                    <a:ext uri="{9D8B030D-6E8A-4147-A177-3AD203B41FA5}">
                      <a16:colId xmlns:a16="http://schemas.microsoft.com/office/drawing/2014/main" val="1152944028"/>
                    </a:ext>
                  </a:extLst>
                </a:gridCol>
                <a:gridCol w="1763164">
                  <a:extLst>
                    <a:ext uri="{9D8B030D-6E8A-4147-A177-3AD203B41FA5}">
                      <a16:colId xmlns:a16="http://schemas.microsoft.com/office/drawing/2014/main" val="3994272841"/>
                    </a:ext>
                  </a:extLst>
                </a:gridCol>
                <a:gridCol w="1930553">
                  <a:extLst>
                    <a:ext uri="{9D8B030D-6E8A-4147-A177-3AD203B41FA5}">
                      <a16:colId xmlns:a16="http://schemas.microsoft.com/office/drawing/2014/main" val="130601892"/>
                    </a:ext>
                  </a:extLst>
                </a:gridCol>
                <a:gridCol w="1763164">
                  <a:extLst>
                    <a:ext uri="{9D8B030D-6E8A-4147-A177-3AD203B41FA5}">
                      <a16:colId xmlns:a16="http://schemas.microsoft.com/office/drawing/2014/main" val="2642734391"/>
                    </a:ext>
                  </a:extLst>
                </a:gridCol>
                <a:gridCol w="1528820">
                  <a:extLst>
                    <a:ext uri="{9D8B030D-6E8A-4147-A177-3AD203B41FA5}">
                      <a16:colId xmlns:a16="http://schemas.microsoft.com/office/drawing/2014/main" val="4101566528"/>
                    </a:ext>
                  </a:extLst>
                </a:gridCol>
              </a:tblGrid>
              <a:tr h="174850">
                <a:tc>
                  <a:txBody>
                    <a:bodyPr/>
                    <a:lstStyle/>
                    <a:p>
                      <a:pPr algn="l" fontAlgn="b"/>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product_value[millions_euro]</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energy_consumption[TWh]</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regression value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error</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565337901"/>
                  </a:ext>
                </a:extLst>
              </a:tr>
              <a:tr h="174850">
                <a:tc>
                  <a:txBody>
                    <a:bodyPr/>
                    <a:lstStyle/>
                    <a:p>
                      <a:pPr algn="l" fontAlgn="b"/>
                      <a:r>
                        <a:rPr lang="en-US" sz="800" u="none" strike="noStrike">
                          <a:effectLst/>
                        </a:rPr>
                        <a:t>France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543528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3%</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227858722"/>
                  </a:ext>
                </a:extLst>
              </a:tr>
              <a:tr h="174850">
                <a:tc>
                  <a:txBody>
                    <a:bodyPr/>
                    <a:lstStyle/>
                    <a:p>
                      <a:pPr algn="l" fontAlgn="b"/>
                      <a:r>
                        <a:rPr lang="en-US" sz="800" u="none" strike="noStrike">
                          <a:effectLst/>
                        </a:rPr>
                        <a:t>Netherlands</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118788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128%</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122472966"/>
                  </a:ext>
                </a:extLst>
              </a:tr>
              <a:tr h="174850">
                <a:tc>
                  <a:txBody>
                    <a:bodyPr/>
                    <a:lstStyle/>
                    <a:p>
                      <a:pPr algn="l" fontAlgn="b"/>
                      <a:r>
                        <a:rPr lang="en-US" sz="800" u="none" strike="noStrike">
                          <a:effectLst/>
                        </a:rPr>
                        <a:t>Germany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1035152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582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518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772536644"/>
                  </a:ext>
                </a:extLst>
              </a:tr>
              <a:tr h="174850">
                <a:tc>
                  <a:txBody>
                    <a:bodyPr/>
                    <a:lstStyle/>
                    <a:p>
                      <a:pPr algn="l" fontAlgn="b"/>
                      <a:r>
                        <a:rPr lang="en-US" sz="800" u="none" strike="noStrike">
                          <a:effectLst/>
                        </a:rPr>
                        <a:t>Italy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844849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422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55560845"/>
                  </a:ext>
                </a:extLst>
              </a:tr>
              <a:tr h="174850">
                <a:tc>
                  <a:txBody>
                    <a:bodyPr/>
                    <a:lstStyle/>
                    <a:p>
                      <a:pPr algn="l" fontAlgn="b"/>
                      <a:r>
                        <a:rPr lang="en-US" sz="800" u="none" strike="noStrike">
                          <a:effectLst/>
                        </a:rPr>
                        <a:t>Ireland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69205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280566086"/>
                  </a:ext>
                </a:extLst>
              </a:tr>
              <a:tr h="174850">
                <a:tc>
                  <a:txBody>
                    <a:bodyPr/>
                    <a:lstStyle/>
                    <a:p>
                      <a:pPr algn="l" fontAlgn="b"/>
                      <a:r>
                        <a:rPr lang="en-US" sz="800" u="none" strike="noStrike">
                          <a:effectLst/>
                        </a:rPr>
                        <a:t>Denmark</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90208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971725432"/>
                  </a:ext>
                </a:extLst>
              </a:tr>
              <a:tr h="174850">
                <a:tc>
                  <a:txBody>
                    <a:bodyPr/>
                    <a:lstStyle/>
                    <a:p>
                      <a:pPr algn="l" fontAlgn="b"/>
                      <a:r>
                        <a:rPr lang="en-US" sz="800" u="none" strike="noStrike">
                          <a:effectLst/>
                        </a:rPr>
                        <a:t>Greece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25489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4872230"/>
                  </a:ext>
                </a:extLst>
              </a:tr>
              <a:tr h="174850">
                <a:tc>
                  <a:txBody>
                    <a:bodyPr/>
                    <a:lstStyle/>
                    <a:p>
                      <a:pPr algn="l" fontAlgn="b"/>
                      <a:r>
                        <a:rPr lang="en-US" sz="800" u="none" strike="noStrike">
                          <a:effectLst/>
                        </a:rPr>
                        <a:t>Portugal</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69991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969585515"/>
                  </a:ext>
                </a:extLst>
              </a:tr>
              <a:tr h="174850">
                <a:tc>
                  <a:txBody>
                    <a:bodyPr/>
                    <a:lstStyle/>
                    <a:p>
                      <a:pPr algn="l" fontAlgn="b"/>
                      <a:r>
                        <a:rPr lang="en-US" sz="800" u="none" strike="noStrike">
                          <a:effectLst/>
                        </a:rPr>
                        <a:t>Spain</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472704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453854177"/>
                  </a:ext>
                </a:extLst>
              </a:tr>
              <a:tr h="174850">
                <a:tc>
                  <a:txBody>
                    <a:bodyPr/>
                    <a:lstStyle/>
                    <a:p>
                      <a:pPr algn="l" fontAlgn="b"/>
                      <a:r>
                        <a:rPr lang="en-US" sz="800" u="none" strike="noStrike">
                          <a:effectLst/>
                        </a:rPr>
                        <a:t>Belgium</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124369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601993983"/>
                  </a:ext>
                </a:extLst>
              </a:tr>
              <a:tr h="174850">
                <a:tc>
                  <a:txBody>
                    <a:bodyPr/>
                    <a:lstStyle/>
                    <a:p>
                      <a:pPr algn="l" fontAlgn="b"/>
                      <a:r>
                        <a:rPr lang="en-US" sz="800" u="none" strike="noStrike">
                          <a:effectLst/>
                        </a:rPr>
                        <a:t>Iceland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4433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332739898"/>
                  </a:ext>
                </a:extLst>
              </a:tr>
              <a:tr h="174850">
                <a:tc>
                  <a:txBody>
                    <a:bodyPr/>
                    <a:lstStyle/>
                    <a:p>
                      <a:pPr algn="l" fontAlgn="b"/>
                      <a:r>
                        <a:rPr lang="en-US" sz="800" u="none" strike="noStrike">
                          <a:effectLst/>
                        </a:rPr>
                        <a:t>Norway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37960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430115934"/>
                  </a:ext>
                </a:extLst>
              </a:tr>
              <a:tr h="174850">
                <a:tc>
                  <a:txBody>
                    <a:bodyPr/>
                    <a:lstStyle/>
                    <a:p>
                      <a:pPr algn="l" fontAlgn="b"/>
                      <a:r>
                        <a:rPr lang="en-US" sz="800" u="none" strike="noStrike">
                          <a:effectLst/>
                        </a:rPr>
                        <a:t>Sweden</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86794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204%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929244297"/>
                  </a:ext>
                </a:extLst>
              </a:tr>
              <a:tr h="174850">
                <a:tc>
                  <a:txBody>
                    <a:bodyPr/>
                    <a:lstStyle/>
                    <a:p>
                      <a:pPr algn="l" fontAlgn="b"/>
                      <a:r>
                        <a:rPr lang="en-US" sz="800" u="none" strike="noStrike">
                          <a:effectLst/>
                        </a:rPr>
                        <a:t>Finland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92380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087393518"/>
                  </a:ext>
                </a:extLst>
              </a:tr>
              <a:tr h="174850">
                <a:tc>
                  <a:txBody>
                    <a:bodyPr/>
                    <a:lstStyle/>
                    <a:p>
                      <a:pPr algn="l" fontAlgn="b"/>
                      <a:r>
                        <a:rPr lang="en-US" sz="800" u="none" strike="noStrike">
                          <a:effectLst/>
                        </a:rPr>
                        <a:t>Austria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103518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56%</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230720953"/>
                  </a:ext>
                </a:extLst>
              </a:tr>
              <a:tr h="174850">
                <a:tc>
                  <a:txBody>
                    <a:bodyPr/>
                    <a:lstStyle/>
                    <a:p>
                      <a:pPr algn="l" fontAlgn="b"/>
                      <a:r>
                        <a:rPr lang="en-US" sz="800" u="none" strike="noStrike">
                          <a:effectLst/>
                        </a:rPr>
                        <a:t>Estonia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14485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188769804"/>
                  </a:ext>
                </a:extLst>
              </a:tr>
              <a:tr h="174850">
                <a:tc>
                  <a:txBody>
                    <a:bodyPr/>
                    <a:lstStyle/>
                    <a:p>
                      <a:pPr algn="l" fontAlgn="b"/>
                      <a:r>
                        <a:rPr lang="en-US" sz="800" u="none" strike="noStrike">
                          <a:effectLst/>
                        </a:rPr>
                        <a:t>Latvia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4060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428%</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952222649"/>
                  </a:ext>
                </a:extLst>
              </a:tr>
              <a:tr h="174850">
                <a:tc>
                  <a:txBody>
                    <a:bodyPr/>
                    <a:lstStyle/>
                    <a:p>
                      <a:pPr algn="l" fontAlgn="b"/>
                      <a:r>
                        <a:rPr lang="en-US" sz="800" u="none" strike="noStrike">
                          <a:effectLst/>
                        </a:rPr>
                        <a:t>Lithuania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25257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-17%</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530685692"/>
                  </a:ext>
                </a:extLst>
              </a:tr>
              <a:tr h="174850">
                <a:tc>
                  <a:txBody>
                    <a:bodyPr/>
                    <a:lstStyle/>
                    <a:p>
                      <a:pPr algn="l" fontAlgn="b"/>
                      <a:r>
                        <a:rPr lang="en-US" sz="800" u="none" strike="noStrike">
                          <a:effectLst/>
                        </a:rPr>
                        <a:t>Poland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222802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96065209"/>
                  </a:ext>
                </a:extLst>
              </a:tr>
              <a:tr h="174850">
                <a:tc>
                  <a:txBody>
                    <a:bodyPr/>
                    <a:lstStyle/>
                    <a:p>
                      <a:pPr algn="l" fontAlgn="b"/>
                      <a:r>
                        <a:rPr lang="en-US" sz="800" u="none" strike="noStrike">
                          <a:effectLst/>
                        </a:rPr>
                        <a:t>Czechia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143103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191674311"/>
                  </a:ext>
                </a:extLst>
              </a:tr>
              <a:tr h="174850">
                <a:tc>
                  <a:txBody>
                    <a:bodyPr/>
                    <a:lstStyle/>
                    <a:p>
                      <a:pPr algn="l" fontAlgn="b"/>
                      <a:r>
                        <a:rPr lang="en-US" sz="800" u="none" strike="noStrike">
                          <a:effectLst/>
                        </a:rPr>
                        <a:t>Slovakia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48055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526416198"/>
                  </a:ext>
                </a:extLst>
              </a:tr>
              <a:tr h="174850">
                <a:tc>
                  <a:txBody>
                    <a:bodyPr/>
                    <a:lstStyle/>
                    <a:p>
                      <a:pPr algn="l" fontAlgn="b"/>
                      <a:r>
                        <a:rPr lang="en-US" sz="800" u="none" strike="noStrike">
                          <a:effectLst/>
                        </a:rPr>
                        <a:t>Hungary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96104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82040166"/>
                  </a:ext>
                </a:extLst>
              </a:tr>
              <a:tr h="174850">
                <a:tc>
                  <a:txBody>
                    <a:bodyPr/>
                    <a:lstStyle/>
                    <a:p>
                      <a:pPr algn="l" fontAlgn="b"/>
                      <a:r>
                        <a:rPr lang="en-US" sz="800" u="none" strike="noStrike">
                          <a:effectLst/>
                        </a:rPr>
                        <a:t>Romania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62190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088149661"/>
                  </a:ext>
                </a:extLst>
              </a:tr>
              <a:tr h="174850">
                <a:tc>
                  <a:txBody>
                    <a:bodyPr/>
                    <a:lstStyle/>
                    <a:p>
                      <a:pPr algn="l" fontAlgn="b"/>
                      <a:r>
                        <a:rPr lang="en-US" sz="800" u="none" strike="noStrike">
                          <a:effectLst/>
                        </a:rPr>
                        <a:t>Bulgaria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19498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01022408"/>
                  </a:ext>
                </a:extLst>
              </a:tr>
              <a:tr h="174850">
                <a:tc>
                  <a:txBody>
                    <a:bodyPr/>
                    <a:lstStyle/>
                    <a:p>
                      <a:pPr algn="l" fontAlgn="b"/>
                      <a:r>
                        <a:rPr lang="en-US" sz="800" u="none" strike="noStrike">
                          <a:effectLst/>
                        </a:rPr>
                        <a:t>Albania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1507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523%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44102755"/>
                  </a:ext>
                </a:extLst>
              </a:tr>
              <a:tr h="174850">
                <a:tc>
                  <a:txBody>
                    <a:bodyPr/>
                    <a:lstStyle/>
                    <a:p>
                      <a:pPr algn="l" fontAlgn="b"/>
                      <a:r>
                        <a:rPr lang="en-US" sz="800" u="none" strike="noStrike">
                          <a:effectLst/>
                        </a:rPr>
                        <a:t>Slovenia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8506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129760233"/>
                  </a:ext>
                </a:extLst>
              </a:tr>
              <a:tr h="174850">
                <a:tc>
                  <a:txBody>
                    <a:bodyPr/>
                    <a:lstStyle/>
                    <a:p>
                      <a:pPr algn="l" fontAlgn="b"/>
                      <a:r>
                        <a:rPr lang="en-US" sz="800" u="none" strike="noStrike">
                          <a:effectLst/>
                        </a:rPr>
                        <a:t>Croatia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19507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519217927"/>
                  </a:ext>
                </a:extLst>
              </a:tr>
              <a:tr h="174850">
                <a:tc>
                  <a:txBody>
                    <a:bodyPr/>
                    <a:lstStyle/>
                    <a:p>
                      <a:pPr algn="l" fontAlgn="b"/>
                      <a:r>
                        <a:rPr lang="en-US" sz="800" u="none" strike="noStrike">
                          <a:effectLst/>
                        </a:rPr>
                        <a:t>North Macedonia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482745500"/>
                  </a:ext>
                </a:extLst>
              </a:tr>
              <a:tr h="174850">
                <a:tc>
                  <a:txBody>
                    <a:bodyPr/>
                    <a:lstStyle/>
                    <a:p>
                      <a:pPr algn="l" fontAlgn="b"/>
                      <a:r>
                        <a:rPr lang="en-US" sz="800" u="none" strike="noStrike">
                          <a:effectLst/>
                        </a:rPr>
                        <a:t>Montenegro</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212%</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14358563"/>
                  </a:ext>
                </a:extLst>
              </a:tr>
              <a:tr h="174850">
                <a:tc>
                  <a:txBody>
                    <a:bodyPr/>
                    <a:lstStyle/>
                    <a:p>
                      <a:pPr algn="l" fontAlgn="b"/>
                      <a:r>
                        <a:rPr lang="en-US" sz="800" u="none" strike="noStrike">
                          <a:effectLst/>
                        </a:rPr>
                        <a:t>Serbia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21069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146%</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512480955"/>
                  </a:ext>
                </a:extLst>
              </a:tr>
            </a:tbl>
          </a:graphicData>
        </a:graphic>
      </p:graphicFrame>
    </p:spTree>
    <p:extLst>
      <p:ext uri="{BB962C8B-B14F-4D97-AF65-F5344CB8AC3E}">
        <p14:creationId xmlns:p14="http://schemas.microsoft.com/office/powerpoint/2010/main" val="35553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F046756-BF87-1A99-2F87-14D277806FCA}"/>
              </a:ext>
            </a:extLst>
          </p:cNvPr>
          <p:cNvSpPr>
            <a:spLocks noGrp="1"/>
          </p:cNvSpPr>
          <p:nvPr>
            <p:ph sz="quarter" idx="16"/>
          </p:nvPr>
        </p:nvSpPr>
        <p:spPr/>
        <p:txBody>
          <a:bodyPr/>
          <a:lstStyle/>
          <a:p>
            <a:r>
              <a:rPr lang="en-US" dirty="0"/>
              <a:t>Composition of the product values</a:t>
            </a:r>
          </a:p>
        </p:txBody>
      </p:sp>
      <p:graphicFrame>
        <p:nvGraphicFramePr>
          <p:cNvPr id="5" name="グラフ 4">
            <a:extLst>
              <a:ext uri="{FF2B5EF4-FFF2-40B4-BE49-F238E27FC236}">
                <a16:creationId xmlns:a16="http://schemas.microsoft.com/office/drawing/2014/main" id="{D81E3CFD-C42F-A719-FE73-CFAFBC73C3DA}"/>
              </a:ext>
            </a:extLst>
          </p:cNvPr>
          <p:cNvGraphicFramePr>
            <a:graphicFrameLocks/>
          </p:cNvGraphicFramePr>
          <p:nvPr>
            <p:extLst>
              <p:ext uri="{D42A27DB-BD31-4B8C-83A1-F6EECF244321}">
                <p14:modId xmlns:p14="http://schemas.microsoft.com/office/powerpoint/2010/main" val="3299625881"/>
              </p:ext>
            </p:extLst>
          </p:nvPr>
        </p:nvGraphicFramePr>
        <p:xfrm>
          <a:off x="35560" y="836287"/>
          <a:ext cx="9839959" cy="56885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4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21B7A-E9DD-55AA-8A10-C88CF7836BC0}"/>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81F8D52-C52D-7DDC-1FFC-3E54F97FFDD3}"/>
              </a:ext>
            </a:extLst>
          </p:cNvPr>
          <p:cNvSpPr>
            <a:spLocks noGrp="1"/>
          </p:cNvSpPr>
          <p:nvPr>
            <p:ph sz="quarter" idx="16"/>
          </p:nvPr>
        </p:nvSpPr>
        <p:spPr/>
        <p:txBody>
          <a:bodyPr/>
          <a:lstStyle/>
          <a:p>
            <a:r>
              <a:rPr lang="en-US" dirty="0"/>
              <a:t>Composition of the product values</a:t>
            </a:r>
          </a:p>
        </p:txBody>
      </p:sp>
      <p:graphicFrame>
        <p:nvGraphicFramePr>
          <p:cNvPr id="2" name="グラフ 1">
            <a:extLst>
              <a:ext uri="{FF2B5EF4-FFF2-40B4-BE49-F238E27FC236}">
                <a16:creationId xmlns:a16="http://schemas.microsoft.com/office/drawing/2014/main" id="{093F89EC-4F36-2535-FBAD-03CD5A2306A9}"/>
              </a:ext>
            </a:extLst>
          </p:cNvPr>
          <p:cNvGraphicFramePr>
            <a:graphicFrameLocks/>
          </p:cNvGraphicFramePr>
          <p:nvPr>
            <p:extLst>
              <p:ext uri="{D42A27DB-BD31-4B8C-83A1-F6EECF244321}">
                <p14:modId xmlns:p14="http://schemas.microsoft.com/office/powerpoint/2010/main" val="612140451"/>
              </p:ext>
            </p:extLst>
          </p:nvPr>
        </p:nvGraphicFramePr>
        <p:xfrm>
          <a:off x="32520" y="777240"/>
          <a:ext cx="9840959" cy="5730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47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8869764D-3704-8221-6B0E-DC000AC558EC}"/>
              </a:ext>
            </a:extLst>
          </p:cNvPr>
          <p:cNvSpPr>
            <a:spLocks noGrp="1"/>
          </p:cNvSpPr>
          <p:nvPr>
            <p:ph sz="quarter" idx="16"/>
          </p:nvPr>
        </p:nvSpPr>
        <p:spPr/>
        <p:txBody>
          <a:bodyPr/>
          <a:lstStyle/>
          <a:p>
            <a:r>
              <a:rPr lang="en-US" dirty="0"/>
              <a:t>Multiple regression analysis to explain energy consumption</a:t>
            </a:r>
          </a:p>
        </p:txBody>
      </p:sp>
      <p:graphicFrame>
        <p:nvGraphicFramePr>
          <p:cNvPr id="7" name="表 6">
            <a:extLst>
              <a:ext uri="{FF2B5EF4-FFF2-40B4-BE49-F238E27FC236}">
                <a16:creationId xmlns:a16="http://schemas.microsoft.com/office/drawing/2014/main" id="{C3CB1F69-6277-8031-E8D3-0507AC606C4A}"/>
              </a:ext>
            </a:extLst>
          </p:cNvPr>
          <p:cNvGraphicFramePr>
            <a:graphicFrameLocks noGrp="1"/>
          </p:cNvGraphicFramePr>
          <p:nvPr>
            <p:extLst>
              <p:ext uri="{D42A27DB-BD31-4B8C-83A1-F6EECF244321}">
                <p14:modId xmlns:p14="http://schemas.microsoft.com/office/powerpoint/2010/main" val="1214039314"/>
              </p:ext>
            </p:extLst>
          </p:nvPr>
        </p:nvGraphicFramePr>
        <p:xfrm>
          <a:off x="214083" y="1161826"/>
          <a:ext cx="9313640" cy="4534347"/>
        </p:xfrm>
        <a:graphic>
          <a:graphicData uri="http://schemas.openxmlformats.org/drawingml/2006/table">
            <a:tbl>
              <a:tblPr>
                <a:tableStyleId>{5C22544A-7EE6-4342-B048-85BDC9FD1C3A}</a:tableStyleId>
              </a:tblPr>
              <a:tblGrid>
                <a:gridCol w="5548968">
                  <a:extLst>
                    <a:ext uri="{9D8B030D-6E8A-4147-A177-3AD203B41FA5}">
                      <a16:colId xmlns:a16="http://schemas.microsoft.com/office/drawing/2014/main" val="3849968171"/>
                    </a:ext>
                  </a:extLst>
                </a:gridCol>
                <a:gridCol w="941168">
                  <a:extLst>
                    <a:ext uri="{9D8B030D-6E8A-4147-A177-3AD203B41FA5}">
                      <a16:colId xmlns:a16="http://schemas.microsoft.com/office/drawing/2014/main" val="1567251009"/>
                    </a:ext>
                  </a:extLst>
                </a:gridCol>
                <a:gridCol w="941168">
                  <a:extLst>
                    <a:ext uri="{9D8B030D-6E8A-4147-A177-3AD203B41FA5}">
                      <a16:colId xmlns:a16="http://schemas.microsoft.com/office/drawing/2014/main" val="3198405924"/>
                    </a:ext>
                  </a:extLst>
                </a:gridCol>
                <a:gridCol w="941168">
                  <a:extLst>
                    <a:ext uri="{9D8B030D-6E8A-4147-A177-3AD203B41FA5}">
                      <a16:colId xmlns:a16="http://schemas.microsoft.com/office/drawing/2014/main" val="4076909422"/>
                    </a:ext>
                  </a:extLst>
                </a:gridCol>
                <a:gridCol w="941168">
                  <a:extLst>
                    <a:ext uri="{9D8B030D-6E8A-4147-A177-3AD203B41FA5}">
                      <a16:colId xmlns:a16="http://schemas.microsoft.com/office/drawing/2014/main" val="17391289"/>
                    </a:ext>
                  </a:extLst>
                </a:gridCol>
              </a:tblGrid>
              <a:tr h="268040">
                <a:tc>
                  <a:txBody>
                    <a:bodyPr/>
                    <a:lstStyle/>
                    <a:p>
                      <a:pPr algn="ctr" fontAlgn="b"/>
                      <a:r>
                        <a:rPr lang="en-US" sz="1100" u="none" strike="noStrike" dirty="0">
                          <a:effectLst/>
                        </a:rPr>
                        <a:t> </a:t>
                      </a:r>
                      <a:endParaRPr lang="en-US" sz="11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ja-JP" altLang="en-US" sz="1100" u="none" strike="noStrike">
                          <a:effectLst/>
                        </a:rPr>
                        <a:t>係数</a:t>
                      </a:r>
                      <a:endParaRPr lang="ja-JP" alt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ja-JP" altLang="en-US" sz="1100" u="none" strike="noStrike">
                          <a:effectLst/>
                        </a:rPr>
                        <a:t>標準誤差</a:t>
                      </a:r>
                      <a:endParaRPr lang="ja-JP" alt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a:t>
                      </a:r>
                      <a:r>
                        <a:rPr lang="ja-JP" altLang="en-US" sz="1100" u="none" strike="noStrike">
                          <a:effectLst/>
                        </a:rPr>
                        <a:t>値</a:t>
                      </a:r>
                      <a:endParaRPr lang="ja-JP" alt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159838"/>
                  </a:ext>
                </a:extLst>
              </a:tr>
              <a:tr h="268040">
                <a:tc>
                  <a:txBody>
                    <a:bodyPr/>
                    <a:lstStyle/>
                    <a:p>
                      <a:pPr algn="l" fontAlgn="b"/>
                      <a:r>
                        <a:rPr lang="ja-JP" altLang="en-US" sz="1100" u="none" strike="noStrike">
                          <a:effectLst/>
                        </a:rPr>
                        <a:t>切片</a:t>
                      </a:r>
                      <a:endParaRPr lang="ja-JP" alt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257874"/>
                  </a:ext>
                </a:extLst>
              </a:tr>
              <a:tr h="268040">
                <a:tc>
                  <a:txBody>
                    <a:bodyPr/>
                    <a:lstStyle/>
                    <a:p>
                      <a:pPr algn="l" fontAlgn="b"/>
                      <a:r>
                        <a:rPr lang="en-US" sz="1100" u="none" strike="noStrike">
                          <a:effectLst/>
                        </a:rPr>
                        <a:t>Agriculture, forestry, and fisheries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0.508082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0.711944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0.713655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0.485721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3747535"/>
                  </a:ext>
                </a:extLst>
              </a:tr>
              <a:tr h="268040">
                <a:tc>
                  <a:txBody>
                    <a:bodyPr/>
                    <a:lstStyle/>
                    <a:p>
                      <a:pPr algn="l" fontAlgn="b"/>
                      <a:r>
                        <a:rPr lang="en-US" sz="1100" u="none" strike="noStrike">
                          <a:effectLst/>
                        </a:rPr>
                        <a:t>Ceramics and stone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1.83777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0.799992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2.297237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0.035437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1761638"/>
                  </a:ext>
                </a:extLst>
              </a:tr>
              <a:tr h="502577">
                <a:tc>
                  <a:txBody>
                    <a:bodyPr/>
                    <a:lstStyle/>
                    <a:p>
                      <a:pPr algn="l" fontAlgn="b"/>
                      <a:r>
                        <a:rPr lang="en-US" sz="1100" u="none" strike="noStrike">
                          <a:effectLst/>
                        </a:rPr>
                        <a:t>Chemical industry (including petroleum and coal products)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-1.40575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0.383886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-3.66189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0.002105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659315"/>
                  </a:ext>
                </a:extLst>
              </a:tr>
              <a:tr h="268040">
                <a:tc>
                  <a:txBody>
                    <a:bodyPr/>
                    <a:lstStyle/>
                    <a:p>
                      <a:pPr algn="l" fontAlgn="b"/>
                      <a:r>
                        <a:rPr lang="en-US" sz="1100" u="none" strike="noStrike">
                          <a:effectLst/>
                        </a:rPr>
                        <a:t>Construction industry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0.426444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0.888129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0.48016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0.637612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1693897"/>
                  </a:ext>
                </a:extLst>
              </a:tr>
              <a:tr h="268040">
                <a:tc>
                  <a:txBody>
                    <a:bodyPr/>
                    <a:lstStyle/>
                    <a:p>
                      <a:pPr algn="l" fontAlgn="b"/>
                      <a:r>
                        <a:rPr lang="en-US" sz="1100" u="none" strike="noStrike">
                          <a:effectLst/>
                        </a:rPr>
                        <a:t>Food and beverage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-0.05497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0.067242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-0.8175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0.425649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1423181"/>
                  </a:ext>
                </a:extLst>
              </a:tr>
              <a:tr h="268040">
                <a:tc>
                  <a:txBody>
                    <a:bodyPr/>
                    <a:lstStyle/>
                    <a:p>
                      <a:pPr algn="l" fontAlgn="b"/>
                      <a:r>
                        <a:rPr lang="en-US" sz="1100" u="none" strike="noStrike">
                          <a:effectLst/>
                        </a:rPr>
                        <a:t>Iron, non-ferrous, and metal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0.093522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0.066622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1.403783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0.179495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4359949"/>
                  </a:ext>
                </a:extLst>
              </a:tr>
              <a:tr h="268040">
                <a:tc>
                  <a:txBody>
                    <a:bodyPr/>
                    <a:lstStyle/>
                    <a:p>
                      <a:pPr algn="l" fontAlgn="b"/>
                      <a:r>
                        <a:rPr lang="en-US" sz="1100" u="none" strike="noStrike">
                          <a:effectLst/>
                        </a:rPr>
                        <a:t>Machinery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0.055685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0.11013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0.505631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0.62001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2620575"/>
                  </a:ext>
                </a:extLst>
              </a:tr>
              <a:tr h="268040">
                <a:tc>
                  <a:txBody>
                    <a:bodyPr/>
                    <a:lstStyle/>
                    <a:p>
                      <a:pPr algn="l" fontAlgn="b"/>
                      <a:r>
                        <a:rPr lang="en-US" sz="1100" u="none" strike="noStrike">
                          <a:effectLst/>
                        </a:rPr>
                        <a:t>Mining and others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5.145307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1.637796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3.141605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0.006305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1695696"/>
                  </a:ext>
                </a:extLst>
              </a:tr>
              <a:tr h="268040">
                <a:tc>
                  <a:txBody>
                    <a:bodyPr/>
                    <a:lstStyle/>
                    <a:p>
                      <a:pPr algn="l" fontAlgn="b"/>
                      <a:r>
                        <a:rPr lang="en-US" sz="1100" u="none" strike="noStrike">
                          <a:effectLst/>
                        </a:rPr>
                        <a:t>Plastic, rubber, and leather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-0.5887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0.38296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-1.53724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0.143774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1659132"/>
                  </a:ext>
                </a:extLst>
              </a:tr>
              <a:tr h="268040">
                <a:tc>
                  <a:txBody>
                    <a:bodyPr/>
                    <a:lstStyle/>
                    <a:p>
                      <a:pPr algn="l" fontAlgn="b"/>
                      <a:r>
                        <a:rPr lang="en-US" sz="1100" u="none" strike="noStrike">
                          <a:effectLst/>
                        </a:rPr>
                        <a:t>Printing and related industries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3.943483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1.001491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3.937611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0.001177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4948927"/>
                  </a:ext>
                </a:extLst>
              </a:tr>
              <a:tr h="268040">
                <a:tc>
                  <a:txBody>
                    <a:bodyPr/>
                    <a:lstStyle/>
                    <a:p>
                      <a:pPr algn="l" fontAlgn="b"/>
                      <a:r>
                        <a:rPr lang="en-US" sz="1100" u="none" strike="noStrike">
                          <a:effectLst/>
                        </a:rPr>
                        <a:t>Pulp, paper, and paper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1.979806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0.494201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4.006078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698752"/>
                  </a:ext>
                </a:extLst>
              </a:tr>
              <a:tr h="268040">
                <a:tc>
                  <a:txBody>
                    <a:bodyPr/>
                    <a:lstStyle/>
                    <a:p>
                      <a:pPr algn="l" fontAlgn="b"/>
                      <a:r>
                        <a:rPr lang="en-US" sz="1100" u="none" strike="noStrike">
                          <a:effectLst/>
                        </a:rPr>
                        <a:t>Textile industry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-6.01132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1.193455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-5.03691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8089923"/>
                  </a:ext>
                </a:extLst>
              </a:tr>
              <a:tr h="268040">
                <a:tc>
                  <a:txBody>
                    <a:bodyPr/>
                    <a:lstStyle/>
                    <a:p>
                      <a:pPr algn="l" fontAlgn="b"/>
                      <a:r>
                        <a:rPr lang="en-US" sz="1100" u="none" strike="noStrike">
                          <a:effectLst/>
                        </a:rPr>
                        <a:t>Wood products and furniture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-0.07851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0.253492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-0.30971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0.760776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2486713"/>
                  </a:ext>
                </a:extLst>
              </a:tr>
              <a:tr h="279210">
                <a:tc>
                  <a:txBody>
                    <a:bodyPr/>
                    <a:lstStyle/>
                    <a:p>
                      <a:pPr algn="l" fontAlgn="b"/>
                      <a:r>
                        <a:rPr lang="en-US" sz="1100" u="none" strike="noStrike">
                          <a:effectLst/>
                        </a:rPr>
                        <a:t>Other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0.008073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0.04301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0.187711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0.853463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6438376"/>
                  </a:ext>
                </a:extLst>
              </a:tr>
            </a:tbl>
          </a:graphicData>
        </a:graphic>
      </p:graphicFrame>
      <p:sp>
        <p:nvSpPr>
          <p:cNvPr id="8" name="テキスト ボックス 7">
            <a:extLst>
              <a:ext uri="{FF2B5EF4-FFF2-40B4-BE49-F238E27FC236}">
                <a16:creationId xmlns:a16="http://schemas.microsoft.com/office/drawing/2014/main" id="{43F4D4A0-BD2F-4E07-A0E2-6BFC2C03A2E0}"/>
              </a:ext>
            </a:extLst>
          </p:cNvPr>
          <p:cNvSpPr txBox="1"/>
          <p:nvPr/>
        </p:nvSpPr>
        <p:spPr>
          <a:xfrm>
            <a:off x="123825" y="5647188"/>
            <a:ext cx="9144000" cy="923330"/>
          </a:xfrm>
          <a:prstGeom prst="rect">
            <a:avLst/>
          </a:prstGeom>
          <a:noFill/>
        </p:spPr>
        <p:txBody>
          <a:bodyPr wrap="square" rtlCol="0">
            <a:spAutoFit/>
          </a:bodyPr>
          <a:lstStyle/>
          <a:p>
            <a:r>
              <a:rPr lang="en-US" dirty="0"/>
              <a:t>It is reasonable that the mining has the biggest positive impact to the amount of energy consumption. However, textile industry and some others have negative coefficient, which cannot be happen.</a:t>
            </a:r>
          </a:p>
        </p:txBody>
      </p:sp>
    </p:spTree>
    <p:extLst>
      <p:ext uri="{BB962C8B-B14F-4D97-AF65-F5344CB8AC3E}">
        <p14:creationId xmlns:p14="http://schemas.microsoft.com/office/powerpoint/2010/main" val="34182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71DC683-1D42-1317-5C87-B5B55BCDA191}"/>
              </a:ext>
            </a:extLst>
          </p:cNvPr>
          <p:cNvSpPr>
            <a:spLocks noGrp="1"/>
          </p:cNvSpPr>
          <p:nvPr>
            <p:ph sz="quarter" idx="17"/>
          </p:nvPr>
        </p:nvSpPr>
        <p:spPr/>
        <p:txBody>
          <a:bodyPr/>
          <a:lstStyle/>
          <a:p>
            <a:r>
              <a:rPr lang="en-US" sz="2000" dirty="0"/>
              <a:t>The relationship between the energy consumption of industry sector and the production value is studied for countries in EU.</a:t>
            </a:r>
          </a:p>
          <a:p>
            <a:endParaRPr lang="en-US" altLang="ja-JP" sz="2000" dirty="0"/>
          </a:p>
          <a:p>
            <a:r>
              <a:rPr lang="ja-JP" altLang="en-US" sz="2000" dirty="0"/>
              <a:t>・ </a:t>
            </a:r>
            <a:r>
              <a:rPr lang="en-US" altLang="ja-JP" sz="2000" dirty="0"/>
              <a:t>Total energy consumptions and total production values show strong </a:t>
            </a:r>
            <a:br>
              <a:rPr lang="en-US" altLang="ja-JP" sz="2000" dirty="0"/>
            </a:br>
            <a:r>
              <a:rPr lang="en-US" altLang="ja-JP" sz="2000" dirty="0"/>
              <a:t>   proportional relationship by 0.92 of coefficient determination.</a:t>
            </a:r>
          </a:p>
          <a:p>
            <a:endParaRPr lang="en-US" altLang="ja-JP" sz="2000" dirty="0"/>
          </a:p>
          <a:p>
            <a:r>
              <a:rPr lang="ja-JP" altLang="en-US" sz="2000" dirty="0"/>
              <a:t>・ </a:t>
            </a:r>
            <a:r>
              <a:rPr lang="en-US" altLang="ja-JP" sz="2000" dirty="0"/>
              <a:t>The data of production values are grouped according to the labels of JED.</a:t>
            </a:r>
            <a:br>
              <a:rPr lang="en-US" altLang="ja-JP" sz="2000" dirty="0"/>
            </a:br>
            <a:r>
              <a:rPr lang="en-US" altLang="ja-JP" sz="2000" dirty="0"/>
              <a:t>   However, the energy consumption data in industry sector is not divided. </a:t>
            </a:r>
            <a:br>
              <a:rPr lang="en-US" altLang="ja-JP" sz="2000" dirty="0"/>
            </a:br>
            <a:r>
              <a:rPr lang="en-US" altLang="ja-JP" sz="2000" dirty="0"/>
              <a:t>   Therefore, the validation for each industry group cannot be conducted.</a:t>
            </a:r>
          </a:p>
          <a:p>
            <a:endParaRPr lang="en-US" sz="2000" dirty="0"/>
          </a:p>
          <a:p>
            <a:r>
              <a:rPr lang="ja-JP" altLang="en-US" sz="2000" dirty="0"/>
              <a:t>・ </a:t>
            </a:r>
            <a:r>
              <a:rPr lang="en-US" altLang="ja-JP" sz="2000" dirty="0"/>
              <a:t>A multiple regression analysis was conducted to examine the relationship of production values of each industry group and the total energy consumption. The result shows that some industry group has negative coefficient to the energy consumption, which cannot be happened.</a:t>
            </a:r>
            <a:endParaRPr lang="en-US" sz="2000" dirty="0"/>
          </a:p>
        </p:txBody>
      </p:sp>
      <p:sp>
        <p:nvSpPr>
          <p:cNvPr id="3" name="コンテンツ プレースホルダー 2">
            <a:extLst>
              <a:ext uri="{FF2B5EF4-FFF2-40B4-BE49-F238E27FC236}">
                <a16:creationId xmlns:a16="http://schemas.microsoft.com/office/drawing/2014/main" id="{78DB8BB8-C739-284A-E68D-F46235C729E8}"/>
              </a:ext>
            </a:extLst>
          </p:cNvPr>
          <p:cNvSpPr>
            <a:spLocks noGrp="1"/>
          </p:cNvSpPr>
          <p:nvPr>
            <p:ph sz="quarter" idx="16"/>
          </p:nvPr>
        </p:nvSpPr>
        <p:spPr/>
        <p:txBody>
          <a:bodyPr/>
          <a:lstStyle/>
          <a:p>
            <a:r>
              <a:rPr lang="en-US" dirty="0"/>
              <a:t>Conclusion</a:t>
            </a:r>
          </a:p>
        </p:txBody>
      </p:sp>
    </p:spTree>
    <p:extLst>
      <p:ext uri="{BB962C8B-B14F-4D97-AF65-F5344CB8AC3E}">
        <p14:creationId xmlns:p14="http://schemas.microsoft.com/office/powerpoint/2010/main" val="314527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11373-D317-7F47-0AA6-994026AD4226}"/>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E3FDDC1-533C-C371-5649-D2E3C25EB5F2}"/>
              </a:ext>
            </a:extLst>
          </p:cNvPr>
          <p:cNvSpPr>
            <a:spLocks noGrp="1"/>
          </p:cNvSpPr>
          <p:nvPr>
            <p:ph sz="quarter" idx="16"/>
          </p:nvPr>
        </p:nvSpPr>
        <p:spPr/>
        <p:txBody>
          <a:bodyPr/>
          <a:lstStyle/>
          <a:p>
            <a:r>
              <a:rPr lang="en-US" dirty="0"/>
              <a:t>Energy consumption in industrial sector against product value</a:t>
            </a:r>
          </a:p>
        </p:txBody>
      </p:sp>
      <p:graphicFrame>
        <p:nvGraphicFramePr>
          <p:cNvPr id="2" name="グラフ 1">
            <a:extLst>
              <a:ext uri="{FF2B5EF4-FFF2-40B4-BE49-F238E27FC236}">
                <a16:creationId xmlns:a16="http://schemas.microsoft.com/office/drawing/2014/main" id="{FEC5E09A-05F0-E985-4DC1-14B78B7DC275}"/>
              </a:ext>
            </a:extLst>
          </p:cNvPr>
          <p:cNvGraphicFramePr>
            <a:graphicFrameLocks/>
          </p:cNvGraphicFramePr>
          <p:nvPr>
            <p:extLst>
              <p:ext uri="{D42A27DB-BD31-4B8C-83A1-F6EECF244321}">
                <p14:modId xmlns:p14="http://schemas.microsoft.com/office/powerpoint/2010/main" val="512468481"/>
              </p:ext>
            </p:extLst>
          </p:nvPr>
        </p:nvGraphicFramePr>
        <p:xfrm>
          <a:off x="1654554" y="868450"/>
          <a:ext cx="6276374" cy="56380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974466"/>
      </p:ext>
    </p:extLst>
  </p:cSld>
  <p:clrMapOvr>
    <a:masterClrMapping/>
  </p:clrMapOvr>
</p:sld>
</file>

<file path=ppt/theme/theme1.xml><?xml version="1.0" encoding="utf-8"?>
<a:theme xmlns:a="http://schemas.openxmlformats.org/drawingml/2006/main" name="Office テーマ">
  <a:themeElements>
    <a:clrScheme name="いつもの配色">
      <a:dk1>
        <a:srgbClr val="3F3F3F"/>
      </a:dk1>
      <a:lt1>
        <a:srgbClr val="FFFFFF"/>
      </a:lt1>
      <a:dk2>
        <a:srgbClr val="44546A"/>
      </a:dk2>
      <a:lt2>
        <a:srgbClr val="E7E6E6"/>
      </a:lt2>
      <a:accent1>
        <a:srgbClr val="4472C4"/>
      </a:accent1>
      <a:accent2>
        <a:srgbClr val="BF9000"/>
      </a:accent2>
      <a:accent3>
        <a:srgbClr val="C00000"/>
      </a:accent3>
      <a:accent4>
        <a:srgbClr val="FFC000"/>
      </a:accent4>
      <a:accent5>
        <a:srgbClr val="5B9BD5"/>
      </a:accent5>
      <a:accent6>
        <a:srgbClr val="70AD47"/>
      </a:accent6>
      <a:hlink>
        <a:srgbClr val="0563C1"/>
      </a:hlink>
      <a:folHlink>
        <a:srgbClr val="954F72"/>
      </a:folHlink>
    </a:clrScheme>
    <a:fontScheme name="N's_template">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6D0BC013-482F-4B30-A174-0D3D6146F588}" vid="{6283E58C-56B3-4DD3-9930-5C1338E79A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011c0e9-3633-4c68-9cbe-a638a9c53794">
      <Terms xmlns="http://schemas.microsoft.com/office/infopath/2007/PartnerControls"/>
    </lcf76f155ced4ddcb4097134ff3c332f>
    <TaxCatchAll xmlns="2d38cf78-3d67-4683-a622-6f578eb767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73BE8A981C6645B6397ABE8EF098A5" ma:contentTypeVersion="16" ma:contentTypeDescription="Create a new document." ma:contentTypeScope="" ma:versionID="dae247e5e0a8c5415cfa5c6601990bfd">
  <xsd:schema xmlns:xsd="http://www.w3.org/2001/XMLSchema" xmlns:xs="http://www.w3.org/2001/XMLSchema" xmlns:p="http://schemas.microsoft.com/office/2006/metadata/properties" xmlns:ns2="2011c0e9-3633-4c68-9cbe-a638a9c53794" xmlns:ns3="2d38cf78-3d67-4683-a622-6f578eb767ed" targetNamespace="http://schemas.microsoft.com/office/2006/metadata/properties" ma:root="true" ma:fieldsID="3a5b49f95af6b222509f1b27e434a3d9" ns2:_="" ns3:_="">
    <xsd:import namespace="2011c0e9-3633-4c68-9cbe-a638a9c53794"/>
    <xsd:import namespace="2d38cf78-3d67-4683-a622-6f578eb767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1c0e9-3633-4c68-9cbe-a638a9c53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b8f504b-e930-4132-bd19-9e7a4baacd6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d38cf78-3d67-4683-a622-6f578eb767e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032b36a-d514-428f-a3db-afdf1b98a9ea}" ma:internalName="TaxCatchAll" ma:showField="CatchAllData" ma:web="2d38cf78-3d67-4683-a622-6f578eb767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F7B7CA-1DA5-4ED8-B94D-6A9E3BB001E8}">
  <ds:schemaRefs>
    <ds:schemaRef ds:uri="http://schemas.microsoft.com/office/2006/metadata/properties"/>
    <ds:schemaRef ds:uri="http://schemas.microsoft.com/office/infopath/2007/PartnerControls"/>
    <ds:schemaRef ds:uri="2011c0e9-3633-4c68-9cbe-a638a9c53794"/>
    <ds:schemaRef ds:uri="2d38cf78-3d67-4683-a622-6f578eb767ed"/>
  </ds:schemaRefs>
</ds:datastoreItem>
</file>

<file path=customXml/itemProps2.xml><?xml version="1.0" encoding="utf-8"?>
<ds:datastoreItem xmlns:ds="http://schemas.openxmlformats.org/officeDocument/2006/customXml" ds:itemID="{2FEEBEFA-ECD9-421D-AA2E-AB6355E9F00F}">
  <ds:schemaRefs>
    <ds:schemaRef ds:uri="http://schemas.microsoft.com/sharepoint/v3/contenttype/forms"/>
  </ds:schemaRefs>
</ds:datastoreItem>
</file>

<file path=customXml/itemProps3.xml><?xml version="1.0" encoding="utf-8"?>
<ds:datastoreItem xmlns:ds="http://schemas.openxmlformats.org/officeDocument/2006/customXml" ds:itemID="{A035615A-2EB8-4294-BB60-CB17D39099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1c0e9-3633-4c68-9cbe-a638a9c53794"/>
    <ds:schemaRef ds:uri="2d38cf78-3d67-4683-a622-6f578eb7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1577</TotalTime>
  <Words>691</Words>
  <Application>Microsoft Office PowerPoint</Application>
  <PresentationFormat>A4 210 x 297 mm</PresentationFormat>
  <Paragraphs>272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Yu Gothic UI</vt:lpstr>
      <vt:lpstr>Arial</vt:lpstr>
      <vt:lpstr>Calibri</vt:lpstr>
      <vt:lpstr>Office テーマ</vt:lpstr>
      <vt:lpstr>Industry</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森田 雄大</dc:creator>
  <cp:lastModifiedBy>雄大 森田</cp:lastModifiedBy>
  <cp:revision>52</cp:revision>
  <dcterms:created xsi:type="dcterms:W3CDTF">2023-09-11T21:08:38Z</dcterms:created>
  <dcterms:modified xsi:type="dcterms:W3CDTF">2025-04-26T18:06:33Z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0x010100B973BE8A981C6645B6397ABE8EF098A5</vt:lpwstr>
  </property>
</Properties>
</file>