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9" r:id="rId6"/>
    <p:sldId id="257" r:id="rId7"/>
    <p:sldId id="261" r:id="rId8"/>
    <p:sldId id="262" r:id="rId9"/>
    <p:sldId id="263" r:id="rId10"/>
    <p:sldId id="268" r:id="rId11"/>
    <p:sldId id="264" r:id="rId12"/>
    <p:sldId id="265" r:id="rId13"/>
    <p:sldId id="267" r:id="rId14"/>
    <p:sldId id="269" r:id="rId15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森田　雄大" initials="森田　雄大" lastIdx="1" clrIdx="0">
    <p:extLst>
      <p:ext uri="{19B8F6BF-5375-455C-9EA6-DF929625EA0E}">
        <p15:presenceInfo xmlns:p15="http://schemas.microsoft.com/office/powerpoint/2012/main" userId="森田　雄大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9" autoAdjust="0"/>
    <p:restoredTop sz="70445" autoAdjust="0"/>
  </p:normalViewPr>
  <p:slideViewPr>
    <p:cSldViewPr snapToGrid="0">
      <p:cViewPr varScale="1">
        <p:scale>
          <a:sx n="166" d="100"/>
          <a:sy n="166" d="100"/>
        </p:scale>
        <p:origin x="4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1" d="100"/>
          <a:sy n="101" d="100"/>
        </p:scale>
        <p:origin x="287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s11m\Documents\GitHub\JED_validation\data\transportation\workshe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s11m\Documents\GitHub\JED_validation\data\transportation\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s11m\Documents\GitHub\JED_validation\data\transportation\worksheet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s11m\Documents\GitHub\JED_validation\data\transportation\workshee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s11m\Documents\GitHub\JED_validation\data\transportation\workshee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/>
              <a:t>Number</a:t>
            </a:r>
            <a:r>
              <a:rPr lang="en-US" altLang="ja-JP" baseline="0"/>
              <a:t> of all vehicles against final consumption energy</a:t>
            </a:r>
            <a:endParaRPr lang="en-US" altLang="ja-JP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ja-JP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All!$C$1</c:f>
              <c:strCache>
                <c:ptCount val="1"/>
                <c:pt idx="0">
                  <c:v>final_consumption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1"/>
            <c:dispEq val="1"/>
            <c:trendlineLbl>
              <c:layout>
                <c:manualLayout>
                  <c:x val="-5.3561585660841605E-2"/>
                  <c:y val="-2.7010478370006703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0.0621x</a:t>
                    </a:r>
                    <a:br>
                      <a:rPr lang="en-US" baseline="0" dirty="0"/>
                    </a:br>
                    <a:r>
                      <a:rPr lang="en-US" baseline="0" dirty="0"/>
                      <a:t>R² = 0.9826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R = 0.9873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All!$B$2:$B$28</c:f>
              <c:numCache>
                <c:formatCode>General</c:formatCode>
                <c:ptCount val="27"/>
                <c:pt idx="0">
                  <c:v>7953113</c:v>
                </c:pt>
                <c:pt idx="1">
                  <c:v>3646018</c:v>
                </c:pt>
                <c:pt idx="2">
                  <c:v>8367886</c:v>
                </c:pt>
                <c:pt idx="3">
                  <c:v>4606074</c:v>
                </c:pt>
                <c:pt idx="4">
                  <c:v>66271566</c:v>
                </c:pt>
                <c:pt idx="5">
                  <c:v>1181187</c:v>
                </c:pt>
                <c:pt idx="6">
                  <c:v>2855303</c:v>
                </c:pt>
                <c:pt idx="7">
                  <c:v>35562310</c:v>
                </c:pt>
                <c:pt idx="8">
                  <c:v>45055651</c:v>
                </c:pt>
                <c:pt idx="9">
                  <c:v>2237149</c:v>
                </c:pt>
                <c:pt idx="10">
                  <c:v>53411488</c:v>
                </c:pt>
                <c:pt idx="11">
                  <c:v>781581</c:v>
                </c:pt>
                <c:pt idx="12">
                  <c:v>1006862</c:v>
                </c:pt>
                <c:pt idx="13">
                  <c:v>1963016</c:v>
                </c:pt>
                <c:pt idx="14">
                  <c:v>565392</c:v>
                </c:pt>
                <c:pt idx="15">
                  <c:v>5485856</c:v>
                </c:pt>
                <c:pt idx="16">
                  <c:v>418081</c:v>
                </c:pt>
                <c:pt idx="17">
                  <c:v>12063981</c:v>
                </c:pt>
                <c:pt idx="18">
                  <c:v>7284121</c:v>
                </c:pt>
                <c:pt idx="19">
                  <c:v>29840412</c:v>
                </c:pt>
                <c:pt idx="20">
                  <c:v>7249033</c:v>
                </c:pt>
                <c:pt idx="21">
                  <c:v>9959074</c:v>
                </c:pt>
                <c:pt idx="22">
                  <c:v>1483641</c:v>
                </c:pt>
                <c:pt idx="23">
                  <c:v>3417063</c:v>
                </c:pt>
                <c:pt idx="24">
                  <c:v>7164651</c:v>
                </c:pt>
                <c:pt idx="25">
                  <c:v>5284061</c:v>
                </c:pt>
                <c:pt idx="26">
                  <c:v>687959</c:v>
                </c:pt>
              </c:numCache>
            </c:numRef>
          </c:xVal>
          <c:yVal>
            <c:numRef>
              <c:f>All!$C$2:$C$28</c:f>
              <c:numCache>
                <c:formatCode>General</c:formatCode>
                <c:ptCount val="27"/>
                <c:pt idx="0">
                  <c:v>638805.1880000002</c:v>
                </c:pt>
                <c:pt idx="1">
                  <c:v>256651.62499999997</c:v>
                </c:pt>
                <c:pt idx="2">
                  <c:v>542218.68700000003</c:v>
                </c:pt>
                <c:pt idx="3">
                  <c:v>311869.64</c:v>
                </c:pt>
                <c:pt idx="4">
                  <c:v>4001629.14</c:v>
                </c:pt>
                <c:pt idx="5">
                  <c:v>67478.455000000002</c:v>
                </c:pt>
                <c:pt idx="6">
                  <c:v>301900.68800000002</c:v>
                </c:pt>
                <c:pt idx="7">
                  <c:v>2253215.8690000004</c:v>
                </c:pt>
                <c:pt idx="8">
                  <c:v>3454915.1119999997</c:v>
                </c:pt>
                <c:pt idx="9">
                  <c:v>174895.68700000003</c:v>
                </c:pt>
                <c:pt idx="10">
                  <c:v>2783677.7579999999</c:v>
                </c:pt>
                <c:pt idx="11">
                  <c:v>54492.344999999987</c:v>
                </c:pt>
                <c:pt idx="12">
                  <c:v>80899.990000000005</c:v>
                </c:pt>
                <c:pt idx="13">
                  <c:v>166508.98200000002</c:v>
                </c:pt>
                <c:pt idx="14">
                  <c:v>127685.46400000001</c:v>
                </c:pt>
                <c:pt idx="15">
                  <c:v>426829.03600000002</c:v>
                </c:pt>
                <c:pt idx="16">
                  <c:v>19349.765999999996</c:v>
                </c:pt>
                <c:pt idx="17">
                  <c:v>732702.9709999999</c:v>
                </c:pt>
                <c:pt idx="18">
                  <c:v>595035.10899999994</c:v>
                </c:pt>
                <c:pt idx="19">
                  <c:v>1896216.6550000003</c:v>
                </c:pt>
                <c:pt idx="20">
                  <c:v>471600.96300000005</c:v>
                </c:pt>
                <c:pt idx="21">
                  <c:v>587800.478</c:v>
                </c:pt>
                <c:pt idx="22">
                  <c:v>162738.11700000003</c:v>
                </c:pt>
                <c:pt idx="23">
                  <c:v>213167.82200000001</c:v>
                </c:pt>
                <c:pt idx="24">
                  <c:v>500148.03500000003</c:v>
                </c:pt>
                <c:pt idx="25">
                  <c:v>275813.99699999997</c:v>
                </c:pt>
                <c:pt idx="26">
                  <c:v>42115.952000000005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667-42CE-9741-1959ABCD3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6406560"/>
        <c:axId val="1636405600"/>
      </c:scatterChart>
      <c:valAx>
        <c:axId val="1636406560"/>
        <c:scaling>
          <c:logBase val="10"/>
          <c:orientation val="minMax"/>
          <c:min val="1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/>
                  <a:t>registered</a:t>
                </a:r>
                <a:r>
                  <a:rPr lang="en-US" altLang="ja-JP" baseline="0"/>
                  <a:t> number of vehicles [-]</a:t>
                </a:r>
              </a:p>
            </c:rich>
          </c:tx>
          <c:layout>
            <c:manualLayout>
              <c:xMode val="edge"/>
              <c:yMode val="edge"/>
              <c:x val="0.42381610659801811"/>
              <c:y val="0.8773399014778324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405600"/>
        <c:crosses val="autoZero"/>
        <c:crossBetween val="midCat"/>
        <c:dispUnits>
          <c:builtInUnit val="millions"/>
          <c:dispUnitsLbl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altLang="ja-JP" dirty="0"/>
                    <a:t>million</a:t>
                  </a:r>
                  <a:endParaRPr lang="ja-JP" altLang="en-US" dirty="0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 altLang="en-US"/>
              </a:p>
            </c:txPr>
          </c:dispUnitsLbl>
        </c:dispUnits>
      </c:valAx>
      <c:valAx>
        <c:axId val="1636405600"/>
        <c:scaling>
          <c:logBase val="10"/>
          <c:orientation val="minMax"/>
          <c:min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dirty="0"/>
                  <a:t>energy consumption [PJ]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406560"/>
        <c:crosses val="autoZero"/>
        <c:crossBetween val="midCat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Number of heavy duty vehicles against final consumption energy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'Heavy duty vehicles'!$C$1</c:f>
              <c:strCache>
                <c:ptCount val="1"/>
                <c:pt idx="0">
                  <c:v>final_consumption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1"/>
            <c:dispEq val="1"/>
            <c:trendlineLbl>
              <c:layout>
                <c:manualLayout>
                  <c:x val="9.8448893372421312E-2"/>
                  <c:y val="2.2297159207030452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0.0697x</a:t>
                    </a:r>
                    <a:br>
                      <a:rPr lang="en-US" baseline="0" dirty="0"/>
                    </a:br>
                    <a:r>
                      <a:rPr lang="en-US" baseline="0" dirty="0"/>
                      <a:t>R² = 0.7027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R = 0.7459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'Heavy duty vehicles'!$B$2:$B$28</c:f>
              <c:numCache>
                <c:formatCode>General</c:formatCode>
                <c:ptCount val="27"/>
                <c:pt idx="0">
                  <c:v>1403507</c:v>
                </c:pt>
                <c:pt idx="1">
                  <c:v>569560</c:v>
                </c:pt>
                <c:pt idx="2">
                  <c:v>1258469</c:v>
                </c:pt>
                <c:pt idx="3">
                  <c:v>1634358</c:v>
                </c:pt>
                <c:pt idx="4">
                  <c:v>12252015</c:v>
                </c:pt>
                <c:pt idx="5">
                  <c:v>285798</c:v>
                </c:pt>
                <c:pt idx="6">
                  <c:v>402429</c:v>
                </c:pt>
                <c:pt idx="7">
                  <c:v>4573847</c:v>
                </c:pt>
                <c:pt idx="8">
                  <c:v>5948245</c:v>
                </c:pt>
                <c:pt idx="9">
                  <c:v>286706</c:v>
                </c:pt>
                <c:pt idx="10">
                  <c:v>5116825</c:v>
                </c:pt>
                <c:pt idx="11">
                  <c:v>144361</c:v>
                </c:pt>
                <c:pt idx="12">
                  <c:v>194982</c:v>
                </c:pt>
                <c:pt idx="13">
                  <c:v>238766</c:v>
                </c:pt>
                <c:pt idx="14">
                  <c:v>89364</c:v>
                </c:pt>
                <c:pt idx="15">
                  <c:v>1174260</c:v>
                </c:pt>
                <c:pt idx="16">
                  <c:v>58787</c:v>
                </c:pt>
                <c:pt idx="17">
                  <c:v>2400176</c:v>
                </c:pt>
                <c:pt idx="18">
                  <c:v>1422072</c:v>
                </c:pt>
                <c:pt idx="19">
                  <c:v>6298377</c:v>
                </c:pt>
                <c:pt idx="20">
                  <c:v>1420287</c:v>
                </c:pt>
                <c:pt idx="21">
                  <c:v>1855955</c:v>
                </c:pt>
                <c:pt idx="22">
                  <c:v>171830</c:v>
                </c:pt>
                <c:pt idx="23">
                  <c:v>682774</c:v>
                </c:pt>
                <c:pt idx="24">
                  <c:v>1847578</c:v>
                </c:pt>
                <c:pt idx="25">
                  <c:v>2184641</c:v>
                </c:pt>
                <c:pt idx="26">
                  <c:v>34088</c:v>
                </c:pt>
              </c:numCache>
            </c:numRef>
          </c:xVal>
          <c:yVal>
            <c:numRef>
              <c:f>'Heavy duty vehicles'!$C$2:$C$28</c:f>
              <c:numCache>
                <c:formatCode>General</c:formatCode>
                <c:ptCount val="27"/>
                <c:pt idx="0">
                  <c:v>189478.75799999997</c:v>
                </c:pt>
                <c:pt idx="1">
                  <c:v>98144.956000000006</c:v>
                </c:pt>
                <c:pt idx="2">
                  <c:v>153948.641</c:v>
                </c:pt>
                <c:pt idx="3">
                  <c:v>43994.493999999999</c:v>
                </c:pt>
                <c:pt idx="4">
                  <c:v>380944.83399999997</c:v>
                </c:pt>
                <c:pt idx="5">
                  <c:v>14784.011</c:v>
                </c:pt>
                <c:pt idx="6">
                  <c:v>62159.651999999995</c:v>
                </c:pt>
                <c:pt idx="7">
                  <c:v>245636.53399999999</c:v>
                </c:pt>
                <c:pt idx="8">
                  <c:v>844075.69900000002</c:v>
                </c:pt>
                <c:pt idx="9">
                  <c:v>38796.027000000002</c:v>
                </c:pt>
                <c:pt idx="10">
                  <c:v>625987.43999999994</c:v>
                </c:pt>
                <c:pt idx="11">
                  <c:v>4152.2759999999998</c:v>
                </c:pt>
                <c:pt idx="12">
                  <c:v>41100.946000000004</c:v>
                </c:pt>
                <c:pt idx="13">
                  <c:v>11781.704</c:v>
                </c:pt>
                <c:pt idx="14">
                  <c:v>41636.249000000003</c:v>
                </c:pt>
                <c:pt idx="15">
                  <c:v>70447.360000000015</c:v>
                </c:pt>
                <c:pt idx="16">
                  <c:v>1065.2259999999999</c:v>
                </c:pt>
                <c:pt idx="17">
                  <c:v>190680.93899999998</c:v>
                </c:pt>
                <c:pt idx="18">
                  <c:v>154637.66999999998</c:v>
                </c:pt>
                <c:pt idx="19">
                  <c:v>736912.86699999997</c:v>
                </c:pt>
                <c:pt idx="20">
                  <c:v>91946.758000000002</c:v>
                </c:pt>
                <c:pt idx="21">
                  <c:v>238639.13599999997</c:v>
                </c:pt>
                <c:pt idx="22">
                  <c:v>38192.650999999998</c:v>
                </c:pt>
                <c:pt idx="23">
                  <c:v>52223.184000000001</c:v>
                </c:pt>
                <c:pt idx="24">
                  <c:v>119665.197</c:v>
                </c:pt>
                <c:pt idx="25">
                  <c:v>82324.237000000008</c:v>
                </c:pt>
                <c:pt idx="26">
                  <c:v>7262.9299999999994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3E9-43E0-A0F7-D4FB835943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6431520"/>
        <c:axId val="1636430080"/>
      </c:scatterChart>
      <c:valAx>
        <c:axId val="1636431520"/>
        <c:scaling>
          <c:logBase val="10"/>
          <c:orientation val="minMax"/>
          <c:min val="1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registered number of heavy duty vehicles [-]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430080"/>
        <c:crosses val="autoZero"/>
        <c:crossBetween val="midCat"/>
        <c:dispUnits>
          <c:builtInUnit val="millions"/>
          <c:dispUnitsLbl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altLang="ja-JP" dirty="0"/>
                    <a:t>million</a:t>
                  </a:r>
                  <a:endParaRPr lang="ja-JP" altLang="en-US" dirty="0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 altLang="en-US"/>
              </a:p>
            </c:txPr>
          </c:dispUnitsLbl>
        </c:dispUnits>
      </c:valAx>
      <c:valAx>
        <c:axId val="1636430080"/>
        <c:scaling>
          <c:logBase val="10"/>
          <c:orientation val="minMax"/>
          <c:min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energy consumption [PJ]</a:t>
                </a:r>
                <a:endParaRPr lang="ja-JP" altLang="en-US" sz="1000" b="0" i="0" u="none" strike="noStrike" kern="1200" baseline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431520"/>
        <c:crosses val="autoZero"/>
        <c:crossBetween val="midCat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Number of heavy duty vehicles against final consumption energy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'Heavy duty vehicles'!$C$1</c:f>
              <c:strCache>
                <c:ptCount val="1"/>
                <c:pt idx="0">
                  <c:v>final_consumption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'Heavy duty vehicles'!$B$2:$B$28</c:f>
              <c:numCache>
                <c:formatCode>General</c:formatCode>
                <c:ptCount val="27"/>
                <c:pt idx="0">
                  <c:v>1403507</c:v>
                </c:pt>
                <c:pt idx="1">
                  <c:v>569560</c:v>
                </c:pt>
                <c:pt idx="2">
                  <c:v>1258469</c:v>
                </c:pt>
                <c:pt idx="3">
                  <c:v>1634358</c:v>
                </c:pt>
                <c:pt idx="4">
                  <c:v>12252015</c:v>
                </c:pt>
                <c:pt idx="5">
                  <c:v>285798</c:v>
                </c:pt>
                <c:pt idx="6">
                  <c:v>402429</c:v>
                </c:pt>
                <c:pt idx="7">
                  <c:v>4573847</c:v>
                </c:pt>
                <c:pt idx="8">
                  <c:v>5948245</c:v>
                </c:pt>
                <c:pt idx="9">
                  <c:v>286706</c:v>
                </c:pt>
                <c:pt idx="10">
                  <c:v>5116825</c:v>
                </c:pt>
                <c:pt idx="11">
                  <c:v>144361</c:v>
                </c:pt>
                <c:pt idx="12">
                  <c:v>194982</c:v>
                </c:pt>
                <c:pt idx="13">
                  <c:v>238766</c:v>
                </c:pt>
                <c:pt idx="14">
                  <c:v>89364</c:v>
                </c:pt>
                <c:pt idx="15">
                  <c:v>1174260</c:v>
                </c:pt>
                <c:pt idx="16">
                  <c:v>58787</c:v>
                </c:pt>
                <c:pt idx="17">
                  <c:v>2400176</c:v>
                </c:pt>
                <c:pt idx="18">
                  <c:v>1422072</c:v>
                </c:pt>
                <c:pt idx="19">
                  <c:v>6298377</c:v>
                </c:pt>
                <c:pt idx="20">
                  <c:v>1420287</c:v>
                </c:pt>
                <c:pt idx="21">
                  <c:v>1855955</c:v>
                </c:pt>
                <c:pt idx="22">
                  <c:v>171830</c:v>
                </c:pt>
                <c:pt idx="23">
                  <c:v>682774</c:v>
                </c:pt>
                <c:pt idx="24">
                  <c:v>1847578</c:v>
                </c:pt>
                <c:pt idx="25">
                  <c:v>2184641</c:v>
                </c:pt>
                <c:pt idx="26">
                  <c:v>34088</c:v>
                </c:pt>
              </c:numCache>
            </c:numRef>
          </c:xVal>
          <c:yVal>
            <c:numRef>
              <c:f>'Heavy duty vehicles'!$C$2:$C$28</c:f>
              <c:numCache>
                <c:formatCode>General</c:formatCode>
                <c:ptCount val="27"/>
                <c:pt idx="0">
                  <c:v>189478.75799999997</c:v>
                </c:pt>
                <c:pt idx="1">
                  <c:v>98144.956000000006</c:v>
                </c:pt>
                <c:pt idx="2">
                  <c:v>153948.641</c:v>
                </c:pt>
                <c:pt idx="3">
                  <c:v>43994.493999999999</c:v>
                </c:pt>
                <c:pt idx="4">
                  <c:v>380944.83399999997</c:v>
                </c:pt>
                <c:pt idx="5">
                  <c:v>14784.011</c:v>
                </c:pt>
                <c:pt idx="6">
                  <c:v>62159.651999999995</c:v>
                </c:pt>
                <c:pt idx="7">
                  <c:v>245636.53399999999</c:v>
                </c:pt>
                <c:pt idx="8">
                  <c:v>844075.69900000002</c:v>
                </c:pt>
                <c:pt idx="9">
                  <c:v>38796.027000000002</c:v>
                </c:pt>
                <c:pt idx="10">
                  <c:v>625987.43999999994</c:v>
                </c:pt>
                <c:pt idx="11">
                  <c:v>4152.2759999999998</c:v>
                </c:pt>
                <c:pt idx="12">
                  <c:v>41100.946000000004</c:v>
                </c:pt>
                <c:pt idx="13">
                  <c:v>11781.704</c:v>
                </c:pt>
                <c:pt idx="14">
                  <c:v>41636.249000000003</c:v>
                </c:pt>
                <c:pt idx="15">
                  <c:v>70447.360000000015</c:v>
                </c:pt>
                <c:pt idx="16">
                  <c:v>1065.2259999999999</c:v>
                </c:pt>
                <c:pt idx="17">
                  <c:v>190680.93899999998</c:v>
                </c:pt>
                <c:pt idx="18">
                  <c:v>154637.66999999998</c:v>
                </c:pt>
                <c:pt idx="19">
                  <c:v>736912.86699999997</c:v>
                </c:pt>
                <c:pt idx="20">
                  <c:v>91946.758000000002</c:v>
                </c:pt>
                <c:pt idx="21">
                  <c:v>238639.13599999997</c:v>
                </c:pt>
                <c:pt idx="22">
                  <c:v>38192.650999999998</c:v>
                </c:pt>
                <c:pt idx="23">
                  <c:v>52223.184000000001</c:v>
                </c:pt>
                <c:pt idx="24">
                  <c:v>119665.197</c:v>
                </c:pt>
                <c:pt idx="25">
                  <c:v>82324.237000000008</c:v>
                </c:pt>
                <c:pt idx="26">
                  <c:v>7262.9299999999994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3B4-4895-828B-325D32D1E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6431520"/>
        <c:axId val="1636430080"/>
      </c:scatterChart>
      <c:valAx>
        <c:axId val="16364315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registered number of heavy duty vehicles [-]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430080"/>
        <c:crosses val="autoZero"/>
        <c:crossBetween val="midCat"/>
      </c:valAx>
      <c:valAx>
        <c:axId val="1636430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energy consumption [TJ]</a:t>
                </a:r>
                <a:endParaRPr lang="ja-JP" altLang="en-US" sz="10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431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Number of public vehicles against final consumption energy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'Public vehicles'!$C$1</c:f>
              <c:strCache>
                <c:ptCount val="1"/>
                <c:pt idx="0">
                  <c:v>final_consumption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1"/>
            <c:dispEq val="1"/>
            <c:trendlineLbl>
              <c:layout>
                <c:manualLayout>
                  <c:x val="0.11858494088153163"/>
                  <c:y val="2.0318930041152263E-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0.5874x</a:t>
                    </a:r>
                    <a:br>
                      <a:rPr lang="en-US" baseline="0" dirty="0"/>
                    </a:br>
                    <a:r>
                      <a:rPr lang="en-US" baseline="0" dirty="0"/>
                      <a:t>R² = 0.7964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R = 0.8178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'Public vehicles'!$B$2:$B$28</c:f>
              <c:numCache>
                <c:formatCode>General</c:formatCode>
                <c:ptCount val="27"/>
                <c:pt idx="0">
                  <c:v>16533</c:v>
                </c:pt>
                <c:pt idx="1">
                  <c:v>17864</c:v>
                </c:pt>
                <c:pt idx="2">
                  <c:v>21523</c:v>
                </c:pt>
                <c:pt idx="3">
                  <c:v>11377</c:v>
                </c:pt>
                <c:pt idx="4">
                  <c:v>82932</c:v>
                </c:pt>
                <c:pt idx="5">
                  <c:v>5365</c:v>
                </c:pt>
                <c:pt idx="6">
                  <c:v>13330</c:v>
                </c:pt>
                <c:pt idx="7">
                  <c:v>66102</c:v>
                </c:pt>
                <c:pt idx="8">
                  <c:v>94074</c:v>
                </c:pt>
                <c:pt idx="9">
                  <c:v>5633</c:v>
                </c:pt>
                <c:pt idx="10">
                  <c:v>99951</c:v>
                </c:pt>
                <c:pt idx="11">
                  <c:v>2899</c:v>
                </c:pt>
                <c:pt idx="12">
                  <c:v>4303</c:v>
                </c:pt>
                <c:pt idx="13">
                  <c:v>7908</c:v>
                </c:pt>
                <c:pt idx="14">
                  <c:v>2500</c:v>
                </c:pt>
                <c:pt idx="15">
                  <c:v>17597</c:v>
                </c:pt>
                <c:pt idx="16">
                  <c:v>2398</c:v>
                </c:pt>
                <c:pt idx="17">
                  <c:v>8756</c:v>
                </c:pt>
                <c:pt idx="18">
                  <c:v>10373</c:v>
                </c:pt>
                <c:pt idx="19">
                  <c:v>128677</c:v>
                </c:pt>
                <c:pt idx="20">
                  <c:v>16370</c:v>
                </c:pt>
                <c:pt idx="21">
                  <c:v>54713</c:v>
                </c:pt>
                <c:pt idx="22">
                  <c:v>2782</c:v>
                </c:pt>
                <c:pt idx="23">
                  <c:v>8685</c:v>
                </c:pt>
                <c:pt idx="24">
                  <c:v>14238</c:v>
                </c:pt>
                <c:pt idx="25">
                  <c:v>14697</c:v>
                </c:pt>
                <c:pt idx="26">
                  <c:v>8211</c:v>
                </c:pt>
              </c:numCache>
            </c:numRef>
          </c:xVal>
          <c:yVal>
            <c:numRef>
              <c:f>'Public vehicles'!$C$2:$C$28</c:f>
              <c:numCache>
                <c:formatCode>General</c:formatCode>
                <c:ptCount val="27"/>
                <c:pt idx="0">
                  <c:v>16166.775999999996</c:v>
                </c:pt>
                <c:pt idx="1">
                  <c:v>7807.3600000000006</c:v>
                </c:pt>
                <c:pt idx="2">
                  <c:v>42586.148999999998</c:v>
                </c:pt>
                <c:pt idx="3">
                  <c:v>15430.388999999999</c:v>
                </c:pt>
                <c:pt idx="4">
                  <c:v>82163.816000000006</c:v>
                </c:pt>
                <c:pt idx="5">
                  <c:v>2265.5369999999994</c:v>
                </c:pt>
                <c:pt idx="6">
                  <c:v>5783.2980000000007</c:v>
                </c:pt>
                <c:pt idx="7">
                  <c:v>52448.601000000002</c:v>
                </c:pt>
                <c:pt idx="8">
                  <c:v>60755.855000000003</c:v>
                </c:pt>
                <c:pt idx="9">
                  <c:v>6176.9759999999997</c:v>
                </c:pt>
                <c:pt idx="10">
                  <c:v>53996.484999999993</c:v>
                </c:pt>
                <c:pt idx="11">
                  <c:v>2380.3959999999997</c:v>
                </c:pt>
                <c:pt idx="12">
                  <c:v>5258.348</c:v>
                </c:pt>
                <c:pt idx="13">
                  <c:v>11581.419999999996</c:v>
                </c:pt>
                <c:pt idx="14">
                  <c:v>2280.4680000000003</c:v>
                </c:pt>
                <c:pt idx="15">
                  <c:v>17133.104999999996</c:v>
                </c:pt>
                <c:pt idx="16">
                  <c:v>585.76200000000006</c:v>
                </c:pt>
                <c:pt idx="17">
                  <c:v>9651.518</c:v>
                </c:pt>
                <c:pt idx="18">
                  <c:v>9781.9859999999971</c:v>
                </c:pt>
                <c:pt idx="19">
                  <c:v>32560.195</c:v>
                </c:pt>
                <c:pt idx="20">
                  <c:v>12849.057000000001</c:v>
                </c:pt>
                <c:pt idx="21">
                  <c:v>41437.966000000008</c:v>
                </c:pt>
                <c:pt idx="22">
                  <c:v>2832.6879999999996</c:v>
                </c:pt>
                <c:pt idx="23">
                  <c:v>8512.3860000000004</c:v>
                </c:pt>
                <c:pt idx="24">
                  <c:v>18705.476999999999</c:v>
                </c:pt>
                <c:pt idx="25">
                  <c:v>12461.954</c:v>
                </c:pt>
                <c:pt idx="26">
                  <c:v>436.02800000000002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0A2-448C-8709-C0174991F3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6384960"/>
        <c:axId val="1636381120"/>
      </c:scatterChart>
      <c:valAx>
        <c:axId val="1636384960"/>
        <c:scaling>
          <c:logBase val="10"/>
          <c:orientation val="minMax"/>
          <c:min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registered number of public vehicles [-]</a:t>
                </a:r>
              </a:p>
            </c:rich>
          </c:tx>
          <c:layout>
            <c:manualLayout>
              <c:xMode val="edge"/>
              <c:yMode val="edge"/>
              <c:x val="0.41180601254093957"/>
              <c:y val="0.9525714097453299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381120"/>
        <c:crosses val="autoZero"/>
        <c:crossBetween val="midCat"/>
      </c:valAx>
      <c:valAx>
        <c:axId val="1636381120"/>
        <c:scaling>
          <c:logBase val="10"/>
          <c:orientation val="minMax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energy consumption [PJ]</a:t>
                </a:r>
                <a:endParaRPr lang="ja-JP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384960"/>
        <c:crosses val="autoZero"/>
        <c:crossBetween val="midCat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altLang="ja-JP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Number of cars and vans against final consumption energy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'Cars &amp; vans'!$C$1</c:f>
              <c:strCache>
                <c:ptCount val="1"/>
                <c:pt idx="0">
                  <c:v>final_consumption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1"/>
            <c:dispEq val="1"/>
            <c:trendlineLbl>
              <c:layout>
                <c:manualLayout>
                  <c:x val="3.6407543573722029E-4"/>
                  <c:y val="-7.3042382278288936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 dirty="0"/>
                      <a:t>y = 0.0581x</a:t>
                    </a:r>
                    <a:br>
                      <a:rPr lang="en-US" baseline="0" dirty="0"/>
                    </a:br>
                    <a:r>
                      <a:rPr lang="en-US" baseline="0" dirty="0"/>
                      <a:t>R² = 0.9689</a:t>
                    </a:r>
                  </a:p>
                  <a:p>
                    <a:pPr>
                      <a:defRPr/>
                    </a:pPr>
                    <a:r>
                      <a:rPr lang="en-US" baseline="0" dirty="0"/>
                      <a:t>R = 0.9770</a:t>
                    </a:r>
                    <a:endParaRPr lang="en-US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'Cars &amp; vans'!$B$2:$B$28</c:f>
              <c:numCache>
                <c:formatCode>General</c:formatCode>
                <c:ptCount val="27"/>
                <c:pt idx="0">
                  <c:v>6800246</c:v>
                </c:pt>
                <c:pt idx="1">
                  <c:v>2896777</c:v>
                </c:pt>
                <c:pt idx="2">
                  <c:v>6897472</c:v>
                </c:pt>
                <c:pt idx="3">
                  <c:v>2801076</c:v>
                </c:pt>
                <c:pt idx="4">
                  <c:v>48763036</c:v>
                </c:pt>
                <c:pt idx="5">
                  <c:v>952324</c:v>
                </c:pt>
                <c:pt idx="6">
                  <c:v>2682471</c:v>
                </c:pt>
                <c:pt idx="7">
                  <c:v>30051896</c:v>
                </c:pt>
                <c:pt idx="8">
                  <c:v>43820318</c:v>
                </c:pt>
                <c:pt idx="9">
                  <c:v>2013033</c:v>
                </c:pt>
                <c:pt idx="10">
                  <c:v>44599551</c:v>
                </c:pt>
                <c:pt idx="11">
                  <c:v>708201</c:v>
                </c:pt>
                <c:pt idx="12">
                  <c:v>834979</c:v>
                </c:pt>
                <c:pt idx="13">
                  <c:v>1722626</c:v>
                </c:pt>
                <c:pt idx="14">
                  <c:v>485775</c:v>
                </c:pt>
                <c:pt idx="15">
                  <c:v>4602935</c:v>
                </c:pt>
                <c:pt idx="16">
                  <c:v>357375</c:v>
                </c:pt>
                <c:pt idx="17">
                  <c:v>9906948</c:v>
                </c:pt>
                <c:pt idx="18">
                  <c:v>5649215</c:v>
                </c:pt>
                <c:pt idx="19">
                  <c:v>24625720</c:v>
                </c:pt>
                <c:pt idx="20">
                  <c:v>7074064</c:v>
                </c:pt>
                <c:pt idx="21">
                  <c:v>8770013</c:v>
                </c:pt>
                <c:pt idx="22">
                  <c:v>1207755</c:v>
                </c:pt>
                <c:pt idx="23">
                  <c:v>2555491</c:v>
                </c:pt>
                <c:pt idx="24">
                  <c:v>5586636</c:v>
                </c:pt>
                <c:pt idx="25">
                  <c:v>3414686</c:v>
                </c:pt>
                <c:pt idx="26">
                  <c:v>639379</c:v>
                </c:pt>
              </c:numCache>
            </c:numRef>
          </c:xVal>
          <c:yVal>
            <c:numRef>
              <c:f>'Cars &amp; vans'!$C$2:$C$28</c:f>
              <c:numCache>
                <c:formatCode>General</c:formatCode>
                <c:ptCount val="27"/>
                <c:pt idx="0">
                  <c:v>428386.88299999997</c:v>
                </c:pt>
                <c:pt idx="1">
                  <c:v>150522.18599999999</c:v>
                </c:pt>
                <c:pt idx="2">
                  <c:v>345683.89700000006</c:v>
                </c:pt>
                <c:pt idx="3">
                  <c:v>250788.35400000002</c:v>
                </c:pt>
                <c:pt idx="4">
                  <c:v>3444548.416999999</c:v>
                </c:pt>
                <c:pt idx="5">
                  <c:v>50337.884000000005</c:v>
                </c:pt>
                <c:pt idx="6">
                  <c:v>170524.38</c:v>
                </c:pt>
                <c:pt idx="7">
                  <c:v>1929507.9520000003</c:v>
                </c:pt>
                <c:pt idx="8">
                  <c:v>2513228.199</c:v>
                </c:pt>
                <c:pt idx="9">
                  <c:v>129139.65400000001</c:v>
                </c:pt>
                <c:pt idx="10">
                  <c:v>2041262.5430000001</c:v>
                </c:pt>
                <c:pt idx="11">
                  <c:v>47490.828999999991</c:v>
                </c:pt>
                <c:pt idx="12">
                  <c:v>34540.692999999992</c:v>
                </c:pt>
                <c:pt idx="13">
                  <c:v>125962.485</c:v>
                </c:pt>
                <c:pt idx="14">
                  <c:v>83230.207999999999</c:v>
                </c:pt>
                <c:pt idx="15">
                  <c:v>337779.61699999997</c:v>
                </c:pt>
                <c:pt idx="16">
                  <c:v>17428.519000000004</c:v>
                </c:pt>
                <c:pt idx="17">
                  <c:v>523751.55300000013</c:v>
                </c:pt>
                <c:pt idx="18">
                  <c:v>425894.62800000003</c:v>
                </c:pt>
                <c:pt idx="19">
                  <c:v>1111851.162</c:v>
                </c:pt>
                <c:pt idx="20">
                  <c:v>361148.55100000004</c:v>
                </c:pt>
                <c:pt idx="21">
                  <c:v>307723.37599999999</c:v>
                </c:pt>
                <c:pt idx="22">
                  <c:v>120979.44900000001</c:v>
                </c:pt>
                <c:pt idx="23">
                  <c:v>151770.60600000003</c:v>
                </c:pt>
                <c:pt idx="24">
                  <c:v>357963.20799999998</c:v>
                </c:pt>
                <c:pt idx="25">
                  <c:v>177022.75099999999</c:v>
                </c:pt>
                <c:pt idx="26">
                  <c:v>33918.338000000003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637-42E9-AF50-018CE9BD64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6379200"/>
        <c:axId val="1636388320"/>
      </c:scatterChart>
      <c:valAx>
        <c:axId val="1636379200"/>
        <c:scaling>
          <c:logBase val="10"/>
          <c:orientation val="minMax"/>
          <c:min val="10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registered number of cars and vans [-]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388320"/>
        <c:crosses val="autoZero"/>
        <c:crossBetween val="midCat"/>
        <c:dispUnits>
          <c:builtInUnit val="millions"/>
          <c:dispUnitsLbl>
            <c:tx>
              <c:rich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altLang="ja-JP" dirty="0"/>
                    <a:t>million</a:t>
                  </a:r>
                  <a:endParaRPr lang="ja-JP" altLang="en-US" dirty="0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ja-JP" altLang="en-US"/>
              </a:p>
            </c:txPr>
          </c:dispUnitsLbl>
        </c:dispUnits>
      </c:valAx>
      <c:valAx>
        <c:axId val="1636388320"/>
        <c:scaling>
          <c:logBase val="10"/>
          <c:orientation val="minMax"/>
          <c:min val="10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0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energy consumption [PJ]</a:t>
                </a:r>
                <a:endParaRPr lang="ja-JP" altLang="en-US" sz="1000" b="0" i="0" u="none" strike="noStrike" kern="1200" baseline="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6379200"/>
        <c:crosses val="autoZero"/>
        <c:crossBetween val="midCat"/>
        <c:dispUnits>
          <c:builtInUnit val="thousands"/>
        </c:dispUnits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0.81422</cdr:x>
      <cdr:y>0.5</cdr:y>
    </cdr:from>
    <cdr:to>
      <cdr:x>0.8197</cdr:x>
      <cdr:y>0.50822</cdr:y>
    </cdr:to>
    <cdr:sp macro="" textlink="">
      <cdr:nvSpPr>
        <cdr:cNvPr id="2" name="テキスト ボックス 1">
          <a:extLst xmlns:a="http://schemas.openxmlformats.org/drawingml/2006/main">
            <a:ext uri="{FF2B5EF4-FFF2-40B4-BE49-F238E27FC236}">
              <a16:creationId xmlns:a16="http://schemas.microsoft.com/office/drawing/2014/main" id="{28E83BD3-DDF9-CC69-5E60-31F0B04046F6}"/>
            </a:ext>
          </a:extLst>
        </cdr:cNvPr>
        <cdr:cNvSpPr txBox="1"/>
      </cdr:nvSpPr>
      <cdr:spPr>
        <a:xfrm xmlns:a="http://schemas.openxmlformats.org/drawingml/2006/main">
          <a:off x="6789780" y="2780288"/>
          <a:ext cx="45719" cy="4571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kern="1200" dirty="0"/>
        </a:p>
      </cdr:txBody>
    </cdr:sp>
  </cdr:relSizeAnchor>
  <cdr:relSizeAnchor xmlns:cdr="http://schemas.openxmlformats.org/drawingml/2006/chartDrawing">
    <cdr:from>
      <cdr:x>0.80639</cdr:x>
      <cdr:y>0.5</cdr:y>
    </cdr:from>
    <cdr:to>
      <cdr:x>0.91604</cdr:x>
      <cdr:y>0.55139</cdr:y>
    </cdr:to>
    <cdr:sp macro="" textlink="">
      <cdr:nvSpPr>
        <cdr:cNvPr id="3" name="テキスト ボックス 2">
          <a:extLst xmlns:a="http://schemas.openxmlformats.org/drawingml/2006/main">
            <a:ext uri="{FF2B5EF4-FFF2-40B4-BE49-F238E27FC236}">
              <a16:creationId xmlns:a16="http://schemas.microsoft.com/office/drawing/2014/main" id="{7BC94BB6-ED7C-809B-2913-CA7D1B66B45B}"/>
            </a:ext>
          </a:extLst>
        </cdr:cNvPr>
        <cdr:cNvSpPr txBox="1"/>
      </cdr:nvSpPr>
      <cdr:spPr>
        <a:xfrm xmlns:a="http://schemas.openxmlformats.org/drawingml/2006/main">
          <a:off x="6724465" y="2780288"/>
          <a:ext cx="914400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kern="1200" dirty="0"/>
            <a:t>Germany</a:t>
          </a:r>
        </a:p>
      </cdr:txBody>
    </cdr:sp>
  </cdr:relSizeAnchor>
  <cdr:relSizeAnchor xmlns:cdr="http://schemas.openxmlformats.org/drawingml/2006/chartDrawing">
    <cdr:from>
      <cdr:x>0.42576</cdr:x>
      <cdr:y>0.10243</cdr:y>
    </cdr:from>
    <cdr:to>
      <cdr:x>0.53541</cdr:x>
      <cdr:y>0.15382</cdr:y>
    </cdr:to>
    <cdr:sp macro="" textlink="">
      <cdr:nvSpPr>
        <cdr:cNvPr id="4" name="テキスト ボックス 1">
          <a:extLst xmlns:a="http://schemas.openxmlformats.org/drawingml/2006/main">
            <a:ext uri="{FF2B5EF4-FFF2-40B4-BE49-F238E27FC236}">
              <a16:creationId xmlns:a16="http://schemas.microsoft.com/office/drawing/2014/main" id="{09042A9E-A2AD-37DA-FF19-1E42F56AE13A}"/>
            </a:ext>
          </a:extLst>
        </cdr:cNvPr>
        <cdr:cNvSpPr txBox="1"/>
      </cdr:nvSpPr>
      <cdr:spPr>
        <a:xfrm xmlns:a="http://schemas.openxmlformats.org/drawingml/2006/main">
          <a:off x="3550372" y="569581"/>
          <a:ext cx="914400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100" kern="1200" dirty="0"/>
            <a:t>France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4108E-E9D4-467B-9B7B-0955BA4B5DD6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17ECB-A323-4F20-B0A5-9FB9A698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6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8D21F722-56FD-42BC-AF3B-13EFFBBEA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536052"/>
            <a:ext cx="7429500" cy="1073656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C82F0508-9BC1-48D9-A7F5-332731FB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885" y="1243915"/>
            <a:ext cx="8372230" cy="2078037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35AF668-149E-41EA-8F56-12650BA0F84F}"/>
              </a:ext>
            </a:extLst>
          </p:cNvPr>
          <p:cNvCxnSpPr>
            <a:cxnSpLocks/>
          </p:cNvCxnSpPr>
          <p:nvPr userDrawn="1"/>
        </p:nvCxnSpPr>
        <p:spPr>
          <a:xfrm>
            <a:off x="0" y="725864"/>
            <a:ext cx="9906000" cy="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コンテンツ プレースホルダー 25">
            <a:extLst>
              <a:ext uri="{FF2B5EF4-FFF2-40B4-BE49-F238E27FC236}">
                <a16:creationId xmlns:a16="http://schemas.microsoft.com/office/drawing/2014/main" id="{0F8866CA-4AB9-4957-9BBE-9221BB6943C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154695" y="5005634"/>
            <a:ext cx="4450040" cy="16119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ja-JP" altLang="en-US" dirty="0"/>
              <a:t>名前などなど</a:t>
            </a:r>
            <a:endParaRPr lang="en-US" dirty="0"/>
          </a:p>
        </p:txBody>
      </p:sp>
      <p:sp>
        <p:nvSpPr>
          <p:cNvPr id="27" name="フッター プレースホルダー 5">
            <a:extLst>
              <a:ext uri="{FF2B5EF4-FFF2-40B4-BE49-F238E27FC236}">
                <a16:creationId xmlns:a16="http://schemas.microsoft.com/office/drawing/2014/main" id="{1BC7DA1C-B5D7-4572-BA6A-9279CF43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1" name="コンテンツ プレースホルダー 30">
            <a:extLst>
              <a:ext uri="{FF2B5EF4-FFF2-40B4-BE49-F238E27FC236}">
                <a16:creationId xmlns:a16="http://schemas.microsoft.com/office/drawing/2014/main" id="{F7B80C78-A1F8-467A-9309-35D1629FFC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23827" y="93599"/>
            <a:ext cx="9015289" cy="52521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 b="1"/>
            </a:lvl1pPr>
          </a:lstStyle>
          <a:p>
            <a:pPr lvl="0"/>
            <a:r>
              <a:rPr lang="ja-JP" altLang="en-US" dirty="0"/>
              <a:t>タイトル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9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0FAB2-A9F2-4B3C-B518-24524B7E566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69341" y="1036948"/>
            <a:ext cx="4217709" cy="5319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ja-JP" altLang="en-US" dirty="0"/>
              <a:t>本文</a:t>
            </a:r>
            <a:endParaRPr lang="en-US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D7B414-1B18-4F33-9452-A92B3D09ABB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18951" y="1036948"/>
            <a:ext cx="4217710" cy="53194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ja-JP" altLang="en-US" dirty="0"/>
              <a:t>本文</a:t>
            </a:r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CEE59A-712E-4584-A46F-555D873E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コンテンツ プレースホルダー 30">
            <a:extLst>
              <a:ext uri="{FF2B5EF4-FFF2-40B4-BE49-F238E27FC236}">
                <a16:creationId xmlns:a16="http://schemas.microsoft.com/office/drawing/2014/main" id="{49454B7E-400A-47A5-AB34-DCBAD0AF96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23825" y="93599"/>
            <a:ext cx="9018182" cy="52521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 b="1"/>
            </a:lvl1pPr>
          </a:lstStyle>
          <a:p>
            <a:pPr lvl="0"/>
            <a:r>
              <a:rPr lang="ja-JP" altLang="en-US" dirty="0"/>
              <a:t>タイトル</a:t>
            </a:r>
            <a:endParaRPr lang="en-US" dirty="0"/>
          </a:p>
        </p:txBody>
      </p:sp>
      <p:cxnSp>
        <p:nvCxnSpPr>
          <p:cNvPr id="8" name="直線コネクタ 19">
            <a:extLst>
              <a:ext uri="{FF2B5EF4-FFF2-40B4-BE49-F238E27FC236}">
                <a16:creationId xmlns:a16="http://schemas.microsoft.com/office/drawing/2014/main" id="{E124DAD4-12E8-24CF-DDF1-EB21A2A880AD}"/>
              </a:ext>
            </a:extLst>
          </p:cNvPr>
          <p:cNvCxnSpPr>
            <a:cxnSpLocks/>
          </p:cNvCxnSpPr>
          <p:nvPr userDrawn="1"/>
        </p:nvCxnSpPr>
        <p:spPr>
          <a:xfrm>
            <a:off x="0" y="725864"/>
            <a:ext cx="9906000" cy="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103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EFAD21B6-C914-4376-93DE-45104B7F7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C326FFC7-AF17-4503-9AAB-9E641C05307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69341" y="1046377"/>
            <a:ext cx="8767320" cy="5309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ja-JP" altLang="en-US" dirty="0"/>
              <a:t>本文</a:t>
            </a:r>
            <a:endParaRPr lang="en-US" dirty="0"/>
          </a:p>
        </p:txBody>
      </p:sp>
      <p:cxnSp>
        <p:nvCxnSpPr>
          <p:cNvPr id="7" name="直線コネクタ 19">
            <a:extLst>
              <a:ext uri="{FF2B5EF4-FFF2-40B4-BE49-F238E27FC236}">
                <a16:creationId xmlns:a16="http://schemas.microsoft.com/office/drawing/2014/main" id="{074EB4F2-5F06-92BD-9890-AEE1F718678C}"/>
              </a:ext>
            </a:extLst>
          </p:cNvPr>
          <p:cNvCxnSpPr>
            <a:cxnSpLocks/>
          </p:cNvCxnSpPr>
          <p:nvPr userDrawn="1"/>
        </p:nvCxnSpPr>
        <p:spPr>
          <a:xfrm>
            <a:off x="0" y="725864"/>
            <a:ext cx="9906000" cy="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30">
            <a:extLst>
              <a:ext uri="{FF2B5EF4-FFF2-40B4-BE49-F238E27FC236}">
                <a16:creationId xmlns:a16="http://schemas.microsoft.com/office/drawing/2014/main" id="{5C21FBAB-FD3A-E0EC-66AA-DE757C815A5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23825" y="93599"/>
            <a:ext cx="9018182" cy="52521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 b="1"/>
            </a:lvl1pPr>
          </a:lstStyle>
          <a:p>
            <a:pPr lvl="0"/>
            <a:r>
              <a:rPr lang="ja-JP" altLang="en-US" dirty="0"/>
              <a:t>タイトル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20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つのコンテンツ、2つまでの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EFAD21B6-C914-4376-93DE-45104B7F7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C326FFC7-AF17-4503-9AAB-9E641C05307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69341" y="1046377"/>
            <a:ext cx="8767320" cy="5309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ja-JP" altLang="en-US" dirty="0"/>
              <a:t>本文</a:t>
            </a:r>
            <a:endParaRPr lang="en-US" dirty="0"/>
          </a:p>
        </p:txBody>
      </p:sp>
      <p:cxnSp>
        <p:nvCxnSpPr>
          <p:cNvPr id="7" name="直線コネクタ 19">
            <a:extLst>
              <a:ext uri="{FF2B5EF4-FFF2-40B4-BE49-F238E27FC236}">
                <a16:creationId xmlns:a16="http://schemas.microsoft.com/office/drawing/2014/main" id="{074EB4F2-5F06-92BD-9890-AEE1F718678C}"/>
              </a:ext>
            </a:extLst>
          </p:cNvPr>
          <p:cNvCxnSpPr>
            <a:cxnSpLocks/>
          </p:cNvCxnSpPr>
          <p:nvPr userDrawn="1"/>
        </p:nvCxnSpPr>
        <p:spPr>
          <a:xfrm>
            <a:off x="0" y="725864"/>
            <a:ext cx="9906000" cy="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30">
            <a:extLst>
              <a:ext uri="{FF2B5EF4-FFF2-40B4-BE49-F238E27FC236}">
                <a16:creationId xmlns:a16="http://schemas.microsoft.com/office/drawing/2014/main" id="{5C21FBAB-FD3A-E0EC-66AA-DE757C815A5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23825" y="93599"/>
            <a:ext cx="9018182" cy="52521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 b="1"/>
            </a:lvl1pPr>
          </a:lstStyle>
          <a:p>
            <a:pPr lvl="0"/>
            <a:r>
              <a:rPr lang="ja-JP" altLang="en-US" dirty="0"/>
              <a:t>タイトル</a:t>
            </a:r>
            <a:endParaRPr lang="en-US" dirty="0"/>
          </a:p>
        </p:txBody>
      </p:sp>
      <p:cxnSp>
        <p:nvCxnSpPr>
          <p:cNvPr id="8" name="直線コネクタ 12">
            <a:extLst>
              <a:ext uri="{FF2B5EF4-FFF2-40B4-BE49-F238E27FC236}">
                <a16:creationId xmlns:a16="http://schemas.microsoft.com/office/drawing/2014/main" id="{3D722369-D19D-6517-D4B3-16B645F54C0E}"/>
              </a:ext>
            </a:extLst>
          </p:cNvPr>
          <p:cNvCxnSpPr>
            <a:cxnSpLocks/>
          </p:cNvCxnSpPr>
          <p:nvPr userDrawn="1"/>
        </p:nvCxnSpPr>
        <p:spPr>
          <a:xfrm>
            <a:off x="149547" y="6488772"/>
            <a:ext cx="964324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4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つのコンテンツ、4つまでの引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フッター プレースホルダー 4">
            <a:extLst>
              <a:ext uri="{FF2B5EF4-FFF2-40B4-BE49-F238E27FC236}">
                <a16:creationId xmlns:a16="http://schemas.microsoft.com/office/drawing/2014/main" id="{EFAD21B6-C914-4376-93DE-45104B7F7B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コンテンツ プレースホルダー 13">
            <a:extLst>
              <a:ext uri="{FF2B5EF4-FFF2-40B4-BE49-F238E27FC236}">
                <a16:creationId xmlns:a16="http://schemas.microsoft.com/office/drawing/2014/main" id="{C326FFC7-AF17-4503-9AAB-9E641C05307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69341" y="1046378"/>
            <a:ext cx="8767320" cy="49125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ja-JP" altLang="en-US" dirty="0"/>
              <a:t>本文</a:t>
            </a:r>
            <a:endParaRPr lang="en-US" dirty="0"/>
          </a:p>
        </p:txBody>
      </p:sp>
      <p:cxnSp>
        <p:nvCxnSpPr>
          <p:cNvPr id="7" name="直線コネクタ 19">
            <a:extLst>
              <a:ext uri="{FF2B5EF4-FFF2-40B4-BE49-F238E27FC236}">
                <a16:creationId xmlns:a16="http://schemas.microsoft.com/office/drawing/2014/main" id="{074EB4F2-5F06-92BD-9890-AEE1F718678C}"/>
              </a:ext>
            </a:extLst>
          </p:cNvPr>
          <p:cNvCxnSpPr>
            <a:cxnSpLocks/>
          </p:cNvCxnSpPr>
          <p:nvPr userDrawn="1"/>
        </p:nvCxnSpPr>
        <p:spPr>
          <a:xfrm>
            <a:off x="0" y="725864"/>
            <a:ext cx="9906000" cy="0"/>
          </a:xfrm>
          <a:prstGeom prst="line">
            <a:avLst/>
          </a:prstGeom>
          <a:ln w="19050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30">
            <a:extLst>
              <a:ext uri="{FF2B5EF4-FFF2-40B4-BE49-F238E27FC236}">
                <a16:creationId xmlns:a16="http://schemas.microsoft.com/office/drawing/2014/main" id="{5C21FBAB-FD3A-E0EC-66AA-DE757C815A5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23825" y="93599"/>
            <a:ext cx="9018182" cy="52521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 b="1"/>
            </a:lvl1pPr>
          </a:lstStyle>
          <a:p>
            <a:pPr lvl="0"/>
            <a:r>
              <a:rPr lang="ja-JP" altLang="en-US" dirty="0"/>
              <a:t>タイトル</a:t>
            </a:r>
            <a:endParaRPr lang="en-US" dirty="0"/>
          </a:p>
        </p:txBody>
      </p:sp>
      <p:cxnSp>
        <p:nvCxnSpPr>
          <p:cNvPr id="8" name="直線コネクタ 12">
            <a:extLst>
              <a:ext uri="{FF2B5EF4-FFF2-40B4-BE49-F238E27FC236}">
                <a16:creationId xmlns:a16="http://schemas.microsoft.com/office/drawing/2014/main" id="{3D722369-D19D-6517-D4B3-16B645F54C0E}"/>
              </a:ext>
            </a:extLst>
          </p:cNvPr>
          <p:cNvCxnSpPr>
            <a:cxnSpLocks/>
          </p:cNvCxnSpPr>
          <p:nvPr userDrawn="1"/>
        </p:nvCxnSpPr>
        <p:spPr>
          <a:xfrm>
            <a:off x="149547" y="6126689"/>
            <a:ext cx="9643242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64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46EF14-7783-4EF7-AA0A-3B021F61F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32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330C0F-4F4C-4112-8E93-0FB05D046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スライド番号プレースホルダー 8">
            <a:extLst>
              <a:ext uri="{FF2B5EF4-FFF2-40B4-BE49-F238E27FC236}">
                <a16:creationId xmlns:a16="http://schemas.microsoft.com/office/drawing/2014/main" id="{E4C20F36-0477-4157-90F1-481B3801CDAB}"/>
              </a:ext>
            </a:extLst>
          </p:cNvPr>
          <p:cNvSpPr txBox="1">
            <a:spLocks/>
          </p:cNvSpPr>
          <p:nvPr userDrawn="1"/>
        </p:nvSpPr>
        <p:spPr>
          <a:xfrm>
            <a:off x="9329617" y="68609"/>
            <a:ext cx="508065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2D2193-934F-4ABA-AF5E-BAAF841B8E8B}" type="slidenum">
              <a:rPr lang="en-US" sz="1350" smtClean="0"/>
              <a:pPr/>
              <a:t>‹#›</a:t>
            </a:fld>
            <a:endParaRPr lang="en-US" sz="1350" dirty="0"/>
          </a:p>
        </p:txBody>
      </p:sp>
      <p:sp>
        <p:nvSpPr>
          <p:cNvPr id="6" name="日付プレースホルダー 3">
            <a:extLst>
              <a:ext uri="{FF2B5EF4-FFF2-40B4-BE49-F238E27FC236}">
                <a16:creationId xmlns:a16="http://schemas.microsoft.com/office/drawing/2014/main" id="{AB37F929-A103-406E-B52C-710ACD605810}"/>
              </a:ext>
            </a:extLst>
          </p:cNvPr>
          <p:cNvSpPr txBox="1">
            <a:spLocks/>
          </p:cNvSpPr>
          <p:nvPr userDrawn="1"/>
        </p:nvSpPr>
        <p:spPr>
          <a:xfrm>
            <a:off x="8667750" y="6435048"/>
            <a:ext cx="11835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1C07C7-5269-4ABF-88CE-7C4B9569CDB4}" type="datetime1">
              <a:rPr lang="en-US" sz="1200" smtClean="0"/>
              <a:pPr/>
              <a:t>4/12/2025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83400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5" r:id="rId3"/>
    <p:sldLayoutId id="2147483657" r:id="rId4"/>
    <p:sldLayoutId id="2147483658" r:id="rId5"/>
    <p:sldLayoutId id="2147483656" r:id="rId6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c.europa.eu/eurostat/databrowser/view/nrg_d_traq/default/table?lang=en&amp;category=nrg.nrg_quant.nrg_quanta.nrg_d" TargetMode="External"/><Relationship Id="rId2" Type="http://schemas.openxmlformats.org/officeDocument/2006/relationships/hyperlink" Target="https://ec.europa.eu/eurostat/databrowser/view/tran_r_vehst__custom_16234518/default/table?lang=en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260E93D4-C834-4EC0-854E-425ACAB43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097" y="1243914"/>
            <a:ext cx="8321805" cy="2078037"/>
          </a:xfrm>
        </p:spPr>
        <p:txBody>
          <a:bodyPr/>
          <a:lstStyle/>
          <a:p>
            <a:r>
              <a:rPr lang="en-US" dirty="0"/>
              <a:t>transportation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00FC3D-C692-4913-B44A-2B5CBECFD5B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Morita Yudai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29ABE75-C320-4EDA-A47B-69A10A2CFB0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sz="2400" dirty="0"/>
              <a:t>JED validation</a:t>
            </a:r>
          </a:p>
        </p:txBody>
      </p:sp>
    </p:spTree>
    <p:extLst>
      <p:ext uri="{BB962C8B-B14F-4D97-AF65-F5344CB8AC3E}">
        <p14:creationId xmlns:p14="http://schemas.microsoft.com/office/powerpoint/2010/main" val="185774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871DC683-1D42-1317-5C87-B5B55BCDA19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sz="2000" dirty="0"/>
              <a:t>The relationship between the road transportation energy consumption and the number of vehicle is studied for each segment of the vehicles in EU.</a:t>
            </a:r>
          </a:p>
          <a:p>
            <a:endParaRPr lang="en-US" altLang="ja-JP" sz="2000" dirty="0"/>
          </a:p>
          <a:p>
            <a:r>
              <a:rPr lang="ja-JP" altLang="en-US" sz="2000" dirty="0"/>
              <a:t>・ </a:t>
            </a:r>
            <a:r>
              <a:rPr lang="en-US" altLang="ja-JP" sz="2000" dirty="0"/>
              <a:t>Cars and vans segment shows the strongest proportional relationship by </a:t>
            </a:r>
            <a:br>
              <a:rPr lang="en-US" altLang="ja-JP" sz="2000" dirty="0"/>
            </a:br>
            <a:r>
              <a:rPr lang="en-US" altLang="ja-JP" sz="2000" dirty="0"/>
              <a:t>   0.97 of correlation.</a:t>
            </a:r>
          </a:p>
          <a:p>
            <a:r>
              <a:rPr lang="ja-JP" altLang="en-US" sz="2000" dirty="0"/>
              <a:t>・ </a:t>
            </a:r>
            <a:r>
              <a:rPr lang="en-US" altLang="ja-JP" sz="2000" dirty="0"/>
              <a:t>Heavy duty vehicles and Public vehicles show relatively vague proportional </a:t>
            </a:r>
            <a:br>
              <a:rPr lang="en-US" altLang="ja-JP" sz="2000" dirty="0"/>
            </a:br>
            <a:r>
              <a:rPr lang="en-US" altLang="ja-JP" sz="2000" dirty="0"/>
              <a:t>   relationship by 0.75 and 0.82 of correlation respectively. </a:t>
            </a:r>
          </a:p>
          <a:p>
            <a:endParaRPr lang="en-US" sz="2000" dirty="0"/>
          </a:p>
          <a:p>
            <a:r>
              <a:rPr lang="ja-JP" altLang="en-US" sz="2000" dirty="0"/>
              <a:t>・ </a:t>
            </a:r>
            <a:r>
              <a:rPr lang="en-US" altLang="ja-JP" sz="2000" dirty="0"/>
              <a:t>The sum of the number of vehicles and the energy consumption also have </a:t>
            </a:r>
            <a:br>
              <a:rPr lang="en-US" altLang="ja-JP" sz="2000" dirty="0"/>
            </a:br>
            <a:r>
              <a:rPr lang="en-US" altLang="ja-JP" sz="2000" dirty="0"/>
              <a:t>   the strong proportional relationship partly because the majority number </a:t>
            </a:r>
            <a:br>
              <a:rPr lang="en-US" altLang="ja-JP" sz="2000" dirty="0"/>
            </a:br>
            <a:r>
              <a:rPr lang="en-US" altLang="ja-JP" sz="2000" dirty="0"/>
              <a:t>   of vehicles are categorized as cars and vans.</a:t>
            </a:r>
          </a:p>
          <a:p>
            <a:endParaRPr lang="en-US" sz="2000" dirty="0"/>
          </a:p>
          <a:p>
            <a:r>
              <a:rPr lang="ja-JP" altLang="en-US" sz="2000" dirty="0"/>
              <a:t>・ </a:t>
            </a:r>
            <a:r>
              <a:rPr lang="en-US" altLang="ja-JP" sz="2000" b="1" dirty="0"/>
              <a:t>However, cars and vans include both regular passenger cars and g</a:t>
            </a:r>
            <a:r>
              <a:rPr lang="en-US" sz="2000" b="1" dirty="0"/>
              <a:t>oods </a:t>
            </a:r>
            <a:br>
              <a:rPr lang="en-US" sz="2000" b="1" dirty="0"/>
            </a:br>
            <a:r>
              <a:rPr lang="en-US" sz="2000" b="1" dirty="0"/>
              <a:t>   road motor vehicles that have 3.5t or less. It indicates that we cannot </a:t>
            </a:r>
            <a:br>
              <a:rPr lang="en-US" sz="2000" b="1" dirty="0"/>
            </a:br>
            <a:r>
              <a:rPr lang="en-US" sz="2000" b="1" dirty="0"/>
              <a:t>   divide the energy consumption for passenger transportation and cargo </a:t>
            </a:r>
            <a:br>
              <a:rPr lang="en-US" sz="2000" b="1" dirty="0"/>
            </a:br>
            <a:r>
              <a:rPr lang="en-US" sz="2000" b="1" dirty="0"/>
              <a:t>   transportation.</a:t>
            </a:r>
          </a:p>
          <a:p>
            <a:endParaRPr lang="en-US" sz="2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DB8BB8-C739-284A-E68D-F46235C729E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145279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09AD5D5C-195C-0C87-6975-570844EEF77D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21CAAF-403E-7989-CBA0-5C470E47289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0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811F3E-7258-5596-7323-D1E647A58E6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Data source: Eurostat data @ 2022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4CF9ACA-FE81-B69C-DC1D-2B189CBB66D7}"/>
              </a:ext>
            </a:extLst>
          </p:cNvPr>
          <p:cNvSpPr txBox="1"/>
          <p:nvPr/>
        </p:nvSpPr>
        <p:spPr>
          <a:xfrm>
            <a:off x="123825" y="6477327"/>
            <a:ext cx="4572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[1] </a:t>
            </a:r>
            <a:r>
              <a:rPr lang="en-US" sz="600" dirty="0">
                <a:hlinkClick r:id="rId2"/>
              </a:rPr>
              <a:t>https://ec.europa.eu/eurostat/databrowser/view/tran_r_vehst__custom_16234518/default/table?lang=en</a:t>
            </a:r>
            <a:endParaRPr lang="en-US" sz="600" dirty="0"/>
          </a:p>
          <a:p>
            <a:r>
              <a:rPr lang="en-US" sz="600" dirty="0"/>
              <a:t>[2] </a:t>
            </a:r>
            <a:r>
              <a:rPr lang="en-US" sz="600" dirty="0">
                <a:hlinkClick r:id="rId3"/>
              </a:rPr>
              <a:t>https://ec.europa.eu/eurostat/databrowser/view/nrg_d_traq/default/table?lang=en&amp;category=nrg.nrg_quant.nrg_quanta.nrg_d</a:t>
            </a:r>
            <a:endParaRPr lang="en-US" sz="600" dirty="0"/>
          </a:p>
          <a:p>
            <a:endParaRPr lang="en-US" sz="600" dirty="0"/>
          </a:p>
          <a:p>
            <a:endParaRPr lang="en-US" sz="6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A1FD455-4AB7-FC71-4DAD-45079026AD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882" y="2426683"/>
            <a:ext cx="4310543" cy="198558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7A8D9E7E-F89C-441D-A722-12F51C49B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735" y="2426683"/>
            <a:ext cx="4448175" cy="1732447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DD595F3-B8A5-B00F-E6F8-8E6766D146F6}"/>
              </a:ext>
            </a:extLst>
          </p:cNvPr>
          <p:cNvSpPr txBox="1"/>
          <p:nvPr/>
        </p:nvSpPr>
        <p:spPr>
          <a:xfrm>
            <a:off x="4185358" y="404293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0C0CA72-5F6E-D7D7-99AE-7070194C9DC6}"/>
              </a:ext>
            </a:extLst>
          </p:cNvPr>
          <p:cNvSpPr txBox="1"/>
          <p:nvPr/>
        </p:nvSpPr>
        <p:spPr>
          <a:xfrm>
            <a:off x="9048187" y="404293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[2]</a:t>
            </a:r>
          </a:p>
        </p:txBody>
      </p:sp>
    </p:spTree>
    <p:extLst>
      <p:ext uri="{BB962C8B-B14F-4D97-AF65-F5344CB8AC3E}">
        <p14:creationId xmlns:p14="http://schemas.microsoft.com/office/powerpoint/2010/main" val="800326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pecial Vehicles Vehicles Various Emergency Services Stock Vector (Royalty  Free) 2292277943 | Shutterstock">
            <a:extLst>
              <a:ext uri="{FF2B5EF4-FFF2-40B4-BE49-F238E27FC236}">
                <a16:creationId xmlns:a16="http://schemas.microsoft.com/office/drawing/2014/main" id="{1285F975-9D8B-1EE2-9AD5-7B5A60503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958" y="6081726"/>
            <a:ext cx="816134" cy="56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36CA79-3B16-963E-5210-A5CA057B718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EU Segmentation of vehicles in energy consumption data and the number of registered vehicle data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3C1E89F9-5D69-0E82-34EC-238E39E8A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69070"/>
              </p:ext>
            </p:extLst>
          </p:nvPr>
        </p:nvGraphicFramePr>
        <p:xfrm>
          <a:off x="307778" y="1091344"/>
          <a:ext cx="8640279" cy="4962576"/>
        </p:xfrm>
        <a:graphic>
          <a:graphicData uri="http://schemas.openxmlformats.org/drawingml/2006/table">
            <a:tbl>
              <a:tblPr firstRow="1" firstCol="1" bandRow="1" bandCol="1">
                <a:tableStyleId>{073A0DAA-6AF3-43AB-8588-CEC1D06C72B9}</a:tableStyleId>
              </a:tblPr>
              <a:tblGrid>
                <a:gridCol w="2655858">
                  <a:extLst>
                    <a:ext uri="{9D8B030D-6E8A-4147-A177-3AD203B41FA5}">
                      <a16:colId xmlns:a16="http://schemas.microsoft.com/office/drawing/2014/main" val="4042066570"/>
                    </a:ext>
                  </a:extLst>
                </a:gridCol>
                <a:gridCol w="775607">
                  <a:extLst>
                    <a:ext uri="{9D8B030D-6E8A-4147-A177-3AD203B41FA5}">
                      <a16:colId xmlns:a16="http://schemas.microsoft.com/office/drawing/2014/main" val="299800052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845540335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181298355"/>
                    </a:ext>
                  </a:extLst>
                </a:gridCol>
                <a:gridCol w="1036864">
                  <a:extLst>
                    <a:ext uri="{9D8B030D-6E8A-4147-A177-3AD203B41FA5}">
                      <a16:colId xmlns:a16="http://schemas.microsoft.com/office/drawing/2014/main" val="105953105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527983752"/>
                    </a:ext>
                  </a:extLst>
                </a:gridCol>
                <a:gridCol w="1167493">
                  <a:extLst>
                    <a:ext uri="{9D8B030D-6E8A-4147-A177-3AD203B41FA5}">
                      <a16:colId xmlns:a16="http://schemas.microsoft.com/office/drawing/2014/main" val="3665258992"/>
                    </a:ext>
                  </a:extLst>
                </a:gridCol>
              </a:tblGrid>
              <a:tr h="48759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Heavy duty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Public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Cars &amp; vans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Two-wheeled vehicles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50224"/>
                  </a:ext>
                </a:extLst>
              </a:tr>
              <a:tr h="34005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All (except trailers and motorcycle)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✓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88711"/>
                  </a:ext>
                </a:extLst>
              </a:tr>
              <a:tr h="48759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Total utility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/>
                        <a:t>✓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62269"/>
                  </a:ext>
                </a:extLst>
              </a:tr>
              <a:tr h="33753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Lorries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/>
                        <a:t>✓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904832"/>
                  </a:ext>
                </a:extLst>
              </a:tr>
              <a:tr h="45774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Road tractors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/>
                        <a:t>✓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79203"/>
                  </a:ext>
                </a:extLst>
              </a:tr>
              <a:tr h="48759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Trailers and semi-trailers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/>
                        <a:t>✓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/>
                        <a:t>✓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54160"/>
                  </a:ext>
                </a:extLst>
              </a:tr>
              <a:tr h="68706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Goods road motor vehicles &lt;= 3.5t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/>
                        <a:t>✓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836119"/>
                  </a:ext>
                </a:extLst>
              </a:tr>
              <a:tr h="45774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Motorcycles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/>
                        <a:t>✓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/>
                        <a:t>✓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086046"/>
                  </a:ext>
                </a:extLst>
              </a:tr>
              <a:tr h="45774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Passenger 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/>
                        <a:t>✓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96338"/>
                  </a:ext>
                </a:extLst>
              </a:tr>
              <a:tr h="48759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Buses and trolley 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/>
                        <a:t>✓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/>
                        <a:t>✓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734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Special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/>
                        <a:t>✓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81766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6E72AB-F00D-14D3-7A50-24E268DDDFD7}"/>
              </a:ext>
            </a:extLst>
          </p:cNvPr>
          <p:cNvSpPr txBox="1"/>
          <p:nvPr/>
        </p:nvSpPr>
        <p:spPr>
          <a:xfrm>
            <a:off x="4049547" y="783567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Items in energy data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7D77886-8AEF-8726-EE6D-2A0DA698A2FD}"/>
              </a:ext>
            </a:extLst>
          </p:cNvPr>
          <p:cNvSpPr txBox="1"/>
          <p:nvPr/>
        </p:nvSpPr>
        <p:spPr>
          <a:xfrm rot="16200000">
            <a:off x="-1229663" y="3675391"/>
            <a:ext cx="2767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Items in vehicle registration data</a:t>
            </a:r>
          </a:p>
        </p:txBody>
      </p:sp>
      <p:pic>
        <p:nvPicPr>
          <p:cNvPr id="1026" name="Picture 2" descr="Abu Dhabi's New Rules for Heavy Vehicles | dubizzle">
            <a:extLst>
              <a:ext uri="{FF2B5EF4-FFF2-40B4-BE49-F238E27FC236}">
                <a16:creationId xmlns:a16="http://schemas.microsoft.com/office/drawing/2014/main" id="{5C5089FA-87E2-67B4-1E06-5A70C3A67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485" y="6106162"/>
            <a:ext cx="1177647" cy="51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 | Public Transportation, Commuter Routes &amp; Mobility Solutions |  Britannica">
            <a:extLst>
              <a:ext uri="{FF2B5EF4-FFF2-40B4-BE49-F238E27FC236}">
                <a16:creationId xmlns:a16="http://schemas.microsoft.com/office/drawing/2014/main" id="{0E122D28-B4B5-8F06-B609-B2C434DCC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445" y="6106162"/>
            <a:ext cx="928007" cy="69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ragon Car &amp; Van Rental | Chicago Van, SUV, &amp; Car Rentals">
            <a:extLst>
              <a:ext uri="{FF2B5EF4-FFF2-40B4-BE49-F238E27FC236}">
                <a16:creationId xmlns:a16="http://schemas.microsoft.com/office/drawing/2014/main" id="{BEC76144-F0A8-3EDD-69AA-B5F6FDC96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638" y="6139150"/>
            <a:ext cx="1081245" cy="44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ator™ Utility Vehicles | UTV Side By Sides | John Deere US">
            <a:extLst>
              <a:ext uri="{FF2B5EF4-FFF2-40B4-BE49-F238E27FC236}">
                <a16:creationId xmlns:a16="http://schemas.microsoft.com/office/drawing/2014/main" id="{2B1F22FA-63A4-9296-419F-2D75593F4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49" y="1923610"/>
            <a:ext cx="928207" cy="52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6E705CDB-110B-6F67-A6FD-0592C78F1C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5278" y="6081600"/>
            <a:ext cx="722311" cy="689840"/>
          </a:xfrm>
          <a:prstGeom prst="rect">
            <a:avLst/>
          </a:prstGeom>
        </p:spPr>
      </p:pic>
      <p:pic>
        <p:nvPicPr>
          <p:cNvPr id="1044" name="Picture 20" descr="148,400+ Lorries Stock Photos, Pictures &amp; Royalty-Free Images - iStock |  Lorries uk, Lorries dover, Dover lorries">
            <a:extLst>
              <a:ext uri="{FF2B5EF4-FFF2-40B4-BE49-F238E27FC236}">
                <a16:creationId xmlns:a16="http://schemas.microsoft.com/office/drawing/2014/main" id="{6576B283-6817-A0E3-B96A-F9DBC77AC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49" y="2445727"/>
            <a:ext cx="549728" cy="36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oad Rail Tractors">
            <a:extLst>
              <a:ext uri="{FF2B5EF4-FFF2-40B4-BE49-F238E27FC236}">
                <a16:creationId xmlns:a16="http://schemas.microsoft.com/office/drawing/2014/main" id="{D94BB6A3-74B6-AD4D-725F-9343760513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9" t="27272" r="13667" b="9888"/>
          <a:stretch/>
        </p:blipFill>
        <p:spPr bwMode="auto">
          <a:xfrm>
            <a:off x="9154883" y="2734048"/>
            <a:ext cx="734787" cy="46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nternational Operator Licence For ...">
            <a:extLst>
              <a:ext uri="{FF2B5EF4-FFF2-40B4-BE49-F238E27FC236}">
                <a16:creationId xmlns:a16="http://schemas.microsoft.com/office/drawing/2014/main" id="{971D90BD-B2B4-AD33-204A-C651579E85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6" t="11456" b="18878"/>
          <a:stretch/>
        </p:blipFill>
        <p:spPr bwMode="auto">
          <a:xfrm>
            <a:off x="8985683" y="3750524"/>
            <a:ext cx="915073" cy="56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8764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C694F-F747-CB39-39E2-B96DAB8E1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Special Vehicles Vehicles Various Emergency Services Stock Vector (Royalty  Free) 2292277943 | Shutterstock">
            <a:extLst>
              <a:ext uri="{FF2B5EF4-FFF2-40B4-BE49-F238E27FC236}">
                <a16:creationId xmlns:a16="http://schemas.microsoft.com/office/drawing/2014/main" id="{FEA40EF6-0792-8569-5667-DD9545DDF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958" y="6081726"/>
            <a:ext cx="816134" cy="563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82056D2-0E52-1548-4664-945055E4255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EU Segmentation of vehicles in energy consumption data and the number of registered vehicle data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1543F1EA-2DF4-5EE7-21E5-8108EC3B73E4}"/>
              </a:ext>
            </a:extLst>
          </p:cNvPr>
          <p:cNvGraphicFramePr>
            <a:graphicFrameLocks noGrp="1"/>
          </p:cNvGraphicFramePr>
          <p:nvPr/>
        </p:nvGraphicFramePr>
        <p:xfrm>
          <a:off x="307778" y="1091344"/>
          <a:ext cx="8640279" cy="4962576"/>
        </p:xfrm>
        <a:graphic>
          <a:graphicData uri="http://schemas.openxmlformats.org/drawingml/2006/table">
            <a:tbl>
              <a:tblPr firstRow="1" firstCol="1" bandRow="1" bandCol="1">
                <a:tableStyleId>{073A0DAA-6AF3-43AB-8588-CEC1D06C72B9}</a:tableStyleId>
              </a:tblPr>
              <a:tblGrid>
                <a:gridCol w="2655858">
                  <a:extLst>
                    <a:ext uri="{9D8B030D-6E8A-4147-A177-3AD203B41FA5}">
                      <a16:colId xmlns:a16="http://schemas.microsoft.com/office/drawing/2014/main" val="4042066570"/>
                    </a:ext>
                  </a:extLst>
                </a:gridCol>
                <a:gridCol w="775607">
                  <a:extLst>
                    <a:ext uri="{9D8B030D-6E8A-4147-A177-3AD203B41FA5}">
                      <a16:colId xmlns:a16="http://schemas.microsoft.com/office/drawing/2014/main" val="299800052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845540335"/>
                    </a:ext>
                  </a:extLst>
                </a:gridCol>
                <a:gridCol w="1224643">
                  <a:extLst>
                    <a:ext uri="{9D8B030D-6E8A-4147-A177-3AD203B41FA5}">
                      <a16:colId xmlns:a16="http://schemas.microsoft.com/office/drawing/2014/main" val="181298355"/>
                    </a:ext>
                  </a:extLst>
                </a:gridCol>
                <a:gridCol w="1036864">
                  <a:extLst>
                    <a:ext uri="{9D8B030D-6E8A-4147-A177-3AD203B41FA5}">
                      <a16:colId xmlns:a16="http://schemas.microsoft.com/office/drawing/2014/main" val="105953105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527983752"/>
                    </a:ext>
                  </a:extLst>
                </a:gridCol>
                <a:gridCol w="1167493">
                  <a:extLst>
                    <a:ext uri="{9D8B030D-6E8A-4147-A177-3AD203B41FA5}">
                      <a16:colId xmlns:a16="http://schemas.microsoft.com/office/drawing/2014/main" val="3665258992"/>
                    </a:ext>
                  </a:extLst>
                </a:gridCol>
              </a:tblGrid>
              <a:tr h="487592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Heavy duty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Public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Cars &amp; vans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Others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Two-wheeled vehicles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50224"/>
                  </a:ext>
                </a:extLst>
              </a:tr>
              <a:tr h="34005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All (except trailers and motorcycle)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600" dirty="0"/>
                        <a:t>✓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488711"/>
                  </a:ext>
                </a:extLst>
              </a:tr>
              <a:tr h="48759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Total utility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/>
                        <a:t>✓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662269"/>
                  </a:ext>
                </a:extLst>
              </a:tr>
              <a:tr h="33753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Lorries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/>
                        <a:t>✓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904832"/>
                  </a:ext>
                </a:extLst>
              </a:tr>
              <a:tr h="45774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Road tractors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/>
                        <a:t>✓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79203"/>
                  </a:ext>
                </a:extLst>
              </a:tr>
              <a:tr h="48759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Trailers and semi-trailers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/>
                        <a:t>✓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/>
                        <a:t>✓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54160"/>
                  </a:ext>
                </a:extLst>
              </a:tr>
              <a:tr h="68706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Goods road motor vehicles &lt;= 3.5t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/>
                        <a:t>✓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836119"/>
                  </a:ext>
                </a:extLst>
              </a:tr>
              <a:tr h="45774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Motorcycles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/>
                        <a:t>✓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dirty="0"/>
                        <a:t>✓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086046"/>
                  </a:ext>
                </a:extLst>
              </a:tr>
              <a:tr h="457746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Passenger cars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/>
                        <a:t>✓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96338"/>
                  </a:ext>
                </a:extLst>
              </a:tr>
              <a:tr h="487592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Buses and trolley buses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/>
                        <a:t>✓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200" dirty="0"/>
                        <a:t>✓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734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Special vehicles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dirty="0"/>
                        <a:t>✓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781766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E3ED3A-5681-19F1-978B-E39B5393CFF4}"/>
              </a:ext>
            </a:extLst>
          </p:cNvPr>
          <p:cNvSpPr txBox="1"/>
          <p:nvPr/>
        </p:nvSpPr>
        <p:spPr>
          <a:xfrm>
            <a:off x="4049547" y="783567"/>
            <a:ext cx="2895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Items in energy consumption data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8C3330-5A87-E210-97A4-49C6627CD7E7}"/>
              </a:ext>
            </a:extLst>
          </p:cNvPr>
          <p:cNvSpPr txBox="1"/>
          <p:nvPr/>
        </p:nvSpPr>
        <p:spPr>
          <a:xfrm rot="16200000">
            <a:off x="-1229663" y="3675391"/>
            <a:ext cx="2767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Items in vehicle registration data</a:t>
            </a:r>
          </a:p>
        </p:txBody>
      </p:sp>
      <p:pic>
        <p:nvPicPr>
          <p:cNvPr id="1026" name="Picture 2" descr="Abu Dhabi's New Rules for Heavy Vehicles | dubizzle">
            <a:extLst>
              <a:ext uri="{FF2B5EF4-FFF2-40B4-BE49-F238E27FC236}">
                <a16:creationId xmlns:a16="http://schemas.microsoft.com/office/drawing/2014/main" id="{6E9A96A2-40D3-4B7D-F9DB-9D95AFA00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485" y="6106162"/>
            <a:ext cx="1177647" cy="51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us | Public Transportation, Commuter Routes &amp; Mobility Solutions |  Britannica">
            <a:extLst>
              <a:ext uri="{FF2B5EF4-FFF2-40B4-BE49-F238E27FC236}">
                <a16:creationId xmlns:a16="http://schemas.microsoft.com/office/drawing/2014/main" id="{9F9342C2-AAE4-D635-9442-F583D55E3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445" y="6106162"/>
            <a:ext cx="928007" cy="69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ragon Car &amp; Van Rental | Chicago Van, SUV, &amp; Car Rentals">
            <a:extLst>
              <a:ext uri="{FF2B5EF4-FFF2-40B4-BE49-F238E27FC236}">
                <a16:creationId xmlns:a16="http://schemas.microsoft.com/office/drawing/2014/main" id="{067EF3F8-F284-47D3-1BF1-03571E0F9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4638" y="6139150"/>
            <a:ext cx="1081245" cy="44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ator™ Utility Vehicles | UTV Side By Sides | John Deere US">
            <a:extLst>
              <a:ext uri="{FF2B5EF4-FFF2-40B4-BE49-F238E27FC236}">
                <a16:creationId xmlns:a16="http://schemas.microsoft.com/office/drawing/2014/main" id="{15727196-9C24-9491-8017-4AF24C372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49" y="1923610"/>
            <a:ext cx="928207" cy="522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2CAEF83-16DE-EAFB-DF3F-1D542F84D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5278" y="6081600"/>
            <a:ext cx="722311" cy="689840"/>
          </a:xfrm>
          <a:prstGeom prst="rect">
            <a:avLst/>
          </a:prstGeom>
        </p:spPr>
      </p:pic>
      <p:pic>
        <p:nvPicPr>
          <p:cNvPr id="1044" name="Picture 20" descr="148,400+ Lorries Stock Photos, Pictures &amp; Royalty-Free Images - iStock |  Lorries uk, Lorries dover, Dover lorries">
            <a:extLst>
              <a:ext uri="{FF2B5EF4-FFF2-40B4-BE49-F238E27FC236}">
                <a16:creationId xmlns:a16="http://schemas.microsoft.com/office/drawing/2014/main" id="{D99CD7CF-4D46-AF5F-BDEC-241B50843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49" y="2445727"/>
            <a:ext cx="549728" cy="36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Road Rail Tractors">
            <a:extLst>
              <a:ext uri="{FF2B5EF4-FFF2-40B4-BE49-F238E27FC236}">
                <a16:creationId xmlns:a16="http://schemas.microsoft.com/office/drawing/2014/main" id="{1CBFA4BF-7861-D4FD-816F-00CBC79838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9" t="27272" r="13667" b="9888"/>
          <a:stretch/>
        </p:blipFill>
        <p:spPr bwMode="auto">
          <a:xfrm>
            <a:off x="9154883" y="2734048"/>
            <a:ext cx="734787" cy="46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International Operator Licence For ...">
            <a:extLst>
              <a:ext uri="{FF2B5EF4-FFF2-40B4-BE49-F238E27FC236}">
                <a16:creationId xmlns:a16="http://schemas.microsoft.com/office/drawing/2014/main" id="{7AD27269-5993-A554-D827-52E9367329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66" t="11456" b="18878"/>
          <a:stretch/>
        </p:blipFill>
        <p:spPr bwMode="auto">
          <a:xfrm>
            <a:off x="8985683" y="3750524"/>
            <a:ext cx="915073" cy="56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0BCAA68-17F3-E830-7A25-C67CD7FDBC06}"/>
              </a:ext>
            </a:extLst>
          </p:cNvPr>
          <p:cNvSpPr/>
          <p:nvPr/>
        </p:nvSpPr>
        <p:spPr>
          <a:xfrm>
            <a:off x="3757057" y="1091344"/>
            <a:ext cx="961899" cy="496257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C717D59-A8C6-BD72-6175-8AD3632F9060}"/>
              </a:ext>
            </a:extLst>
          </p:cNvPr>
          <p:cNvSpPr/>
          <p:nvPr/>
        </p:nvSpPr>
        <p:spPr>
          <a:xfrm>
            <a:off x="4818917" y="1105184"/>
            <a:ext cx="1116519" cy="496257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D423430-3B06-59FF-7888-EC0ED895A56C}"/>
              </a:ext>
            </a:extLst>
          </p:cNvPr>
          <p:cNvSpPr/>
          <p:nvPr/>
        </p:nvSpPr>
        <p:spPr>
          <a:xfrm>
            <a:off x="6035397" y="1091344"/>
            <a:ext cx="969561" cy="496257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F908DFF-E111-BDAD-DBA9-36645F88B905}"/>
              </a:ext>
            </a:extLst>
          </p:cNvPr>
          <p:cNvSpPr txBox="1"/>
          <p:nvPr/>
        </p:nvSpPr>
        <p:spPr>
          <a:xfrm>
            <a:off x="3686589" y="1693600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chemeClr val="accent1"/>
                </a:solidFill>
              </a:rPr>
              <a:t>貨物自動車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717448-34F2-E563-3EC3-1350FA67FBB2}"/>
              </a:ext>
            </a:extLst>
          </p:cNvPr>
          <p:cNvSpPr txBox="1"/>
          <p:nvPr/>
        </p:nvSpPr>
        <p:spPr>
          <a:xfrm>
            <a:off x="4951504" y="1693599"/>
            <a:ext cx="825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chemeClr val="accent2"/>
                </a:solidFill>
              </a:rPr>
              <a:t>旅客バス</a:t>
            </a:r>
            <a:endParaRPr lang="en-US" sz="1400" dirty="0">
              <a:solidFill>
                <a:schemeClr val="accent2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E232375-9B03-A2AE-CA87-EB43F4EA2C56}"/>
              </a:ext>
            </a:extLst>
          </p:cNvPr>
          <p:cNvSpPr txBox="1"/>
          <p:nvPr/>
        </p:nvSpPr>
        <p:spPr>
          <a:xfrm>
            <a:off x="5979003" y="1693471"/>
            <a:ext cx="108234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chemeClr val="accent6"/>
                </a:solidFill>
              </a:rPr>
              <a:t>旅客乗用車</a:t>
            </a:r>
            <a:endParaRPr lang="en-US" altLang="ja-JP" sz="1400" dirty="0">
              <a:solidFill>
                <a:schemeClr val="accent6"/>
              </a:solidFill>
            </a:endParaRPr>
          </a:p>
          <a:p>
            <a:endParaRPr lang="en-US" altLang="ja-JP" sz="1400" dirty="0">
              <a:solidFill>
                <a:schemeClr val="accent6"/>
              </a:solidFill>
            </a:endParaRPr>
          </a:p>
          <a:p>
            <a:r>
              <a:rPr lang="ja-JP" altLang="en-US" sz="1400" b="1" dirty="0">
                <a:solidFill>
                  <a:schemeClr val="accent1"/>
                </a:solidFill>
              </a:rPr>
              <a:t>ラストワン</a:t>
            </a:r>
            <a:endParaRPr lang="en-US" altLang="ja-JP" sz="1400" b="1" dirty="0">
              <a:solidFill>
                <a:schemeClr val="accent1"/>
              </a:solidFill>
            </a:endParaRPr>
          </a:p>
          <a:p>
            <a:r>
              <a:rPr lang="ja-JP" altLang="en-US" sz="1400" b="1" dirty="0">
                <a:solidFill>
                  <a:schemeClr val="accent1"/>
                </a:solidFill>
              </a:rPr>
              <a:t>マイル輸送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16CD6C-6874-2129-39E8-79281EA313FC}"/>
              </a:ext>
            </a:extLst>
          </p:cNvPr>
          <p:cNvSpPr txBox="1"/>
          <p:nvPr/>
        </p:nvSpPr>
        <p:spPr>
          <a:xfrm>
            <a:off x="-73478" y="6081600"/>
            <a:ext cx="3903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3.5</a:t>
            </a:r>
            <a:r>
              <a:rPr lang="ja-JP" altLang="en-US" sz="1200" dirty="0"/>
              <a:t>トン以下の小型の貨物車は</a:t>
            </a:r>
            <a:r>
              <a:rPr lang="en-US" altLang="ja-JP" sz="1200" dirty="0" err="1"/>
              <a:t>cars&amp;vans</a:t>
            </a:r>
            <a:r>
              <a:rPr lang="ja-JP" altLang="en-US" sz="1200" dirty="0"/>
              <a:t>に含まれてしまい，</a:t>
            </a:r>
            <a:endParaRPr lang="en-US" altLang="ja-JP" sz="1200" dirty="0"/>
          </a:p>
          <a:p>
            <a:r>
              <a:rPr lang="ja-JP" altLang="en-US" sz="1200" dirty="0"/>
              <a:t>エネルギー消費量において一般乗用車と区別できない．</a:t>
            </a:r>
            <a:endParaRPr lang="en-US" sz="1200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811B0A4-57A4-54D4-0AE4-3CE4C6A8CAC6}"/>
              </a:ext>
            </a:extLst>
          </p:cNvPr>
          <p:cNvSpPr/>
          <p:nvPr/>
        </p:nvSpPr>
        <p:spPr>
          <a:xfrm>
            <a:off x="3008405" y="1077504"/>
            <a:ext cx="628203" cy="4962576"/>
          </a:xfrm>
          <a:prstGeom prst="rect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6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945E3F-7E70-3605-726C-46E34C9BEC9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	All vehicles</a:t>
            </a:r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D1FED95B-715D-4E17-BBBA-6300CA403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5068615"/>
              </p:ext>
            </p:extLst>
          </p:nvPr>
        </p:nvGraphicFramePr>
        <p:xfrm>
          <a:off x="384810" y="721995"/>
          <a:ext cx="9136380" cy="5414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2B3B20-72BD-D836-40AB-6F9E0E290363}"/>
              </a:ext>
            </a:extLst>
          </p:cNvPr>
          <p:cNvSpPr txBox="1"/>
          <p:nvPr/>
        </p:nvSpPr>
        <p:spPr>
          <a:xfrm>
            <a:off x="2963636" y="3502478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Luxembourg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1E996C6-14CD-31CE-B23A-B9D155A139B2}"/>
              </a:ext>
            </a:extLst>
          </p:cNvPr>
          <p:cNvSpPr txBox="1"/>
          <p:nvPr/>
        </p:nvSpPr>
        <p:spPr>
          <a:xfrm>
            <a:off x="4144736" y="3370264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Slovenia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5E5CC3-13DC-52B1-43E7-CF6DFD3ACF1C}"/>
              </a:ext>
            </a:extLst>
          </p:cNvPr>
          <p:cNvSpPr txBox="1"/>
          <p:nvPr/>
        </p:nvSpPr>
        <p:spPr>
          <a:xfrm>
            <a:off x="4953000" y="3016478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Ireland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E004EA5-056C-7AA6-DBD1-B44E0BDAA262}"/>
              </a:ext>
            </a:extLst>
          </p:cNvPr>
          <p:cNvSpPr txBox="1"/>
          <p:nvPr/>
        </p:nvSpPr>
        <p:spPr>
          <a:xfrm>
            <a:off x="2763994" y="4794749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Malta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41DFB1B-EBB5-8BBA-ECD2-A036217E376C}"/>
              </a:ext>
            </a:extLst>
          </p:cNvPr>
          <p:cNvSpPr/>
          <p:nvPr/>
        </p:nvSpPr>
        <p:spPr>
          <a:xfrm>
            <a:off x="335825" y="776831"/>
            <a:ext cx="9355182" cy="5068798"/>
          </a:xfrm>
          <a:prstGeom prst="rect">
            <a:avLst/>
          </a:prstGeom>
          <a:noFill/>
          <a:ln w="28575">
            <a:solidFill>
              <a:schemeClr val="tx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AF2DFB0-427D-76AC-4A00-76365AB5E693}"/>
              </a:ext>
            </a:extLst>
          </p:cNvPr>
          <p:cNvSpPr txBox="1"/>
          <p:nvPr/>
        </p:nvSpPr>
        <p:spPr>
          <a:xfrm>
            <a:off x="335825" y="5894015"/>
            <a:ext cx="8023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Biggest error: +34.2% at Malta, -72.5% at Luxembourg.</a:t>
            </a:r>
          </a:p>
          <a:p>
            <a:r>
              <a:rPr lang="en-US" dirty="0"/>
              <a:t>17 / 27 countries have error percentage within </a:t>
            </a:r>
            <a:r>
              <a:rPr lang="en-US" altLang="ja-JP" dirty="0"/>
              <a:t>±20% from the regression line.</a:t>
            </a:r>
            <a:endParaRPr 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4F36D6-30C5-B075-47F7-8FCD4D708672}"/>
              </a:ext>
            </a:extLst>
          </p:cNvPr>
          <p:cNvSpPr txBox="1"/>
          <p:nvPr/>
        </p:nvSpPr>
        <p:spPr>
          <a:xfrm>
            <a:off x="8088578" y="1314450"/>
            <a:ext cx="16514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※</a:t>
            </a:r>
            <a:r>
              <a:rPr lang="en-US" sz="1000" dirty="0"/>
              <a:t>Y-intercept is fixed to 0.</a:t>
            </a:r>
          </a:p>
        </p:txBody>
      </p:sp>
    </p:spTree>
    <p:extLst>
      <p:ext uri="{BB962C8B-B14F-4D97-AF65-F5344CB8AC3E}">
        <p14:creationId xmlns:p14="http://schemas.microsoft.com/office/powerpoint/2010/main" val="3141843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682DD-508A-44B1-A868-0274DF1C4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EC58C2-734E-132E-54D7-BAACB92429E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	Heavy duty vehicles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5D9A6B7-BE74-2245-2160-7C2ED5920E6C}"/>
              </a:ext>
            </a:extLst>
          </p:cNvPr>
          <p:cNvSpPr/>
          <p:nvPr/>
        </p:nvSpPr>
        <p:spPr>
          <a:xfrm>
            <a:off x="335825" y="776831"/>
            <a:ext cx="9355182" cy="50687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5AF6EAB-853F-F98E-A8EC-44E38FC5071A}"/>
              </a:ext>
            </a:extLst>
          </p:cNvPr>
          <p:cNvSpPr txBox="1"/>
          <p:nvPr/>
        </p:nvSpPr>
        <p:spPr>
          <a:xfrm>
            <a:off x="335825" y="5894015"/>
            <a:ext cx="8023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Biggest error: +284% at Malta, -85.0% at Luxembourg.</a:t>
            </a:r>
          </a:p>
          <a:p>
            <a:r>
              <a:rPr lang="en-US" dirty="0"/>
              <a:t>15 / 27 countries have error percentage within </a:t>
            </a:r>
            <a:r>
              <a:rPr lang="en-US" altLang="ja-JP" dirty="0"/>
              <a:t>±50% from the regression line.</a:t>
            </a:r>
            <a:endParaRPr lang="en-US" dirty="0"/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2C908E11-9A13-4D25-B0E6-7BB880924C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0177926"/>
              </p:ext>
            </p:extLst>
          </p:nvPr>
        </p:nvGraphicFramePr>
        <p:xfrm>
          <a:off x="714313" y="823890"/>
          <a:ext cx="8427694" cy="4993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51952B7-1E52-2854-3E5D-6B34FA2AEB18}"/>
              </a:ext>
            </a:extLst>
          </p:cNvPr>
          <p:cNvSpPr txBox="1"/>
          <p:nvPr/>
        </p:nvSpPr>
        <p:spPr>
          <a:xfrm>
            <a:off x="2890524" y="2735034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Luxembourg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97ECAD-D4AF-FB25-9301-E186C10400D2}"/>
              </a:ext>
            </a:extLst>
          </p:cNvPr>
          <p:cNvSpPr txBox="1"/>
          <p:nvPr/>
        </p:nvSpPr>
        <p:spPr>
          <a:xfrm>
            <a:off x="2299710" y="3605892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Albania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1E22370-A401-AE36-386F-260C29F7A35E}"/>
              </a:ext>
            </a:extLst>
          </p:cNvPr>
          <p:cNvSpPr txBox="1"/>
          <p:nvPr/>
        </p:nvSpPr>
        <p:spPr>
          <a:xfrm>
            <a:off x="2724993" y="4603671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Malta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87D2A1A-3AAC-CEA2-607E-63F46D81DFAD}"/>
              </a:ext>
            </a:extLst>
          </p:cNvPr>
          <p:cNvSpPr txBox="1"/>
          <p:nvPr/>
        </p:nvSpPr>
        <p:spPr>
          <a:xfrm>
            <a:off x="3396431" y="3821336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Cyprus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6A668A-1FF1-5671-67D9-675A599804C8}"/>
              </a:ext>
            </a:extLst>
          </p:cNvPr>
          <p:cNvSpPr txBox="1"/>
          <p:nvPr/>
        </p:nvSpPr>
        <p:spPr>
          <a:xfrm>
            <a:off x="7918761" y="1571625"/>
            <a:ext cx="16514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※</a:t>
            </a:r>
            <a:r>
              <a:rPr lang="en-US" sz="1000" dirty="0"/>
              <a:t>Y-intercept is fixed to 0.</a:t>
            </a:r>
          </a:p>
        </p:txBody>
      </p:sp>
    </p:spTree>
    <p:extLst>
      <p:ext uri="{BB962C8B-B14F-4D97-AF65-F5344CB8AC3E}">
        <p14:creationId xmlns:p14="http://schemas.microsoft.com/office/powerpoint/2010/main" val="2812538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0CD115-91FA-CBBD-FB74-289FBBD6F42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	Heavy duty vehicles</a:t>
            </a:r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FDF8B130-D12F-244F-7986-591CB43F65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6752983"/>
              </p:ext>
            </p:extLst>
          </p:nvPr>
        </p:nvGraphicFramePr>
        <p:xfrm>
          <a:off x="803006" y="906236"/>
          <a:ext cx="8339001" cy="5560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9516449-D2FF-5FAF-0934-80B11C55E216}"/>
              </a:ext>
            </a:extLst>
          </p:cNvPr>
          <p:cNvSpPr/>
          <p:nvPr/>
        </p:nvSpPr>
        <p:spPr>
          <a:xfrm>
            <a:off x="335825" y="906235"/>
            <a:ext cx="9355182" cy="556057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2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8639A-05DF-65DA-0767-A86056B8D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F144A8-7F3A-7EC2-0C27-9AF87CA90BB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	Public vehicles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67EE746-D66C-2BC1-C691-8FB1576351D9}"/>
              </a:ext>
            </a:extLst>
          </p:cNvPr>
          <p:cNvSpPr/>
          <p:nvPr/>
        </p:nvSpPr>
        <p:spPr>
          <a:xfrm>
            <a:off x="335825" y="776831"/>
            <a:ext cx="9355182" cy="50687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8F5661-6E40-41A5-DBA9-DCD286004376}"/>
              </a:ext>
            </a:extLst>
          </p:cNvPr>
          <p:cNvSpPr txBox="1"/>
          <p:nvPr/>
        </p:nvSpPr>
        <p:spPr>
          <a:xfrm>
            <a:off x="335825" y="5894015"/>
            <a:ext cx="8023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Biggest error: +1006% at Albania, -70.3% at Czechia.</a:t>
            </a:r>
          </a:p>
          <a:p>
            <a:r>
              <a:rPr lang="en-US" dirty="0"/>
              <a:t>19 / 27 countries have error percentage within </a:t>
            </a:r>
            <a:r>
              <a:rPr lang="en-US" altLang="ja-JP" dirty="0"/>
              <a:t>±50% from the regression line.</a:t>
            </a:r>
            <a:endParaRPr lang="en-US" dirty="0"/>
          </a:p>
        </p:txBody>
      </p:sp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390B7D69-CEC8-4203-8C55-BA8A73E107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950198"/>
              </p:ext>
            </p:extLst>
          </p:nvPr>
        </p:nvGraphicFramePr>
        <p:xfrm>
          <a:off x="335825" y="842350"/>
          <a:ext cx="8879205" cy="4937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F329E8-32BB-821B-A810-F014B9E6442E}"/>
              </a:ext>
            </a:extLst>
          </p:cNvPr>
          <p:cNvSpPr txBox="1"/>
          <p:nvPr/>
        </p:nvSpPr>
        <p:spPr>
          <a:xfrm>
            <a:off x="3223363" y="4056016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Albania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2A2AB83-AA6E-83EA-C6C9-5CD27C43729B}"/>
              </a:ext>
            </a:extLst>
          </p:cNvPr>
          <p:cNvSpPr txBox="1"/>
          <p:nvPr/>
        </p:nvSpPr>
        <p:spPr>
          <a:xfrm>
            <a:off x="1896403" y="3948294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Malta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0C06048-7840-71AE-A1E5-FED3660F4103}"/>
              </a:ext>
            </a:extLst>
          </p:cNvPr>
          <p:cNvSpPr txBox="1"/>
          <p:nvPr/>
        </p:nvSpPr>
        <p:spPr>
          <a:xfrm>
            <a:off x="4286969" y="1646191"/>
            <a:ext cx="5325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Czechia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313B87-D4B2-0A5D-242E-4C297C5C6046}"/>
              </a:ext>
            </a:extLst>
          </p:cNvPr>
          <p:cNvSpPr txBox="1"/>
          <p:nvPr/>
        </p:nvSpPr>
        <p:spPr>
          <a:xfrm>
            <a:off x="7563616" y="1507692"/>
            <a:ext cx="16514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※</a:t>
            </a:r>
            <a:r>
              <a:rPr lang="en-US" sz="1000" dirty="0"/>
              <a:t>Y-intercept is fixed to 0.</a:t>
            </a:r>
          </a:p>
        </p:txBody>
      </p:sp>
    </p:spTree>
    <p:extLst>
      <p:ext uri="{BB962C8B-B14F-4D97-AF65-F5344CB8AC3E}">
        <p14:creationId xmlns:p14="http://schemas.microsoft.com/office/powerpoint/2010/main" val="360871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A7B8C-97BC-3B89-3E6B-6455A9A6D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D5AA50-3B1F-1CB3-9A4C-EFF2EFA0967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Result</a:t>
            </a:r>
            <a:br>
              <a:rPr lang="en-US" dirty="0"/>
            </a:br>
            <a:r>
              <a:rPr lang="en-US" dirty="0"/>
              <a:t>	Cars &amp; Vans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B720D83-9073-D0AA-7A17-BBC76733C0E2}"/>
              </a:ext>
            </a:extLst>
          </p:cNvPr>
          <p:cNvSpPr/>
          <p:nvPr/>
        </p:nvSpPr>
        <p:spPr>
          <a:xfrm>
            <a:off x="335825" y="776831"/>
            <a:ext cx="9355182" cy="5068798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20DE031-5293-3226-DB58-39E613295B7F}"/>
              </a:ext>
            </a:extLst>
          </p:cNvPr>
          <p:cNvSpPr txBox="1"/>
          <p:nvPr/>
        </p:nvSpPr>
        <p:spPr>
          <a:xfrm>
            <a:off x="335825" y="5894015"/>
            <a:ext cx="8023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Biggest error: +65.6% at Romania, -66.1% at Luxembourg.</a:t>
            </a:r>
          </a:p>
          <a:p>
            <a:r>
              <a:rPr lang="en-US" dirty="0"/>
              <a:t>17 / 27 countries have error percentage within </a:t>
            </a:r>
            <a:r>
              <a:rPr lang="en-US" altLang="ja-JP" dirty="0"/>
              <a:t>±20% from the regression line.</a:t>
            </a:r>
            <a:endParaRPr lang="en-US" dirty="0"/>
          </a:p>
        </p:txBody>
      </p:sp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2C5E863D-7D4E-47DC-846B-098C58B323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7715320"/>
              </p:ext>
            </p:extLst>
          </p:nvPr>
        </p:nvGraphicFramePr>
        <p:xfrm>
          <a:off x="428082" y="850309"/>
          <a:ext cx="9234350" cy="4995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5D6232-73B9-F7D7-27BA-0C67587EE309}"/>
              </a:ext>
            </a:extLst>
          </p:cNvPr>
          <p:cNvSpPr txBox="1"/>
          <p:nvPr/>
        </p:nvSpPr>
        <p:spPr>
          <a:xfrm>
            <a:off x="2777218" y="3547382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Luxembourg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4DC7EB-43ED-9A7E-883C-B07D9DA51E16}"/>
              </a:ext>
            </a:extLst>
          </p:cNvPr>
          <p:cNvSpPr txBox="1"/>
          <p:nvPr/>
        </p:nvSpPr>
        <p:spPr>
          <a:xfrm>
            <a:off x="3935186" y="3390900"/>
            <a:ext cx="564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Slovenia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CA0E1C-32A8-704B-A48B-FD73653611D9}"/>
              </a:ext>
            </a:extLst>
          </p:cNvPr>
          <p:cNvSpPr txBox="1"/>
          <p:nvPr/>
        </p:nvSpPr>
        <p:spPr>
          <a:xfrm>
            <a:off x="4868636" y="304097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Denmark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54D634A-0164-CE3B-0355-C6F9D6FB3917}"/>
              </a:ext>
            </a:extLst>
          </p:cNvPr>
          <p:cNvSpPr txBox="1"/>
          <p:nvPr/>
        </p:nvSpPr>
        <p:spPr>
          <a:xfrm>
            <a:off x="6156291" y="3175456"/>
            <a:ext cx="5838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Romania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B942817-AB46-69CF-4642-9592B0014D01}"/>
              </a:ext>
            </a:extLst>
          </p:cNvPr>
          <p:cNvSpPr txBox="1"/>
          <p:nvPr/>
        </p:nvSpPr>
        <p:spPr>
          <a:xfrm>
            <a:off x="8316300" y="1352550"/>
            <a:ext cx="16514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00" dirty="0"/>
              <a:t>※</a:t>
            </a:r>
            <a:r>
              <a:rPr lang="en-US" sz="1000" dirty="0"/>
              <a:t>Y-intercept is fixed to 0.</a:t>
            </a:r>
          </a:p>
        </p:txBody>
      </p:sp>
    </p:spTree>
    <p:extLst>
      <p:ext uri="{BB962C8B-B14F-4D97-AF65-F5344CB8AC3E}">
        <p14:creationId xmlns:p14="http://schemas.microsoft.com/office/powerpoint/2010/main" val="256286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いつもの配色">
      <a:dk1>
        <a:srgbClr val="3F3F3F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BF9000"/>
      </a:accent2>
      <a:accent3>
        <a:srgbClr val="C00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's_template">
      <a:majorFont>
        <a:latin typeface="Yu Gothic UI"/>
        <a:ea typeface="Yu Gothic UI"/>
        <a:cs typeface=""/>
      </a:majorFont>
      <a:minorFont>
        <a:latin typeface="Yu Gothic U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6D0BC013-482F-4B30-A174-0D3D6146F588}" vid="{6283E58C-56B3-4DD3-9930-5C1338E79A61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011c0e9-3633-4c68-9cbe-a638a9c53794">
      <Terms xmlns="http://schemas.microsoft.com/office/infopath/2007/PartnerControls"/>
    </lcf76f155ced4ddcb4097134ff3c332f>
    <TaxCatchAll xmlns="2d38cf78-3d67-4683-a622-6f578eb767e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73BE8A981C6645B6397ABE8EF098A5" ma:contentTypeVersion="16" ma:contentTypeDescription="Create a new document." ma:contentTypeScope="" ma:versionID="dae247e5e0a8c5415cfa5c6601990bfd">
  <xsd:schema xmlns:xsd="http://www.w3.org/2001/XMLSchema" xmlns:xs="http://www.w3.org/2001/XMLSchema" xmlns:p="http://schemas.microsoft.com/office/2006/metadata/properties" xmlns:ns2="2011c0e9-3633-4c68-9cbe-a638a9c53794" xmlns:ns3="2d38cf78-3d67-4683-a622-6f578eb767ed" targetNamespace="http://schemas.microsoft.com/office/2006/metadata/properties" ma:root="true" ma:fieldsID="3a5b49f95af6b222509f1b27e434a3d9" ns2:_="" ns3:_="">
    <xsd:import namespace="2011c0e9-3633-4c68-9cbe-a638a9c53794"/>
    <xsd:import namespace="2d38cf78-3d67-4683-a622-6f578eb767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1c0e9-3633-4c68-9cbe-a638a9c537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b8f504b-e930-4132-bd19-9e7a4baacd6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38cf78-3d67-4683-a622-6f578eb767e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032b36a-d514-428f-a3db-afdf1b98a9ea}" ma:internalName="TaxCatchAll" ma:showField="CatchAllData" ma:web="2d38cf78-3d67-4683-a622-6f578eb767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EEBEFA-ECD9-421D-AA2E-AB6355E9F0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F7B7CA-1DA5-4ED8-B94D-6A9E3BB001E8}">
  <ds:schemaRefs>
    <ds:schemaRef ds:uri="http://schemas.microsoft.com/office/2006/metadata/properties"/>
    <ds:schemaRef ds:uri="http://schemas.microsoft.com/office/infopath/2007/PartnerControls"/>
    <ds:schemaRef ds:uri="2011c0e9-3633-4c68-9cbe-a638a9c53794"/>
    <ds:schemaRef ds:uri="2d38cf78-3d67-4683-a622-6f578eb767ed"/>
  </ds:schemaRefs>
</ds:datastoreItem>
</file>

<file path=customXml/itemProps3.xml><?xml version="1.0" encoding="utf-8"?>
<ds:datastoreItem xmlns:ds="http://schemas.openxmlformats.org/officeDocument/2006/customXml" ds:itemID="{A035615A-2EB8-4294-BB60-CB17D39099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1c0e9-3633-4c68-9cbe-a638a9c53794"/>
    <ds:schemaRef ds:uri="2d38cf78-3d67-4683-a622-6f578eb767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1385</TotalTime>
  <Words>734</Words>
  <Application>Microsoft Office PowerPoint</Application>
  <PresentationFormat>A4 210 x 297 mm</PresentationFormat>
  <Paragraphs>138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Yu Gothic UI</vt:lpstr>
      <vt:lpstr>Arial</vt:lpstr>
      <vt:lpstr>Calibri</vt:lpstr>
      <vt:lpstr>Office テーマ</vt:lpstr>
      <vt:lpstr>transportation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森田 雄大</dc:creator>
  <cp:lastModifiedBy>雄大 森田</cp:lastModifiedBy>
  <cp:revision>42</cp:revision>
  <dcterms:created xsi:type="dcterms:W3CDTF">2023-09-11T21:08:38Z</dcterms:created>
  <dcterms:modified xsi:type="dcterms:W3CDTF">2025-04-13T00:36:57Z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0x010100B973BE8A981C6645B6397ABE8EF098A5</vt:lpwstr>
  </property>
</Properties>
</file>