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906000"/>
  <p:notesSz cx="6797675" cy="9928225"/>
  <p:embeddedFontLst>
    <p:embeddedFont>
      <p:font typeface="Play"/>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86">
          <p15:clr>
            <a:srgbClr val="A4A3A4"/>
          </p15:clr>
        </p15:guide>
        <p15:guide id="2" pos="1895">
          <p15:clr>
            <a:srgbClr val="A4A3A4"/>
          </p15:clr>
        </p15:guide>
      </p15:sldGuideLst>
    </p:ext>
    <p:ext uri="GoogleSlidesCustomDataVersion2">
      <go:slidesCustomData xmlns:go="http://customooxmlschemas.google.com/" r:id="rId28" roundtripDataSignature="AMtx7mglqbx+yYu00C/vwp6JHhx77RSv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86" orient="horz"/>
        <p:guide pos="189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13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0443" y="0"/>
            <a:ext cx="2945659" cy="49813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18"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430091"/>
            <a:ext cx="2945659" cy="49813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持続可能な土地利用に向けた</a:t>
            </a:r>
            <a:endParaRPr/>
          </a:p>
          <a:p>
            <a:pPr indent="0" lvl="0" marL="0" rtl="0" algn="l">
              <a:spcBef>
                <a:spcPts val="0"/>
              </a:spcBef>
              <a:spcAft>
                <a:spcPts val="0"/>
              </a:spcAft>
              <a:buNone/>
            </a:pPr>
            <a:r>
              <a:rPr lang="ja-JP"/>
              <a:t>自然の寄与を考慮した再生可能エネルギーポテンシャルの評価</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というテーマで東北大の菊池から発表させていただきます</a:t>
            </a:r>
            <a:endParaRPr/>
          </a:p>
        </p:txBody>
      </p:sp>
      <p:sp>
        <p:nvSpPr>
          <p:cNvPr id="87" name="Google Shape;87;p1: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46888c360_0_58: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346888c360_0_58: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90" name="Google Shape;190;g3346888c360_0_58: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46888c360_0_76: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3346888c360_0_76: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04" name="Google Shape;204;g3346888c360_0_76: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46888c360_1_0: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346888c360_1_0: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持続可能な土地利用に向けた</a:t>
            </a:r>
            <a:endParaRPr/>
          </a:p>
          <a:p>
            <a:pPr indent="0" lvl="0" marL="0" rtl="0" algn="l">
              <a:spcBef>
                <a:spcPts val="0"/>
              </a:spcBef>
              <a:spcAft>
                <a:spcPts val="0"/>
              </a:spcAft>
              <a:buNone/>
            </a:pPr>
            <a:r>
              <a:rPr lang="ja-JP"/>
              <a:t>自然の寄与を考慮した再生可能エネルギーポテンシャルの評価</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t>というテーマで東北大の菊池から発表させていただきます</a:t>
            </a:r>
            <a:endParaRPr/>
          </a:p>
        </p:txBody>
      </p:sp>
      <p:sp>
        <p:nvSpPr>
          <p:cNvPr id="220" name="Google Shape;220;g3346888c360_1_0: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46888c360_1_70: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46888c360_1_70:notes"/>
          <p:cNvSpPr txBox="1"/>
          <p:nvPr>
            <p:ph idx="1" type="body"/>
          </p:nvPr>
        </p:nvSpPr>
        <p:spPr>
          <a:xfrm>
            <a:off x="679768" y="4777958"/>
            <a:ext cx="5438100" cy="3909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346888c360_1_70:notes"/>
          <p:cNvSpPr txBox="1"/>
          <p:nvPr>
            <p:ph idx="12" type="sldNum"/>
          </p:nvPr>
        </p:nvSpPr>
        <p:spPr>
          <a:xfrm>
            <a:off x="3850443" y="9430091"/>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46888c360_1_8: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3346888c360_1_8: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35" name="Google Shape;235;g3346888c360_1_8: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46888c360_1_18: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3346888c360_1_18: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45" name="Google Shape;245;g3346888c360_1_18: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46888c360_1_46: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346888c360_1_46: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60" name="Google Shape;260;g3346888c360_1_46: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8b22e6b6e_0_16: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338b22e6b6e_0_16: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72" name="Google Shape;272;g338b22e6b6e_0_16: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8b22e6b6e_0_31: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38b22e6b6e_0_31: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282" name="Google Shape;282;g338b22e6b6e_0_31: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46888c360_1_65: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46888c360_1_65:notes"/>
          <p:cNvSpPr txBox="1"/>
          <p:nvPr>
            <p:ph idx="1" type="body"/>
          </p:nvPr>
        </p:nvSpPr>
        <p:spPr>
          <a:xfrm>
            <a:off x="679768" y="4777958"/>
            <a:ext cx="5438100" cy="3909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346888c360_1_65:notes"/>
          <p:cNvSpPr txBox="1"/>
          <p:nvPr>
            <p:ph idx="12" type="sldNum"/>
          </p:nvPr>
        </p:nvSpPr>
        <p:spPr>
          <a:xfrm>
            <a:off x="3850443" y="9430091"/>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ja-JP"/>
              <a:t>こちらが本日の発表の流れとなります</a:t>
            </a:r>
            <a:endParaRPr/>
          </a:p>
        </p:txBody>
      </p:sp>
      <p:sp>
        <p:nvSpPr>
          <p:cNvPr id="96" name="Google Shape;96;p2: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46888c360_1_83: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46888c360_1_83:notes"/>
          <p:cNvSpPr txBox="1"/>
          <p:nvPr>
            <p:ph idx="1" type="body"/>
          </p:nvPr>
        </p:nvSpPr>
        <p:spPr>
          <a:xfrm>
            <a:off x="679768" y="4777958"/>
            <a:ext cx="5438100" cy="3909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346888c360_1_83:notes"/>
          <p:cNvSpPr txBox="1"/>
          <p:nvPr>
            <p:ph idx="12" type="sldNum"/>
          </p:nvPr>
        </p:nvSpPr>
        <p:spPr>
          <a:xfrm>
            <a:off x="3850443" y="9430091"/>
            <a:ext cx="2945700" cy="498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04" name="Google Shape;104;p3: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14" name="Google Shape;114;p4: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1247775" lvl="1" marL="1704975" marR="0" rtl="0" algn="l">
              <a:lnSpc>
                <a:spcPct val="100000"/>
              </a:lnSpc>
              <a:spcBef>
                <a:spcPts val="0"/>
              </a:spcBef>
              <a:spcAft>
                <a:spcPts val="0"/>
              </a:spcAft>
              <a:buClr>
                <a:srgbClr val="074F6A"/>
              </a:buClr>
              <a:buSzPts val="1200"/>
              <a:buFont typeface="Arial"/>
              <a:buNone/>
            </a:pPr>
            <a:r>
              <a:rPr b="1" lang="ja-JP" sz="1200">
                <a:solidFill>
                  <a:srgbClr val="074F6A"/>
                </a:solidFill>
                <a:latin typeface="Arial"/>
                <a:ea typeface="Arial"/>
                <a:cs typeface="Arial"/>
                <a:sym typeface="Arial"/>
              </a:rPr>
              <a:t>年度による技術の違い, 家族構成の変化(単身者の増加)などから,</a:t>
            </a:r>
            <a:endParaRPr/>
          </a:p>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28" name="Google Shape;128;p5: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39" name="Google Shape;139;p6: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981075" y="1241425"/>
            <a:ext cx="48355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679768" y="4777958"/>
            <a:ext cx="5438140" cy="3909239"/>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48" name="Google Shape;148;p7:notes"/>
          <p:cNvSpPr txBox="1"/>
          <p:nvPr>
            <p:ph idx="12" type="sldNum"/>
          </p:nvPr>
        </p:nvSpPr>
        <p:spPr>
          <a:xfrm>
            <a:off x="3850443" y="9430091"/>
            <a:ext cx="2945659" cy="4981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46888c360_0_0: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346888c360_0_0: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62" name="Google Shape;162;g3346888c360_0_0: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46888c360_0_36:notes"/>
          <p:cNvSpPr/>
          <p:nvPr>
            <p:ph idx="2" type="sldImg"/>
          </p:nvPr>
        </p:nvSpPr>
        <p:spPr>
          <a:xfrm>
            <a:off x="981075" y="1241425"/>
            <a:ext cx="4835400" cy="3349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346888c360_0_36:notes"/>
          <p:cNvSpPr txBox="1"/>
          <p:nvPr>
            <p:ph idx="1" type="body"/>
          </p:nvPr>
        </p:nvSpPr>
        <p:spPr>
          <a:xfrm>
            <a:off x="679768" y="4777958"/>
            <a:ext cx="5438100" cy="3909300"/>
          </a:xfrm>
          <a:prstGeom prst="rect">
            <a:avLst/>
          </a:prstGeom>
          <a:noFill/>
          <a:ln>
            <a:noFill/>
          </a:ln>
        </p:spPr>
        <p:txBody>
          <a:bodyPr anchorCtr="0" anchor="t" bIns="45700" lIns="91425" spcFirstLastPara="1" rIns="91425" wrap="square" tIns="45700">
            <a:noAutofit/>
          </a:bodyPr>
          <a:lstStyle/>
          <a:p>
            <a:pPr indent="-1247775" lvl="1" marL="1704975" rtl="0" algn="l">
              <a:spcBef>
                <a:spcPts val="0"/>
              </a:spcBef>
              <a:spcAft>
                <a:spcPts val="0"/>
              </a:spcAft>
              <a:buNone/>
            </a:pPr>
            <a:r>
              <a:t/>
            </a:r>
            <a:endParaRPr>
              <a:solidFill>
                <a:srgbClr val="222A35"/>
              </a:solidFill>
              <a:latin typeface="Arial"/>
              <a:ea typeface="Arial"/>
              <a:cs typeface="Arial"/>
              <a:sym typeface="Arial"/>
            </a:endParaRPr>
          </a:p>
        </p:txBody>
      </p:sp>
      <p:sp>
        <p:nvSpPr>
          <p:cNvPr id="176" name="Google Shape;176;g3346888c360_0_36:notes"/>
          <p:cNvSpPr txBox="1"/>
          <p:nvPr>
            <p:ph idx="12" type="sldNum"/>
          </p:nvPr>
        </p:nvSpPr>
        <p:spPr>
          <a:xfrm>
            <a:off x="3850443" y="9430091"/>
            <a:ext cx="2945700" cy="498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742950" y="1122363"/>
            <a:ext cx="84201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2777332" y="-270668"/>
            <a:ext cx="4351338" cy="854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5251054" y="2203054"/>
            <a:ext cx="5811838" cy="21359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917179" y="128984"/>
            <a:ext cx="5811838" cy="6284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21" name="Shape 21"/>
        <p:cNvGrpSpPr/>
        <p:nvPr/>
      </p:nvGrpSpPr>
      <p:grpSpPr>
        <a:xfrm>
          <a:off x="0" y="0"/>
          <a:ext cx="0" cy="0"/>
          <a:chOff x="0" y="0"/>
          <a:chExt cx="0" cy="0"/>
        </a:xfrm>
      </p:grpSpPr>
      <p:sp>
        <p:nvSpPr>
          <p:cNvPr id="22" name="Google Shape;22;p1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
          <p:cNvSpPr txBox="1"/>
          <p:nvPr>
            <p:ph idx="12" type="sldNum"/>
          </p:nvPr>
        </p:nvSpPr>
        <p:spPr>
          <a:xfrm>
            <a:off x="7366228" y="275434"/>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i="0" sz="1600" u="none" cap="none" strike="noStrike">
                <a:solidFill>
                  <a:srgbClr val="757575"/>
                </a:solidFill>
                <a:latin typeface="Arial"/>
                <a:ea typeface="Arial"/>
                <a:cs typeface="Arial"/>
                <a:sym typeface="Arial"/>
              </a:defRPr>
            </a:lvl1pPr>
            <a:lvl2pPr indent="0" lvl="1" marL="0" algn="r">
              <a:spcBef>
                <a:spcPts val="0"/>
              </a:spcBef>
              <a:buNone/>
              <a:defRPr b="1" i="0" sz="1600" u="none" cap="none" strike="noStrike">
                <a:solidFill>
                  <a:srgbClr val="757575"/>
                </a:solidFill>
                <a:latin typeface="Arial"/>
                <a:ea typeface="Arial"/>
                <a:cs typeface="Arial"/>
                <a:sym typeface="Arial"/>
              </a:defRPr>
            </a:lvl2pPr>
            <a:lvl3pPr indent="0" lvl="2" marL="0" algn="r">
              <a:spcBef>
                <a:spcPts val="0"/>
              </a:spcBef>
              <a:buNone/>
              <a:defRPr b="1" i="0" sz="1600" u="none" cap="none" strike="noStrike">
                <a:solidFill>
                  <a:srgbClr val="757575"/>
                </a:solidFill>
                <a:latin typeface="Arial"/>
                <a:ea typeface="Arial"/>
                <a:cs typeface="Arial"/>
                <a:sym typeface="Arial"/>
              </a:defRPr>
            </a:lvl3pPr>
            <a:lvl4pPr indent="0" lvl="3" marL="0" algn="r">
              <a:spcBef>
                <a:spcPts val="0"/>
              </a:spcBef>
              <a:buNone/>
              <a:defRPr b="1" i="0" sz="1600" u="none" cap="none" strike="noStrike">
                <a:solidFill>
                  <a:srgbClr val="757575"/>
                </a:solidFill>
                <a:latin typeface="Arial"/>
                <a:ea typeface="Arial"/>
                <a:cs typeface="Arial"/>
                <a:sym typeface="Arial"/>
              </a:defRPr>
            </a:lvl4pPr>
            <a:lvl5pPr indent="0" lvl="4" marL="0" algn="r">
              <a:spcBef>
                <a:spcPts val="0"/>
              </a:spcBef>
              <a:buNone/>
              <a:defRPr b="1" i="0" sz="1600" u="none" cap="none" strike="noStrike">
                <a:solidFill>
                  <a:srgbClr val="757575"/>
                </a:solidFill>
                <a:latin typeface="Arial"/>
                <a:ea typeface="Arial"/>
                <a:cs typeface="Arial"/>
                <a:sym typeface="Arial"/>
              </a:defRPr>
            </a:lvl5pPr>
            <a:lvl6pPr indent="0" lvl="5" marL="0" algn="r">
              <a:spcBef>
                <a:spcPts val="0"/>
              </a:spcBef>
              <a:buNone/>
              <a:defRPr b="1" i="0" sz="1600" u="none" cap="none" strike="noStrike">
                <a:solidFill>
                  <a:srgbClr val="757575"/>
                </a:solidFill>
                <a:latin typeface="Arial"/>
                <a:ea typeface="Arial"/>
                <a:cs typeface="Arial"/>
                <a:sym typeface="Arial"/>
              </a:defRPr>
            </a:lvl6pPr>
            <a:lvl7pPr indent="0" lvl="6" marL="0" algn="r">
              <a:spcBef>
                <a:spcPts val="0"/>
              </a:spcBef>
              <a:buNone/>
              <a:defRPr b="1" i="0" sz="1600" u="none" cap="none" strike="noStrike">
                <a:solidFill>
                  <a:srgbClr val="757575"/>
                </a:solidFill>
                <a:latin typeface="Arial"/>
                <a:ea typeface="Arial"/>
                <a:cs typeface="Arial"/>
                <a:sym typeface="Arial"/>
              </a:defRPr>
            </a:lvl7pPr>
            <a:lvl8pPr indent="0" lvl="7" marL="0" algn="r">
              <a:spcBef>
                <a:spcPts val="0"/>
              </a:spcBef>
              <a:buNone/>
              <a:defRPr b="1" i="0" sz="1600" u="none" cap="none" strike="noStrike">
                <a:solidFill>
                  <a:srgbClr val="757575"/>
                </a:solidFill>
                <a:latin typeface="Arial"/>
                <a:ea typeface="Arial"/>
                <a:cs typeface="Arial"/>
                <a:sym typeface="Arial"/>
              </a:defRPr>
            </a:lvl8pPr>
            <a:lvl9pPr indent="0" lvl="8" marL="0" algn="r">
              <a:spcBef>
                <a:spcPts val="0"/>
              </a:spcBef>
              <a:buNone/>
              <a:defRPr b="1" i="0" sz="16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extLst>
    <p:ext uri="{DCECCB84-F9BA-43D5-87BE-67443E8EF086}">
      <p15:sldGuideLst>
        <p15:guide id="1" orient="horz" pos="2160">
          <p15:clr>
            <a:srgbClr val="FBAE40"/>
          </p15:clr>
        </p15:guide>
        <p15:guide id="2" pos="3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5" name="Shape 25"/>
        <p:cNvGrpSpPr/>
        <p:nvPr/>
      </p:nvGrpSpPr>
      <p:grpSpPr>
        <a:xfrm>
          <a:off x="0" y="0"/>
          <a:ext cx="0" cy="0"/>
          <a:chOff x="0" y="0"/>
          <a:chExt cx="0" cy="0"/>
        </a:xfrm>
      </p:grpSpPr>
      <p:sp>
        <p:nvSpPr>
          <p:cNvPr id="26" name="Google Shape;26;p1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675879" y="1709740"/>
            <a:ext cx="8543925"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2"/>
          <p:cNvSpPr txBox="1"/>
          <p:nvPr>
            <p:ph idx="1" type="body"/>
          </p:nvPr>
        </p:nvSpPr>
        <p:spPr>
          <a:xfrm>
            <a:off x="675879" y="4589465"/>
            <a:ext cx="854392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1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
          <p:cNvSpPr txBox="1"/>
          <p:nvPr>
            <p:ph idx="12" type="sldNum"/>
          </p:nvPr>
        </p:nvSpPr>
        <p:spPr>
          <a:xfrm>
            <a:off x="7377113" y="3026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600">
                <a:solidFill>
                  <a:srgbClr val="757575"/>
                </a:solidFill>
                <a:latin typeface="Arial"/>
                <a:ea typeface="Arial"/>
                <a:cs typeface="Arial"/>
                <a:sym typeface="Arial"/>
              </a:defRPr>
            </a:lvl1pPr>
            <a:lvl2pPr indent="0" lvl="1" marL="0" algn="r">
              <a:spcBef>
                <a:spcPts val="0"/>
              </a:spcBef>
              <a:buNone/>
              <a:defRPr sz="1600">
                <a:solidFill>
                  <a:srgbClr val="757575"/>
                </a:solidFill>
                <a:latin typeface="Arial"/>
                <a:ea typeface="Arial"/>
                <a:cs typeface="Arial"/>
                <a:sym typeface="Arial"/>
              </a:defRPr>
            </a:lvl2pPr>
            <a:lvl3pPr indent="0" lvl="2" marL="0" algn="r">
              <a:spcBef>
                <a:spcPts val="0"/>
              </a:spcBef>
              <a:buNone/>
              <a:defRPr sz="1600">
                <a:solidFill>
                  <a:srgbClr val="757575"/>
                </a:solidFill>
                <a:latin typeface="Arial"/>
                <a:ea typeface="Arial"/>
                <a:cs typeface="Arial"/>
                <a:sym typeface="Arial"/>
              </a:defRPr>
            </a:lvl3pPr>
            <a:lvl4pPr indent="0" lvl="3" marL="0" algn="r">
              <a:spcBef>
                <a:spcPts val="0"/>
              </a:spcBef>
              <a:buNone/>
              <a:defRPr sz="1600">
                <a:solidFill>
                  <a:srgbClr val="757575"/>
                </a:solidFill>
                <a:latin typeface="Arial"/>
                <a:ea typeface="Arial"/>
                <a:cs typeface="Arial"/>
                <a:sym typeface="Arial"/>
              </a:defRPr>
            </a:lvl4pPr>
            <a:lvl5pPr indent="0" lvl="4" marL="0" algn="r">
              <a:spcBef>
                <a:spcPts val="0"/>
              </a:spcBef>
              <a:buNone/>
              <a:defRPr sz="1600">
                <a:solidFill>
                  <a:srgbClr val="757575"/>
                </a:solidFill>
                <a:latin typeface="Arial"/>
                <a:ea typeface="Arial"/>
                <a:cs typeface="Arial"/>
                <a:sym typeface="Arial"/>
              </a:defRPr>
            </a:lvl5pPr>
            <a:lvl6pPr indent="0" lvl="5" marL="0" algn="r">
              <a:spcBef>
                <a:spcPts val="0"/>
              </a:spcBef>
              <a:buNone/>
              <a:defRPr sz="1600">
                <a:solidFill>
                  <a:srgbClr val="757575"/>
                </a:solidFill>
                <a:latin typeface="Arial"/>
                <a:ea typeface="Arial"/>
                <a:cs typeface="Arial"/>
                <a:sym typeface="Arial"/>
              </a:defRPr>
            </a:lvl6pPr>
            <a:lvl7pPr indent="0" lvl="6" marL="0" algn="r">
              <a:spcBef>
                <a:spcPts val="0"/>
              </a:spcBef>
              <a:buNone/>
              <a:defRPr sz="1600">
                <a:solidFill>
                  <a:srgbClr val="757575"/>
                </a:solidFill>
                <a:latin typeface="Arial"/>
                <a:ea typeface="Arial"/>
                <a:cs typeface="Arial"/>
                <a:sym typeface="Arial"/>
              </a:defRPr>
            </a:lvl7pPr>
            <a:lvl8pPr indent="0" lvl="7" marL="0" algn="r">
              <a:spcBef>
                <a:spcPts val="0"/>
              </a:spcBef>
              <a:buNone/>
              <a:defRPr sz="1600">
                <a:solidFill>
                  <a:srgbClr val="757575"/>
                </a:solidFill>
                <a:latin typeface="Arial"/>
                <a:ea typeface="Arial"/>
                <a:cs typeface="Arial"/>
                <a:sym typeface="Arial"/>
              </a:defRPr>
            </a:lvl8pPr>
            <a:lvl9pPr indent="0" lvl="8" marL="0" algn="r">
              <a:spcBef>
                <a:spcPts val="0"/>
              </a:spcBef>
              <a:buNone/>
              <a:defRPr sz="1600">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681038"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2" type="body"/>
          </p:nvPr>
        </p:nvSpPr>
        <p:spPr>
          <a:xfrm>
            <a:off x="5014913"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68232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4"/>
          <p:cNvSpPr txBox="1"/>
          <p:nvPr>
            <p:ph idx="1" type="body"/>
          </p:nvPr>
        </p:nvSpPr>
        <p:spPr>
          <a:xfrm>
            <a:off x="682329" y="1681163"/>
            <a:ext cx="41907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2" type="body"/>
          </p:nvPr>
        </p:nvSpPr>
        <p:spPr>
          <a:xfrm>
            <a:off x="682329" y="2505075"/>
            <a:ext cx="419070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4"/>
          <p:cNvSpPr txBox="1"/>
          <p:nvPr>
            <p:ph idx="3" type="body"/>
          </p:nvPr>
        </p:nvSpPr>
        <p:spPr>
          <a:xfrm>
            <a:off x="5014913" y="1681163"/>
            <a:ext cx="4211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4"/>
          <p:cNvSpPr txBox="1"/>
          <p:nvPr>
            <p:ph idx="4" type="body"/>
          </p:nvPr>
        </p:nvSpPr>
        <p:spPr>
          <a:xfrm>
            <a:off x="5014913" y="2505075"/>
            <a:ext cx="4211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4211340" y="987427"/>
            <a:ext cx="5014913" cy="4873625"/>
          </a:xfrm>
          <a:prstGeom prst="rect">
            <a:avLst/>
          </a:prstGeom>
          <a:noFill/>
          <a:ln>
            <a:noFill/>
          </a:ln>
        </p:spPr>
      </p:sp>
      <p:sp>
        <p:nvSpPr>
          <p:cNvPr id="68" name="Google Shape;68;p17"/>
          <p:cNvSpPr txBox="1"/>
          <p:nvPr>
            <p:ph idx="1"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7344456" y="645549"/>
            <a:ext cx="22288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github.com/moooyu1121/JED_valid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ec.europa.eu/eurostat/databrowser/view/nrg_d_traq__custom_13163020/bookmark/table?lang=en&amp;bookmarkId=39d845e8-a66f-4ae6-8886-e1d94ad40e78" TargetMode="External"/><Relationship Id="rId4" Type="http://schemas.openxmlformats.org/officeDocument/2006/relationships/hyperlink" Target="https://www.eia.gov/totalenergy/data/annual/" TargetMode="External"/><Relationship Id="rId5" Type="http://schemas.openxmlformats.org/officeDocument/2006/relationships/hyperlink" Target="https://en.wikipedia.org/wiki/List_of_countries_and_territories_by_motor_vehicles_per_capita" TargetMode="External"/><Relationship Id="rId6" Type="http://schemas.openxmlformats.org/officeDocument/2006/relationships/hyperlink" Target="https://www.eia.gov/state/seds/data.php?incfile=/state/seds/sep_sum/html/sum_btu_tra.html&amp;sid=US" TargetMode="External"/><Relationship Id="rId7" Type="http://schemas.openxmlformats.org/officeDocument/2006/relationships/hyperlink" Target="https://en.wikipedia.org/wiki/List_of_U.S._states_by_vehicles_per_capi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790696" y="2190150"/>
            <a:ext cx="9002401" cy="1605335"/>
          </a:xfrm>
          <a:prstGeom prst="rect">
            <a:avLst/>
          </a:prstGeom>
          <a:noFill/>
          <a:ln>
            <a:noFill/>
          </a:ln>
        </p:spPr>
        <p:txBody>
          <a:bodyPr anchorCtr="0" anchor="ctr" bIns="35500" lIns="71025" spcFirstLastPara="1" rIns="71025" wrap="square" tIns="35500">
            <a:normAutofit/>
          </a:bodyPr>
          <a:lstStyle/>
          <a:p>
            <a:pPr indent="0" lvl="0" marL="0" marR="0" rtl="0" algn="l">
              <a:lnSpc>
                <a:spcPct val="100000"/>
              </a:lnSpc>
              <a:spcBef>
                <a:spcPts val="0"/>
              </a:spcBef>
              <a:spcAft>
                <a:spcPts val="0"/>
              </a:spcAft>
              <a:buClr>
                <a:srgbClr val="074F6A"/>
              </a:buClr>
              <a:buSzPts val="2600"/>
              <a:buFont typeface="Arial"/>
              <a:buNone/>
            </a:pPr>
            <a:r>
              <a:rPr b="1" i="0" lang="ja-JP" sz="2600" u="none" cap="none" strike="noStrike">
                <a:solidFill>
                  <a:srgbClr val="074F6A"/>
                </a:solidFill>
                <a:latin typeface="Arial"/>
                <a:ea typeface="Arial"/>
                <a:cs typeface="Arial"/>
                <a:sym typeface="Arial"/>
              </a:rPr>
              <a:t>JED validation </a:t>
            </a:r>
            <a:endParaRPr/>
          </a:p>
          <a:p>
            <a:pPr indent="0" lvl="0" marL="0" marR="0" rtl="0" algn="l">
              <a:lnSpc>
                <a:spcPct val="100000"/>
              </a:lnSpc>
              <a:spcBef>
                <a:spcPts val="600"/>
              </a:spcBef>
              <a:spcAft>
                <a:spcPts val="0"/>
              </a:spcAft>
              <a:buClr>
                <a:srgbClr val="074F6A"/>
              </a:buClr>
              <a:buSzPts val="2600"/>
              <a:buFont typeface="Arial"/>
              <a:buNone/>
            </a:pPr>
            <a:r>
              <a:rPr b="1" i="0" lang="ja-JP" sz="2600" u="none" cap="none" strike="noStrike">
                <a:solidFill>
                  <a:srgbClr val="074F6A"/>
                </a:solidFill>
                <a:latin typeface="Arial"/>
                <a:ea typeface="Arial"/>
                <a:cs typeface="Arial"/>
                <a:sym typeface="Arial"/>
              </a:rPr>
              <a:t>家庭部門 按分手法の検証</a:t>
            </a:r>
            <a:endParaRPr/>
          </a:p>
        </p:txBody>
      </p:sp>
      <p:cxnSp>
        <p:nvCxnSpPr>
          <p:cNvPr id="90" name="Google Shape;90;p1"/>
          <p:cNvCxnSpPr/>
          <p:nvPr/>
        </p:nvCxnSpPr>
        <p:spPr>
          <a:xfrm flipH="1" rot="10800000">
            <a:off x="787903" y="3903974"/>
            <a:ext cx="8496000" cy="49472"/>
          </a:xfrm>
          <a:prstGeom prst="straightConnector1">
            <a:avLst/>
          </a:prstGeom>
          <a:noFill/>
          <a:ln cap="flat" cmpd="sng" w="25400">
            <a:solidFill>
              <a:srgbClr val="074F6A"/>
            </a:solidFill>
            <a:prstDash val="solid"/>
            <a:miter lim="800000"/>
            <a:headEnd len="sm" w="sm" type="none"/>
            <a:tailEnd len="sm" w="sm" type="none"/>
          </a:ln>
        </p:spPr>
      </p:cxnSp>
      <p:sp>
        <p:nvSpPr>
          <p:cNvPr id="91" name="Google Shape;91;p1"/>
          <p:cNvSpPr txBox="1"/>
          <p:nvPr/>
        </p:nvSpPr>
        <p:spPr>
          <a:xfrm>
            <a:off x="6613071" y="4349081"/>
            <a:ext cx="2541815" cy="28063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600"/>
              <a:buFont typeface="Arial"/>
              <a:buNone/>
            </a:pPr>
            <a:r>
              <a:rPr b="0" i="0" lang="ja-JP" sz="1600" u="none" cap="none" strike="noStrike">
                <a:solidFill>
                  <a:srgbClr val="000000"/>
                </a:solidFill>
                <a:latin typeface="Arial"/>
                <a:ea typeface="Arial"/>
                <a:cs typeface="Arial"/>
                <a:sym typeface="Arial"/>
              </a:rPr>
              <a:t>C3TM8005  : 菊池耕陽</a:t>
            </a:r>
            <a:endParaRPr/>
          </a:p>
        </p:txBody>
      </p:sp>
      <p:sp>
        <p:nvSpPr>
          <p:cNvPr id="92" name="Google Shape;92;p1"/>
          <p:cNvSpPr txBox="1"/>
          <p:nvPr/>
        </p:nvSpPr>
        <p:spPr>
          <a:xfrm>
            <a:off x="787903" y="1089025"/>
            <a:ext cx="2544767" cy="781581"/>
          </a:xfrm>
          <a:prstGeom prst="rect">
            <a:avLst/>
          </a:prstGeom>
          <a:noFill/>
          <a:ln>
            <a:noFill/>
          </a:ln>
        </p:spPr>
        <p:txBody>
          <a:bodyPr anchorCtr="0" anchor="t" bIns="35500" lIns="71025" spcFirstLastPara="1" rIns="71025" wrap="square" tIns="35500">
            <a:noAutofit/>
          </a:bodyPr>
          <a:lstStyle/>
          <a:p>
            <a:pPr indent="0" lvl="0" marL="0" marR="0" rtl="0" algn="l">
              <a:lnSpc>
                <a:spcPct val="90000"/>
              </a:lnSpc>
              <a:spcBef>
                <a:spcPts val="0"/>
              </a:spcBef>
              <a:spcAft>
                <a:spcPts val="0"/>
              </a:spcAft>
              <a:buClr>
                <a:srgbClr val="333333"/>
              </a:buClr>
              <a:buSzPts val="1800"/>
              <a:buFont typeface="Arial"/>
              <a:buNone/>
            </a:pPr>
            <a:r>
              <a:rPr b="0" i="0" lang="ja-JP" sz="1800" u="none" cap="none" strike="noStrike">
                <a:solidFill>
                  <a:srgbClr val="333333"/>
                </a:solidFill>
                <a:latin typeface="Arial"/>
                <a:ea typeface="Arial"/>
                <a:cs typeface="Arial"/>
                <a:sym typeface="Arial"/>
              </a:rPr>
              <a:t>February 13, 2024</a:t>
            </a:r>
            <a:endParaRPr b="0" i="0" sz="1800" u="none" cap="none" strike="noStrike">
              <a:solidFill>
                <a:srgbClr val="33333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346888c360_0_58"/>
          <p:cNvSpPr/>
          <p:nvPr/>
        </p:nvSpPr>
        <p:spPr>
          <a:xfrm>
            <a:off x="657178" y="953171"/>
            <a:ext cx="8843100" cy="311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g3346888c360_0_58"/>
          <p:cNvSpPr/>
          <p:nvPr/>
        </p:nvSpPr>
        <p:spPr>
          <a:xfrm>
            <a:off x="583621" y="999607"/>
            <a:ext cx="8613600" cy="210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94" name="Google Shape;194;g3346888c360_0_58"/>
          <p:cNvSpPr txBox="1"/>
          <p:nvPr/>
        </p:nvSpPr>
        <p:spPr>
          <a:xfrm>
            <a:off x="657178" y="679820"/>
            <a:ext cx="8843100" cy="733200"/>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95" name="Google Shape;195;g3346888c360_0_58"/>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196" name="Google Shape;196;g3346888c360_0_58"/>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g3346888c360_0_58"/>
          <p:cNvSpPr/>
          <p:nvPr/>
        </p:nvSpPr>
        <p:spPr>
          <a:xfrm>
            <a:off x="583621" y="831249"/>
            <a:ext cx="8983200" cy="58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200">
                <a:solidFill>
                  <a:srgbClr val="222A35"/>
                </a:solidFill>
                <a:latin typeface="Arial"/>
                <a:ea typeface="Arial"/>
                <a:cs typeface="Arial"/>
                <a:sym typeface="Arial"/>
              </a:rPr>
              <a:t>(2)   世帯数とエネルギー消費量の海外の特定の国・年の値</a:t>
            </a:r>
            <a:endParaRPr b="1" sz="2200">
              <a:solidFill>
                <a:srgbClr val="074F6A"/>
              </a:solidFill>
              <a:latin typeface="Arial"/>
              <a:ea typeface="Arial"/>
              <a:cs typeface="Arial"/>
              <a:sym typeface="Arial"/>
            </a:endParaRPr>
          </a:p>
        </p:txBody>
      </p:sp>
      <p:sp>
        <p:nvSpPr>
          <p:cNvPr id="198" name="Google Shape;198;g3346888c360_0_58"/>
          <p:cNvSpPr txBox="1"/>
          <p:nvPr/>
        </p:nvSpPr>
        <p:spPr>
          <a:xfrm>
            <a:off x="583625" y="1327875"/>
            <a:ext cx="7452000" cy="733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ja-JP" sz="2400">
                <a:solidFill>
                  <a:schemeClr val="dk1"/>
                </a:solidFill>
              </a:rPr>
              <a:t>ガス</a:t>
            </a:r>
            <a:r>
              <a:rPr b="1" lang="ja-JP" sz="2400">
                <a:solidFill>
                  <a:schemeClr val="dk1"/>
                </a:solidFill>
              </a:rPr>
              <a:t>需要の回帰直線からの誤差率別の分布</a:t>
            </a:r>
            <a:endParaRPr b="1" sz="2400">
              <a:solidFill>
                <a:schemeClr val="dk1"/>
              </a:solidFill>
            </a:endParaRPr>
          </a:p>
        </p:txBody>
      </p:sp>
      <p:pic>
        <p:nvPicPr>
          <p:cNvPr id="199" name="Google Shape;199;g3346888c360_0_58"/>
          <p:cNvPicPr preferRelativeResize="0"/>
          <p:nvPr/>
        </p:nvPicPr>
        <p:blipFill rotWithShape="1">
          <a:blip r:embed="rId3">
            <a:alphaModFix/>
          </a:blip>
          <a:srcRect b="0" l="24778" r="0" t="0"/>
          <a:stretch/>
        </p:blipFill>
        <p:spPr>
          <a:xfrm>
            <a:off x="1557062" y="2111650"/>
            <a:ext cx="7036324" cy="4599525"/>
          </a:xfrm>
          <a:prstGeom prst="rect">
            <a:avLst/>
          </a:prstGeom>
          <a:noFill/>
          <a:ln>
            <a:noFill/>
          </a:ln>
        </p:spPr>
      </p:pic>
      <p:sp>
        <p:nvSpPr>
          <p:cNvPr id="200" name="Google Shape;200;g3346888c360_0_58"/>
          <p:cNvSpPr txBox="1"/>
          <p:nvPr/>
        </p:nvSpPr>
        <p:spPr>
          <a:xfrm>
            <a:off x="6022050" y="2111650"/>
            <a:ext cx="3793200" cy="14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800">
                <a:solidFill>
                  <a:schemeClr val="accent6"/>
                </a:solidFill>
              </a:rPr>
              <a:t>■</a:t>
            </a:r>
            <a:r>
              <a:rPr lang="ja-JP" sz="2800">
                <a:solidFill>
                  <a:schemeClr val="dk1"/>
                </a:solidFill>
              </a:rPr>
              <a:t> 誤差率 -5%</a:t>
            </a:r>
            <a:endParaRPr sz="2800">
              <a:solidFill>
                <a:schemeClr val="dk1"/>
              </a:solidFill>
            </a:endParaRPr>
          </a:p>
          <a:p>
            <a:pPr indent="0" lvl="0" marL="0" rtl="0" algn="l">
              <a:spcBef>
                <a:spcPts val="0"/>
              </a:spcBef>
              <a:spcAft>
                <a:spcPts val="0"/>
              </a:spcAft>
              <a:buNone/>
            </a:pPr>
            <a:r>
              <a:rPr lang="ja-JP" sz="2800">
                <a:solidFill>
                  <a:srgbClr val="FF9900"/>
                </a:solidFill>
              </a:rPr>
              <a:t>■</a:t>
            </a:r>
            <a:r>
              <a:rPr lang="ja-JP" sz="2800">
                <a:solidFill>
                  <a:schemeClr val="dk1"/>
                </a:solidFill>
              </a:rPr>
              <a:t> </a:t>
            </a:r>
            <a:r>
              <a:rPr lang="ja-JP" sz="2800">
                <a:solidFill>
                  <a:schemeClr val="dk1"/>
                </a:solidFill>
              </a:rPr>
              <a:t>誤差率 5-10%</a:t>
            </a:r>
            <a:endParaRPr sz="2800">
              <a:solidFill>
                <a:schemeClr val="dk1"/>
              </a:solidFill>
            </a:endParaRPr>
          </a:p>
          <a:p>
            <a:pPr indent="0" lvl="0" marL="0" rtl="0" algn="l">
              <a:spcBef>
                <a:spcPts val="0"/>
              </a:spcBef>
              <a:spcAft>
                <a:spcPts val="0"/>
              </a:spcAft>
              <a:buNone/>
            </a:pPr>
            <a:r>
              <a:rPr lang="ja-JP" sz="2800">
                <a:solidFill>
                  <a:srgbClr val="980000"/>
                </a:solidFill>
              </a:rPr>
              <a:t>■</a:t>
            </a:r>
            <a:r>
              <a:rPr lang="ja-JP" sz="2800">
                <a:solidFill>
                  <a:schemeClr val="dk1"/>
                </a:solidFill>
              </a:rPr>
              <a:t> </a:t>
            </a:r>
            <a:r>
              <a:rPr lang="ja-JP" sz="2800">
                <a:solidFill>
                  <a:schemeClr val="dk1"/>
                </a:solidFill>
              </a:rPr>
              <a:t>誤差率 10-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346888c360_0_76"/>
          <p:cNvSpPr/>
          <p:nvPr/>
        </p:nvSpPr>
        <p:spPr>
          <a:xfrm>
            <a:off x="583621" y="999607"/>
            <a:ext cx="8613600" cy="210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207" name="Google Shape;207;g3346888c360_0_76"/>
          <p:cNvSpPr txBox="1"/>
          <p:nvPr/>
        </p:nvSpPr>
        <p:spPr>
          <a:xfrm>
            <a:off x="657178" y="679820"/>
            <a:ext cx="8843100" cy="733200"/>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208" name="Google Shape;208;g3346888c360_0_76"/>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lang="ja-JP" sz="2400">
                <a:solidFill>
                  <a:srgbClr val="222A35"/>
                </a:solidFill>
              </a:rPr>
              <a:t>今後の方針</a:t>
            </a:r>
            <a:endParaRPr b="1" i="0" sz="2400">
              <a:solidFill>
                <a:srgbClr val="222A35"/>
              </a:solidFill>
              <a:latin typeface="Arial"/>
              <a:ea typeface="Arial"/>
              <a:cs typeface="Arial"/>
              <a:sym typeface="Arial"/>
            </a:endParaRPr>
          </a:p>
        </p:txBody>
      </p:sp>
      <p:sp>
        <p:nvSpPr>
          <p:cNvPr id="209" name="Google Shape;209;g3346888c360_0_76"/>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g3346888c360_0_76"/>
          <p:cNvSpPr/>
          <p:nvPr/>
        </p:nvSpPr>
        <p:spPr>
          <a:xfrm>
            <a:off x="657171" y="1705299"/>
            <a:ext cx="8983200" cy="58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200">
                <a:solidFill>
                  <a:srgbClr val="222A35"/>
                </a:solidFill>
                <a:latin typeface="Arial"/>
                <a:ea typeface="Arial"/>
                <a:cs typeface="Arial"/>
                <a:sym typeface="Arial"/>
              </a:rPr>
              <a:t>世帯数とエネルギー消費量の海外の特定の国・年の値</a:t>
            </a:r>
            <a:endParaRPr b="1" sz="2200">
              <a:solidFill>
                <a:srgbClr val="074F6A"/>
              </a:solidFill>
              <a:latin typeface="Arial"/>
              <a:ea typeface="Arial"/>
              <a:cs typeface="Arial"/>
              <a:sym typeface="Arial"/>
            </a:endParaRPr>
          </a:p>
        </p:txBody>
      </p:sp>
      <p:sp>
        <p:nvSpPr>
          <p:cNvPr id="211" name="Google Shape;211;g3346888c360_0_76"/>
          <p:cNvSpPr txBox="1"/>
          <p:nvPr/>
        </p:nvSpPr>
        <p:spPr>
          <a:xfrm>
            <a:off x="225050" y="953175"/>
            <a:ext cx="3825000" cy="733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ja-JP" sz="2400">
                <a:solidFill>
                  <a:schemeClr val="dk1"/>
                </a:solidFill>
              </a:rPr>
              <a:t>検証手法(2)の深堀り</a:t>
            </a:r>
            <a:endParaRPr b="1" sz="2400">
              <a:solidFill>
                <a:schemeClr val="dk1"/>
              </a:solidFill>
            </a:endParaRPr>
          </a:p>
        </p:txBody>
      </p:sp>
      <p:sp>
        <p:nvSpPr>
          <p:cNvPr id="212" name="Google Shape;212;g3346888c360_0_76"/>
          <p:cNvSpPr txBox="1"/>
          <p:nvPr/>
        </p:nvSpPr>
        <p:spPr>
          <a:xfrm>
            <a:off x="824825" y="4109725"/>
            <a:ext cx="7066800" cy="733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ja-JP" sz="2400">
                <a:solidFill>
                  <a:schemeClr val="dk1"/>
                </a:solidFill>
              </a:rPr>
              <a:t>・世帯構成や年齢, 気温など,その他要因を含めて, エネルギー消費量との主要因分析を行う.</a:t>
            </a:r>
            <a:endParaRPr b="1" sz="2400">
              <a:solidFill>
                <a:schemeClr val="dk1"/>
              </a:solidFill>
            </a:endParaRPr>
          </a:p>
        </p:txBody>
      </p:sp>
      <p:sp>
        <p:nvSpPr>
          <p:cNvPr id="213" name="Google Shape;213;g3346888c360_0_76"/>
          <p:cNvSpPr txBox="1"/>
          <p:nvPr/>
        </p:nvSpPr>
        <p:spPr>
          <a:xfrm>
            <a:off x="1046525" y="2485175"/>
            <a:ext cx="9245400" cy="7332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ja-JP" sz="2400">
                <a:solidFill>
                  <a:schemeClr val="dk1"/>
                </a:solidFill>
              </a:rPr>
              <a:t>・Opendata</a:t>
            </a:r>
            <a:r>
              <a:rPr b="1" lang="ja-JP" sz="2400">
                <a:solidFill>
                  <a:schemeClr val="dk1"/>
                </a:solidFill>
              </a:rPr>
              <a:t>の整理</a:t>
            </a:r>
            <a:r>
              <a:rPr b="1" lang="ja-JP" sz="2400">
                <a:solidFill>
                  <a:schemeClr val="dk1"/>
                </a:solidFill>
              </a:rPr>
              <a:t>.</a:t>
            </a:r>
            <a:endParaRPr b="1" sz="2400">
              <a:solidFill>
                <a:schemeClr val="dk1"/>
              </a:solidFill>
            </a:endParaRPr>
          </a:p>
          <a:p>
            <a:pPr indent="0" lvl="0" marL="0" marR="0" rtl="0" algn="l">
              <a:lnSpc>
                <a:spcPct val="150000"/>
              </a:lnSpc>
              <a:spcBef>
                <a:spcPts val="0"/>
              </a:spcBef>
              <a:spcAft>
                <a:spcPts val="0"/>
              </a:spcAft>
              <a:buNone/>
            </a:pPr>
            <a:r>
              <a:rPr b="1" lang="ja-JP" sz="2400">
                <a:solidFill>
                  <a:schemeClr val="dk1"/>
                </a:solidFill>
              </a:rPr>
              <a:t>　➞ 今のところデンマークとイギリス以外で見当たらず</a:t>
            </a:r>
            <a:endParaRPr b="1" sz="2400">
              <a:solidFill>
                <a:schemeClr val="dk1"/>
              </a:solidFill>
            </a:endParaRPr>
          </a:p>
        </p:txBody>
      </p:sp>
      <p:sp>
        <p:nvSpPr>
          <p:cNvPr id="214" name="Google Shape;214;g3346888c360_0_76"/>
          <p:cNvSpPr/>
          <p:nvPr/>
        </p:nvSpPr>
        <p:spPr>
          <a:xfrm>
            <a:off x="3940125" y="3416550"/>
            <a:ext cx="773100" cy="49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g3346888c360_0_76"/>
          <p:cNvSpPr/>
          <p:nvPr/>
        </p:nvSpPr>
        <p:spPr>
          <a:xfrm>
            <a:off x="3971675" y="5215850"/>
            <a:ext cx="773100" cy="49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g3346888c360_0_76"/>
          <p:cNvSpPr txBox="1"/>
          <p:nvPr/>
        </p:nvSpPr>
        <p:spPr>
          <a:xfrm>
            <a:off x="1046525" y="5846150"/>
            <a:ext cx="7066800" cy="7332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1" lang="ja-JP" sz="2400">
                <a:solidFill>
                  <a:schemeClr val="dk1"/>
                </a:solidFill>
              </a:rPr>
              <a:t>・世帯</a:t>
            </a:r>
            <a:r>
              <a:rPr b="1" lang="ja-JP" sz="2400">
                <a:solidFill>
                  <a:schemeClr val="dk1"/>
                </a:solidFill>
              </a:rPr>
              <a:t>数とのずれの検証</a:t>
            </a:r>
            <a:r>
              <a:rPr b="1" lang="ja-JP" sz="2400">
                <a:solidFill>
                  <a:schemeClr val="dk1"/>
                </a:solidFill>
              </a:rPr>
              <a:t>.</a:t>
            </a:r>
            <a:endParaRPr b="1"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346888c360_1_0"/>
          <p:cNvSpPr txBox="1"/>
          <p:nvPr/>
        </p:nvSpPr>
        <p:spPr>
          <a:xfrm>
            <a:off x="790696" y="2190150"/>
            <a:ext cx="9002400" cy="1605300"/>
          </a:xfrm>
          <a:prstGeom prst="rect">
            <a:avLst/>
          </a:prstGeom>
          <a:noFill/>
          <a:ln>
            <a:noFill/>
          </a:ln>
        </p:spPr>
        <p:txBody>
          <a:bodyPr anchorCtr="0" anchor="ctr" bIns="35500" lIns="71025" spcFirstLastPara="1" rIns="71025" wrap="square" tIns="35500">
            <a:normAutofit/>
          </a:bodyPr>
          <a:lstStyle/>
          <a:p>
            <a:pPr indent="0" lvl="0" marL="0" marR="0" rtl="0" algn="l">
              <a:lnSpc>
                <a:spcPct val="100000"/>
              </a:lnSpc>
              <a:spcBef>
                <a:spcPts val="0"/>
              </a:spcBef>
              <a:spcAft>
                <a:spcPts val="0"/>
              </a:spcAft>
              <a:buClr>
                <a:srgbClr val="074F6A"/>
              </a:buClr>
              <a:buSzPts val="2600"/>
              <a:buFont typeface="Arial"/>
              <a:buNone/>
            </a:pPr>
            <a:r>
              <a:rPr b="1" i="0" lang="ja-JP" sz="2600" u="none" cap="none" strike="noStrike">
                <a:solidFill>
                  <a:srgbClr val="074F6A"/>
                </a:solidFill>
                <a:latin typeface="Arial"/>
                <a:ea typeface="Arial"/>
                <a:cs typeface="Arial"/>
                <a:sym typeface="Arial"/>
              </a:rPr>
              <a:t>JED validation </a:t>
            </a:r>
            <a:endParaRPr/>
          </a:p>
          <a:p>
            <a:pPr indent="0" lvl="0" marL="0" marR="0" rtl="0" algn="l">
              <a:lnSpc>
                <a:spcPct val="100000"/>
              </a:lnSpc>
              <a:spcBef>
                <a:spcPts val="600"/>
              </a:spcBef>
              <a:spcAft>
                <a:spcPts val="0"/>
              </a:spcAft>
              <a:buClr>
                <a:srgbClr val="074F6A"/>
              </a:buClr>
              <a:buSzPts val="2600"/>
              <a:buFont typeface="Arial"/>
              <a:buNone/>
            </a:pPr>
            <a:r>
              <a:rPr b="1" lang="ja-JP" sz="2600">
                <a:solidFill>
                  <a:srgbClr val="074F6A"/>
                </a:solidFill>
              </a:rPr>
              <a:t>運輸</a:t>
            </a:r>
            <a:r>
              <a:rPr b="1" i="0" lang="ja-JP" sz="2600" u="none" cap="none" strike="noStrike">
                <a:solidFill>
                  <a:srgbClr val="074F6A"/>
                </a:solidFill>
                <a:latin typeface="Arial"/>
                <a:ea typeface="Arial"/>
                <a:cs typeface="Arial"/>
                <a:sym typeface="Arial"/>
              </a:rPr>
              <a:t>部門 按分手法の検証</a:t>
            </a:r>
            <a:endParaRPr/>
          </a:p>
        </p:txBody>
      </p:sp>
      <p:cxnSp>
        <p:nvCxnSpPr>
          <p:cNvPr id="223" name="Google Shape;223;g3346888c360_1_0"/>
          <p:cNvCxnSpPr/>
          <p:nvPr/>
        </p:nvCxnSpPr>
        <p:spPr>
          <a:xfrm flipH="1" rot="10800000">
            <a:off x="787903" y="3903946"/>
            <a:ext cx="8496000" cy="49500"/>
          </a:xfrm>
          <a:prstGeom prst="straightConnector1">
            <a:avLst/>
          </a:prstGeom>
          <a:noFill/>
          <a:ln cap="flat" cmpd="sng" w="25400">
            <a:solidFill>
              <a:srgbClr val="074F6A"/>
            </a:solidFill>
            <a:prstDash val="solid"/>
            <a:miter lim="800000"/>
            <a:headEnd len="sm" w="sm" type="none"/>
            <a:tailEnd len="sm" w="sm" type="none"/>
          </a:ln>
        </p:spPr>
      </p:cxnSp>
      <p:sp>
        <p:nvSpPr>
          <p:cNvPr id="224" name="Google Shape;224;g3346888c360_1_0"/>
          <p:cNvSpPr txBox="1"/>
          <p:nvPr/>
        </p:nvSpPr>
        <p:spPr>
          <a:xfrm>
            <a:off x="787903" y="1089025"/>
            <a:ext cx="2544900" cy="781500"/>
          </a:xfrm>
          <a:prstGeom prst="rect">
            <a:avLst/>
          </a:prstGeom>
          <a:noFill/>
          <a:ln>
            <a:noFill/>
          </a:ln>
        </p:spPr>
        <p:txBody>
          <a:bodyPr anchorCtr="0" anchor="t" bIns="35500" lIns="71025" spcFirstLastPara="1" rIns="71025" wrap="square" tIns="35500">
            <a:noAutofit/>
          </a:bodyPr>
          <a:lstStyle/>
          <a:p>
            <a:pPr indent="0" lvl="0" marL="0" marR="0" rtl="0" algn="l">
              <a:lnSpc>
                <a:spcPct val="90000"/>
              </a:lnSpc>
              <a:spcBef>
                <a:spcPts val="0"/>
              </a:spcBef>
              <a:spcAft>
                <a:spcPts val="0"/>
              </a:spcAft>
              <a:buClr>
                <a:srgbClr val="333333"/>
              </a:buClr>
              <a:buSzPts val="1800"/>
              <a:buFont typeface="Arial"/>
              <a:buNone/>
            </a:pPr>
            <a:r>
              <a:rPr b="0" i="0" lang="ja-JP" sz="1800" u="none" cap="none" strike="noStrike">
                <a:solidFill>
                  <a:srgbClr val="333333"/>
                </a:solidFill>
                <a:latin typeface="Arial"/>
                <a:ea typeface="Arial"/>
                <a:cs typeface="Arial"/>
                <a:sym typeface="Arial"/>
              </a:rPr>
              <a:t>February 13, 2024</a:t>
            </a:r>
            <a:endParaRPr b="0" i="0" sz="1800" u="none" cap="none" strike="noStrike">
              <a:solidFill>
                <a:srgbClr val="333333"/>
              </a:solidFill>
              <a:latin typeface="Arial"/>
              <a:ea typeface="Arial"/>
              <a:cs typeface="Arial"/>
              <a:sym typeface="Arial"/>
            </a:endParaRPr>
          </a:p>
        </p:txBody>
      </p:sp>
      <p:sp>
        <p:nvSpPr>
          <p:cNvPr id="225" name="Google Shape;225;g3346888c360_1_0"/>
          <p:cNvSpPr txBox="1"/>
          <p:nvPr/>
        </p:nvSpPr>
        <p:spPr>
          <a:xfrm>
            <a:off x="5284600" y="4213850"/>
            <a:ext cx="39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u="sng">
                <a:solidFill>
                  <a:schemeClr val="hlink"/>
                </a:solidFill>
                <a:hlinkClick r:id="rId3"/>
              </a:rPr>
              <a:t>https://github.com/moooyu1121/JED_validation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346888c360_1_70"/>
          <p:cNvSpPr txBox="1"/>
          <p:nvPr/>
        </p:nvSpPr>
        <p:spPr>
          <a:xfrm>
            <a:off x="3864899" y="2626350"/>
            <a:ext cx="2176200" cy="1605300"/>
          </a:xfrm>
          <a:prstGeom prst="rect">
            <a:avLst/>
          </a:prstGeom>
          <a:noFill/>
          <a:ln>
            <a:noFill/>
          </a:ln>
        </p:spPr>
        <p:txBody>
          <a:bodyPr anchorCtr="0" anchor="ctr" bIns="35500" lIns="71025" spcFirstLastPara="1" rIns="71025" wrap="square" tIns="35500">
            <a:normAutofit/>
          </a:bodyPr>
          <a:lstStyle/>
          <a:p>
            <a:pPr indent="0" lvl="0" marL="0" marR="0" rtl="0" algn="l">
              <a:lnSpc>
                <a:spcPct val="100000"/>
              </a:lnSpc>
              <a:spcBef>
                <a:spcPts val="0"/>
              </a:spcBef>
              <a:spcAft>
                <a:spcPts val="0"/>
              </a:spcAft>
              <a:buClr>
                <a:srgbClr val="074F6A"/>
              </a:buClr>
              <a:buSzPts val="2600"/>
              <a:buFont typeface="Arial"/>
              <a:buNone/>
            </a:pPr>
            <a:r>
              <a:rPr b="1" lang="ja-JP" sz="5300">
                <a:solidFill>
                  <a:srgbClr val="074F6A"/>
                </a:solidFill>
              </a:rPr>
              <a:t>自動車</a:t>
            </a:r>
            <a:endParaRPr sz="4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346888c360_1_8"/>
          <p:cNvSpPr/>
          <p:nvPr/>
        </p:nvSpPr>
        <p:spPr>
          <a:xfrm>
            <a:off x="657178" y="953171"/>
            <a:ext cx="8843100" cy="311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8" name="Google Shape;238;g3346888c360_1_8"/>
          <p:cNvSpPr/>
          <p:nvPr/>
        </p:nvSpPr>
        <p:spPr>
          <a:xfrm>
            <a:off x="126200" y="1025575"/>
            <a:ext cx="9650700" cy="152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2800" u="none" cap="none" strike="noStrike">
                <a:solidFill>
                  <a:srgbClr val="202124"/>
                </a:solidFill>
                <a:latin typeface="Arial"/>
                <a:ea typeface="Arial"/>
                <a:cs typeface="Arial"/>
                <a:sym typeface="Arial"/>
              </a:rPr>
              <a:t>・</a:t>
            </a:r>
            <a:r>
              <a:rPr b="1" i="0" lang="ja-JP" sz="2400" u="none" cap="none" strike="noStrike">
                <a:solidFill>
                  <a:srgbClr val="202124"/>
                </a:solidFill>
                <a:latin typeface="Arial"/>
                <a:ea typeface="Arial"/>
                <a:cs typeface="Arial"/>
                <a:sym typeface="Arial"/>
              </a:rPr>
              <a:t> </a:t>
            </a:r>
            <a:r>
              <a:rPr b="1" i="0" lang="ja-JP" sz="2200" u="none" cap="none" strike="noStrike">
                <a:solidFill>
                  <a:srgbClr val="074F6A"/>
                </a:solidFill>
                <a:latin typeface="Arial"/>
                <a:ea typeface="Arial"/>
                <a:cs typeface="Arial"/>
                <a:sym typeface="Arial"/>
              </a:rPr>
              <a:t>目的</a:t>
            </a:r>
            <a:endParaRPr b="1" i="0" sz="2200" u="none" cap="none" strike="noStrike">
              <a:solidFill>
                <a:srgbClr val="074F6A"/>
              </a:solidFill>
              <a:latin typeface="Arial"/>
              <a:ea typeface="Arial"/>
              <a:cs typeface="Arial"/>
              <a:sym typeface="Arial"/>
            </a:endParaRPr>
          </a:p>
          <a:p>
            <a:pPr indent="0" lvl="0" marL="0" marR="0" rtl="0" algn="l">
              <a:lnSpc>
                <a:spcPct val="150000"/>
              </a:lnSpc>
              <a:spcBef>
                <a:spcPts val="0"/>
              </a:spcBef>
              <a:spcAft>
                <a:spcPts val="0"/>
              </a:spcAft>
              <a:buNone/>
            </a:pPr>
            <a:r>
              <a:rPr b="1" i="0" lang="ja-JP" sz="2200" u="none" cap="none" strike="noStrike">
                <a:solidFill>
                  <a:srgbClr val="074F6A"/>
                </a:solidFill>
                <a:latin typeface="Arial"/>
                <a:ea typeface="Arial"/>
                <a:cs typeface="Arial"/>
                <a:sym typeface="Arial"/>
              </a:rPr>
              <a:t>    </a:t>
            </a:r>
            <a:r>
              <a:rPr b="1" i="0" lang="ja-JP" sz="2200" u="none" cap="none" strike="noStrike">
                <a:solidFill>
                  <a:srgbClr val="222A35"/>
                </a:solidFill>
                <a:latin typeface="Arial"/>
                <a:ea typeface="Arial"/>
                <a:cs typeface="Arial"/>
                <a:sym typeface="Arial"/>
              </a:rPr>
              <a:t>JEDにおける</a:t>
            </a:r>
            <a:r>
              <a:rPr b="1" lang="ja-JP" sz="2200">
                <a:solidFill>
                  <a:srgbClr val="222A35"/>
                </a:solidFill>
              </a:rPr>
              <a:t>運輸</a:t>
            </a:r>
            <a:r>
              <a:rPr b="1" i="0" lang="ja-JP" sz="2200" u="none" cap="none" strike="noStrike">
                <a:solidFill>
                  <a:srgbClr val="222A35"/>
                </a:solidFill>
                <a:latin typeface="Arial"/>
                <a:ea typeface="Arial"/>
                <a:cs typeface="Arial"/>
                <a:sym typeface="Arial"/>
              </a:rPr>
              <a:t>部門の按分法 (</a:t>
            </a:r>
            <a:r>
              <a:rPr b="1" lang="ja-JP" sz="2200">
                <a:solidFill>
                  <a:srgbClr val="222A35"/>
                </a:solidFill>
              </a:rPr>
              <a:t>自動車登録台数</a:t>
            </a:r>
            <a:r>
              <a:rPr b="1" i="0" lang="ja-JP" sz="2200" u="none" cap="none" strike="noStrike">
                <a:solidFill>
                  <a:srgbClr val="222A35"/>
                </a:solidFill>
                <a:latin typeface="Arial"/>
                <a:ea typeface="Arial"/>
                <a:cs typeface="Arial"/>
                <a:sym typeface="Arial"/>
              </a:rPr>
              <a:t>による按分)の信頼</a:t>
            </a:r>
            <a:r>
              <a:rPr b="1" lang="ja-JP" sz="2200">
                <a:solidFill>
                  <a:srgbClr val="222A35"/>
                </a:solidFill>
              </a:rPr>
              <a:t>性</a:t>
            </a:r>
            <a:br>
              <a:rPr b="1" lang="ja-JP" sz="2200">
                <a:solidFill>
                  <a:srgbClr val="222A35"/>
                </a:solidFill>
              </a:rPr>
            </a:br>
            <a:r>
              <a:rPr b="1" lang="ja-JP" sz="2200">
                <a:solidFill>
                  <a:srgbClr val="222A35"/>
                </a:solidFill>
              </a:rPr>
              <a:t>　</a:t>
            </a:r>
            <a:r>
              <a:rPr b="1" i="0" lang="ja-JP" sz="2200" u="none" cap="none" strike="noStrike">
                <a:solidFill>
                  <a:srgbClr val="222A35"/>
                </a:solidFill>
                <a:latin typeface="Arial"/>
                <a:ea typeface="Arial"/>
                <a:cs typeface="Arial"/>
                <a:sym typeface="Arial"/>
              </a:rPr>
              <a:t>を</a:t>
            </a:r>
            <a:r>
              <a:rPr b="1" lang="ja-JP" sz="2200">
                <a:solidFill>
                  <a:srgbClr val="222A35"/>
                </a:solidFill>
              </a:rPr>
              <a:t>検証する</a:t>
            </a:r>
            <a:r>
              <a:rPr b="1" i="0" lang="ja-JP" sz="2200" u="none" cap="none" strike="noStrike">
                <a:solidFill>
                  <a:srgbClr val="222A35"/>
                </a:solidFill>
                <a:latin typeface="Arial"/>
                <a:ea typeface="Arial"/>
                <a:cs typeface="Arial"/>
                <a:sym typeface="Arial"/>
              </a:rPr>
              <a:t>.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sp>
        <p:nvSpPr>
          <p:cNvPr id="239" name="Google Shape;239;g3346888c360_1_8"/>
          <p:cNvSpPr txBox="1"/>
          <p:nvPr/>
        </p:nvSpPr>
        <p:spPr>
          <a:xfrm>
            <a:off x="443260" y="282973"/>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u="none" cap="none" strike="noStrike">
                <a:solidFill>
                  <a:srgbClr val="222A35"/>
                </a:solidFill>
                <a:latin typeface="Arial"/>
                <a:ea typeface="Arial"/>
                <a:cs typeface="Arial"/>
                <a:sym typeface="Arial"/>
              </a:rPr>
              <a:t>目的と</a:t>
            </a:r>
            <a:r>
              <a:rPr b="1" i="0" lang="ja-JP" sz="2400" u="none" cap="none" strike="noStrike">
                <a:solidFill>
                  <a:srgbClr val="222A35"/>
                </a:solidFill>
                <a:latin typeface="Arial"/>
                <a:ea typeface="Arial"/>
                <a:cs typeface="Arial"/>
                <a:sym typeface="Arial"/>
              </a:rPr>
              <a:t>検証手法</a:t>
            </a:r>
            <a:endParaRPr b="1" i="0" sz="2400" u="none" cap="none" strike="noStrike">
              <a:solidFill>
                <a:srgbClr val="222A35"/>
              </a:solidFill>
              <a:latin typeface="Arial"/>
              <a:ea typeface="Arial"/>
              <a:cs typeface="Arial"/>
              <a:sym typeface="Arial"/>
            </a:endParaRPr>
          </a:p>
        </p:txBody>
      </p:sp>
      <p:sp>
        <p:nvSpPr>
          <p:cNvPr id="240" name="Google Shape;240;g3346888c360_1_8"/>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1" name="Google Shape;241;g3346888c360_1_8"/>
          <p:cNvSpPr/>
          <p:nvPr/>
        </p:nvSpPr>
        <p:spPr>
          <a:xfrm>
            <a:off x="126200" y="2584725"/>
            <a:ext cx="9628800" cy="404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2800" u="none" cap="none" strike="noStrike">
                <a:solidFill>
                  <a:srgbClr val="202124"/>
                </a:solidFill>
                <a:latin typeface="Arial"/>
                <a:ea typeface="Arial"/>
                <a:cs typeface="Arial"/>
                <a:sym typeface="Arial"/>
              </a:rPr>
              <a:t>・</a:t>
            </a:r>
            <a:r>
              <a:rPr b="1" i="0" lang="ja-JP" sz="2400" u="none" cap="none" strike="noStrike">
                <a:solidFill>
                  <a:srgbClr val="202124"/>
                </a:solidFill>
                <a:latin typeface="Arial"/>
                <a:ea typeface="Arial"/>
                <a:cs typeface="Arial"/>
                <a:sym typeface="Arial"/>
              </a:rPr>
              <a:t> </a:t>
            </a:r>
            <a:r>
              <a:rPr b="1" i="0" lang="ja-JP" sz="2200" u="none" cap="none" strike="noStrike">
                <a:solidFill>
                  <a:srgbClr val="074F6A"/>
                </a:solidFill>
                <a:latin typeface="Arial"/>
                <a:ea typeface="Arial"/>
                <a:cs typeface="Arial"/>
                <a:sym typeface="Arial"/>
              </a:rPr>
              <a:t>検証手法</a:t>
            </a:r>
            <a:endParaRPr b="1" i="0" sz="2200" u="none" cap="none" strike="noStrike">
              <a:solidFill>
                <a:srgbClr val="074F6A"/>
              </a:solidFill>
              <a:latin typeface="Arial"/>
              <a:ea typeface="Arial"/>
              <a:cs typeface="Arial"/>
              <a:sym typeface="Arial"/>
            </a:endParaRPr>
          </a:p>
          <a:p>
            <a:pPr indent="0" lvl="0" marL="0" marR="0" rtl="0" algn="l">
              <a:lnSpc>
                <a:spcPct val="150000"/>
              </a:lnSpc>
              <a:spcBef>
                <a:spcPts val="0"/>
              </a:spcBef>
              <a:spcAft>
                <a:spcPts val="0"/>
              </a:spcAft>
              <a:buNone/>
            </a:pPr>
            <a:r>
              <a:rPr b="1" i="0" lang="ja-JP" sz="2200" u="none" cap="none" strike="noStrike">
                <a:solidFill>
                  <a:srgbClr val="002060"/>
                </a:solidFill>
                <a:latin typeface="Arial"/>
                <a:ea typeface="Arial"/>
                <a:cs typeface="Arial"/>
                <a:sym typeface="Arial"/>
              </a:rPr>
              <a:t>    ・ </a:t>
            </a:r>
            <a:r>
              <a:rPr b="1" lang="ja-JP" sz="2200">
                <a:solidFill>
                  <a:srgbClr val="222A35"/>
                </a:solidFill>
              </a:rPr>
              <a:t>米国とヨーロッパ諸国における国単位の</a:t>
            </a:r>
            <a:r>
              <a:rPr b="1" lang="ja-JP" sz="2200">
                <a:solidFill>
                  <a:srgbClr val="222A35"/>
                </a:solidFill>
              </a:rPr>
              <a:t>運輸</a:t>
            </a:r>
            <a:r>
              <a:rPr b="1" i="0" lang="ja-JP" sz="2200" u="none" cap="none" strike="noStrike">
                <a:solidFill>
                  <a:srgbClr val="222A35"/>
                </a:solidFill>
                <a:latin typeface="Arial"/>
                <a:ea typeface="Arial"/>
                <a:cs typeface="Arial"/>
                <a:sym typeface="Arial"/>
              </a:rPr>
              <a:t>部門</a:t>
            </a:r>
            <a:r>
              <a:rPr b="1" i="0" lang="ja-JP" sz="2200" u="none" cap="none" strike="noStrike">
                <a:solidFill>
                  <a:srgbClr val="222A35"/>
                </a:solidFill>
                <a:latin typeface="Arial"/>
                <a:ea typeface="Arial"/>
                <a:cs typeface="Arial"/>
                <a:sym typeface="Arial"/>
              </a:rPr>
              <a:t>の</a:t>
            </a:r>
            <a:r>
              <a:rPr b="1" i="0" lang="ja-JP" sz="2200" u="none" cap="none" strike="noStrike">
                <a:solidFill>
                  <a:srgbClr val="222A35"/>
                </a:solidFill>
                <a:latin typeface="Arial"/>
                <a:ea typeface="Arial"/>
                <a:cs typeface="Arial"/>
                <a:sym typeface="Arial"/>
              </a:rPr>
              <a:t>エネルギー消費</a:t>
            </a:r>
            <a:br>
              <a:rPr b="1" i="0" lang="ja-JP" sz="2200" u="none" cap="none" strike="noStrike">
                <a:solidFill>
                  <a:srgbClr val="222A35"/>
                </a:solidFill>
                <a:latin typeface="Arial"/>
                <a:ea typeface="Arial"/>
                <a:cs typeface="Arial"/>
                <a:sym typeface="Arial"/>
              </a:rPr>
            </a:br>
            <a:r>
              <a:rPr b="1" lang="ja-JP" sz="2200">
                <a:solidFill>
                  <a:srgbClr val="222A35"/>
                </a:solidFill>
              </a:rPr>
              <a:t>　　　</a:t>
            </a:r>
            <a:r>
              <a:rPr b="1" i="0" lang="ja-JP" sz="2200" u="none" cap="none" strike="noStrike">
                <a:solidFill>
                  <a:srgbClr val="222A35"/>
                </a:solidFill>
                <a:latin typeface="Arial"/>
                <a:ea typeface="Arial"/>
                <a:cs typeface="Arial"/>
                <a:sym typeface="Arial"/>
              </a:rPr>
              <a:t>量(</a:t>
            </a:r>
            <a:r>
              <a:rPr b="1" lang="ja-JP" sz="2200">
                <a:solidFill>
                  <a:srgbClr val="222A35"/>
                </a:solidFill>
              </a:rPr>
              <a:t>実測値</a:t>
            </a:r>
            <a:r>
              <a:rPr b="1" i="0" lang="ja-JP" sz="2200" u="none" cap="none" strike="noStrike">
                <a:solidFill>
                  <a:srgbClr val="222A35"/>
                </a:solidFill>
                <a:latin typeface="Arial"/>
                <a:ea typeface="Arial"/>
                <a:cs typeface="Arial"/>
                <a:sym typeface="Arial"/>
              </a:rPr>
              <a:t>)</a:t>
            </a:r>
            <a:r>
              <a:rPr b="1" lang="ja-JP" sz="2200">
                <a:solidFill>
                  <a:srgbClr val="222A35"/>
                </a:solidFill>
              </a:rPr>
              <a:t>と，自動車登録台数</a:t>
            </a:r>
            <a:r>
              <a:rPr b="1" i="0" lang="ja-JP" sz="2200" u="none" cap="none" strike="noStrike">
                <a:solidFill>
                  <a:srgbClr val="222A35"/>
                </a:solidFill>
                <a:latin typeface="Arial"/>
                <a:ea typeface="Arial"/>
                <a:cs typeface="Arial"/>
                <a:sym typeface="Arial"/>
              </a:rPr>
              <a:t>の相関を可視化</a:t>
            </a:r>
            <a:r>
              <a:rPr b="1" lang="ja-JP" sz="2200">
                <a:solidFill>
                  <a:srgbClr val="222A35"/>
                </a:solidFill>
              </a:rPr>
              <a:t>する．</a:t>
            </a:r>
            <a:endParaRPr b="1" sz="2200">
              <a:solidFill>
                <a:srgbClr val="222A35"/>
              </a:solidFill>
            </a:endParaRPr>
          </a:p>
          <a:p>
            <a:pPr indent="0" lvl="0" marL="0" rtl="0" algn="l">
              <a:spcBef>
                <a:spcPts val="0"/>
              </a:spcBef>
              <a:spcAft>
                <a:spcPts val="0"/>
              </a:spcAft>
              <a:buNone/>
            </a:pPr>
            <a:r>
              <a:rPr b="1" lang="ja-JP" sz="2800">
                <a:solidFill>
                  <a:srgbClr val="202124"/>
                </a:solidFill>
              </a:rPr>
              <a:t>・</a:t>
            </a:r>
            <a:r>
              <a:rPr b="1" lang="ja-JP" sz="2200">
                <a:solidFill>
                  <a:srgbClr val="074F6A"/>
                </a:solidFill>
              </a:rPr>
              <a:t>データソース</a:t>
            </a:r>
            <a:endParaRPr b="1" sz="2200">
              <a:solidFill>
                <a:srgbClr val="074F6A"/>
              </a:solidFill>
            </a:endParaRPr>
          </a:p>
          <a:p>
            <a:pPr indent="0" lvl="0" marL="0" rtl="0" algn="l">
              <a:spcBef>
                <a:spcPts val="0"/>
              </a:spcBef>
              <a:spcAft>
                <a:spcPts val="0"/>
              </a:spcAft>
              <a:buNone/>
            </a:pPr>
            <a:r>
              <a:rPr b="1" lang="ja-JP" sz="2200">
                <a:solidFill>
                  <a:srgbClr val="074F6A"/>
                </a:solidFill>
              </a:rPr>
              <a:t>    </a:t>
            </a:r>
            <a:r>
              <a:rPr b="1" lang="ja-JP" sz="2200">
                <a:solidFill>
                  <a:srgbClr val="002060"/>
                </a:solidFill>
              </a:rPr>
              <a:t>・</a:t>
            </a:r>
            <a:r>
              <a:rPr b="1" lang="ja-JP" sz="800" u="sng">
                <a:solidFill>
                  <a:schemeClr val="hlink"/>
                </a:solidFill>
                <a:hlinkClick r:id="rId3"/>
              </a:rPr>
              <a:t>https://ec.europa.eu/eurostat/databrowser/view/nrg_d_traq__custom_13163020/bookmark/table?lang=en&amp;bookmarkId=39d845e8-a66f-4ae6-8886-e1d94ad40e78</a:t>
            </a:r>
            <a:r>
              <a:rPr b="1" lang="ja-JP" sz="800">
                <a:solidFill>
                  <a:srgbClr val="222A35"/>
                </a:solidFill>
              </a:rPr>
              <a:t> (ヨーロッパ@2022)</a:t>
            </a:r>
            <a:endParaRPr b="1" sz="800">
              <a:solidFill>
                <a:srgbClr val="222A35"/>
              </a:solidFill>
            </a:endParaRPr>
          </a:p>
          <a:p>
            <a:pPr indent="0" lvl="0" marL="0" rtl="0" algn="l">
              <a:spcBef>
                <a:spcPts val="0"/>
              </a:spcBef>
              <a:spcAft>
                <a:spcPts val="0"/>
              </a:spcAft>
              <a:buNone/>
            </a:pPr>
            <a:r>
              <a:rPr b="1" lang="ja-JP" sz="2200">
                <a:solidFill>
                  <a:srgbClr val="002060"/>
                </a:solidFill>
              </a:rPr>
              <a:t>    ・</a:t>
            </a:r>
            <a:r>
              <a:rPr b="1" lang="ja-JP" sz="800" u="sng">
                <a:solidFill>
                  <a:schemeClr val="hlink"/>
                </a:solidFill>
                <a:hlinkClick r:id="rId4"/>
              </a:rPr>
              <a:t>https://www.eia.gov/totalenergy/data/annual/</a:t>
            </a:r>
            <a:r>
              <a:rPr b="1" lang="ja-JP" sz="800">
                <a:solidFill>
                  <a:srgbClr val="222A35"/>
                </a:solidFill>
              </a:rPr>
              <a:t> (アメリカ全体の運輸部門エネルギー消費量@2022)</a:t>
            </a:r>
            <a:r>
              <a:rPr b="1" lang="ja-JP" sz="800">
                <a:solidFill>
                  <a:srgbClr val="C00000"/>
                </a:solidFill>
              </a:rPr>
              <a:t>　-&gt;　27676.261 Trillion Btu in 2022</a:t>
            </a:r>
            <a:endParaRPr b="1" sz="800">
              <a:solidFill>
                <a:srgbClr val="C00000"/>
              </a:solidFill>
            </a:endParaRPr>
          </a:p>
          <a:p>
            <a:pPr indent="0" lvl="0" marL="0" rtl="0" algn="l">
              <a:spcBef>
                <a:spcPts val="0"/>
              </a:spcBef>
              <a:spcAft>
                <a:spcPts val="0"/>
              </a:spcAft>
              <a:buClr>
                <a:schemeClr val="dk1"/>
              </a:buClr>
              <a:buFont typeface="Arial"/>
              <a:buNone/>
            </a:pPr>
            <a:r>
              <a:rPr b="1" lang="ja-JP" sz="2200">
                <a:solidFill>
                  <a:srgbClr val="002060"/>
                </a:solidFill>
              </a:rPr>
              <a:t>    ・</a:t>
            </a:r>
            <a:r>
              <a:rPr b="1" lang="ja-JP" sz="800" u="sng">
                <a:solidFill>
                  <a:schemeClr val="hlink"/>
                </a:solidFill>
                <a:hlinkClick r:id="rId5"/>
              </a:rPr>
              <a:t>https://en.wikipedia.org/wiki/List_of_countries_and_territories_by_motor_vehicles_per_capita</a:t>
            </a:r>
            <a:r>
              <a:rPr b="1" lang="ja-JP" sz="800">
                <a:solidFill>
                  <a:srgbClr val="222A35"/>
                </a:solidFill>
              </a:rPr>
              <a:t> (各国の自動車登録台数@年度ばらつきあり)</a:t>
            </a:r>
            <a:r>
              <a:rPr b="1" lang="ja-JP" sz="2200">
                <a:solidFill>
                  <a:srgbClr val="002060"/>
                </a:solidFill>
              </a:rPr>
              <a:t> </a:t>
            </a:r>
            <a:endParaRPr b="1" sz="2200">
              <a:solidFill>
                <a:srgbClr val="002060"/>
              </a:solidFill>
            </a:endParaRPr>
          </a:p>
          <a:p>
            <a:pPr indent="0" lvl="0" marL="0" rtl="0" algn="l">
              <a:spcBef>
                <a:spcPts val="0"/>
              </a:spcBef>
              <a:spcAft>
                <a:spcPts val="0"/>
              </a:spcAft>
              <a:buClr>
                <a:schemeClr val="dk1"/>
              </a:buClr>
              <a:buFont typeface="Arial"/>
              <a:buNone/>
            </a:pPr>
            <a:r>
              <a:rPr b="1" lang="ja-JP" sz="2200">
                <a:solidFill>
                  <a:srgbClr val="002060"/>
                </a:solidFill>
              </a:rPr>
              <a:t>    ・</a:t>
            </a:r>
            <a:r>
              <a:rPr b="1" lang="ja-JP" sz="800" u="sng">
                <a:solidFill>
                  <a:schemeClr val="hlink"/>
                </a:solidFill>
                <a:hlinkClick r:id="rId6"/>
              </a:rPr>
              <a:t>https://www.eia.gov/state/seds/data.php?incfile=/state/seds/sep_sum/html/sum_btu_tra.html&amp;sid=US</a:t>
            </a:r>
            <a:r>
              <a:rPr b="1" lang="ja-JP" sz="800">
                <a:solidFill>
                  <a:srgbClr val="222A35"/>
                </a:solidFill>
              </a:rPr>
              <a:t> (アメリカの州ごとの運輸部門エネルギー消費量@2022)</a:t>
            </a:r>
            <a:br>
              <a:rPr b="1" lang="ja-JP" sz="800">
                <a:solidFill>
                  <a:srgbClr val="222A35"/>
                </a:solidFill>
              </a:rPr>
            </a:br>
            <a:r>
              <a:rPr b="1" lang="ja-JP" sz="800">
                <a:solidFill>
                  <a:srgbClr val="222A35"/>
                </a:solidFill>
              </a:rPr>
              <a:t>	</a:t>
            </a:r>
            <a:r>
              <a:rPr b="1" lang="ja-JP" sz="800">
                <a:solidFill>
                  <a:srgbClr val="C00000"/>
                </a:solidFill>
              </a:rPr>
              <a:t>　-&gt;　27632.0 Trillion Btu in 2022 (SUM)</a:t>
            </a:r>
            <a:endParaRPr b="1" sz="800">
              <a:solidFill>
                <a:srgbClr val="222A35"/>
              </a:solidFill>
            </a:endParaRPr>
          </a:p>
          <a:p>
            <a:pPr indent="0" lvl="0" marL="0" rtl="0" algn="l">
              <a:spcBef>
                <a:spcPts val="0"/>
              </a:spcBef>
              <a:spcAft>
                <a:spcPts val="0"/>
              </a:spcAft>
              <a:buClr>
                <a:schemeClr val="dk1"/>
              </a:buClr>
              <a:buFont typeface="Arial"/>
              <a:buNone/>
            </a:pPr>
            <a:r>
              <a:rPr b="1" lang="ja-JP" sz="2200">
                <a:solidFill>
                  <a:srgbClr val="002060"/>
                </a:solidFill>
              </a:rPr>
              <a:t>    ・</a:t>
            </a:r>
            <a:r>
              <a:rPr b="1" lang="ja-JP" sz="800" u="sng">
                <a:solidFill>
                  <a:schemeClr val="hlink"/>
                </a:solidFill>
                <a:hlinkClick r:id="rId7"/>
              </a:rPr>
              <a:t>https://en.wikipedia.org/wiki/List_of_U.S._states_by_vehicles_per_capita</a:t>
            </a:r>
            <a:r>
              <a:rPr b="1" lang="ja-JP" sz="800">
                <a:solidFill>
                  <a:srgbClr val="222A35"/>
                </a:solidFill>
              </a:rPr>
              <a:t> (アメリカの州ごとの自動車登録台数@2021)</a:t>
            </a:r>
            <a:endParaRPr b="1" sz="800">
              <a:solidFill>
                <a:srgbClr val="222A35"/>
              </a:solidFill>
            </a:endParaRPr>
          </a:p>
          <a:p>
            <a:pPr indent="0" lvl="0" marL="0" rtl="0" algn="l">
              <a:spcBef>
                <a:spcPts val="0"/>
              </a:spcBef>
              <a:spcAft>
                <a:spcPts val="0"/>
              </a:spcAft>
              <a:buClr>
                <a:schemeClr val="dk1"/>
              </a:buClr>
              <a:buFont typeface="Arial"/>
              <a:buNone/>
            </a:pPr>
            <a:r>
              <a:t/>
            </a:r>
            <a:endParaRPr b="1" sz="800">
              <a:solidFill>
                <a:srgbClr val="222A35"/>
              </a:solidFill>
            </a:endParaRPr>
          </a:p>
          <a:p>
            <a:pPr indent="0" lvl="0" marL="0" marR="0" rtl="0" algn="l">
              <a:lnSpc>
                <a:spcPct val="120000"/>
              </a:lnSpc>
              <a:spcBef>
                <a:spcPts val="0"/>
              </a:spcBef>
              <a:spcAft>
                <a:spcPts val="0"/>
              </a:spcAft>
              <a:buNone/>
            </a:pPr>
            <a:r>
              <a:t/>
            </a:r>
            <a:endParaRPr b="1" i="0" sz="2200" u="none" cap="none" strike="noStrike">
              <a:solidFill>
                <a:srgbClr val="074F6A"/>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g3346888c360_1_18"/>
          <p:cNvPicPr preferRelativeResize="0"/>
          <p:nvPr/>
        </p:nvPicPr>
        <p:blipFill>
          <a:blip r:embed="rId3">
            <a:alphaModFix/>
          </a:blip>
          <a:stretch>
            <a:fillRect/>
          </a:stretch>
        </p:blipFill>
        <p:spPr>
          <a:xfrm>
            <a:off x="4051400" y="2819000"/>
            <a:ext cx="5754449" cy="3446826"/>
          </a:xfrm>
          <a:prstGeom prst="rect">
            <a:avLst/>
          </a:prstGeom>
          <a:noFill/>
          <a:ln>
            <a:noFill/>
          </a:ln>
        </p:spPr>
      </p:pic>
      <p:pic>
        <p:nvPicPr>
          <p:cNvPr id="248" name="Google Shape;248;g3346888c360_1_18"/>
          <p:cNvPicPr preferRelativeResize="0"/>
          <p:nvPr/>
        </p:nvPicPr>
        <p:blipFill>
          <a:blip r:embed="rId4">
            <a:alphaModFix/>
          </a:blip>
          <a:stretch>
            <a:fillRect/>
          </a:stretch>
        </p:blipFill>
        <p:spPr>
          <a:xfrm>
            <a:off x="42375" y="798825"/>
            <a:ext cx="3718049" cy="2218052"/>
          </a:xfrm>
          <a:prstGeom prst="rect">
            <a:avLst/>
          </a:prstGeom>
          <a:noFill/>
          <a:ln>
            <a:noFill/>
          </a:ln>
        </p:spPr>
      </p:pic>
      <p:sp>
        <p:nvSpPr>
          <p:cNvPr id="249" name="Google Shape;249;g3346888c360_1_18"/>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250" name="Google Shape;250;g3346888c360_1_18"/>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g3346888c360_1_18"/>
          <p:cNvSpPr/>
          <p:nvPr/>
        </p:nvSpPr>
        <p:spPr>
          <a:xfrm>
            <a:off x="4740975" y="1357371"/>
            <a:ext cx="4091400" cy="1056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sz="2200">
                <a:solidFill>
                  <a:srgbClr val="222A35"/>
                </a:solidFill>
              </a:rPr>
              <a:t>アメリカの値が大きいので，両軸で対数を取る</a:t>
            </a:r>
            <a:r>
              <a:rPr b="1" i="0" lang="ja-JP" sz="2200" u="none" cap="none" strike="noStrike">
                <a:solidFill>
                  <a:srgbClr val="222A35"/>
                </a:solidFill>
                <a:latin typeface="Arial"/>
                <a:ea typeface="Arial"/>
                <a:cs typeface="Arial"/>
                <a:sym typeface="Arial"/>
              </a:rPr>
              <a:t>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sp>
        <p:nvSpPr>
          <p:cNvPr id="252" name="Google Shape;252;g3346888c360_1_18"/>
          <p:cNvSpPr/>
          <p:nvPr/>
        </p:nvSpPr>
        <p:spPr>
          <a:xfrm rot="5400000">
            <a:off x="3911525" y="1938100"/>
            <a:ext cx="764700" cy="735300"/>
          </a:xfrm>
          <a:prstGeom prst="bentArrow">
            <a:avLst>
              <a:gd fmla="val 25000" name="adj1"/>
              <a:gd fmla="val 25000" name="adj2"/>
              <a:gd fmla="val 25000" name="adj3"/>
              <a:gd fmla="val 43750" name="adj4"/>
            </a:avLst>
          </a:prstGeom>
          <a:solidFill>
            <a:srgbClr val="00206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g3346888c360_1_18"/>
          <p:cNvSpPr/>
          <p:nvPr/>
        </p:nvSpPr>
        <p:spPr>
          <a:xfrm>
            <a:off x="0" y="3217300"/>
            <a:ext cx="4091400" cy="3640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a:solidFill>
                  <a:srgbClr val="222A35"/>
                </a:solidFill>
              </a:rPr>
              <a:t>マルタ→小さい島なので走行距離短そう</a:t>
            </a:r>
            <a:endParaRPr b="1">
              <a:solidFill>
                <a:srgbClr val="222A35"/>
              </a:solidFill>
            </a:endParaRPr>
          </a:p>
          <a:p>
            <a:pPr indent="0" lvl="0" marL="0" marR="0" rtl="0" algn="l">
              <a:lnSpc>
                <a:spcPct val="150000"/>
              </a:lnSpc>
              <a:spcBef>
                <a:spcPts val="0"/>
              </a:spcBef>
              <a:spcAft>
                <a:spcPts val="0"/>
              </a:spcAft>
              <a:buNone/>
            </a:pPr>
            <a:r>
              <a:rPr b="1" lang="ja-JP">
                <a:solidFill>
                  <a:srgbClr val="222A35"/>
                </a:solidFill>
              </a:rPr>
              <a:t>ルクセンブルク→高級車多いから燃費悪そう</a:t>
            </a:r>
            <a:endParaRPr b="1">
              <a:solidFill>
                <a:srgbClr val="222A35"/>
              </a:solidFill>
            </a:endParaRPr>
          </a:p>
          <a:p>
            <a:pPr indent="0" lvl="0" marL="0" marR="0" rtl="0" algn="l">
              <a:lnSpc>
                <a:spcPct val="150000"/>
              </a:lnSpc>
              <a:spcBef>
                <a:spcPts val="0"/>
              </a:spcBef>
              <a:spcAft>
                <a:spcPts val="0"/>
              </a:spcAft>
              <a:buNone/>
            </a:pPr>
            <a:r>
              <a:rPr b="1" lang="ja-JP">
                <a:solidFill>
                  <a:srgbClr val="222A35"/>
                </a:solidFill>
              </a:rPr>
              <a:t>アメリカ→長距離移動多そう＆ピックアップ</a:t>
            </a:r>
            <a:br>
              <a:rPr b="1" lang="ja-JP">
                <a:solidFill>
                  <a:srgbClr val="222A35"/>
                </a:solidFill>
              </a:rPr>
            </a:br>
            <a:r>
              <a:rPr b="1" lang="ja-JP">
                <a:solidFill>
                  <a:srgbClr val="222A35"/>
                </a:solidFill>
              </a:rPr>
              <a:t>		トラックとかの燃費悪い車多そう</a:t>
            </a:r>
            <a:endParaRPr b="1">
              <a:solidFill>
                <a:srgbClr val="222A35"/>
              </a:solidFill>
            </a:endParaRPr>
          </a:p>
          <a:p>
            <a:pPr indent="0" lvl="0" marL="0" marR="0" rtl="0" algn="l">
              <a:lnSpc>
                <a:spcPct val="150000"/>
              </a:lnSpc>
              <a:spcBef>
                <a:spcPts val="0"/>
              </a:spcBef>
              <a:spcAft>
                <a:spcPts val="0"/>
              </a:spcAft>
              <a:buNone/>
            </a:pPr>
            <a:r>
              <a:t/>
            </a:r>
            <a:endParaRPr b="1">
              <a:solidFill>
                <a:srgbClr val="222A35"/>
              </a:solidFill>
            </a:endParaRPr>
          </a:p>
          <a:p>
            <a:pPr indent="0" lvl="0" marL="0" marR="0" rtl="0" algn="l">
              <a:lnSpc>
                <a:spcPct val="150000"/>
              </a:lnSpc>
              <a:spcBef>
                <a:spcPts val="0"/>
              </a:spcBef>
              <a:spcAft>
                <a:spcPts val="0"/>
              </a:spcAft>
              <a:buNone/>
            </a:pPr>
            <a:r>
              <a:rPr b="1" lang="ja-JP">
                <a:solidFill>
                  <a:srgbClr val="222A35"/>
                </a:solidFill>
              </a:rPr>
              <a:t>ヨーロッパの小国と</a:t>
            </a:r>
            <a:r>
              <a:rPr b="1" lang="ja-JP">
                <a:solidFill>
                  <a:srgbClr val="222A35"/>
                </a:solidFill>
              </a:rPr>
              <a:t>(10^6くらいオーダーが違う)</a:t>
            </a:r>
            <a:r>
              <a:rPr b="1" lang="ja-JP">
                <a:solidFill>
                  <a:srgbClr val="222A35"/>
                </a:solidFill>
              </a:rPr>
              <a:t>ドイツ，フランス，アメリカが一直線に乗るならば，</a:t>
            </a:r>
            <a:br>
              <a:rPr b="1" lang="ja-JP">
                <a:solidFill>
                  <a:srgbClr val="222A35"/>
                </a:solidFill>
              </a:rPr>
            </a:br>
            <a:r>
              <a:rPr b="1" lang="ja-JP">
                <a:solidFill>
                  <a:srgbClr val="222A35"/>
                </a:solidFill>
              </a:rPr>
              <a:t>日本において自動車登録台数で按分して市区町村ごとの自動車のエネルギー消費量とする妥当性が主張できるのでは</a:t>
            </a:r>
            <a:endParaRPr b="1">
              <a:solidFill>
                <a:srgbClr val="222A35"/>
              </a:solidFill>
            </a:endParaRPr>
          </a:p>
        </p:txBody>
      </p:sp>
      <p:sp>
        <p:nvSpPr>
          <p:cNvPr id="254" name="Google Shape;254;g3346888c360_1_18"/>
          <p:cNvSpPr/>
          <p:nvPr/>
        </p:nvSpPr>
        <p:spPr>
          <a:xfrm>
            <a:off x="5057050" y="6265825"/>
            <a:ext cx="4723800" cy="5922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a:solidFill>
                  <a:srgbClr val="222A35"/>
                </a:solidFill>
              </a:rPr>
              <a:t>※アメリカの運輸部門エネルギー消費量は鉄道と自動車</a:t>
            </a:r>
            <a:br>
              <a:rPr b="1" lang="ja-JP">
                <a:solidFill>
                  <a:srgbClr val="222A35"/>
                </a:solidFill>
              </a:rPr>
            </a:br>
            <a:r>
              <a:rPr b="1" lang="ja-JP">
                <a:solidFill>
                  <a:srgbClr val="222A35"/>
                </a:solidFill>
              </a:rPr>
              <a:t>　の合計となっている</a:t>
            </a:r>
            <a:endParaRPr b="1">
              <a:solidFill>
                <a:srgbClr val="222A35"/>
              </a:solidFill>
            </a:endParaRPr>
          </a:p>
        </p:txBody>
      </p:sp>
      <p:pic>
        <p:nvPicPr>
          <p:cNvPr id="255" name="Google Shape;255;g3346888c360_1_18"/>
          <p:cNvPicPr preferRelativeResize="0"/>
          <p:nvPr/>
        </p:nvPicPr>
        <p:blipFill>
          <a:blip r:embed="rId5">
            <a:alphaModFix/>
          </a:blip>
          <a:stretch>
            <a:fillRect/>
          </a:stretch>
        </p:blipFill>
        <p:spPr>
          <a:xfrm>
            <a:off x="4026400" y="2705258"/>
            <a:ext cx="5754451" cy="3560567"/>
          </a:xfrm>
          <a:prstGeom prst="rect">
            <a:avLst/>
          </a:prstGeom>
          <a:noFill/>
          <a:ln>
            <a:noFill/>
          </a:ln>
        </p:spPr>
      </p:pic>
      <p:sp>
        <p:nvSpPr>
          <p:cNvPr id="256" name="Google Shape;256;g3346888c360_1_18"/>
          <p:cNvSpPr txBox="1"/>
          <p:nvPr/>
        </p:nvSpPr>
        <p:spPr>
          <a:xfrm>
            <a:off x="3964925" y="-76200"/>
            <a:ext cx="5927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1600">
                <a:solidFill>
                  <a:schemeClr val="accent1"/>
                </a:solidFill>
              </a:rPr>
              <a:t>標準偏差の値出す</a:t>
            </a:r>
            <a:endParaRPr sz="1600">
              <a:solidFill>
                <a:schemeClr val="accent1"/>
              </a:solidFill>
            </a:endParaRPr>
          </a:p>
          <a:p>
            <a:pPr indent="0" lvl="0" marL="0" rtl="0" algn="l">
              <a:spcBef>
                <a:spcPts val="0"/>
              </a:spcBef>
              <a:spcAft>
                <a:spcPts val="0"/>
              </a:spcAft>
              <a:buNone/>
            </a:pPr>
            <a:r>
              <a:rPr lang="ja-JP" sz="1600">
                <a:solidFill>
                  <a:schemeClr val="accent1"/>
                </a:solidFill>
              </a:rPr>
              <a:t>1:1の直線からどれくらいずれるのかを明示する</a:t>
            </a:r>
            <a:endParaRPr sz="1600">
              <a:solidFill>
                <a:schemeClr val="accent1"/>
              </a:solidFill>
            </a:endParaRPr>
          </a:p>
          <a:p>
            <a:pPr indent="0" lvl="0" marL="0" rtl="0" algn="l">
              <a:spcBef>
                <a:spcPts val="0"/>
              </a:spcBef>
              <a:spcAft>
                <a:spcPts val="0"/>
              </a:spcAft>
              <a:buNone/>
            </a:pPr>
            <a:r>
              <a:rPr lang="ja-JP" sz="1600">
                <a:solidFill>
                  <a:schemeClr val="accent1"/>
                </a:solidFill>
              </a:rPr>
              <a:t>幅のある直線を描いて範囲を示す</a:t>
            </a:r>
            <a:endParaRPr sz="1600">
              <a:solidFill>
                <a:schemeClr val="accent1"/>
              </a:solidFill>
            </a:endParaRPr>
          </a:p>
          <a:p>
            <a:pPr indent="0" lvl="0" marL="0" rtl="0" algn="l">
              <a:spcBef>
                <a:spcPts val="0"/>
              </a:spcBef>
              <a:spcAft>
                <a:spcPts val="0"/>
              </a:spcAft>
              <a:buNone/>
            </a:pPr>
            <a:r>
              <a:rPr lang="ja-JP" sz="1600">
                <a:solidFill>
                  <a:schemeClr val="accent1"/>
                </a:solidFill>
              </a:rPr>
              <a:t>文章の内容のクオリティ</a:t>
            </a:r>
            <a:endParaRPr sz="1600">
              <a:solidFill>
                <a:schemeClr val="accent1"/>
              </a:solidFill>
            </a:endParaRPr>
          </a:p>
          <a:p>
            <a:pPr indent="0" lvl="0" marL="0" rtl="0" algn="l">
              <a:spcBef>
                <a:spcPts val="0"/>
              </a:spcBef>
              <a:spcAft>
                <a:spcPts val="0"/>
              </a:spcAft>
              <a:buNone/>
            </a:pPr>
            <a:r>
              <a:rPr lang="ja-JP" sz="1600">
                <a:solidFill>
                  <a:schemeClr val="accent1"/>
                </a:solidFill>
              </a:rPr>
              <a:t>データソースの違いを明示，自動車種別分けれてないと明示</a:t>
            </a:r>
            <a:endParaRPr sz="16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g3346888c360_1_46"/>
          <p:cNvPicPr preferRelativeResize="0"/>
          <p:nvPr/>
        </p:nvPicPr>
        <p:blipFill>
          <a:blip r:embed="rId3">
            <a:alphaModFix/>
          </a:blip>
          <a:stretch>
            <a:fillRect/>
          </a:stretch>
        </p:blipFill>
        <p:spPr>
          <a:xfrm>
            <a:off x="430800" y="937010"/>
            <a:ext cx="3692096" cy="2200340"/>
          </a:xfrm>
          <a:prstGeom prst="rect">
            <a:avLst/>
          </a:prstGeom>
          <a:noFill/>
          <a:ln>
            <a:noFill/>
          </a:ln>
        </p:spPr>
      </p:pic>
      <p:sp>
        <p:nvSpPr>
          <p:cNvPr id="263" name="Google Shape;263;g3346888c360_1_46"/>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264" name="Google Shape;264;g3346888c360_1_46"/>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65" name="Google Shape;265;g3346888c360_1_46"/>
          <p:cNvPicPr preferRelativeResize="0"/>
          <p:nvPr/>
        </p:nvPicPr>
        <p:blipFill>
          <a:blip r:embed="rId4">
            <a:alphaModFix/>
          </a:blip>
          <a:stretch>
            <a:fillRect/>
          </a:stretch>
        </p:blipFill>
        <p:spPr>
          <a:xfrm>
            <a:off x="4066550" y="3289750"/>
            <a:ext cx="5694900" cy="3414625"/>
          </a:xfrm>
          <a:prstGeom prst="rect">
            <a:avLst/>
          </a:prstGeom>
          <a:noFill/>
          <a:ln>
            <a:noFill/>
          </a:ln>
        </p:spPr>
      </p:pic>
      <p:sp>
        <p:nvSpPr>
          <p:cNvPr id="266" name="Google Shape;266;g3346888c360_1_46"/>
          <p:cNvSpPr/>
          <p:nvPr/>
        </p:nvSpPr>
        <p:spPr>
          <a:xfrm>
            <a:off x="3691700" y="462500"/>
            <a:ext cx="1717800" cy="413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sz="2200">
                <a:solidFill>
                  <a:srgbClr val="222A35"/>
                </a:solidFill>
              </a:rPr>
              <a:t>除</a:t>
            </a:r>
            <a:r>
              <a:rPr b="1" lang="ja-JP" sz="2200">
                <a:solidFill>
                  <a:srgbClr val="222A35"/>
                </a:solidFill>
              </a:rPr>
              <a:t>アメリカ</a:t>
            </a:r>
            <a:endParaRPr b="1" sz="2200">
              <a:solidFill>
                <a:srgbClr val="222A35"/>
              </a:solidFill>
            </a:endParaRPr>
          </a:p>
          <a:p>
            <a:pPr indent="0" lvl="0" marL="0" marR="0" rtl="0" algn="l">
              <a:lnSpc>
                <a:spcPct val="150000"/>
              </a:lnSpc>
              <a:spcBef>
                <a:spcPts val="0"/>
              </a:spcBef>
              <a:spcAft>
                <a:spcPts val="0"/>
              </a:spcAft>
              <a:buNone/>
            </a:pPr>
            <a:r>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sp>
        <p:nvSpPr>
          <p:cNvPr id="267" name="Google Shape;267;g3346888c360_1_46"/>
          <p:cNvSpPr/>
          <p:nvPr/>
        </p:nvSpPr>
        <p:spPr>
          <a:xfrm rot="5400000">
            <a:off x="4381600" y="2500500"/>
            <a:ext cx="764700" cy="735300"/>
          </a:xfrm>
          <a:prstGeom prst="bentArrow">
            <a:avLst>
              <a:gd fmla="val 25000" name="adj1"/>
              <a:gd fmla="val 25000" name="adj2"/>
              <a:gd fmla="val 25000" name="adj3"/>
              <a:gd fmla="val 43750" name="adj4"/>
            </a:avLst>
          </a:prstGeom>
          <a:solidFill>
            <a:srgbClr val="00206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68" name="Google Shape;268;g3346888c360_1_46"/>
          <p:cNvPicPr preferRelativeResize="0"/>
          <p:nvPr/>
        </p:nvPicPr>
        <p:blipFill>
          <a:blip r:embed="rId5">
            <a:alphaModFix/>
          </a:blip>
          <a:stretch>
            <a:fillRect/>
          </a:stretch>
        </p:blipFill>
        <p:spPr>
          <a:xfrm>
            <a:off x="4066550" y="3289744"/>
            <a:ext cx="5826916" cy="3568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38b22e6b6e_0_16"/>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275" name="Google Shape;275;g338b22e6b6e_0_16"/>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g338b22e6b6e_0_16"/>
          <p:cNvSpPr/>
          <p:nvPr/>
        </p:nvSpPr>
        <p:spPr>
          <a:xfrm>
            <a:off x="3691700" y="462500"/>
            <a:ext cx="1972800" cy="413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sz="2200">
                <a:solidFill>
                  <a:srgbClr val="222A35"/>
                </a:solidFill>
              </a:rPr>
              <a:t>アメリカ</a:t>
            </a:r>
            <a:r>
              <a:rPr b="1" lang="ja-JP" sz="2200">
                <a:solidFill>
                  <a:srgbClr val="222A35"/>
                </a:solidFill>
              </a:rPr>
              <a:t>のみ</a:t>
            </a:r>
            <a:endParaRPr b="1" sz="2200">
              <a:solidFill>
                <a:srgbClr val="222A35"/>
              </a:solidFill>
            </a:endParaRPr>
          </a:p>
          <a:p>
            <a:pPr indent="0" lvl="0" marL="0" marR="0" rtl="0" algn="l">
              <a:lnSpc>
                <a:spcPct val="150000"/>
              </a:lnSpc>
              <a:spcBef>
                <a:spcPts val="0"/>
              </a:spcBef>
              <a:spcAft>
                <a:spcPts val="0"/>
              </a:spcAft>
              <a:buNone/>
            </a:pPr>
            <a:r>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pic>
        <p:nvPicPr>
          <p:cNvPr id="277" name="Google Shape;277;g338b22e6b6e_0_16"/>
          <p:cNvPicPr preferRelativeResize="0"/>
          <p:nvPr/>
        </p:nvPicPr>
        <p:blipFill>
          <a:blip r:embed="rId3">
            <a:alphaModFix/>
          </a:blip>
          <a:stretch>
            <a:fillRect/>
          </a:stretch>
        </p:blipFill>
        <p:spPr>
          <a:xfrm>
            <a:off x="152400" y="1028000"/>
            <a:ext cx="9382125" cy="5619750"/>
          </a:xfrm>
          <a:prstGeom prst="rect">
            <a:avLst/>
          </a:prstGeom>
          <a:noFill/>
          <a:ln>
            <a:noFill/>
          </a:ln>
        </p:spPr>
      </p:pic>
      <p:pic>
        <p:nvPicPr>
          <p:cNvPr id="278" name="Google Shape;278;g338b22e6b6e_0_16"/>
          <p:cNvPicPr preferRelativeResize="0"/>
          <p:nvPr/>
        </p:nvPicPr>
        <p:blipFill>
          <a:blip r:embed="rId4">
            <a:alphaModFix/>
          </a:blip>
          <a:stretch>
            <a:fillRect/>
          </a:stretch>
        </p:blipFill>
        <p:spPr>
          <a:xfrm>
            <a:off x="9200" y="846675"/>
            <a:ext cx="9668525" cy="598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38b22e6b6e_0_31"/>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lang="ja-JP" sz="2400">
                <a:solidFill>
                  <a:srgbClr val="222A35"/>
                </a:solidFill>
              </a:rPr>
              <a:t>補足</a:t>
            </a:r>
            <a:endParaRPr b="1" sz="2400">
              <a:solidFill>
                <a:srgbClr val="222A35"/>
              </a:solidFill>
            </a:endParaRPr>
          </a:p>
        </p:txBody>
      </p:sp>
      <p:sp>
        <p:nvSpPr>
          <p:cNvPr id="285" name="Google Shape;285;g338b22e6b6e_0_31"/>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g338b22e6b6e_0_31"/>
          <p:cNvSpPr/>
          <p:nvPr/>
        </p:nvSpPr>
        <p:spPr>
          <a:xfrm>
            <a:off x="3691700" y="462500"/>
            <a:ext cx="1972800" cy="413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ja-JP" sz="2200">
                <a:solidFill>
                  <a:srgbClr val="222A35"/>
                </a:solidFill>
              </a:rPr>
              <a:t>アメリカのみ</a:t>
            </a:r>
            <a:endParaRPr b="1" sz="2200">
              <a:solidFill>
                <a:srgbClr val="222A35"/>
              </a:solidFill>
            </a:endParaRPr>
          </a:p>
          <a:p>
            <a:pPr indent="0" lvl="0" marL="0" marR="0" rtl="0" algn="l">
              <a:lnSpc>
                <a:spcPct val="150000"/>
              </a:lnSpc>
              <a:spcBef>
                <a:spcPts val="0"/>
              </a:spcBef>
              <a:spcAft>
                <a:spcPts val="0"/>
              </a:spcAft>
              <a:buNone/>
            </a:pPr>
            <a:r>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pic>
        <p:nvPicPr>
          <p:cNvPr id="287" name="Google Shape;287;g338b22e6b6e_0_31"/>
          <p:cNvPicPr preferRelativeResize="0"/>
          <p:nvPr/>
        </p:nvPicPr>
        <p:blipFill rotWithShape="1">
          <a:blip r:embed="rId3">
            <a:alphaModFix/>
          </a:blip>
          <a:srcRect b="52082" l="0" r="0" t="0"/>
          <a:stretch/>
        </p:blipFill>
        <p:spPr>
          <a:xfrm>
            <a:off x="310400" y="971049"/>
            <a:ext cx="4327526" cy="5803301"/>
          </a:xfrm>
          <a:prstGeom prst="rect">
            <a:avLst/>
          </a:prstGeom>
          <a:noFill/>
          <a:ln>
            <a:noFill/>
          </a:ln>
        </p:spPr>
      </p:pic>
      <p:pic>
        <p:nvPicPr>
          <p:cNvPr id="288" name="Google Shape;288;g338b22e6b6e_0_31"/>
          <p:cNvPicPr preferRelativeResize="0"/>
          <p:nvPr/>
        </p:nvPicPr>
        <p:blipFill rotWithShape="1">
          <a:blip r:embed="rId3">
            <a:alphaModFix/>
          </a:blip>
          <a:srcRect b="0" l="0" r="0" t="47919"/>
          <a:stretch/>
        </p:blipFill>
        <p:spPr>
          <a:xfrm>
            <a:off x="5021275" y="971049"/>
            <a:ext cx="3981756" cy="5803301"/>
          </a:xfrm>
          <a:prstGeom prst="rect">
            <a:avLst/>
          </a:prstGeom>
          <a:noFill/>
          <a:ln>
            <a:noFill/>
          </a:ln>
        </p:spPr>
      </p:pic>
      <p:sp>
        <p:nvSpPr>
          <p:cNvPr id="289" name="Google Shape;289;g338b22e6b6e_0_31"/>
          <p:cNvSpPr/>
          <p:nvPr/>
        </p:nvSpPr>
        <p:spPr>
          <a:xfrm>
            <a:off x="272000" y="6089900"/>
            <a:ext cx="4419000" cy="2745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g338b22e6b6e_0_31"/>
          <p:cNvSpPr/>
          <p:nvPr/>
        </p:nvSpPr>
        <p:spPr>
          <a:xfrm>
            <a:off x="4802650" y="4837800"/>
            <a:ext cx="4419000" cy="2745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g338b22e6b6e_0_31"/>
          <p:cNvSpPr/>
          <p:nvPr/>
        </p:nvSpPr>
        <p:spPr>
          <a:xfrm>
            <a:off x="4905675" y="2395150"/>
            <a:ext cx="4419000" cy="274500"/>
          </a:xfrm>
          <a:prstGeom prst="rect">
            <a:avLst/>
          </a:prstGeom>
          <a:no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346888c360_1_65"/>
          <p:cNvSpPr txBox="1"/>
          <p:nvPr>
            <p:ph idx="12" type="sldNum"/>
          </p:nvPr>
        </p:nvSpPr>
        <p:spPr>
          <a:xfrm>
            <a:off x="7366228" y="275434"/>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
        <p:nvSpPr>
          <p:cNvPr id="298" name="Google Shape;298;g3346888c360_1_65"/>
          <p:cNvSpPr txBox="1"/>
          <p:nvPr/>
        </p:nvSpPr>
        <p:spPr>
          <a:xfrm>
            <a:off x="3864899" y="2626350"/>
            <a:ext cx="2176200" cy="1605300"/>
          </a:xfrm>
          <a:prstGeom prst="rect">
            <a:avLst/>
          </a:prstGeom>
          <a:noFill/>
          <a:ln>
            <a:noFill/>
          </a:ln>
        </p:spPr>
        <p:txBody>
          <a:bodyPr anchorCtr="0" anchor="ctr" bIns="35500" lIns="71025" spcFirstLastPara="1" rIns="71025" wrap="square" tIns="35500">
            <a:normAutofit/>
          </a:bodyPr>
          <a:lstStyle/>
          <a:p>
            <a:pPr indent="0" lvl="0" marL="0" marR="0" rtl="0" algn="ctr">
              <a:lnSpc>
                <a:spcPct val="100000"/>
              </a:lnSpc>
              <a:spcBef>
                <a:spcPts val="0"/>
              </a:spcBef>
              <a:spcAft>
                <a:spcPts val="0"/>
              </a:spcAft>
              <a:buClr>
                <a:srgbClr val="074F6A"/>
              </a:buClr>
              <a:buSzPts val="2600"/>
              <a:buFont typeface="Arial"/>
              <a:buNone/>
            </a:pPr>
            <a:r>
              <a:rPr b="1" lang="ja-JP" sz="5300">
                <a:solidFill>
                  <a:srgbClr val="074F6A"/>
                </a:solidFill>
              </a:rPr>
              <a:t>鉄道</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2440501" y="708831"/>
            <a:ext cx="7735784" cy="4102655"/>
          </a:xfrm>
          <a:prstGeom prst="rect">
            <a:avLst/>
          </a:prstGeom>
          <a:noFill/>
          <a:ln>
            <a:noFill/>
          </a:ln>
        </p:spPr>
        <p:txBody>
          <a:bodyPr anchorCtr="0" anchor="ctr" bIns="35500" lIns="71025" spcFirstLastPara="1" rIns="71025" wrap="square" tIns="35500">
            <a:normAutofit/>
          </a:bodyPr>
          <a:lstStyle/>
          <a:p>
            <a:pPr indent="0" lvl="0" marL="0" marR="0" rtl="0" algn="l">
              <a:lnSpc>
                <a:spcPct val="200000"/>
              </a:lnSpc>
              <a:spcBef>
                <a:spcPts val="0"/>
              </a:spcBef>
              <a:spcAft>
                <a:spcPts val="0"/>
              </a:spcAft>
              <a:buClr>
                <a:srgbClr val="333333"/>
              </a:buClr>
              <a:buSzPts val="3200"/>
              <a:buFont typeface="Play"/>
              <a:buNone/>
            </a:pPr>
            <a:r>
              <a:rPr b="1" i="0" lang="ja-JP" sz="3200" u="none" cap="none" strike="noStrike">
                <a:solidFill>
                  <a:srgbClr val="333333"/>
                </a:solidFill>
                <a:latin typeface="Arial"/>
                <a:ea typeface="Arial"/>
                <a:cs typeface="Arial"/>
                <a:sym typeface="Arial"/>
              </a:rPr>
              <a:t>1.  </a:t>
            </a:r>
            <a:r>
              <a:rPr b="1" i="0" lang="ja-JP" sz="2800" u="none" cap="none" strike="noStrike">
                <a:solidFill>
                  <a:srgbClr val="333333"/>
                </a:solidFill>
                <a:latin typeface="Arial"/>
                <a:ea typeface="Arial"/>
                <a:cs typeface="Arial"/>
                <a:sym typeface="Arial"/>
              </a:rPr>
              <a:t>今回の目的と検証手法</a:t>
            </a:r>
            <a:endParaRPr b="1" i="0" sz="2800" u="none" cap="none" strike="noStrike">
              <a:solidFill>
                <a:srgbClr val="333333"/>
              </a:solidFill>
              <a:latin typeface="Arial"/>
              <a:ea typeface="Arial"/>
              <a:cs typeface="Arial"/>
              <a:sym typeface="Arial"/>
            </a:endParaRPr>
          </a:p>
          <a:p>
            <a:pPr indent="0" lvl="0" marL="0" marR="0" rtl="0" algn="l">
              <a:lnSpc>
                <a:spcPct val="200000"/>
              </a:lnSpc>
              <a:spcBef>
                <a:spcPts val="0"/>
              </a:spcBef>
              <a:spcAft>
                <a:spcPts val="0"/>
              </a:spcAft>
              <a:buClr>
                <a:srgbClr val="333333"/>
              </a:buClr>
              <a:buSzPts val="3200"/>
              <a:buFont typeface="Play"/>
              <a:buNone/>
            </a:pPr>
            <a:r>
              <a:rPr b="1" i="0" lang="ja-JP" sz="3200" u="none" cap="none" strike="noStrike">
                <a:solidFill>
                  <a:srgbClr val="333333"/>
                </a:solidFill>
                <a:latin typeface="Arial"/>
                <a:ea typeface="Arial"/>
                <a:cs typeface="Arial"/>
                <a:sym typeface="Arial"/>
              </a:rPr>
              <a:t>2.  </a:t>
            </a:r>
            <a:r>
              <a:rPr b="1" i="0" lang="ja-JP" sz="2800" u="none" cap="none" strike="noStrike">
                <a:solidFill>
                  <a:srgbClr val="333333"/>
                </a:solidFill>
                <a:latin typeface="Arial"/>
                <a:ea typeface="Arial"/>
                <a:cs typeface="Arial"/>
                <a:sym typeface="Arial"/>
              </a:rPr>
              <a:t>検証結果</a:t>
            </a:r>
            <a:endParaRPr b="1" i="0" sz="2800" u="none" cap="none" strike="noStrike">
              <a:solidFill>
                <a:srgbClr val="333333"/>
              </a:solidFill>
              <a:latin typeface="Arial"/>
              <a:ea typeface="Arial"/>
              <a:cs typeface="Arial"/>
              <a:sym typeface="Arial"/>
            </a:endParaRPr>
          </a:p>
          <a:p>
            <a:pPr indent="0" lvl="0" marL="0" marR="0" rtl="0" algn="l">
              <a:lnSpc>
                <a:spcPct val="200000"/>
              </a:lnSpc>
              <a:spcBef>
                <a:spcPts val="0"/>
              </a:spcBef>
              <a:spcAft>
                <a:spcPts val="0"/>
              </a:spcAft>
              <a:buClr>
                <a:srgbClr val="333333"/>
              </a:buClr>
              <a:buSzPts val="3200"/>
              <a:buFont typeface="Play"/>
              <a:buNone/>
            </a:pPr>
            <a:r>
              <a:rPr b="1" i="0" lang="ja-JP" sz="3200" u="none" cap="none" strike="noStrike">
                <a:solidFill>
                  <a:srgbClr val="333333"/>
                </a:solidFill>
                <a:latin typeface="Arial"/>
                <a:ea typeface="Arial"/>
                <a:cs typeface="Arial"/>
                <a:sym typeface="Arial"/>
              </a:rPr>
              <a:t>3.  </a:t>
            </a:r>
            <a:r>
              <a:rPr b="1" i="0" lang="ja-JP" sz="2800" u="none" cap="none" strike="noStrike">
                <a:solidFill>
                  <a:srgbClr val="333333"/>
                </a:solidFill>
                <a:latin typeface="Arial"/>
                <a:ea typeface="Arial"/>
                <a:cs typeface="Arial"/>
                <a:sym typeface="Arial"/>
              </a:rPr>
              <a:t>今後の方針</a:t>
            </a:r>
            <a:endParaRPr b="1" i="0" sz="2800" u="none" cap="none" strike="noStrike">
              <a:solidFill>
                <a:srgbClr val="333333"/>
              </a:solidFill>
              <a:latin typeface="Arial"/>
              <a:ea typeface="Arial"/>
              <a:cs typeface="Arial"/>
              <a:sym typeface="Arial"/>
            </a:endParaRPr>
          </a:p>
        </p:txBody>
      </p:sp>
      <p:sp>
        <p:nvSpPr>
          <p:cNvPr id="99" name="Google Shape;99;p2"/>
          <p:cNvSpPr txBox="1"/>
          <p:nvPr/>
        </p:nvSpPr>
        <p:spPr>
          <a:xfrm>
            <a:off x="195181" y="1936076"/>
            <a:ext cx="1693909" cy="995046"/>
          </a:xfrm>
          <a:prstGeom prst="rect">
            <a:avLst/>
          </a:prstGeom>
          <a:noFill/>
          <a:ln>
            <a:noFill/>
          </a:ln>
        </p:spPr>
        <p:txBody>
          <a:bodyPr anchorCtr="0" anchor="t" bIns="35500" lIns="71025" spcFirstLastPara="1" rIns="71025" wrap="square" tIns="35500">
            <a:noAutofit/>
          </a:bodyPr>
          <a:lstStyle/>
          <a:p>
            <a:pPr indent="0" lvl="0" marL="0" marR="0" rtl="0" algn="ctr">
              <a:lnSpc>
                <a:spcPct val="150000"/>
              </a:lnSpc>
              <a:spcBef>
                <a:spcPts val="0"/>
              </a:spcBef>
              <a:spcAft>
                <a:spcPts val="0"/>
              </a:spcAft>
              <a:buClr>
                <a:srgbClr val="333333"/>
              </a:buClr>
              <a:buSzPts val="3600"/>
              <a:buFont typeface="Play"/>
              <a:buNone/>
            </a:pPr>
            <a:r>
              <a:rPr b="1" i="0" lang="ja-JP" sz="3600" u="none" cap="none" strike="noStrike">
                <a:solidFill>
                  <a:srgbClr val="333333"/>
                </a:solidFill>
                <a:latin typeface="Arial"/>
                <a:ea typeface="Arial"/>
                <a:cs typeface="Arial"/>
                <a:sym typeface="Arial"/>
              </a:rPr>
              <a:t>目次</a:t>
            </a:r>
            <a:endParaRPr b="1" i="0" sz="4000" u="none" cap="none" strike="noStrike">
              <a:solidFill>
                <a:srgbClr val="333333"/>
              </a:solidFill>
              <a:latin typeface="Arial"/>
              <a:ea typeface="Arial"/>
              <a:cs typeface="Arial"/>
              <a:sym typeface="Arial"/>
            </a:endParaRPr>
          </a:p>
        </p:txBody>
      </p:sp>
      <p:cxnSp>
        <p:nvCxnSpPr>
          <p:cNvPr id="100" name="Google Shape;100;p2"/>
          <p:cNvCxnSpPr/>
          <p:nvPr/>
        </p:nvCxnSpPr>
        <p:spPr>
          <a:xfrm>
            <a:off x="2117741" y="459000"/>
            <a:ext cx="2341" cy="5940000"/>
          </a:xfrm>
          <a:prstGeom prst="straightConnector1">
            <a:avLst/>
          </a:prstGeom>
          <a:noFill/>
          <a:ln cap="flat" cmpd="sng" w="25400">
            <a:solidFill>
              <a:srgbClr val="074F6A"/>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346888c360_1_83"/>
          <p:cNvSpPr txBox="1"/>
          <p:nvPr>
            <p:ph idx="12" type="sldNum"/>
          </p:nvPr>
        </p:nvSpPr>
        <p:spPr>
          <a:xfrm>
            <a:off x="7366228" y="275434"/>
            <a:ext cx="2229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ja-JP"/>
              <a:t>‹#›</a:t>
            </a:fld>
            <a:endParaRPr/>
          </a:p>
        </p:txBody>
      </p:sp>
      <p:sp>
        <p:nvSpPr>
          <p:cNvPr id="305" name="Google Shape;305;g3346888c360_1_83"/>
          <p:cNvSpPr txBox="1"/>
          <p:nvPr/>
        </p:nvSpPr>
        <p:spPr>
          <a:xfrm>
            <a:off x="616575" y="5447775"/>
            <a:ext cx="9240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a:t>路線種別駅別乗降客数（国土交通省 国 土数値マップ，鉄道統計） </a:t>
            </a:r>
            <a:endParaRPr/>
          </a:p>
          <a:p>
            <a:pPr indent="0" lvl="0" marL="0" rtl="0" algn="l">
              <a:spcBef>
                <a:spcPts val="0"/>
              </a:spcBef>
              <a:spcAft>
                <a:spcPts val="0"/>
              </a:spcAft>
              <a:buNone/>
            </a:pPr>
            <a:r>
              <a:rPr lang="ja-JP"/>
              <a:t>に相当するデータを探しています</a:t>
            </a:r>
            <a:endParaRPr/>
          </a:p>
          <a:p>
            <a:pPr indent="0" lvl="0" marL="0" rtl="0" algn="l">
              <a:spcBef>
                <a:spcPts val="0"/>
              </a:spcBef>
              <a:spcAft>
                <a:spcPts val="0"/>
              </a:spcAft>
              <a:buNone/>
            </a:pPr>
            <a:r>
              <a:rPr lang="ja-JP">
                <a:solidFill>
                  <a:srgbClr val="C00000"/>
                </a:solidFill>
              </a:rPr>
              <a:t>-&gt; 鉄道によるエネルギー消費量を市区町村レベルに振り分けるのはどう解釈するかという面が強く，検証からは</a:t>
            </a:r>
            <a:br>
              <a:rPr lang="ja-JP">
                <a:solidFill>
                  <a:srgbClr val="C00000"/>
                </a:solidFill>
              </a:rPr>
            </a:br>
            <a:r>
              <a:rPr lang="ja-JP">
                <a:solidFill>
                  <a:srgbClr val="C00000"/>
                </a:solidFill>
              </a:rPr>
              <a:t>　外しても良いと考える</a:t>
            </a:r>
            <a:endParaRPr>
              <a:solidFill>
                <a:srgbClr val="C00000"/>
              </a:solidFill>
            </a:endParaRPr>
          </a:p>
        </p:txBody>
      </p:sp>
      <p:pic>
        <p:nvPicPr>
          <p:cNvPr id="306" name="Google Shape;306;g3346888c360_1_83"/>
          <p:cNvPicPr preferRelativeResize="0"/>
          <p:nvPr/>
        </p:nvPicPr>
        <p:blipFill rotWithShape="1">
          <a:blip r:embed="rId3">
            <a:alphaModFix/>
          </a:blip>
          <a:srcRect b="0" l="1215" r="0" t="0"/>
          <a:stretch/>
        </p:blipFill>
        <p:spPr>
          <a:xfrm>
            <a:off x="616575" y="640525"/>
            <a:ext cx="6843325" cy="4598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657178" y="953171"/>
            <a:ext cx="8843244" cy="31158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p:nvPr/>
        </p:nvSpPr>
        <p:spPr>
          <a:xfrm>
            <a:off x="465275" y="1025575"/>
            <a:ext cx="9605100" cy="1522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2800" u="none" cap="none" strike="noStrike">
                <a:solidFill>
                  <a:srgbClr val="202124"/>
                </a:solidFill>
                <a:latin typeface="Arial"/>
                <a:ea typeface="Arial"/>
                <a:cs typeface="Arial"/>
                <a:sym typeface="Arial"/>
              </a:rPr>
              <a:t>・</a:t>
            </a:r>
            <a:r>
              <a:rPr b="1" i="0" lang="ja-JP" sz="2400" u="none" cap="none" strike="noStrike">
                <a:solidFill>
                  <a:srgbClr val="202124"/>
                </a:solidFill>
                <a:latin typeface="Arial"/>
                <a:ea typeface="Arial"/>
                <a:cs typeface="Arial"/>
                <a:sym typeface="Arial"/>
              </a:rPr>
              <a:t> </a:t>
            </a:r>
            <a:r>
              <a:rPr b="1" i="0" lang="ja-JP" sz="2200" u="none" cap="none" strike="noStrike">
                <a:solidFill>
                  <a:srgbClr val="074F6A"/>
                </a:solidFill>
                <a:latin typeface="Arial"/>
                <a:ea typeface="Arial"/>
                <a:cs typeface="Arial"/>
                <a:sym typeface="Arial"/>
              </a:rPr>
              <a:t>目的</a:t>
            </a:r>
            <a:endParaRPr b="1" i="0" sz="2200" u="none" cap="none" strike="noStrike">
              <a:solidFill>
                <a:srgbClr val="074F6A"/>
              </a:solidFill>
              <a:latin typeface="Arial"/>
              <a:ea typeface="Arial"/>
              <a:cs typeface="Arial"/>
              <a:sym typeface="Arial"/>
            </a:endParaRPr>
          </a:p>
          <a:p>
            <a:pPr indent="0" lvl="0" marL="0" marR="0" rtl="0" algn="l">
              <a:lnSpc>
                <a:spcPct val="150000"/>
              </a:lnSpc>
              <a:spcBef>
                <a:spcPts val="0"/>
              </a:spcBef>
              <a:spcAft>
                <a:spcPts val="0"/>
              </a:spcAft>
              <a:buNone/>
            </a:pPr>
            <a:r>
              <a:rPr b="1" i="0" lang="ja-JP" sz="2200" u="none" cap="none" strike="noStrike">
                <a:solidFill>
                  <a:srgbClr val="074F6A"/>
                </a:solidFill>
                <a:latin typeface="Arial"/>
                <a:ea typeface="Arial"/>
                <a:cs typeface="Arial"/>
                <a:sym typeface="Arial"/>
              </a:rPr>
              <a:t>    </a:t>
            </a:r>
            <a:r>
              <a:rPr b="1" i="0" lang="ja-JP" sz="2200" u="none" cap="none" strike="noStrike">
                <a:solidFill>
                  <a:srgbClr val="222A35"/>
                </a:solidFill>
                <a:latin typeface="Arial"/>
                <a:ea typeface="Arial"/>
                <a:cs typeface="Arial"/>
                <a:sym typeface="Arial"/>
              </a:rPr>
              <a:t>JE</a:t>
            </a:r>
            <a:r>
              <a:rPr b="1" i="0" lang="ja-JP" sz="2200" u="none" cap="none" strike="noStrike">
                <a:solidFill>
                  <a:srgbClr val="222A35"/>
                </a:solidFill>
                <a:latin typeface="Arial"/>
                <a:ea typeface="Arial"/>
                <a:cs typeface="Arial"/>
                <a:sym typeface="Arial"/>
              </a:rPr>
              <a:t>D</a:t>
            </a:r>
            <a:r>
              <a:rPr b="1" i="0" lang="ja-JP" sz="2200" u="none" cap="none" strike="noStrike">
                <a:solidFill>
                  <a:srgbClr val="222A35"/>
                </a:solidFill>
                <a:latin typeface="Arial"/>
                <a:ea typeface="Arial"/>
                <a:cs typeface="Arial"/>
                <a:sym typeface="Arial"/>
              </a:rPr>
              <a:t>における家庭部門の按分法 (世帯数による按分)の信頼性を示す. </a:t>
            </a:r>
            <a:endParaRPr b="0" i="0" sz="2200" u="none" cap="none" strike="noStrike">
              <a:solidFill>
                <a:srgbClr val="222A35"/>
              </a:solidFill>
              <a:latin typeface="Arial"/>
              <a:ea typeface="Arial"/>
              <a:cs typeface="Arial"/>
              <a:sym typeface="Arial"/>
            </a:endParaRPr>
          </a:p>
          <a:p>
            <a:pPr indent="-1247775" lvl="1" marL="1704975" marR="0" rtl="0" algn="l">
              <a:spcBef>
                <a:spcPts val="1200"/>
              </a:spcBef>
              <a:spcAft>
                <a:spcPts val="0"/>
              </a:spcAft>
              <a:buNone/>
            </a:pPr>
            <a:r>
              <a:t/>
            </a:r>
            <a:endParaRPr b="0" i="0" sz="1800" u="none" cap="none" strike="noStrike">
              <a:solidFill>
                <a:srgbClr val="222A35"/>
              </a:solidFill>
              <a:latin typeface="Arial"/>
              <a:ea typeface="Arial"/>
              <a:cs typeface="Arial"/>
              <a:sym typeface="Arial"/>
            </a:endParaRPr>
          </a:p>
        </p:txBody>
      </p:sp>
      <p:sp>
        <p:nvSpPr>
          <p:cNvPr id="108" name="Google Shape;108;p3"/>
          <p:cNvSpPr txBox="1"/>
          <p:nvPr/>
        </p:nvSpPr>
        <p:spPr>
          <a:xfrm>
            <a:off x="443260" y="282973"/>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u="none" cap="none" strike="noStrike">
                <a:solidFill>
                  <a:srgbClr val="222A35"/>
                </a:solidFill>
                <a:latin typeface="Arial"/>
                <a:ea typeface="Arial"/>
                <a:cs typeface="Arial"/>
                <a:sym typeface="Arial"/>
              </a:rPr>
              <a:t>今回の目的と検証手法</a:t>
            </a:r>
            <a:endParaRPr b="1" i="0" sz="2400" u="none" cap="none" strike="noStrike">
              <a:solidFill>
                <a:srgbClr val="222A35"/>
              </a:solidFill>
              <a:latin typeface="Arial"/>
              <a:ea typeface="Arial"/>
              <a:cs typeface="Arial"/>
              <a:sym typeface="Arial"/>
            </a:endParaRPr>
          </a:p>
        </p:txBody>
      </p:sp>
      <p:sp>
        <p:nvSpPr>
          <p:cNvPr id="109" name="Google Shape;109;p3"/>
          <p:cNvSpPr/>
          <p:nvPr/>
        </p:nvSpPr>
        <p:spPr>
          <a:xfrm>
            <a:off x="0" y="462495"/>
            <a:ext cx="430869" cy="135934"/>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3"/>
          <p:cNvSpPr/>
          <p:nvPr/>
        </p:nvSpPr>
        <p:spPr>
          <a:xfrm>
            <a:off x="443250" y="2584725"/>
            <a:ext cx="9311700" cy="3645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2800" u="none" cap="none" strike="noStrike">
                <a:solidFill>
                  <a:srgbClr val="202124"/>
                </a:solidFill>
                <a:latin typeface="Arial"/>
                <a:ea typeface="Arial"/>
                <a:cs typeface="Arial"/>
                <a:sym typeface="Arial"/>
              </a:rPr>
              <a:t>・</a:t>
            </a:r>
            <a:r>
              <a:rPr b="1" i="0" lang="ja-JP" sz="2400" u="none" cap="none" strike="noStrike">
                <a:solidFill>
                  <a:srgbClr val="202124"/>
                </a:solidFill>
                <a:latin typeface="Arial"/>
                <a:ea typeface="Arial"/>
                <a:cs typeface="Arial"/>
                <a:sym typeface="Arial"/>
              </a:rPr>
              <a:t> </a:t>
            </a:r>
            <a:r>
              <a:rPr b="1" i="0" lang="ja-JP" sz="2200" u="none" cap="none" strike="noStrike">
                <a:solidFill>
                  <a:srgbClr val="074F6A"/>
                </a:solidFill>
                <a:latin typeface="Arial"/>
                <a:ea typeface="Arial"/>
                <a:cs typeface="Arial"/>
                <a:sym typeface="Arial"/>
              </a:rPr>
              <a:t>検証手法</a:t>
            </a:r>
            <a:endParaRPr b="1" i="0" sz="2200" u="none" cap="none" strike="noStrike">
              <a:solidFill>
                <a:srgbClr val="074F6A"/>
              </a:solidFill>
              <a:latin typeface="Arial"/>
              <a:ea typeface="Arial"/>
              <a:cs typeface="Arial"/>
              <a:sym typeface="Arial"/>
            </a:endParaRPr>
          </a:p>
          <a:p>
            <a:pPr indent="0" lvl="0" marL="0" marR="0" rtl="0" algn="l">
              <a:lnSpc>
                <a:spcPct val="150000"/>
              </a:lnSpc>
              <a:spcBef>
                <a:spcPts val="0"/>
              </a:spcBef>
              <a:spcAft>
                <a:spcPts val="0"/>
              </a:spcAft>
              <a:buNone/>
            </a:pPr>
            <a:r>
              <a:rPr b="1" i="0" lang="ja-JP" sz="2200" u="none" cap="none" strike="noStrike">
                <a:solidFill>
                  <a:srgbClr val="002060"/>
                </a:solidFill>
                <a:latin typeface="Arial"/>
                <a:ea typeface="Arial"/>
                <a:cs typeface="Arial"/>
                <a:sym typeface="Arial"/>
              </a:rPr>
              <a:t>    ・ </a:t>
            </a:r>
            <a:r>
              <a:rPr b="1" i="0" lang="ja-JP" sz="2200" u="none" cap="none" strike="noStrike">
                <a:solidFill>
                  <a:srgbClr val="222A35"/>
                </a:solidFill>
                <a:latin typeface="Arial"/>
                <a:ea typeface="Arial"/>
                <a:cs typeface="Arial"/>
                <a:sym typeface="Arial"/>
              </a:rPr>
              <a:t>家庭部門の世帯数とエネルギー消費量(実測値)の相関を可視</a:t>
            </a:r>
            <a:r>
              <a:rPr b="1" i="0" lang="ja-JP" sz="2200" u="none" cap="none" strike="noStrike">
                <a:solidFill>
                  <a:srgbClr val="222A35"/>
                </a:solidFill>
                <a:latin typeface="Arial"/>
                <a:ea typeface="Arial"/>
                <a:cs typeface="Arial"/>
                <a:sym typeface="Arial"/>
              </a:rPr>
              <a:t>化</a:t>
            </a:r>
            <a:r>
              <a:rPr b="1" i="0" lang="ja-JP" sz="2200" u="none" cap="none" strike="noStrike">
                <a:solidFill>
                  <a:srgbClr val="222A35"/>
                </a:solidFill>
                <a:latin typeface="Arial"/>
                <a:ea typeface="Arial"/>
                <a:cs typeface="Arial"/>
                <a:sym typeface="Arial"/>
              </a:rPr>
              <a:t>し、</a:t>
            </a:r>
            <a:endParaRPr b="1" i="0" sz="2200" u="none" cap="none" strike="noStrike">
              <a:solidFill>
                <a:srgbClr val="222A35"/>
              </a:solidFill>
              <a:latin typeface="Arial"/>
              <a:ea typeface="Arial"/>
              <a:cs typeface="Arial"/>
              <a:sym typeface="Arial"/>
            </a:endParaRPr>
          </a:p>
          <a:p>
            <a:pPr indent="0" lvl="0" marL="0" marR="0" rtl="0" algn="l">
              <a:spcBef>
                <a:spcPts val="0"/>
              </a:spcBef>
              <a:spcAft>
                <a:spcPts val="0"/>
              </a:spcAft>
              <a:buNone/>
            </a:pPr>
            <a:r>
              <a:rPr b="1" i="0" lang="ja-JP" sz="2200" u="none" cap="none" strike="noStrike">
                <a:solidFill>
                  <a:srgbClr val="222A35"/>
                </a:solidFill>
                <a:latin typeface="Arial"/>
                <a:ea typeface="Arial"/>
                <a:cs typeface="Arial"/>
                <a:sym typeface="Arial"/>
              </a:rPr>
              <a:t>　　かつ, 按分法でカバーすることが出来ない地域の特性を示す.</a:t>
            </a:r>
            <a:endParaRPr/>
          </a:p>
          <a:p>
            <a:pPr indent="0" lvl="0" marL="0" marR="0" rtl="0" algn="l">
              <a:lnSpc>
                <a:spcPct val="200000"/>
              </a:lnSpc>
              <a:spcBef>
                <a:spcPts val="0"/>
              </a:spcBef>
              <a:spcAft>
                <a:spcPts val="0"/>
              </a:spcAft>
              <a:buNone/>
            </a:pPr>
            <a:r>
              <a:rPr b="1" i="0" lang="ja-JP" sz="2200" u="none" cap="none" strike="noStrike">
                <a:solidFill>
                  <a:srgbClr val="222A35"/>
                </a:solidFill>
                <a:latin typeface="Arial"/>
                <a:ea typeface="Arial"/>
                <a:cs typeface="Arial"/>
                <a:sym typeface="Arial"/>
              </a:rPr>
              <a:t>       -&gt; 考えられる相関の可視化手法は以下のとおり. </a:t>
            </a:r>
            <a:endParaRPr b="1" i="0" sz="2200" u="none" cap="none" strike="noStrike">
              <a:solidFill>
                <a:srgbClr val="074F6A"/>
              </a:solidFill>
              <a:latin typeface="Arial"/>
              <a:ea typeface="Arial"/>
              <a:cs typeface="Arial"/>
              <a:sym typeface="Arial"/>
            </a:endParaRPr>
          </a:p>
          <a:p>
            <a:pPr indent="0" lvl="0" marL="0" marR="0" rtl="0" algn="l">
              <a:spcBef>
                <a:spcPts val="0"/>
              </a:spcBef>
              <a:spcAft>
                <a:spcPts val="0"/>
              </a:spcAft>
              <a:buNone/>
            </a:pPr>
            <a:r>
              <a:rPr b="1" i="0" lang="ja-JP" sz="2200" u="none" cap="none" strike="noStrike">
                <a:solidFill>
                  <a:srgbClr val="222A35"/>
                </a:solidFill>
                <a:latin typeface="Arial"/>
                <a:ea typeface="Arial"/>
                <a:cs typeface="Arial"/>
                <a:sym typeface="Arial"/>
              </a:rPr>
              <a:t>            </a:t>
            </a:r>
            <a:endParaRPr b="1" i="0" sz="2200" u="none" cap="none" strike="noStrike">
              <a:solidFill>
                <a:srgbClr val="222A35"/>
              </a:solidFill>
              <a:latin typeface="Arial"/>
              <a:ea typeface="Arial"/>
              <a:cs typeface="Arial"/>
              <a:sym typeface="Arial"/>
            </a:endParaRPr>
          </a:p>
          <a:p>
            <a:pPr indent="0" lvl="0" marL="0" marR="0" rtl="0" algn="l">
              <a:lnSpc>
                <a:spcPct val="120000"/>
              </a:lnSpc>
              <a:spcBef>
                <a:spcPts val="0"/>
              </a:spcBef>
              <a:spcAft>
                <a:spcPts val="0"/>
              </a:spcAft>
              <a:buNone/>
            </a:pPr>
            <a:r>
              <a:rPr b="1" i="0" lang="ja-JP" sz="2200" u="none" cap="none" strike="noStrike">
                <a:solidFill>
                  <a:srgbClr val="222A35"/>
                </a:solidFill>
                <a:latin typeface="Arial"/>
                <a:ea typeface="Arial"/>
                <a:cs typeface="Arial"/>
                <a:sym typeface="Arial"/>
              </a:rPr>
              <a:t>　　 (1)   世帯数とエネルギー消費量の 日本の推移.</a:t>
            </a:r>
            <a:endParaRPr/>
          </a:p>
          <a:p>
            <a:pPr indent="0" lvl="0" marL="0" marR="0" rtl="0" algn="l">
              <a:lnSpc>
                <a:spcPct val="120000"/>
              </a:lnSpc>
              <a:spcBef>
                <a:spcPts val="0"/>
              </a:spcBef>
              <a:spcAft>
                <a:spcPts val="0"/>
              </a:spcAft>
              <a:buNone/>
            </a:pPr>
            <a:r>
              <a:rPr b="1" i="0" lang="ja-JP" sz="2200" u="none" cap="none" strike="noStrike">
                <a:solidFill>
                  <a:srgbClr val="222A35"/>
                </a:solidFill>
                <a:latin typeface="Arial"/>
                <a:ea typeface="Arial"/>
                <a:cs typeface="Arial"/>
                <a:sym typeface="Arial"/>
              </a:rPr>
              <a:t>　     (2)         〃                                 海外の特定の国・年の値.</a:t>
            </a:r>
            <a:endParaRPr/>
          </a:p>
          <a:p>
            <a:pPr indent="0" lvl="0" marL="0" marR="0" rtl="0" algn="l">
              <a:lnSpc>
                <a:spcPct val="120000"/>
              </a:lnSpc>
              <a:spcBef>
                <a:spcPts val="0"/>
              </a:spcBef>
              <a:spcAft>
                <a:spcPts val="0"/>
              </a:spcAft>
              <a:buNone/>
            </a:pPr>
            <a:r>
              <a:rPr b="1" i="0" lang="ja-JP" sz="2200" u="none" cap="none" strike="noStrike">
                <a:solidFill>
                  <a:srgbClr val="222A35"/>
                </a:solidFill>
                <a:latin typeface="Arial"/>
                <a:ea typeface="Arial"/>
                <a:cs typeface="Arial"/>
                <a:sym typeface="Arial"/>
              </a:rPr>
              <a:t>　     (3)  　　〃                                 世界各国の特定の年の値.</a:t>
            </a:r>
            <a:endParaRPr b="1" i="0" sz="2200" u="none" cap="none" strike="noStrike">
              <a:solidFill>
                <a:srgbClr val="074F6A"/>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657178" y="953171"/>
            <a:ext cx="8843244" cy="31158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4"/>
          <p:cNvSpPr/>
          <p:nvPr/>
        </p:nvSpPr>
        <p:spPr>
          <a:xfrm>
            <a:off x="583621" y="999607"/>
            <a:ext cx="8613708" cy="21068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ja-JP" sz="1398" u="none" cap="none" strike="noStrike">
                <a:solidFill>
                  <a:srgbClr val="FFFFFF"/>
                </a:solidFill>
                <a:latin typeface="Arial"/>
                <a:ea typeface="Arial"/>
                <a:cs typeface="Arial"/>
                <a:sym typeface="Arial"/>
              </a:rPr>
              <a:t> </a:t>
            </a:r>
            <a:endParaRPr b="0" i="0" sz="1398" u="none" cap="none" strike="noStrike">
              <a:solidFill>
                <a:srgbClr val="FFFFFF"/>
              </a:solidFill>
              <a:latin typeface="Arial"/>
              <a:ea typeface="Arial"/>
              <a:cs typeface="Arial"/>
              <a:sym typeface="Arial"/>
            </a:endParaRPr>
          </a:p>
        </p:txBody>
      </p:sp>
      <p:sp>
        <p:nvSpPr>
          <p:cNvPr id="118" name="Google Shape;118;p4"/>
          <p:cNvSpPr txBox="1"/>
          <p:nvPr/>
        </p:nvSpPr>
        <p:spPr>
          <a:xfrm>
            <a:off x="657178" y="679820"/>
            <a:ext cx="8843244" cy="733055"/>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u="none" cap="none" strike="noStrike">
              <a:solidFill>
                <a:srgbClr val="202124"/>
              </a:solidFill>
              <a:latin typeface="Arial"/>
              <a:ea typeface="Arial"/>
              <a:cs typeface="Arial"/>
              <a:sym typeface="Arial"/>
            </a:endParaRPr>
          </a:p>
        </p:txBody>
      </p:sp>
      <p:sp>
        <p:nvSpPr>
          <p:cNvPr id="119" name="Google Shape;119;p4"/>
          <p:cNvSpPr txBox="1"/>
          <p:nvPr/>
        </p:nvSpPr>
        <p:spPr>
          <a:xfrm>
            <a:off x="501935" y="289610"/>
            <a:ext cx="9737828" cy="494899"/>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u="none" cap="none" strike="noStrike">
                <a:solidFill>
                  <a:srgbClr val="222A35"/>
                </a:solidFill>
                <a:latin typeface="Arial"/>
                <a:ea typeface="Arial"/>
                <a:cs typeface="Arial"/>
                <a:sym typeface="Arial"/>
              </a:rPr>
              <a:t>検証結果</a:t>
            </a:r>
            <a:endParaRPr b="1" i="0" sz="2400" u="none" cap="none" strike="noStrike">
              <a:solidFill>
                <a:srgbClr val="222A35"/>
              </a:solidFill>
              <a:latin typeface="Arial"/>
              <a:ea typeface="Arial"/>
              <a:cs typeface="Arial"/>
              <a:sym typeface="Arial"/>
            </a:endParaRPr>
          </a:p>
        </p:txBody>
      </p:sp>
      <p:sp>
        <p:nvSpPr>
          <p:cNvPr id="120" name="Google Shape;120;p4"/>
          <p:cNvSpPr/>
          <p:nvPr/>
        </p:nvSpPr>
        <p:spPr>
          <a:xfrm>
            <a:off x="0" y="462495"/>
            <a:ext cx="430869" cy="135934"/>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4"/>
          <p:cNvSpPr/>
          <p:nvPr/>
        </p:nvSpPr>
        <p:spPr>
          <a:xfrm>
            <a:off x="587177" y="825927"/>
            <a:ext cx="8983245" cy="5816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ja-JP" sz="2200" u="none" cap="none" strike="noStrike">
                <a:solidFill>
                  <a:srgbClr val="222A35"/>
                </a:solidFill>
                <a:latin typeface="Arial"/>
                <a:ea typeface="Arial"/>
                <a:cs typeface="Arial"/>
                <a:sym typeface="Arial"/>
              </a:rPr>
              <a:t>(1)   世帯数とエネルギー消費量の日本の推移.</a:t>
            </a:r>
            <a:endParaRPr/>
          </a:p>
          <a:p>
            <a:pPr indent="0" lvl="0" marL="0" marR="0" rtl="0" algn="l">
              <a:lnSpc>
                <a:spcPct val="150000"/>
              </a:lnSpc>
              <a:spcBef>
                <a:spcPts val="0"/>
              </a:spcBef>
              <a:spcAft>
                <a:spcPts val="0"/>
              </a:spcAft>
              <a:buNone/>
            </a:pPr>
            <a:r>
              <a:t/>
            </a:r>
            <a:endParaRPr b="1" i="0" sz="2200" u="none" cap="none" strike="noStrike">
              <a:solidFill>
                <a:srgbClr val="074F6A"/>
              </a:solidFill>
              <a:latin typeface="Arial"/>
              <a:ea typeface="Arial"/>
              <a:cs typeface="Arial"/>
              <a:sym typeface="Arial"/>
            </a:endParaRPr>
          </a:p>
        </p:txBody>
      </p:sp>
      <p:pic>
        <p:nvPicPr>
          <p:cNvPr id="122" name="Google Shape;122;p4"/>
          <p:cNvPicPr preferRelativeResize="0"/>
          <p:nvPr/>
        </p:nvPicPr>
        <p:blipFill rotWithShape="1">
          <a:blip r:embed="rId3">
            <a:alphaModFix/>
          </a:blip>
          <a:srcRect b="0" l="0" r="0" t="0"/>
          <a:stretch/>
        </p:blipFill>
        <p:spPr>
          <a:xfrm>
            <a:off x="757537" y="1552644"/>
            <a:ext cx="6220697" cy="3833084"/>
          </a:xfrm>
          <a:prstGeom prst="rect">
            <a:avLst/>
          </a:prstGeom>
          <a:noFill/>
          <a:ln cap="flat" cmpd="sng" w="9525">
            <a:solidFill>
              <a:srgbClr val="082836"/>
            </a:solidFill>
            <a:prstDash val="solid"/>
            <a:round/>
            <a:headEnd len="sm" w="sm" type="none"/>
            <a:tailEnd len="sm" w="sm" type="none"/>
          </a:ln>
        </p:spPr>
      </p:pic>
      <p:sp>
        <p:nvSpPr>
          <p:cNvPr id="123" name="Google Shape;123;p4"/>
          <p:cNvSpPr/>
          <p:nvPr/>
        </p:nvSpPr>
        <p:spPr>
          <a:xfrm rot="-2601552">
            <a:off x="5235296" y="2398168"/>
            <a:ext cx="458062" cy="1311918"/>
          </a:xfrm>
          <a:prstGeom prst="downArrow">
            <a:avLst>
              <a:gd fmla="val 50000" name="adj1"/>
              <a:gd fmla="val 50000" name="adj2"/>
            </a:avLst>
          </a:prstGeom>
          <a:solidFill>
            <a:srgbClr val="C00000"/>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4"/>
          <p:cNvSpPr txBox="1"/>
          <p:nvPr/>
        </p:nvSpPr>
        <p:spPr>
          <a:xfrm>
            <a:off x="757537" y="5675910"/>
            <a:ext cx="89195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ja-JP" sz="2400" u="none" cap="none" strike="noStrike">
                <a:solidFill>
                  <a:srgbClr val="074F6A"/>
                </a:solidFill>
                <a:latin typeface="Arial"/>
                <a:ea typeface="Arial"/>
                <a:cs typeface="Arial"/>
                <a:sym typeface="Arial"/>
              </a:rPr>
              <a:t>年度による技術の違い, 家族構成の変化(単身者の増加)などから,</a:t>
            </a:r>
            <a:endParaRPr/>
          </a:p>
          <a:p>
            <a:pPr indent="0" lvl="0" marL="0" marR="0" rtl="0" algn="l">
              <a:spcBef>
                <a:spcPts val="0"/>
              </a:spcBef>
              <a:spcAft>
                <a:spcPts val="0"/>
              </a:spcAft>
              <a:buNone/>
            </a:pPr>
            <a:r>
              <a:rPr b="1" lang="ja-JP" sz="2400">
                <a:solidFill>
                  <a:srgbClr val="074F6A"/>
                </a:solidFill>
                <a:latin typeface="Arial"/>
                <a:ea typeface="Arial"/>
                <a:cs typeface="Arial"/>
                <a:sym typeface="Arial"/>
              </a:rPr>
              <a:t>同じ条件での比較することは困難.　 </a:t>
            </a:r>
            <a:endParaRPr sz="2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p:nvPr/>
        </p:nvSpPr>
        <p:spPr>
          <a:xfrm>
            <a:off x="657178" y="953171"/>
            <a:ext cx="8843244" cy="31158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5"/>
          <p:cNvSpPr/>
          <p:nvPr/>
        </p:nvSpPr>
        <p:spPr>
          <a:xfrm>
            <a:off x="583621" y="999607"/>
            <a:ext cx="8613708" cy="21068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32" name="Google Shape;132;p5"/>
          <p:cNvSpPr txBox="1"/>
          <p:nvPr/>
        </p:nvSpPr>
        <p:spPr>
          <a:xfrm>
            <a:off x="657178" y="679820"/>
            <a:ext cx="8843244" cy="733055"/>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33" name="Google Shape;133;p5"/>
          <p:cNvSpPr txBox="1"/>
          <p:nvPr/>
        </p:nvSpPr>
        <p:spPr>
          <a:xfrm>
            <a:off x="746455" y="5673996"/>
            <a:ext cx="89195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rgbClr val="074F6A"/>
                </a:solidFill>
                <a:latin typeface="Arial"/>
                <a:ea typeface="Arial"/>
                <a:cs typeface="Arial"/>
                <a:sym typeface="Arial"/>
              </a:rPr>
              <a:t>世帯が増える = エネルギーを使う</a:t>
            </a:r>
            <a:r>
              <a:rPr b="1" lang="ja-JP" sz="2400">
                <a:solidFill>
                  <a:srgbClr val="C00000"/>
                </a:solidFill>
                <a:latin typeface="Arial"/>
                <a:ea typeface="Arial"/>
                <a:cs typeface="Arial"/>
                <a:sym typeface="Arial"/>
              </a:rPr>
              <a:t>人</a:t>
            </a:r>
            <a:r>
              <a:rPr b="1" lang="ja-JP" sz="2400">
                <a:solidFill>
                  <a:srgbClr val="074F6A"/>
                </a:solidFill>
                <a:latin typeface="Arial"/>
                <a:ea typeface="Arial"/>
                <a:cs typeface="Arial"/>
                <a:sym typeface="Arial"/>
              </a:rPr>
              <a:t>が増えるとは限らない.</a:t>
            </a:r>
            <a:endParaRPr/>
          </a:p>
        </p:txBody>
      </p:sp>
      <p:pic>
        <p:nvPicPr>
          <p:cNvPr id="134" name="Google Shape;134;p5"/>
          <p:cNvPicPr preferRelativeResize="0"/>
          <p:nvPr/>
        </p:nvPicPr>
        <p:blipFill rotWithShape="1">
          <a:blip r:embed="rId3">
            <a:alphaModFix/>
          </a:blip>
          <a:srcRect b="0" l="0" r="0" t="0"/>
          <a:stretch/>
        </p:blipFill>
        <p:spPr>
          <a:xfrm>
            <a:off x="746454" y="722339"/>
            <a:ext cx="7776321" cy="4070826"/>
          </a:xfrm>
          <a:prstGeom prst="rect">
            <a:avLst/>
          </a:prstGeom>
          <a:noFill/>
          <a:ln cap="flat" cmpd="sng" w="9525">
            <a:solidFill>
              <a:srgbClr val="082836"/>
            </a:solidFill>
            <a:prstDash val="solid"/>
            <a:round/>
            <a:headEnd len="sm" w="sm" type="none"/>
            <a:tailEnd len="sm" w="sm" type="none"/>
          </a:ln>
        </p:spPr>
      </p:pic>
      <p:sp>
        <p:nvSpPr>
          <p:cNvPr id="135" name="Google Shape;135;p5"/>
          <p:cNvSpPr txBox="1"/>
          <p:nvPr/>
        </p:nvSpPr>
        <p:spPr>
          <a:xfrm>
            <a:off x="1416553" y="4950132"/>
            <a:ext cx="58845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800">
                <a:solidFill>
                  <a:schemeClr val="dk1"/>
                </a:solidFill>
                <a:latin typeface="Arial"/>
                <a:ea typeface="Arial"/>
                <a:cs typeface="Arial"/>
                <a:sym typeface="Arial"/>
              </a:rPr>
              <a:t>引用元: 厚生労働省, 2022年国民生活基礎調査の概況</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p:nvPr/>
        </p:nvSpPr>
        <p:spPr>
          <a:xfrm>
            <a:off x="531378" y="391040"/>
            <a:ext cx="8843244" cy="31158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6"/>
          <p:cNvSpPr/>
          <p:nvPr/>
        </p:nvSpPr>
        <p:spPr>
          <a:xfrm>
            <a:off x="457821" y="437476"/>
            <a:ext cx="8613708" cy="21068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43" name="Google Shape;143;p6"/>
          <p:cNvSpPr txBox="1"/>
          <p:nvPr/>
        </p:nvSpPr>
        <p:spPr>
          <a:xfrm>
            <a:off x="531378" y="117689"/>
            <a:ext cx="8843244" cy="733055"/>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44" name="Google Shape;144;p6"/>
          <p:cNvSpPr/>
          <p:nvPr/>
        </p:nvSpPr>
        <p:spPr>
          <a:xfrm>
            <a:off x="461377" y="437476"/>
            <a:ext cx="8983245" cy="42779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800">
                <a:solidFill>
                  <a:srgbClr val="202124"/>
                </a:solidFill>
                <a:latin typeface="Arial"/>
                <a:ea typeface="Arial"/>
                <a:cs typeface="Arial"/>
                <a:sym typeface="Arial"/>
              </a:rPr>
              <a:t>・</a:t>
            </a:r>
            <a:r>
              <a:rPr b="1" lang="ja-JP" sz="2400">
                <a:solidFill>
                  <a:srgbClr val="202124"/>
                </a:solidFill>
                <a:latin typeface="Arial"/>
                <a:ea typeface="Arial"/>
                <a:cs typeface="Arial"/>
                <a:sym typeface="Arial"/>
              </a:rPr>
              <a:t> </a:t>
            </a:r>
            <a:r>
              <a:rPr b="1" lang="ja-JP" sz="2200">
                <a:solidFill>
                  <a:srgbClr val="074F6A"/>
                </a:solidFill>
                <a:latin typeface="Arial"/>
                <a:ea typeface="Arial"/>
                <a:cs typeface="Arial"/>
                <a:sym typeface="Arial"/>
              </a:rPr>
              <a:t>検証手法</a:t>
            </a:r>
            <a:endParaRPr b="1" sz="2200">
              <a:solidFill>
                <a:srgbClr val="074F6A"/>
              </a:solidFill>
              <a:latin typeface="Arial"/>
              <a:ea typeface="Arial"/>
              <a:cs typeface="Arial"/>
              <a:sym typeface="Arial"/>
            </a:endParaRPr>
          </a:p>
          <a:p>
            <a:pPr indent="0" lvl="0" marL="0" marR="0" rtl="0" algn="l">
              <a:lnSpc>
                <a:spcPct val="150000"/>
              </a:lnSpc>
              <a:spcBef>
                <a:spcPts val="0"/>
              </a:spcBef>
              <a:spcAft>
                <a:spcPts val="0"/>
              </a:spcAft>
              <a:buNone/>
            </a:pPr>
            <a:r>
              <a:rPr b="1" lang="ja-JP" sz="2200">
                <a:solidFill>
                  <a:srgbClr val="002060"/>
                </a:solidFill>
                <a:latin typeface="Arial"/>
                <a:ea typeface="Arial"/>
                <a:cs typeface="Arial"/>
                <a:sym typeface="Arial"/>
              </a:rPr>
              <a:t>    ・ </a:t>
            </a:r>
            <a:r>
              <a:rPr b="1" lang="ja-JP" sz="2200">
                <a:solidFill>
                  <a:srgbClr val="222A35"/>
                </a:solidFill>
                <a:latin typeface="Arial"/>
                <a:ea typeface="Arial"/>
                <a:cs typeface="Arial"/>
                <a:sym typeface="Arial"/>
              </a:rPr>
              <a:t>家庭部門の世帯数とエネルギー消費量(実測値)の相関を可視化し、</a:t>
            </a:r>
            <a:endParaRPr b="1" sz="2200">
              <a:solidFill>
                <a:srgbClr val="222A35"/>
              </a:solidFill>
              <a:latin typeface="Arial"/>
              <a:ea typeface="Arial"/>
              <a:cs typeface="Arial"/>
              <a:sym typeface="Arial"/>
            </a:endParaRPr>
          </a:p>
          <a:p>
            <a:pPr indent="0" lvl="0" marL="0" marR="0" rtl="0" algn="l">
              <a:spcBef>
                <a:spcPts val="0"/>
              </a:spcBef>
              <a:spcAft>
                <a:spcPts val="0"/>
              </a:spcAft>
              <a:buNone/>
            </a:pPr>
            <a:r>
              <a:rPr b="1" lang="ja-JP" sz="2200">
                <a:solidFill>
                  <a:srgbClr val="222A35"/>
                </a:solidFill>
                <a:latin typeface="Arial"/>
                <a:ea typeface="Arial"/>
                <a:cs typeface="Arial"/>
                <a:sym typeface="Arial"/>
              </a:rPr>
              <a:t>　　かつ, 按分法でカバーすることが出来ない地域の特性を示す.</a:t>
            </a:r>
            <a:endParaRPr/>
          </a:p>
          <a:p>
            <a:pPr indent="0" lvl="0" marL="0" marR="0" rtl="0" algn="l">
              <a:lnSpc>
                <a:spcPct val="200000"/>
              </a:lnSpc>
              <a:spcBef>
                <a:spcPts val="0"/>
              </a:spcBef>
              <a:spcAft>
                <a:spcPts val="0"/>
              </a:spcAft>
              <a:buNone/>
            </a:pPr>
            <a:r>
              <a:rPr b="1" lang="ja-JP" sz="2200">
                <a:solidFill>
                  <a:srgbClr val="222A35"/>
                </a:solidFill>
                <a:latin typeface="Arial"/>
                <a:ea typeface="Arial"/>
                <a:cs typeface="Arial"/>
                <a:sym typeface="Arial"/>
              </a:rPr>
              <a:t>       -&gt; 考えられる相関の可視化手法は以下のとおり. </a:t>
            </a:r>
            <a:endParaRPr b="1" sz="2200">
              <a:solidFill>
                <a:srgbClr val="074F6A"/>
              </a:solidFill>
              <a:latin typeface="Arial"/>
              <a:ea typeface="Arial"/>
              <a:cs typeface="Arial"/>
              <a:sym typeface="Arial"/>
            </a:endParaRPr>
          </a:p>
          <a:p>
            <a:pPr indent="0" lvl="0" marL="0" marR="0" rtl="0" algn="l">
              <a:spcBef>
                <a:spcPts val="0"/>
              </a:spcBef>
              <a:spcAft>
                <a:spcPts val="0"/>
              </a:spcAft>
              <a:buNone/>
            </a:pPr>
            <a:r>
              <a:rPr b="1" lang="ja-JP" sz="2200">
                <a:solidFill>
                  <a:srgbClr val="222A35"/>
                </a:solidFill>
                <a:latin typeface="Arial"/>
                <a:ea typeface="Arial"/>
                <a:cs typeface="Arial"/>
                <a:sym typeface="Arial"/>
              </a:rPr>
              <a:t>            </a:t>
            </a:r>
            <a:endParaRPr b="1" sz="2200">
              <a:solidFill>
                <a:srgbClr val="222A35"/>
              </a:solidFill>
              <a:latin typeface="Arial"/>
              <a:ea typeface="Arial"/>
              <a:cs typeface="Arial"/>
              <a:sym typeface="Arial"/>
            </a:endParaRPr>
          </a:p>
          <a:p>
            <a:pPr indent="0" lvl="0" marL="0" marR="0" rtl="0" algn="l">
              <a:lnSpc>
                <a:spcPct val="120000"/>
              </a:lnSpc>
              <a:spcBef>
                <a:spcPts val="0"/>
              </a:spcBef>
              <a:spcAft>
                <a:spcPts val="0"/>
              </a:spcAft>
              <a:buNone/>
            </a:pPr>
            <a:r>
              <a:rPr b="1" lang="ja-JP" sz="2200">
                <a:solidFill>
                  <a:srgbClr val="C00000"/>
                </a:solidFill>
                <a:latin typeface="Arial"/>
                <a:ea typeface="Arial"/>
                <a:cs typeface="Arial"/>
                <a:sym typeface="Arial"/>
              </a:rPr>
              <a:t>　　 </a:t>
            </a:r>
            <a:r>
              <a:rPr b="1" lang="ja-JP" sz="2200" strike="sngStrike">
                <a:solidFill>
                  <a:srgbClr val="C00000"/>
                </a:solidFill>
                <a:latin typeface="Arial"/>
                <a:ea typeface="Arial"/>
                <a:cs typeface="Arial"/>
                <a:sym typeface="Arial"/>
              </a:rPr>
              <a:t>(1)   世帯数とエネルギー消費量の 日本の推移.</a:t>
            </a:r>
            <a:endParaRPr/>
          </a:p>
          <a:p>
            <a:pPr indent="0" lvl="0" marL="0" marR="0" rtl="0" algn="l">
              <a:lnSpc>
                <a:spcPct val="120000"/>
              </a:lnSpc>
              <a:spcBef>
                <a:spcPts val="0"/>
              </a:spcBef>
              <a:spcAft>
                <a:spcPts val="0"/>
              </a:spcAft>
              <a:buNone/>
            </a:pPr>
            <a:r>
              <a:rPr b="1" lang="ja-JP" sz="2200">
                <a:solidFill>
                  <a:srgbClr val="222A35"/>
                </a:solidFill>
                <a:latin typeface="Arial"/>
                <a:ea typeface="Arial"/>
                <a:cs typeface="Arial"/>
                <a:sym typeface="Arial"/>
              </a:rPr>
              <a:t>　     (2)         〃                                 海外の特定の国・年の値.</a:t>
            </a:r>
            <a:endParaRPr/>
          </a:p>
          <a:p>
            <a:pPr indent="0" lvl="0" marL="0" marR="0" rtl="0" algn="l">
              <a:lnSpc>
                <a:spcPct val="120000"/>
              </a:lnSpc>
              <a:spcBef>
                <a:spcPts val="0"/>
              </a:spcBef>
              <a:spcAft>
                <a:spcPts val="0"/>
              </a:spcAft>
              <a:buNone/>
            </a:pPr>
            <a:r>
              <a:rPr b="1" lang="ja-JP" sz="2200">
                <a:solidFill>
                  <a:srgbClr val="C00000"/>
                </a:solidFill>
                <a:latin typeface="Arial"/>
                <a:ea typeface="Arial"/>
                <a:cs typeface="Arial"/>
                <a:sym typeface="Arial"/>
              </a:rPr>
              <a:t>　     </a:t>
            </a:r>
            <a:r>
              <a:rPr b="1" lang="ja-JP" sz="2200" strike="sngStrike">
                <a:solidFill>
                  <a:srgbClr val="C00000"/>
                </a:solidFill>
                <a:latin typeface="Arial"/>
                <a:ea typeface="Arial"/>
                <a:cs typeface="Arial"/>
                <a:sym typeface="Arial"/>
              </a:rPr>
              <a:t>(3)  　　〃                                 世界各国の特定の年の値</a:t>
            </a:r>
            <a:endParaRPr b="1" sz="2200" strike="sngStrike">
              <a:solidFill>
                <a:srgbClr val="C00000"/>
              </a:solidFill>
              <a:latin typeface="Arial"/>
              <a:ea typeface="Arial"/>
              <a:cs typeface="Arial"/>
              <a:sym typeface="Arial"/>
            </a:endParaRPr>
          </a:p>
          <a:p>
            <a:pPr indent="0" lvl="0" marL="0" marR="0" rtl="0" algn="l">
              <a:lnSpc>
                <a:spcPct val="120000"/>
              </a:lnSpc>
              <a:spcBef>
                <a:spcPts val="0"/>
              </a:spcBef>
              <a:spcAft>
                <a:spcPts val="0"/>
              </a:spcAft>
              <a:buNone/>
            </a:pPr>
            <a:r>
              <a:rPr b="1" lang="ja-JP" sz="2200" strike="sngStrike">
                <a:solidFill>
                  <a:srgbClr val="C00000"/>
                </a:solidFill>
                <a:latin typeface="Arial"/>
                <a:ea typeface="Arial"/>
                <a:cs typeface="Arial"/>
                <a:sym typeface="Arial"/>
              </a:rPr>
              <a:t>　</a:t>
            </a:r>
            <a:endParaRPr b="1" sz="2200" strike="sngStrike">
              <a:solidFill>
                <a:srgbClr val="C00000"/>
              </a:solidFill>
              <a:latin typeface="Arial"/>
              <a:ea typeface="Arial"/>
              <a:cs typeface="Arial"/>
              <a:sym typeface="Arial"/>
            </a:endParaRPr>
          </a:p>
          <a:p>
            <a:pPr indent="0" lvl="0" marL="0" marR="0" rtl="0" algn="l">
              <a:lnSpc>
                <a:spcPct val="120000"/>
              </a:lnSpc>
              <a:spcBef>
                <a:spcPts val="0"/>
              </a:spcBef>
              <a:spcAft>
                <a:spcPts val="0"/>
              </a:spcAft>
              <a:buNone/>
            </a:pPr>
            <a:r>
              <a:rPr b="1" lang="ja-JP" sz="2200">
                <a:solidFill>
                  <a:srgbClr val="074F6A"/>
                </a:solidFill>
                <a:latin typeface="Arial"/>
                <a:ea typeface="Arial"/>
                <a:cs typeface="Arial"/>
                <a:sym typeface="Arial"/>
              </a:rPr>
              <a:t>　　前提条件の違いから, 手法(1)と(3)は検証手法として妥当とは言えない.</a:t>
            </a:r>
            <a:endParaRPr/>
          </a:p>
          <a:p>
            <a:pPr indent="0" lvl="0" marL="0" marR="0" rtl="0" algn="l">
              <a:lnSpc>
                <a:spcPct val="120000"/>
              </a:lnSpc>
              <a:spcBef>
                <a:spcPts val="0"/>
              </a:spcBef>
              <a:spcAft>
                <a:spcPts val="0"/>
              </a:spcAft>
              <a:buNone/>
            </a:pPr>
            <a:r>
              <a:rPr b="1" lang="ja-JP" sz="2200">
                <a:solidFill>
                  <a:srgbClr val="074F6A"/>
                </a:solidFill>
                <a:latin typeface="Arial"/>
                <a:ea typeface="Arial"/>
                <a:cs typeface="Arial"/>
                <a:sym typeface="Arial"/>
              </a:rPr>
              <a:t>       -&gt; (2)での検証を試みる.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nvSpPr>
        <p:spPr>
          <a:xfrm>
            <a:off x="657178" y="953171"/>
            <a:ext cx="8843244" cy="311582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7"/>
          <p:cNvSpPr/>
          <p:nvPr/>
        </p:nvSpPr>
        <p:spPr>
          <a:xfrm>
            <a:off x="583621" y="999607"/>
            <a:ext cx="8613708" cy="21068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52" name="Google Shape;152;p7"/>
          <p:cNvSpPr txBox="1"/>
          <p:nvPr/>
        </p:nvSpPr>
        <p:spPr>
          <a:xfrm>
            <a:off x="657178" y="679820"/>
            <a:ext cx="8843244" cy="733055"/>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53" name="Google Shape;153;p7"/>
          <p:cNvSpPr txBox="1"/>
          <p:nvPr/>
        </p:nvSpPr>
        <p:spPr>
          <a:xfrm>
            <a:off x="501935" y="289610"/>
            <a:ext cx="9737828" cy="494899"/>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154" name="Google Shape;154;p7"/>
          <p:cNvSpPr/>
          <p:nvPr/>
        </p:nvSpPr>
        <p:spPr>
          <a:xfrm>
            <a:off x="0" y="462495"/>
            <a:ext cx="430869" cy="135934"/>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7"/>
          <p:cNvSpPr/>
          <p:nvPr/>
        </p:nvSpPr>
        <p:spPr>
          <a:xfrm>
            <a:off x="583621" y="831249"/>
            <a:ext cx="8983245" cy="5816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200">
                <a:solidFill>
                  <a:srgbClr val="222A35"/>
                </a:solidFill>
                <a:latin typeface="Arial"/>
                <a:ea typeface="Arial"/>
                <a:cs typeface="Arial"/>
                <a:sym typeface="Arial"/>
              </a:rPr>
              <a:t>(2)   世帯数とエネルギー消費量の海外の特定の国・年の値</a:t>
            </a:r>
            <a:endParaRPr b="1" sz="2200">
              <a:solidFill>
                <a:srgbClr val="074F6A"/>
              </a:solidFill>
              <a:latin typeface="Arial"/>
              <a:ea typeface="Arial"/>
              <a:cs typeface="Arial"/>
              <a:sym typeface="Arial"/>
            </a:endParaRPr>
          </a:p>
        </p:txBody>
      </p:sp>
      <p:sp>
        <p:nvSpPr>
          <p:cNvPr id="156" name="Google Shape;156;p7"/>
          <p:cNvSpPr txBox="1"/>
          <p:nvPr/>
        </p:nvSpPr>
        <p:spPr>
          <a:xfrm>
            <a:off x="403750" y="5353425"/>
            <a:ext cx="9350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ja-JP" sz="2400">
                <a:solidFill>
                  <a:srgbClr val="074F6A"/>
                </a:solidFill>
                <a:latin typeface="Arial"/>
                <a:ea typeface="Arial"/>
                <a:cs typeface="Arial"/>
                <a:sym typeface="Arial"/>
              </a:rPr>
              <a:t>イギリスの家庭部門(2023year)の電気とガス消費量の実測値では, </a:t>
            </a:r>
            <a:endParaRPr b="1"/>
          </a:p>
          <a:p>
            <a:pPr indent="0" lvl="0" marL="0" marR="0" rtl="0" algn="l">
              <a:spcBef>
                <a:spcPts val="0"/>
              </a:spcBef>
              <a:spcAft>
                <a:spcPts val="0"/>
              </a:spcAft>
              <a:buNone/>
            </a:pPr>
            <a:r>
              <a:rPr b="1" lang="ja-JP" sz="2400">
                <a:solidFill>
                  <a:srgbClr val="074F6A"/>
                </a:solidFill>
                <a:latin typeface="Arial"/>
                <a:ea typeface="Arial"/>
                <a:cs typeface="Arial"/>
                <a:sym typeface="Arial"/>
              </a:rPr>
              <a:t>世帯数(メーター数)とエネルギー消費量に強い正の相関がある.</a:t>
            </a:r>
            <a:endParaRPr b="1" sz="2400">
              <a:solidFill>
                <a:srgbClr val="074F6A"/>
              </a:solidFill>
            </a:endParaRPr>
          </a:p>
        </p:txBody>
      </p:sp>
      <p:pic>
        <p:nvPicPr>
          <p:cNvPr id="157" name="Google Shape;157;p7"/>
          <p:cNvPicPr preferRelativeResize="0"/>
          <p:nvPr/>
        </p:nvPicPr>
        <p:blipFill>
          <a:blip r:embed="rId3">
            <a:alphaModFix/>
          </a:blip>
          <a:stretch>
            <a:fillRect/>
          </a:stretch>
        </p:blipFill>
        <p:spPr>
          <a:xfrm>
            <a:off x="657175" y="1590213"/>
            <a:ext cx="4407470" cy="3440200"/>
          </a:xfrm>
          <a:prstGeom prst="rect">
            <a:avLst/>
          </a:prstGeom>
          <a:noFill/>
          <a:ln>
            <a:noFill/>
          </a:ln>
        </p:spPr>
      </p:pic>
      <p:pic>
        <p:nvPicPr>
          <p:cNvPr id="158" name="Google Shape;158;p7"/>
          <p:cNvPicPr preferRelativeResize="0"/>
          <p:nvPr/>
        </p:nvPicPr>
        <p:blipFill>
          <a:blip r:embed="rId4">
            <a:alphaModFix/>
          </a:blip>
          <a:stretch>
            <a:fillRect/>
          </a:stretch>
        </p:blipFill>
        <p:spPr>
          <a:xfrm>
            <a:off x="5254625" y="1590213"/>
            <a:ext cx="4059894" cy="344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346888c360_0_0"/>
          <p:cNvSpPr/>
          <p:nvPr/>
        </p:nvSpPr>
        <p:spPr>
          <a:xfrm>
            <a:off x="657178" y="953171"/>
            <a:ext cx="8843100" cy="311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g3346888c360_0_0"/>
          <p:cNvSpPr/>
          <p:nvPr/>
        </p:nvSpPr>
        <p:spPr>
          <a:xfrm>
            <a:off x="583621" y="999607"/>
            <a:ext cx="8613600" cy="210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66" name="Google Shape;166;g3346888c360_0_0"/>
          <p:cNvSpPr txBox="1"/>
          <p:nvPr/>
        </p:nvSpPr>
        <p:spPr>
          <a:xfrm>
            <a:off x="657178" y="679820"/>
            <a:ext cx="8843100" cy="733200"/>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67" name="Google Shape;167;g3346888c360_0_0"/>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168" name="Google Shape;168;g3346888c360_0_0"/>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g3346888c360_0_0"/>
          <p:cNvSpPr/>
          <p:nvPr/>
        </p:nvSpPr>
        <p:spPr>
          <a:xfrm>
            <a:off x="583621" y="831249"/>
            <a:ext cx="8983200" cy="58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200">
                <a:solidFill>
                  <a:srgbClr val="222A35"/>
                </a:solidFill>
                <a:latin typeface="Arial"/>
                <a:ea typeface="Arial"/>
                <a:cs typeface="Arial"/>
                <a:sym typeface="Arial"/>
              </a:rPr>
              <a:t>(2)   世帯数とエネルギー消費量の海外の特定の国・年の値</a:t>
            </a:r>
            <a:endParaRPr b="1" sz="2200">
              <a:solidFill>
                <a:srgbClr val="074F6A"/>
              </a:solidFill>
              <a:latin typeface="Arial"/>
              <a:ea typeface="Arial"/>
              <a:cs typeface="Arial"/>
              <a:sym typeface="Arial"/>
            </a:endParaRPr>
          </a:p>
        </p:txBody>
      </p:sp>
      <p:pic>
        <p:nvPicPr>
          <p:cNvPr id="170" name="Google Shape;170;g3346888c360_0_0"/>
          <p:cNvPicPr preferRelativeResize="0"/>
          <p:nvPr/>
        </p:nvPicPr>
        <p:blipFill>
          <a:blip r:embed="rId3">
            <a:alphaModFix/>
          </a:blip>
          <a:stretch>
            <a:fillRect/>
          </a:stretch>
        </p:blipFill>
        <p:spPr>
          <a:xfrm>
            <a:off x="5300475" y="1763013"/>
            <a:ext cx="4266349" cy="3672787"/>
          </a:xfrm>
          <a:prstGeom prst="rect">
            <a:avLst/>
          </a:prstGeom>
          <a:noFill/>
          <a:ln>
            <a:noFill/>
          </a:ln>
        </p:spPr>
      </p:pic>
      <p:pic>
        <p:nvPicPr>
          <p:cNvPr id="171" name="Google Shape;171;g3346888c360_0_0"/>
          <p:cNvPicPr preferRelativeResize="0"/>
          <p:nvPr/>
        </p:nvPicPr>
        <p:blipFill>
          <a:blip r:embed="rId4">
            <a:alphaModFix/>
          </a:blip>
          <a:stretch>
            <a:fillRect/>
          </a:stretch>
        </p:blipFill>
        <p:spPr>
          <a:xfrm>
            <a:off x="361400" y="1834500"/>
            <a:ext cx="4522201" cy="3529814"/>
          </a:xfrm>
          <a:prstGeom prst="rect">
            <a:avLst/>
          </a:prstGeom>
          <a:noFill/>
          <a:ln>
            <a:noFill/>
          </a:ln>
        </p:spPr>
      </p:pic>
      <p:sp>
        <p:nvSpPr>
          <p:cNvPr id="172" name="Google Shape;172;g3346888c360_0_0"/>
          <p:cNvSpPr txBox="1"/>
          <p:nvPr/>
        </p:nvSpPr>
        <p:spPr>
          <a:xfrm>
            <a:off x="583625" y="5510300"/>
            <a:ext cx="935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ja-JP" sz="2400">
                <a:solidFill>
                  <a:srgbClr val="074F6A"/>
                </a:solidFill>
              </a:rPr>
              <a:t>世帯あたりの人数が少ない地域は, 過小傾向が一部見られる.</a:t>
            </a:r>
            <a:endParaRPr b="1" sz="2400">
              <a:solidFill>
                <a:srgbClr val="074F6A"/>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346888c360_0_36"/>
          <p:cNvSpPr/>
          <p:nvPr/>
        </p:nvSpPr>
        <p:spPr>
          <a:xfrm>
            <a:off x="657178" y="953171"/>
            <a:ext cx="8843100" cy="3115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g3346888c360_0_36"/>
          <p:cNvSpPr/>
          <p:nvPr/>
        </p:nvSpPr>
        <p:spPr>
          <a:xfrm>
            <a:off x="583621" y="999607"/>
            <a:ext cx="8613600" cy="2106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398">
                <a:solidFill>
                  <a:srgbClr val="FFFFFF"/>
                </a:solidFill>
                <a:latin typeface="Arial"/>
                <a:ea typeface="Arial"/>
                <a:cs typeface="Arial"/>
                <a:sym typeface="Arial"/>
              </a:rPr>
              <a:t> </a:t>
            </a:r>
            <a:endParaRPr sz="1398">
              <a:solidFill>
                <a:srgbClr val="FFFFFF"/>
              </a:solidFill>
              <a:latin typeface="Arial"/>
              <a:ea typeface="Arial"/>
              <a:cs typeface="Arial"/>
              <a:sym typeface="Arial"/>
            </a:endParaRPr>
          </a:p>
        </p:txBody>
      </p:sp>
      <p:sp>
        <p:nvSpPr>
          <p:cNvPr id="180" name="Google Shape;180;g3346888c360_0_36"/>
          <p:cNvSpPr txBox="1"/>
          <p:nvPr/>
        </p:nvSpPr>
        <p:spPr>
          <a:xfrm>
            <a:off x="657178" y="679820"/>
            <a:ext cx="8843100" cy="733200"/>
          </a:xfrm>
          <a:prstGeom prst="rect">
            <a:avLst/>
          </a:prstGeom>
          <a:noFill/>
          <a:ln>
            <a:noFill/>
          </a:ln>
        </p:spPr>
        <p:txBody>
          <a:bodyPr anchorCtr="0" anchor="t" bIns="35500" lIns="71025" spcFirstLastPara="1" rIns="71025" wrap="square" tIns="35500">
            <a:normAutofit/>
          </a:bodyPr>
          <a:lstStyle/>
          <a:p>
            <a:pPr indent="0" lvl="0" marL="0" marR="0" rtl="0" algn="l">
              <a:lnSpc>
                <a:spcPct val="150000"/>
              </a:lnSpc>
              <a:spcBef>
                <a:spcPts val="0"/>
              </a:spcBef>
              <a:spcAft>
                <a:spcPts val="0"/>
              </a:spcAft>
              <a:buClr>
                <a:srgbClr val="501549"/>
              </a:buClr>
              <a:buSzPts val="2400"/>
              <a:buFont typeface="Noto Sans Symbols"/>
              <a:buNone/>
            </a:pPr>
            <a:r>
              <a:t/>
            </a:r>
            <a:endParaRPr b="1" i="0" sz="2400">
              <a:solidFill>
                <a:srgbClr val="202124"/>
              </a:solidFill>
              <a:latin typeface="Arial"/>
              <a:ea typeface="Arial"/>
              <a:cs typeface="Arial"/>
              <a:sym typeface="Arial"/>
            </a:endParaRPr>
          </a:p>
        </p:txBody>
      </p:sp>
      <p:sp>
        <p:nvSpPr>
          <p:cNvPr id="181" name="Google Shape;181;g3346888c360_0_36"/>
          <p:cNvSpPr txBox="1"/>
          <p:nvPr/>
        </p:nvSpPr>
        <p:spPr>
          <a:xfrm>
            <a:off x="501935" y="289610"/>
            <a:ext cx="9737700" cy="495000"/>
          </a:xfrm>
          <a:prstGeom prst="rect">
            <a:avLst/>
          </a:prstGeom>
          <a:noFill/>
          <a:ln>
            <a:noFill/>
          </a:ln>
        </p:spPr>
        <p:txBody>
          <a:bodyPr anchorCtr="0" anchor="t" bIns="35500" lIns="71025" spcFirstLastPara="1" rIns="71025" wrap="square" tIns="35500">
            <a:noAutofit/>
          </a:bodyPr>
          <a:lstStyle/>
          <a:p>
            <a:pPr indent="0" lvl="0" marL="0" marR="0" rtl="0" algn="l">
              <a:lnSpc>
                <a:spcPct val="100000"/>
              </a:lnSpc>
              <a:spcBef>
                <a:spcPts val="0"/>
              </a:spcBef>
              <a:spcAft>
                <a:spcPts val="0"/>
              </a:spcAft>
              <a:buClr>
                <a:srgbClr val="222A35"/>
              </a:buClr>
              <a:buSzPts val="2400"/>
              <a:buFont typeface="Arial"/>
              <a:buNone/>
            </a:pPr>
            <a:r>
              <a:rPr b="1" i="0" lang="ja-JP" sz="2400">
                <a:solidFill>
                  <a:srgbClr val="222A35"/>
                </a:solidFill>
                <a:latin typeface="Arial"/>
                <a:ea typeface="Arial"/>
                <a:cs typeface="Arial"/>
                <a:sym typeface="Arial"/>
              </a:rPr>
              <a:t>検証結果</a:t>
            </a:r>
            <a:endParaRPr b="1" i="0" sz="2400">
              <a:solidFill>
                <a:srgbClr val="222A35"/>
              </a:solidFill>
              <a:latin typeface="Arial"/>
              <a:ea typeface="Arial"/>
              <a:cs typeface="Arial"/>
              <a:sym typeface="Arial"/>
            </a:endParaRPr>
          </a:p>
        </p:txBody>
      </p:sp>
      <p:sp>
        <p:nvSpPr>
          <p:cNvPr id="182" name="Google Shape;182;g3346888c360_0_36"/>
          <p:cNvSpPr/>
          <p:nvPr/>
        </p:nvSpPr>
        <p:spPr>
          <a:xfrm>
            <a:off x="0" y="462495"/>
            <a:ext cx="430800" cy="135900"/>
          </a:xfrm>
          <a:prstGeom prst="rect">
            <a:avLst/>
          </a:prstGeom>
          <a:solidFill>
            <a:srgbClr val="074F6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g3346888c360_0_36"/>
          <p:cNvSpPr/>
          <p:nvPr/>
        </p:nvSpPr>
        <p:spPr>
          <a:xfrm>
            <a:off x="583621" y="831249"/>
            <a:ext cx="8983200" cy="58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ja-JP" sz="2200">
                <a:solidFill>
                  <a:srgbClr val="222A35"/>
                </a:solidFill>
                <a:latin typeface="Arial"/>
                <a:ea typeface="Arial"/>
                <a:cs typeface="Arial"/>
                <a:sym typeface="Arial"/>
              </a:rPr>
              <a:t>(2)   世帯数とエネルギー消費量の海外の特定の国・年の値</a:t>
            </a:r>
            <a:endParaRPr b="1" sz="2200">
              <a:solidFill>
                <a:srgbClr val="074F6A"/>
              </a:solidFill>
              <a:latin typeface="Arial"/>
              <a:ea typeface="Arial"/>
              <a:cs typeface="Arial"/>
              <a:sym typeface="Arial"/>
            </a:endParaRPr>
          </a:p>
        </p:txBody>
      </p:sp>
      <p:sp>
        <p:nvSpPr>
          <p:cNvPr id="184" name="Google Shape;184;g3346888c360_0_36"/>
          <p:cNvSpPr txBox="1"/>
          <p:nvPr/>
        </p:nvSpPr>
        <p:spPr>
          <a:xfrm>
            <a:off x="583625" y="1327875"/>
            <a:ext cx="7452000" cy="733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ja-JP" sz="2400">
                <a:solidFill>
                  <a:schemeClr val="dk1"/>
                </a:solidFill>
              </a:rPr>
              <a:t>電力需要の回帰直線からの誤差率別の分布</a:t>
            </a:r>
            <a:endParaRPr b="1" sz="2400">
              <a:solidFill>
                <a:schemeClr val="dk1"/>
              </a:solidFill>
            </a:endParaRPr>
          </a:p>
        </p:txBody>
      </p:sp>
      <p:pic>
        <p:nvPicPr>
          <p:cNvPr id="185" name="Google Shape;185;g3346888c360_0_36"/>
          <p:cNvPicPr preferRelativeResize="0"/>
          <p:nvPr/>
        </p:nvPicPr>
        <p:blipFill rotWithShape="1">
          <a:blip r:embed="rId3">
            <a:alphaModFix/>
          </a:blip>
          <a:srcRect b="0" l="16300" r="2524" t="0"/>
          <a:stretch/>
        </p:blipFill>
        <p:spPr>
          <a:xfrm>
            <a:off x="1376947" y="2111650"/>
            <a:ext cx="7343278" cy="4447851"/>
          </a:xfrm>
          <a:prstGeom prst="rect">
            <a:avLst/>
          </a:prstGeom>
          <a:noFill/>
          <a:ln>
            <a:noFill/>
          </a:ln>
        </p:spPr>
      </p:pic>
      <p:sp>
        <p:nvSpPr>
          <p:cNvPr id="186" name="Google Shape;186;g3346888c360_0_36"/>
          <p:cNvSpPr txBox="1"/>
          <p:nvPr/>
        </p:nvSpPr>
        <p:spPr>
          <a:xfrm>
            <a:off x="6022050" y="2111650"/>
            <a:ext cx="3793200" cy="14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JP" sz="2800">
                <a:solidFill>
                  <a:schemeClr val="accent6"/>
                </a:solidFill>
              </a:rPr>
              <a:t>■</a:t>
            </a:r>
            <a:r>
              <a:rPr lang="ja-JP" sz="2800">
                <a:solidFill>
                  <a:schemeClr val="dk1"/>
                </a:solidFill>
              </a:rPr>
              <a:t> 誤差率 -5%</a:t>
            </a:r>
            <a:endParaRPr sz="2800">
              <a:solidFill>
                <a:schemeClr val="dk1"/>
              </a:solidFill>
            </a:endParaRPr>
          </a:p>
          <a:p>
            <a:pPr indent="0" lvl="0" marL="0" rtl="0" algn="l">
              <a:spcBef>
                <a:spcPts val="0"/>
              </a:spcBef>
              <a:spcAft>
                <a:spcPts val="0"/>
              </a:spcAft>
              <a:buNone/>
            </a:pPr>
            <a:r>
              <a:rPr lang="ja-JP" sz="2800">
                <a:solidFill>
                  <a:srgbClr val="FF9900"/>
                </a:solidFill>
              </a:rPr>
              <a:t>■</a:t>
            </a:r>
            <a:r>
              <a:rPr lang="ja-JP" sz="2800">
                <a:solidFill>
                  <a:schemeClr val="dk1"/>
                </a:solidFill>
              </a:rPr>
              <a:t> 誤差率 5-10%</a:t>
            </a:r>
            <a:endParaRPr sz="2800">
              <a:solidFill>
                <a:schemeClr val="dk1"/>
              </a:solidFill>
            </a:endParaRPr>
          </a:p>
          <a:p>
            <a:pPr indent="0" lvl="0" marL="0" rtl="0" algn="l">
              <a:spcBef>
                <a:spcPts val="0"/>
              </a:spcBef>
              <a:spcAft>
                <a:spcPts val="0"/>
              </a:spcAft>
              <a:buNone/>
            </a:pPr>
            <a:r>
              <a:rPr lang="ja-JP" sz="2800">
                <a:solidFill>
                  <a:srgbClr val="980000"/>
                </a:solidFill>
              </a:rPr>
              <a:t>■</a:t>
            </a:r>
            <a:r>
              <a:rPr lang="ja-JP" sz="2800">
                <a:solidFill>
                  <a:schemeClr val="dk1"/>
                </a:solidFill>
              </a:rPr>
              <a:t> 誤差率 10- %</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2024-09-06T03:59:50Z</dcterms:created>
  <dc:creator>菊池　耕陽</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0x010100B973BE8A981C6645B6397ABE8EF098A5</vt:lpwstr>
  </property>
  <property fmtid="{D5CDD505-2E9C-101B-9397-08002B2CF9AE}" pid="3" name="MediaServiceImageTags">
    <vt:lpwstr/>
  </property>
</Properties>
</file>