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399288" cy="432006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F8F"/>
    <a:srgbClr val="1E3C78"/>
    <a:srgbClr val="274E9D"/>
    <a:srgbClr val="C5C3C3"/>
    <a:srgbClr val="FFFFFF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5750" y="-4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FB3F8-BAC8-FBF4-1E30-AC7B6DD29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9911" y="7070108"/>
            <a:ext cx="24299466" cy="15040222"/>
          </a:xfrm>
        </p:spPr>
        <p:txBody>
          <a:bodyPr anchor="b"/>
          <a:lstStyle>
            <a:lvl1pPr algn="ctr">
              <a:defRPr sz="1594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BDE781-C4B4-B92E-CDE9-F02E3B6DD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6378"/>
            </a:lvl1pPr>
            <a:lvl2pPr marL="1214963" indent="0" algn="ctr">
              <a:buNone/>
              <a:defRPr sz="5315"/>
            </a:lvl2pPr>
            <a:lvl3pPr marL="2429927" indent="0" algn="ctr">
              <a:buNone/>
              <a:defRPr sz="4783"/>
            </a:lvl3pPr>
            <a:lvl4pPr marL="3644890" indent="0" algn="ctr">
              <a:buNone/>
              <a:defRPr sz="4252"/>
            </a:lvl4pPr>
            <a:lvl5pPr marL="4859853" indent="0" algn="ctr">
              <a:buNone/>
              <a:defRPr sz="4252"/>
            </a:lvl5pPr>
            <a:lvl6pPr marL="6074816" indent="0" algn="ctr">
              <a:buNone/>
              <a:defRPr sz="4252"/>
            </a:lvl6pPr>
            <a:lvl7pPr marL="7289780" indent="0" algn="ctr">
              <a:buNone/>
              <a:defRPr sz="4252"/>
            </a:lvl7pPr>
            <a:lvl8pPr marL="8504743" indent="0" algn="ctr">
              <a:buNone/>
              <a:defRPr sz="4252"/>
            </a:lvl8pPr>
            <a:lvl9pPr marL="9719706" indent="0" algn="ctr">
              <a:buNone/>
              <a:defRPr sz="4252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33A31-2112-BC6F-E28C-95E57B95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5056-A3D4-4D79-9E5F-4701A898257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5BB51-FA77-3A19-7519-0F4DAB0C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BEB38-E5C9-1705-4B77-E16FCE36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483-AE42-41D0-A062-4CAF6828F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1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6DE47-6D11-539C-E658-A26110E4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46BFB2-FFF1-F087-D9E7-F58A590F5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ECE4A-D9F1-961E-334A-34845272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5056-A3D4-4D79-9E5F-4701A898257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D1CFF-1F2F-92FF-958C-70F555C7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56224-D4BD-36EF-E108-46878F1A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483-AE42-41D0-A062-4CAF6828F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4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6FD82D-45DE-803C-BBF7-04186DD1D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3185741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E043ED-2FBB-8FF4-0F30-02A744651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27451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5CFF5-0FE9-11F7-7280-0619A1A6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5056-A3D4-4D79-9E5F-4701A898257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BF3365-BE5F-1C9C-A5B6-820B24B1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C9FD2-94FD-C122-D6AA-2A23A125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483-AE42-41D0-A062-4CAF6828F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9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16D9B-F231-D3A7-C7CF-8C6445CF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849EE-2604-DE3C-AA66-A0E431954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A6A36-A967-BE2A-C4A1-306EA933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5056-A3D4-4D79-9E5F-4701A898257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288F9-6524-4347-0BCE-0353C3ED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7316B-7D08-DC8C-2FEF-EF9D1DC3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483-AE42-41D0-A062-4CAF6828F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9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57C52-55E2-17F0-B363-F382E6DF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576" y="10770165"/>
            <a:ext cx="27944386" cy="17970262"/>
          </a:xfrm>
        </p:spPr>
        <p:txBody>
          <a:bodyPr anchor="b"/>
          <a:lstStyle>
            <a:lvl1pPr>
              <a:defRPr sz="1594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3A7AE3-2F02-74D7-8BC8-14A11925B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0576" y="28910433"/>
            <a:ext cx="27944386" cy="9450136"/>
          </a:xfrm>
        </p:spPr>
        <p:txBody>
          <a:bodyPr/>
          <a:lstStyle>
            <a:lvl1pPr marL="0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1pPr>
            <a:lvl2pPr marL="1214963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2pPr>
            <a:lvl3pPr marL="2429927" indent="0">
              <a:buNone/>
              <a:defRPr sz="4783">
                <a:solidFill>
                  <a:schemeClr val="tx1">
                    <a:tint val="75000"/>
                  </a:schemeClr>
                </a:solidFill>
              </a:defRPr>
            </a:lvl3pPr>
            <a:lvl4pPr marL="364489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4pPr>
            <a:lvl5pPr marL="485985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5pPr>
            <a:lvl6pPr marL="607481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6pPr>
            <a:lvl7pPr marL="728978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7pPr>
            <a:lvl8pPr marL="850474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8pPr>
            <a:lvl9pPr marL="971970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CF121-D655-AF4B-1241-DFAE8010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5056-A3D4-4D79-9E5F-4701A898257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D325A-57FE-E206-CE74-C42449B6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D9753-2E7A-3119-AC65-EA5C8AAD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483-AE42-41D0-A062-4CAF6828F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1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0491C-B73B-25A6-8253-3A0F17B5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B1F78-AFDC-55AB-B190-692B4D1BF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BD2339-9A81-9855-FF60-D92DCE213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A81181-557B-BB78-57C9-37991CDC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5056-A3D4-4D79-9E5F-4701A898257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9E9EC9-0268-980E-BFA0-5E449F08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A923D8-9648-14A2-4ADB-4BF6A2B8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483-AE42-41D0-A062-4CAF6828F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0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ADA9-E47C-45CB-C59C-968CCE00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671" y="2300037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3D403-BA6D-99BC-D07D-C0503A628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1672" y="10590160"/>
            <a:ext cx="13706416" cy="5190073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CD2C50-BD2D-2BD7-D681-20B6A7B6F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31672" y="15780233"/>
            <a:ext cx="13706416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24961B-EEE6-81CA-5E1C-A493CB060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402140" y="10590160"/>
            <a:ext cx="13773917" cy="5190073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A96B88-7245-4356-7779-14DB08D42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402140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B1C0EB-C239-80DB-4042-6BF27D93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5056-A3D4-4D79-9E5F-4701A898257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0D0427-36F0-05DB-F54D-3D2D6116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6E3C24-5FC9-8748-1CA6-BF7D8CF7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483-AE42-41D0-A062-4CAF6828F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6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D5250-97C2-F526-85A3-350DC065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DD69EB-FBCB-16D8-ED10-4A9DA86E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5056-A3D4-4D79-9E5F-4701A898257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9C5CE4-B806-91F0-EDAE-DFAEA738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13F212-11A0-6621-70A5-488F12C0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483-AE42-41D0-A062-4CAF6828F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1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DF3B4C-DD8E-9687-11D2-175EC2E1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5056-A3D4-4D79-9E5F-4701A898257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8B7289-4365-4649-4272-B8A88552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F22D7-A0CF-C277-69AC-0C9A8954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483-AE42-41D0-A062-4CAF6828F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8E379-27F8-EB9D-7BB9-076DA430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E3F96-F7D1-B7B2-ED5A-1CAEC974D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>
              <a:defRPr sz="8504"/>
            </a:lvl1pPr>
            <a:lvl2pPr>
              <a:defRPr sz="7441"/>
            </a:lvl2pPr>
            <a:lvl3pPr>
              <a:defRPr sz="6378"/>
            </a:lvl3pPr>
            <a:lvl4pPr>
              <a:defRPr sz="5315"/>
            </a:lvl4pPr>
            <a:lvl5pPr>
              <a:defRPr sz="5315"/>
            </a:lvl5pPr>
            <a:lvl6pPr>
              <a:defRPr sz="5315"/>
            </a:lvl6pPr>
            <a:lvl7pPr>
              <a:defRPr sz="5315"/>
            </a:lvl7pPr>
            <a:lvl8pPr>
              <a:defRPr sz="5315"/>
            </a:lvl8pPr>
            <a:lvl9pPr>
              <a:defRPr sz="53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EC63E9-9684-F134-6099-16A9217AD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166B2-75BA-C67A-016E-F05B8AE1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5056-A3D4-4D79-9E5F-4701A898257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4D613-602C-3EF4-BD9E-0FCA25BF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232D-A7B6-F444-AEFA-E7F2C45B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483-AE42-41D0-A062-4CAF6828F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3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78024-1769-6D1B-E2DE-0AF97C63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26362D-48A9-81AC-612B-FA0BC65A3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 marL="0" indent="0">
              <a:buNone/>
              <a:defRPr sz="8504"/>
            </a:lvl1pPr>
            <a:lvl2pPr marL="1214963" indent="0">
              <a:buNone/>
              <a:defRPr sz="7441"/>
            </a:lvl2pPr>
            <a:lvl3pPr marL="2429927" indent="0">
              <a:buNone/>
              <a:defRPr sz="6378"/>
            </a:lvl3pPr>
            <a:lvl4pPr marL="3644890" indent="0">
              <a:buNone/>
              <a:defRPr sz="5315"/>
            </a:lvl4pPr>
            <a:lvl5pPr marL="4859853" indent="0">
              <a:buNone/>
              <a:defRPr sz="5315"/>
            </a:lvl5pPr>
            <a:lvl6pPr marL="6074816" indent="0">
              <a:buNone/>
              <a:defRPr sz="5315"/>
            </a:lvl6pPr>
            <a:lvl7pPr marL="7289780" indent="0">
              <a:buNone/>
              <a:defRPr sz="5315"/>
            </a:lvl7pPr>
            <a:lvl8pPr marL="8504743" indent="0">
              <a:buNone/>
              <a:defRPr sz="5315"/>
            </a:lvl8pPr>
            <a:lvl9pPr marL="9719706" indent="0">
              <a:buNone/>
              <a:defRPr sz="531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9EA52E-ADD3-4196-94C9-F4F422109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37B33-BBE4-2944-FAEC-486D15F1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5056-A3D4-4D79-9E5F-4701A898257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86634E-A225-76DA-DACA-9ED90FEA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BF9F4-9F43-4B7D-75DC-C0928708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483-AE42-41D0-A062-4CAF6828F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5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63E957-6BF3-0DE3-C2BD-B17B6AD6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451" y="2300037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F338F-7AF4-CFE2-C8A1-F29AA7DA0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C6F66-2430-6D89-0351-441BEBCF2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7451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5056-A3D4-4D79-9E5F-4701A8982573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99D2C-B4B7-FC70-5F2F-583ACADE0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32264" y="40040594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89A7C-8844-EA9C-3343-20A023691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81997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3E483-AE42-41D0-A062-4CAF6828F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2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29927" rtl="0" eaLnBrk="1" latinLnBrk="1" hangingPunct="1">
        <a:lnSpc>
          <a:spcPct val="90000"/>
        </a:lnSpc>
        <a:spcBef>
          <a:spcPct val="0"/>
        </a:spcBef>
        <a:buNone/>
        <a:defRPr sz="11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482" indent="-607482" algn="l" defTabSz="2429927" rtl="0" eaLnBrk="1" latinLnBrk="1" hangingPunct="1">
        <a:lnSpc>
          <a:spcPct val="90000"/>
        </a:lnSpc>
        <a:spcBef>
          <a:spcPts val="265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22445" indent="-607482" algn="l" defTabSz="2429927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037408" indent="-607482" algn="l" defTabSz="2429927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252371" indent="-607482" algn="l" defTabSz="2429927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5467335" indent="-607482" algn="l" defTabSz="2429927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682298" indent="-607482" algn="l" defTabSz="2429927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897261" indent="-607482" algn="l" defTabSz="2429927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9112225" indent="-607482" algn="l" defTabSz="2429927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10327188" indent="-607482" algn="l" defTabSz="2429927" rtl="0" eaLnBrk="1" latinLnBrk="1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429927" rtl="0" eaLnBrk="1" latinLnBrk="1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algn="l" defTabSz="2429927" rtl="0" eaLnBrk="1" latinLnBrk="1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2pPr>
      <a:lvl3pPr marL="2429927" algn="l" defTabSz="2429927" rtl="0" eaLnBrk="1" latinLnBrk="1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3pPr>
      <a:lvl4pPr marL="3644890" algn="l" defTabSz="2429927" rtl="0" eaLnBrk="1" latinLnBrk="1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4859853" algn="l" defTabSz="2429927" rtl="0" eaLnBrk="1" latinLnBrk="1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074816" algn="l" defTabSz="2429927" rtl="0" eaLnBrk="1" latinLnBrk="1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289780" algn="l" defTabSz="2429927" rtl="0" eaLnBrk="1" latinLnBrk="1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8504743" algn="l" defTabSz="2429927" rtl="0" eaLnBrk="1" latinLnBrk="1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9719706" algn="l" defTabSz="2429927" rtl="0" eaLnBrk="1" latinLnBrk="1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91A1A8-B5C3-F621-2309-B0FD7865D2B3}"/>
              </a:ext>
            </a:extLst>
          </p:cNvPr>
          <p:cNvSpPr/>
          <p:nvPr/>
        </p:nvSpPr>
        <p:spPr>
          <a:xfrm>
            <a:off x="0" y="41879520"/>
            <a:ext cx="32399288" cy="13211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6C562-9B82-9CEA-7624-960063D9F66C}"/>
              </a:ext>
            </a:extLst>
          </p:cNvPr>
          <p:cNvSpPr txBox="1"/>
          <p:nvPr/>
        </p:nvSpPr>
        <p:spPr>
          <a:xfrm>
            <a:off x="2361724" y="42000309"/>
            <a:ext cx="27675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 w="3175">
                  <a:noFill/>
                </a:ln>
                <a:solidFill>
                  <a:schemeClr val="bg1"/>
                </a:solidFill>
                <a:latin typeface="Univers" panose="020B0604020202020204" pitchFamily="34" charset="0"/>
              </a:rPr>
              <a:t>SEOUL NATIONAL UNIVERSITY OF SCIENCE &amp; TECHNOLOGY</a:t>
            </a:r>
            <a:endParaRPr lang="ko-KR" altLang="en-US" sz="6600" b="1" dirty="0">
              <a:ln w="3175">
                <a:noFill/>
              </a:ln>
              <a:solidFill>
                <a:schemeClr val="bg1"/>
              </a:solidFill>
              <a:latin typeface="Univers" panose="020B0604020202020204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177F289-5AE5-3616-7B67-635D403E2B23}"/>
              </a:ext>
            </a:extLst>
          </p:cNvPr>
          <p:cNvGrpSpPr/>
          <p:nvPr/>
        </p:nvGrpSpPr>
        <p:grpSpPr>
          <a:xfrm>
            <a:off x="-1168474" y="-2196294"/>
            <a:ext cx="33567762" cy="8901315"/>
            <a:chOff x="-1168474" y="-2196294"/>
            <a:chExt cx="33567762" cy="890131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042049F-4D51-22F6-F300-2DBB39C9C2B8}"/>
                </a:ext>
              </a:extLst>
            </p:cNvPr>
            <p:cNvSpPr/>
            <p:nvPr/>
          </p:nvSpPr>
          <p:spPr>
            <a:xfrm>
              <a:off x="0" y="-1156"/>
              <a:ext cx="32399288" cy="45110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15000"/>
                </a:lnSpc>
                <a:spcAft>
                  <a:spcPts val="800"/>
                </a:spcAft>
              </a:pPr>
              <a:endParaRPr lang="ko-KR" altLang="ko-KR" sz="7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5429EC-2042-6F70-1E59-3FD630A5D4C4}"/>
                </a:ext>
              </a:extLst>
            </p:cNvPr>
            <p:cNvSpPr txBox="1"/>
            <p:nvPr/>
          </p:nvSpPr>
          <p:spPr>
            <a:xfrm>
              <a:off x="5897404" y="403581"/>
              <a:ext cx="25466516" cy="3953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lnSpc>
                  <a:spcPct val="115000"/>
                </a:lnSpc>
                <a:spcAft>
                  <a:spcPts val="800"/>
                </a:spcAft>
              </a:pPr>
              <a:r>
                <a:rPr lang="en-US" altLang="ko-KR" sz="7200" b="1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The Impact of First Objects Obtaining on the Win Rate</a:t>
              </a:r>
            </a:p>
            <a:p>
              <a:pPr latinLnBrk="1">
                <a:lnSpc>
                  <a:spcPct val="115000"/>
                </a:lnSpc>
                <a:spcAft>
                  <a:spcPts val="800"/>
                </a:spcAft>
              </a:pPr>
              <a:r>
                <a:rPr lang="en-US" altLang="ko-KR" sz="7200" b="1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of League of Legends</a:t>
              </a:r>
              <a:endParaRPr lang="ko-KR" altLang="ko-KR" sz="7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endParaRPr lang="ko-KR" alt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1FE1DE51-A548-679A-1911-380769D81CBE}"/>
                </a:ext>
              </a:extLst>
            </p:cNvPr>
            <p:cNvSpPr/>
            <p:nvPr/>
          </p:nvSpPr>
          <p:spPr>
            <a:xfrm>
              <a:off x="26120408" y="3168764"/>
              <a:ext cx="6278880" cy="1341120"/>
            </a:xfrm>
            <a:custGeom>
              <a:avLst/>
              <a:gdLst>
                <a:gd name="connsiteX0" fmla="*/ 1158240 w 6278880"/>
                <a:gd name="connsiteY0" fmla="*/ 182880 h 1341120"/>
                <a:gd name="connsiteX1" fmla="*/ 0 w 6278880"/>
                <a:gd name="connsiteY1" fmla="*/ 1341120 h 1341120"/>
                <a:gd name="connsiteX2" fmla="*/ 6278880 w 6278880"/>
                <a:gd name="connsiteY2" fmla="*/ 1341120 h 1341120"/>
                <a:gd name="connsiteX3" fmla="*/ 6278880 w 6278880"/>
                <a:gd name="connsiteY3" fmla="*/ 0 h 1341120"/>
                <a:gd name="connsiteX4" fmla="*/ 1371600 w 6278880"/>
                <a:gd name="connsiteY4" fmla="*/ 0 h 1341120"/>
                <a:gd name="connsiteX5" fmla="*/ 1371600 w 6278880"/>
                <a:gd name="connsiteY5" fmla="*/ 0 h 1341120"/>
                <a:gd name="connsiteX6" fmla="*/ 1158240 w 6278880"/>
                <a:gd name="connsiteY6" fmla="*/ 182880 h 134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78880" h="1341120">
                  <a:moveTo>
                    <a:pt x="1158240" y="182880"/>
                  </a:moveTo>
                  <a:lnTo>
                    <a:pt x="0" y="1341120"/>
                  </a:lnTo>
                  <a:lnTo>
                    <a:pt x="6278880" y="1341120"/>
                  </a:lnTo>
                  <a:lnTo>
                    <a:pt x="6278880" y="0"/>
                  </a:lnTo>
                  <a:lnTo>
                    <a:pt x="1371600" y="0"/>
                  </a:lnTo>
                  <a:lnTo>
                    <a:pt x="1371600" y="0"/>
                  </a:lnTo>
                  <a:lnTo>
                    <a:pt x="1158240" y="182880"/>
                  </a:lnTo>
                  <a:close/>
                </a:path>
              </a:pathLst>
            </a:custGeom>
            <a:solidFill>
              <a:srgbClr val="C5C3C3"/>
            </a:solidFill>
            <a:ln>
              <a:solidFill>
                <a:srgbClr val="C5C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FAE7B31-7368-3386-A57E-F0EB1CD8DD0A}"/>
                </a:ext>
              </a:extLst>
            </p:cNvPr>
            <p:cNvSpPr/>
            <p:nvPr/>
          </p:nvSpPr>
          <p:spPr>
            <a:xfrm>
              <a:off x="0" y="-1156"/>
              <a:ext cx="1065975" cy="4511040"/>
            </a:xfrm>
            <a:prstGeom prst="rect">
              <a:avLst/>
            </a:prstGeom>
            <a:solidFill>
              <a:srgbClr val="B9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89B215D-5DC5-446D-D4B2-2BA3F1858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68474" y="-2196294"/>
              <a:ext cx="9056488" cy="890131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C9F725-21CA-3C64-2F83-4FB9E883728D}"/>
                </a:ext>
              </a:extLst>
            </p:cNvPr>
            <p:cNvSpPr txBox="1"/>
            <p:nvPr/>
          </p:nvSpPr>
          <p:spPr>
            <a:xfrm>
              <a:off x="6096179" y="3348000"/>
              <a:ext cx="35836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spc="100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Daeil Han</a:t>
              </a:r>
              <a:endParaRPr lang="ko-KR" altLang="ko-KR" sz="4800" b="1" kern="100" spc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616D10-CEC0-A52A-5606-A5DB469E47F1}"/>
                </a:ext>
              </a:extLst>
            </p:cNvPr>
            <p:cNvSpPr txBox="1"/>
            <p:nvPr/>
          </p:nvSpPr>
          <p:spPr>
            <a:xfrm>
              <a:off x="9679848" y="3450380"/>
              <a:ext cx="17691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i="1" kern="100" spc="300" dirty="0">
                  <a:solidFill>
                    <a:schemeClr val="bg1"/>
                  </a:solidFill>
                  <a:latin typeface="Univers" panose="020B0604020202020204" pitchFamily="34" charset="0"/>
                  <a:ea typeface="맑은 고딕" panose="020B0503020000020004" pitchFamily="50" charset="-127"/>
                  <a:cs typeface="Calibri" panose="020F0502020204030204" pitchFamily="34" charset="0"/>
                </a:rPr>
                <a:t>- Dept. of Applied A.I.   - </a:t>
              </a:r>
              <a:r>
                <a:rPr lang="en-US" altLang="ko-KR" sz="3600" b="1" i="1" kern="100" spc="300" dirty="0">
                  <a:solidFill>
                    <a:schemeClr val="bg1"/>
                  </a:solidFill>
                  <a:effectLst/>
                  <a:latin typeface="Univers" panose="020B0604020202020204" pitchFamily="34" charset="0"/>
                  <a:ea typeface="맑은 고딕" panose="020B0503020000020004" pitchFamily="50" charset="-127"/>
                  <a:cs typeface="Calibri" panose="020F0502020204030204" pitchFamily="34" charset="0"/>
                </a:rPr>
                <a:t>dalehan0606@seoultech.ac.kr</a:t>
              </a:r>
              <a:endParaRPr lang="ko-KR" altLang="en-US" sz="3600" b="1" i="1" spc="300" dirty="0">
                <a:latin typeface="Univers" panose="020B0604020202020204" pitchFamily="34" charset="0"/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4079FFC-7884-1153-D7DD-609894857550}"/>
              </a:ext>
            </a:extLst>
          </p:cNvPr>
          <p:cNvCxnSpPr/>
          <p:nvPr/>
        </p:nvCxnSpPr>
        <p:spPr>
          <a:xfrm>
            <a:off x="10692000" y="5328000"/>
            <a:ext cx="0" cy="3618000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99FEFB1-54B4-9393-739C-FBA6105CEEFE}"/>
              </a:ext>
            </a:extLst>
          </p:cNvPr>
          <p:cNvGrpSpPr/>
          <p:nvPr/>
        </p:nvGrpSpPr>
        <p:grpSpPr>
          <a:xfrm>
            <a:off x="432000" y="5327516"/>
            <a:ext cx="9734025" cy="1191383"/>
            <a:chOff x="414191" y="5327516"/>
            <a:chExt cx="9734025" cy="119138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170D37C-5EB8-1244-97F6-8357D6C652CC}"/>
                </a:ext>
              </a:extLst>
            </p:cNvPr>
            <p:cNvSpPr/>
            <p:nvPr/>
          </p:nvSpPr>
          <p:spPr>
            <a:xfrm>
              <a:off x="414191" y="5327516"/>
              <a:ext cx="9734025" cy="186122"/>
            </a:xfrm>
            <a:prstGeom prst="rect">
              <a:avLst/>
            </a:prstGeom>
            <a:solidFill>
              <a:srgbClr val="8F8F8F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E081F20-0EF0-519B-7E71-D66D5E822ABA}"/>
                </a:ext>
              </a:extLst>
            </p:cNvPr>
            <p:cNvSpPr/>
            <p:nvPr/>
          </p:nvSpPr>
          <p:spPr>
            <a:xfrm>
              <a:off x="414191" y="5513638"/>
              <a:ext cx="9734025" cy="1005261"/>
            </a:xfrm>
            <a:prstGeom prst="rect">
              <a:avLst/>
            </a:prstGeom>
            <a:solidFill>
              <a:srgbClr val="1E3C78"/>
            </a:solidFill>
            <a:ln>
              <a:solidFill>
                <a:srgbClr val="1E3C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AABCA8-290A-02BF-2FC0-6DFF57676826}"/>
                </a:ext>
              </a:extLst>
            </p:cNvPr>
            <p:cNvSpPr txBox="1"/>
            <p:nvPr/>
          </p:nvSpPr>
          <p:spPr>
            <a:xfrm>
              <a:off x="543533" y="5645275"/>
              <a:ext cx="9408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0" i="0" dirty="0">
                  <a:solidFill>
                    <a:schemeClr val="bg1"/>
                  </a:solidFill>
                  <a:effectLst/>
                  <a:latin typeface="Noto Sans KR"/>
                </a:rPr>
                <a:t>▶ </a:t>
              </a:r>
              <a:r>
                <a:rPr lang="en-US" altLang="ko-KR" sz="4800" b="1" spc="600" dirty="0">
                  <a:solidFill>
                    <a:schemeClr val="bg1"/>
                  </a:solidFill>
                  <a:latin typeface="Univers" panose="020B0604020202020204" pitchFamily="34" charset="0"/>
                  <a:cs typeface="Arial" panose="020B0604020202020204" pitchFamily="34" charset="0"/>
                </a:rPr>
                <a:t>ABSTRACT</a:t>
              </a:r>
              <a:endParaRPr lang="ko-KR" altLang="en-US" sz="4800" b="1" spc="600" dirty="0">
                <a:solidFill>
                  <a:schemeClr val="bg1"/>
                </a:solidFill>
                <a:latin typeface="Univers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1862F59-C367-A85D-D00F-7B74408526A4}"/>
              </a:ext>
            </a:extLst>
          </p:cNvPr>
          <p:cNvSpPr txBox="1"/>
          <p:nvPr/>
        </p:nvSpPr>
        <p:spPr>
          <a:xfrm>
            <a:off x="432000" y="6986637"/>
            <a:ext cx="9734025" cy="1606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ko-K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What is the Purpose?</a:t>
            </a:r>
          </a:p>
          <a:p>
            <a:pPr marL="54000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Predicting outcomes of League of Legends games.</a:t>
            </a:r>
            <a:endParaRPr lang="en-US" altLang="ko-K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200"/>
              </a:spcAft>
            </a:pPr>
            <a:r>
              <a:rPr lang="en-US" altLang="ko-K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What Dataset is Used?</a:t>
            </a:r>
          </a:p>
          <a:p>
            <a:pPr marL="54000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6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i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League Of Legends High Elo Ranked Games (2020) </a:t>
            </a:r>
            <a:r>
              <a:rPr lang="en-US" altLang="ko-KR" sz="44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from Kaggle</a:t>
            </a:r>
            <a:r>
              <a:rPr lang="en-US" altLang="ko-KR" sz="4400" i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en-US" altLang="ko-K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200"/>
              </a:spcAft>
            </a:pPr>
            <a:r>
              <a:rPr lang="en-US" altLang="ko-K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What are the Methods?</a:t>
            </a:r>
          </a:p>
          <a:p>
            <a:pPr marL="540000" algn="just">
              <a:spcAft>
                <a:spcPts val="6600"/>
              </a:spcAft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Logistic classification and Naïve </a:t>
            </a:r>
            <a:r>
              <a:rPr lang="en-US" altLang="ko-KR" sz="4400" dirty="0" err="1">
                <a:latin typeface="Arial" panose="020B0604020202020204" pitchFamily="34" charset="0"/>
                <a:cs typeface="Arial" panose="020B0604020202020204" pitchFamily="34" charset="0"/>
              </a:rPr>
              <a:t>Bayse</a:t>
            </a: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altLang="ko-K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What are the Differences?</a:t>
            </a:r>
          </a:p>
          <a:p>
            <a:pPr marL="1282950" indent="-742950" algn="just">
              <a:spcAft>
                <a:spcPts val="1800"/>
              </a:spcAft>
              <a:buAutoNum type="arabicPeriod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Analyzed the effects of getting the game objects first.</a:t>
            </a:r>
          </a:p>
          <a:p>
            <a:pPr marL="1282950" indent="-742950" algn="just">
              <a:spcAft>
                <a:spcPts val="7200"/>
              </a:spcAft>
              <a:buAutoNum type="arabicPeriod"/>
            </a:pPr>
            <a:r>
              <a:rPr lang="en-US" altLang="ko-KR" sz="4400" dirty="0" err="1">
                <a:latin typeface="Arial" panose="020B0604020202020204" pitchFamily="34" charset="0"/>
                <a:cs typeface="Arial" panose="020B0604020202020204" pitchFamily="34" charset="0"/>
              </a:rPr>
              <a:t>Tryed</a:t>
            </a: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 to reveal the dependence between features by using two kinds of models.</a:t>
            </a:r>
          </a:p>
          <a:p>
            <a:pPr algn="just">
              <a:spcAft>
                <a:spcPts val="1200"/>
              </a:spcAft>
            </a:pPr>
            <a:r>
              <a:rPr lang="en-US" altLang="ko-K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What are the Conclusions?</a:t>
            </a:r>
          </a:p>
          <a:p>
            <a:pPr marL="540000" algn="just">
              <a:spcAft>
                <a:spcPts val="6600"/>
              </a:spcAft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The model has fatal flaws.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22F6624-E5E2-BD5D-1D40-66E742DDA666}"/>
              </a:ext>
            </a:extLst>
          </p:cNvPr>
          <p:cNvGrpSpPr/>
          <p:nvPr/>
        </p:nvGrpSpPr>
        <p:grpSpPr>
          <a:xfrm>
            <a:off x="432000" y="23542964"/>
            <a:ext cx="9734025" cy="1191383"/>
            <a:chOff x="414191" y="5327516"/>
            <a:chExt cx="9734025" cy="119138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25F3B06-FCC2-305E-6037-E5FB0C552263}"/>
                </a:ext>
              </a:extLst>
            </p:cNvPr>
            <p:cNvSpPr/>
            <p:nvPr/>
          </p:nvSpPr>
          <p:spPr>
            <a:xfrm>
              <a:off x="414191" y="5327516"/>
              <a:ext cx="9734025" cy="186122"/>
            </a:xfrm>
            <a:prstGeom prst="rect">
              <a:avLst/>
            </a:prstGeom>
            <a:solidFill>
              <a:srgbClr val="8F8F8F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14190C8-5479-3DA7-B459-B59DC41278F4}"/>
                </a:ext>
              </a:extLst>
            </p:cNvPr>
            <p:cNvSpPr/>
            <p:nvPr/>
          </p:nvSpPr>
          <p:spPr>
            <a:xfrm>
              <a:off x="414191" y="5513638"/>
              <a:ext cx="9734025" cy="1005261"/>
            </a:xfrm>
            <a:prstGeom prst="rect">
              <a:avLst/>
            </a:prstGeom>
            <a:solidFill>
              <a:srgbClr val="1E3C78"/>
            </a:solidFill>
            <a:ln>
              <a:solidFill>
                <a:srgbClr val="1E3C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A3EDF14-242E-F754-2140-4E50FED01CD2}"/>
                </a:ext>
              </a:extLst>
            </p:cNvPr>
            <p:cNvSpPr txBox="1"/>
            <p:nvPr/>
          </p:nvSpPr>
          <p:spPr>
            <a:xfrm>
              <a:off x="543533" y="5645275"/>
              <a:ext cx="9408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0" i="0" dirty="0">
                  <a:solidFill>
                    <a:schemeClr val="bg1"/>
                  </a:solidFill>
                  <a:effectLst/>
                  <a:latin typeface="Noto Sans KR"/>
                </a:rPr>
                <a:t>▶ </a:t>
              </a:r>
              <a:r>
                <a:rPr lang="en-US" altLang="ko-KR" sz="4800" b="1" spc="600" dirty="0">
                  <a:solidFill>
                    <a:schemeClr val="bg1"/>
                  </a:solidFill>
                  <a:latin typeface="Univers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ko-KR" altLang="en-US" sz="4800" b="1" spc="600" dirty="0">
                <a:solidFill>
                  <a:schemeClr val="bg1"/>
                </a:solidFill>
                <a:latin typeface="Univers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36BA4FF-3617-BE6D-70F5-F7429BFE6275}"/>
              </a:ext>
            </a:extLst>
          </p:cNvPr>
          <p:cNvSpPr txBox="1"/>
          <p:nvPr/>
        </p:nvSpPr>
        <p:spPr>
          <a:xfrm>
            <a:off x="432000" y="25201550"/>
            <a:ext cx="9734025" cy="1051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ko-K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Motivations</a:t>
            </a:r>
          </a:p>
          <a:p>
            <a:pPr marL="1111500" marR="0" lvl="0" indent="-5715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The primitive desire of humans to predict the future.</a:t>
            </a:r>
          </a:p>
          <a:p>
            <a:pPr marL="1111500" marR="0" lvl="0" indent="-5715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60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The limited knowledge of the author. (It started from linear regression)</a:t>
            </a:r>
            <a:endParaRPr lang="en-US" altLang="ko-K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200"/>
              </a:spcAft>
            </a:pPr>
            <a:r>
              <a:rPr lang="en-US" altLang="ko-K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Snowball Effect, the Key to Win</a:t>
            </a:r>
          </a:p>
          <a:p>
            <a:pPr marL="540000" algn="just">
              <a:spcAft>
                <a:spcPts val="1800"/>
              </a:spcAft>
              <a:defRPr/>
            </a:pPr>
            <a:r>
              <a:rPr lang="en-US" altLang="ko-KR" sz="4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 this game, it is important to get an object first before the opponent team because of the snowball effect.</a:t>
            </a:r>
          </a:p>
          <a:p>
            <a:pPr marL="540000" algn="just">
              <a:spcAft>
                <a:spcPts val="6600"/>
              </a:spcAft>
              <a:defRPr/>
            </a:pPr>
            <a:r>
              <a:rPr lang="en-US" altLang="ko-KR" sz="4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Therefore, This work concentrated on </a:t>
            </a: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the effects of getting the game objects first.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66DD1B5A-E4C1-8948-279B-634174BB5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59" y="35930571"/>
            <a:ext cx="8951300" cy="537078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77A92D0-501C-8790-90A8-591084F07BC4}"/>
              </a:ext>
            </a:extLst>
          </p:cNvPr>
          <p:cNvSpPr txBox="1"/>
          <p:nvPr/>
        </p:nvSpPr>
        <p:spPr>
          <a:xfrm>
            <a:off x="3887336" y="36228729"/>
            <a:ext cx="214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300" dirty="0">
                <a:latin typeface="Impact" panose="020B0806030902050204" pitchFamily="34" charset="0"/>
              </a:rPr>
              <a:t>Win first</a:t>
            </a:r>
            <a:endParaRPr lang="ko-KR" altLang="en-US" sz="3600" spc="300" dirty="0">
              <a:latin typeface="Impact" panose="020B080603090205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9232DE-8506-1064-9571-34BA9CA608E0}"/>
              </a:ext>
            </a:extLst>
          </p:cNvPr>
          <p:cNvSpPr txBox="1"/>
          <p:nvPr/>
        </p:nvSpPr>
        <p:spPr>
          <a:xfrm>
            <a:off x="4611236" y="37642432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300" dirty="0">
                <a:latin typeface="Impact" panose="020B0806030902050204" pitchFamily="34" charset="0"/>
              </a:rPr>
              <a:t>Get a reward</a:t>
            </a:r>
            <a:endParaRPr lang="ko-KR" altLang="en-US" sz="3600" spc="300" dirty="0">
              <a:latin typeface="Impact" panose="020B080603090205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BC63D0-8BBB-B40F-066C-4BB297C9A288}"/>
              </a:ext>
            </a:extLst>
          </p:cNvPr>
          <p:cNvSpPr txBox="1"/>
          <p:nvPr/>
        </p:nvSpPr>
        <p:spPr>
          <a:xfrm>
            <a:off x="5897404" y="39335996"/>
            <a:ext cx="3074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300" dirty="0">
                <a:latin typeface="Impact" panose="020B0806030902050204" pitchFamily="34" charset="0"/>
              </a:rPr>
              <a:t>Win again by</a:t>
            </a:r>
          </a:p>
          <a:p>
            <a:r>
              <a:rPr lang="en-US" altLang="ko-KR" sz="3600" spc="300" dirty="0">
                <a:latin typeface="Impact" panose="020B0806030902050204" pitchFamily="34" charset="0"/>
              </a:rPr>
              <a:t>the reward</a:t>
            </a:r>
            <a:endParaRPr lang="ko-KR" altLang="en-US" sz="3600" spc="300" dirty="0">
              <a:latin typeface="Impact" panose="020B080603090205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A71181E-074D-0624-1178-A389C4DD6828}"/>
              </a:ext>
            </a:extLst>
          </p:cNvPr>
          <p:cNvGrpSpPr/>
          <p:nvPr/>
        </p:nvGrpSpPr>
        <p:grpSpPr>
          <a:xfrm>
            <a:off x="11232000" y="5327516"/>
            <a:ext cx="9734025" cy="1191383"/>
            <a:chOff x="414191" y="5327516"/>
            <a:chExt cx="9734025" cy="119138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8D545C6-0146-B9A9-6360-BF39CD4C6BAA}"/>
                </a:ext>
              </a:extLst>
            </p:cNvPr>
            <p:cNvSpPr/>
            <p:nvPr/>
          </p:nvSpPr>
          <p:spPr>
            <a:xfrm>
              <a:off x="414191" y="5327516"/>
              <a:ext cx="9734025" cy="186122"/>
            </a:xfrm>
            <a:prstGeom prst="rect">
              <a:avLst/>
            </a:prstGeom>
            <a:solidFill>
              <a:srgbClr val="8F8F8F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753DC9E-F4EC-FC5F-8807-F3AF6331CD43}"/>
                </a:ext>
              </a:extLst>
            </p:cNvPr>
            <p:cNvSpPr/>
            <p:nvPr/>
          </p:nvSpPr>
          <p:spPr>
            <a:xfrm>
              <a:off x="414191" y="5513638"/>
              <a:ext cx="9734025" cy="1005261"/>
            </a:xfrm>
            <a:prstGeom prst="rect">
              <a:avLst/>
            </a:prstGeom>
            <a:solidFill>
              <a:srgbClr val="1E3C78"/>
            </a:solidFill>
            <a:ln>
              <a:solidFill>
                <a:srgbClr val="1E3C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D9EE5A-139C-6956-5781-FCD60E457899}"/>
                </a:ext>
              </a:extLst>
            </p:cNvPr>
            <p:cNvSpPr txBox="1"/>
            <p:nvPr/>
          </p:nvSpPr>
          <p:spPr>
            <a:xfrm>
              <a:off x="543533" y="5645275"/>
              <a:ext cx="9408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0" i="0" spc="600" dirty="0">
                  <a:solidFill>
                    <a:schemeClr val="bg1"/>
                  </a:solidFill>
                  <a:effectLst/>
                  <a:latin typeface="Noto Sans KR"/>
                </a:rPr>
                <a:t>▶ </a:t>
              </a:r>
              <a:r>
                <a:rPr lang="en-US" altLang="ko-KR" sz="4800" b="1" spc="600" dirty="0">
                  <a:solidFill>
                    <a:schemeClr val="bg1"/>
                  </a:solidFill>
                  <a:latin typeface="Univers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en-US" altLang="ko-KR" sz="4800" b="1" i="0" spc="600" dirty="0">
                  <a:solidFill>
                    <a:schemeClr val="bg1"/>
                  </a:solidFill>
                  <a:effectLst/>
                  <a:latin typeface="Univers" panose="020B0604020202020204" pitchFamily="34" charset="0"/>
                  <a:cs typeface="Arial" panose="020B0604020202020204" pitchFamily="34" charset="0"/>
                </a:rPr>
                <a:t> GAME RULES</a:t>
              </a:r>
              <a:endParaRPr lang="ko-KR" altLang="en-US" sz="4800" b="1" spc="600" dirty="0">
                <a:solidFill>
                  <a:schemeClr val="bg1"/>
                </a:solidFill>
                <a:latin typeface="Univers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B07DC0E-050E-6B97-1D48-092EAD2F607F}"/>
              </a:ext>
            </a:extLst>
          </p:cNvPr>
          <p:cNvSpPr txBox="1"/>
          <p:nvPr/>
        </p:nvSpPr>
        <p:spPr>
          <a:xfrm>
            <a:off x="11232000" y="6857720"/>
            <a:ext cx="9734025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ko-K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The Basics</a:t>
            </a:r>
          </a:p>
          <a:p>
            <a:pPr marL="54000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Two teams exist, Blue and Red. </a:t>
            </a:r>
          </a:p>
          <a:p>
            <a:pPr marL="54000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If you destroy your enemy’s Nexus, you win.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271B0B-BF26-5961-7FB8-84315B329C1A}"/>
              </a:ext>
            </a:extLst>
          </p:cNvPr>
          <p:cNvSpPr txBox="1"/>
          <p:nvPr/>
        </p:nvSpPr>
        <p:spPr>
          <a:xfrm>
            <a:off x="11232000" y="16064686"/>
            <a:ext cx="973193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▪ 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What are the Objects in LOL?</a:t>
            </a:r>
          </a:p>
          <a:p>
            <a:pPr marL="54000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There are some objects providing rewards: Turret, dragon, </a:t>
            </a:r>
            <a:r>
              <a:rPr kumimoji="0" lang="en-US" altLang="ko-KR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Nashor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etc.</a:t>
            </a:r>
          </a:p>
        </p:txBody>
      </p:sp>
      <p:pic>
        <p:nvPicPr>
          <p:cNvPr id="63" name="그림 62" descr="수상스포츠, 수영, 바닷가재, 대양저이(가) 표시된 사진&#10;&#10;자동 생성된 설명">
            <a:extLst>
              <a:ext uri="{FF2B5EF4-FFF2-40B4-BE49-F238E27FC236}">
                <a16:creationId xmlns:a16="http://schemas.microsoft.com/office/drawing/2014/main" id="{C623981B-278B-E90A-4E21-1FF95E4C61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0" r="14322"/>
          <a:stretch/>
        </p:blipFill>
        <p:spPr>
          <a:xfrm>
            <a:off x="12022085" y="10425516"/>
            <a:ext cx="4651112" cy="4666756"/>
          </a:xfrm>
          <a:prstGeom prst="rect">
            <a:avLst/>
          </a:prstGeom>
        </p:spPr>
      </p:pic>
      <p:pic>
        <p:nvPicPr>
          <p:cNvPr id="65" name="그림 64" descr="파란색이(가) 표시된 사진&#10;&#10;자동 생성된 설명">
            <a:extLst>
              <a:ext uri="{FF2B5EF4-FFF2-40B4-BE49-F238E27FC236}">
                <a16:creationId xmlns:a16="http://schemas.microsoft.com/office/drawing/2014/main" id="{031C3DDD-8626-44AA-DF21-16EA5A4BDB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775" y="10426320"/>
            <a:ext cx="2834886" cy="2316681"/>
          </a:xfrm>
          <a:prstGeom prst="rect">
            <a:avLst/>
          </a:prstGeom>
        </p:spPr>
      </p:pic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147C0084-FB74-C61F-D563-884BC1CF5BDC}"/>
              </a:ext>
            </a:extLst>
          </p:cNvPr>
          <p:cNvSpPr/>
          <p:nvPr/>
        </p:nvSpPr>
        <p:spPr>
          <a:xfrm rot="9442843">
            <a:off x="12678782" y="13305082"/>
            <a:ext cx="4680000" cy="321025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D8223EF1-5663-EB9B-0BF8-9F2EA966AB3D}"/>
              </a:ext>
            </a:extLst>
          </p:cNvPr>
          <p:cNvSpPr/>
          <p:nvPr/>
        </p:nvSpPr>
        <p:spPr>
          <a:xfrm rot="10800000">
            <a:off x="16268526" y="10985666"/>
            <a:ext cx="972000" cy="321025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FAE157-F02C-CA7A-D3A1-676FBD6E3765}"/>
              </a:ext>
            </a:extLst>
          </p:cNvPr>
          <p:cNvSpPr txBox="1"/>
          <p:nvPr/>
        </p:nvSpPr>
        <p:spPr>
          <a:xfrm>
            <a:off x="17858596" y="12758894"/>
            <a:ext cx="179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Nexus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그림 73" descr="사람, 어두운이(가) 표시된 사진&#10;&#10;자동 생성된 설명">
            <a:extLst>
              <a:ext uri="{FF2B5EF4-FFF2-40B4-BE49-F238E27FC236}">
                <a16:creationId xmlns:a16="http://schemas.microsoft.com/office/drawing/2014/main" id="{4C4AA77A-F40A-FF8F-05C3-A6464926A7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040" y="18924259"/>
            <a:ext cx="1961436" cy="3589348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31F169D6-3FCA-88BE-F56E-9BED4EE31E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145" y="18960907"/>
            <a:ext cx="1402650" cy="3589348"/>
          </a:xfrm>
          <a:prstGeom prst="rect">
            <a:avLst/>
          </a:prstGeom>
        </p:spPr>
      </p:pic>
      <p:pic>
        <p:nvPicPr>
          <p:cNvPr id="80" name="그림 79" descr="진드기, 무척추동물, 어두운이(가) 표시된 사진&#10;&#10;자동 생성된 설명">
            <a:extLst>
              <a:ext uri="{FF2B5EF4-FFF2-40B4-BE49-F238E27FC236}">
                <a16:creationId xmlns:a16="http://schemas.microsoft.com/office/drawing/2014/main" id="{8DDC6DC3-2E12-77DC-F974-CD2ADC6F7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550" y="20619415"/>
            <a:ext cx="4446013" cy="193084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A52F9A1-2C87-A050-01B2-7A83B50D511D}"/>
              </a:ext>
            </a:extLst>
          </p:cNvPr>
          <p:cNvSpPr txBox="1"/>
          <p:nvPr/>
        </p:nvSpPr>
        <p:spPr>
          <a:xfrm>
            <a:off x="11995848" y="22680000"/>
            <a:ext cx="179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Turret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AC223B-0D22-BD7E-D8B8-C5EB2B80AAA0}"/>
              </a:ext>
            </a:extLst>
          </p:cNvPr>
          <p:cNvSpPr txBox="1"/>
          <p:nvPr/>
        </p:nvSpPr>
        <p:spPr>
          <a:xfrm>
            <a:off x="15441283" y="22680000"/>
            <a:ext cx="179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Dragon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1043B7-2962-9583-3DC3-4E302317E2F8}"/>
              </a:ext>
            </a:extLst>
          </p:cNvPr>
          <p:cNvSpPr txBox="1"/>
          <p:nvPr/>
        </p:nvSpPr>
        <p:spPr>
          <a:xfrm>
            <a:off x="18095756" y="22680000"/>
            <a:ext cx="3286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Nashor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 Baron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EB3CBDF-E9D2-E268-7E7B-82A599559217}"/>
              </a:ext>
            </a:extLst>
          </p:cNvPr>
          <p:cNvGrpSpPr/>
          <p:nvPr/>
        </p:nvGrpSpPr>
        <p:grpSpPr>
          <a:xfrm>
            <a:off x="11232000" y="24074514"/>
            <a:ext cx="9734025" cy="1191383"/>
            <a:chOff x="414191" y="5327516"/>
            <a:chExt cx="9734025" cy="1191383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27AE1CE-4FFC-2659-3EF0-0F775BE73101}"/>
                </a:ext>
              </a:extLst>
            </p:cNvPr>
            <p:cNvSpPr/>
            <p:nvPr/>
          </p:nvSpPr>
          <p:spPr>
            <a:xfrm>
              <a:off x="414191" y="5327516"/>
              <a:ext cx="9734025" cy="186122"/>
            </a:xfrm>
            <a:prstGeom prst="rect">
              <a:avLst/>
            </a:prstGeom>
            <a:solidFill>
              <a:srgbClr val="8F8F8F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7F43DC9-07CB-9E8C-92D1-F50A289C9CBD}"/>
                </a:ext>
              </a:extLst>
            </p:cNvPr>
            <p:cNvSpPr/>
            <p:nvPr/>
          </p:nvSpPr>
          <p:spPr>
            <a:xfrm>
              <a:off x="414191" y="5513638"/>
              <a:ext cx="9734025" cy="1005261"/>
            </a:xfrm>
            <a:prstGeom prst="rect">
              <a:avLst/>
            </a:prstGeom>
            <a:solidFill>
              <a:srgbClr val="1E3C78"/>
            </a:solidFill>
            <a:ln>
              <a:solidFill>
                <a:srgbClr val="1E3C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3465292-4E36-CF44-2868-4AF598C9B44B}"/>
                </a:ext>
              </a:extLst>
            </p:cNvPr>
            <p:cNvSpPr txBox="1"/>
            <p:nvPr/>
          </p:nvSpPr>
          <p:spPr>
            <a:xfrm>
              <a:off x="543533" y="5645275"/>
              <a:ext cx="9408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0" i="0" spc="600" dirty="0">
                  <a:solidFill>
                    <a:schemeClr val="bg1"/>
                  </a:solidFill>
                  <a:effectLst/>
                  <a:latin typeface="Noto Sans KR"/>
                </a:rPr>
                <a:t>▶ </a:t>
              </a:r>
              <a:r>
                <a:rPr lang="en-US" altLang="ko-KR" sz="4800" b="1" i="0" spc="600" dirty="0">
                  <a:solidFill>
                    <a:schemeClr val="bg1"/>
                  </a:solidFill>
                  <a:effectLst/>
                  <a:latin typeface="Univers" panose="020B0604020202020204" pitchFamily="34" charset="0"/>
                  <a:cs typeface="Arial" panose="020B0604020202020204" pitchFamily="34" charset="0"/>
                </a:rPr>
                <a:t>DATASET</a:t>
              </a:r>
              <a:endParaRPr lang="ko-KR" altLang="en-US" sz="4800" b="1" spc="600" dirty="0">
                <a:solidFill>
                  <a:schemeClr val="bg1"/>
                </a:solidFill>
                <a:latin typeface="Univers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표 89">
                <a:extLst>
                  <a:ext uri="{FF2B5EF4-FFF2-40B4-BE49-F238E27FC236}">
                    <a16:creationId xmlns:a16="http://schemas.microsoft.com/office/drawing/2014/main" id="{719ADF4C-2DC0-8662-C181-D76F4DE72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6355899"/>
                  </p:ext>
                </p:extLst>
              </p:nvPr>
            </p:nvGraphicFramePr>
            <p:xfrm>
              <a:off x="11232000" y="32026477"/>
              <a:ext cx="9734024" cy="4807278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1021565">
                      <a:extLst>
                        <a:ext uri="{9D8B030D-6E8A-4147-A177-3AD203B41FA5}">
                          <a16:colId xmlns:a16="http://schemas.microsoft.com/office/drawing/2014/main" val="82861553"/>
                        </a:ext>
                      </a:extLst>
                    </a:gridCol>
                    <a:gridCol w="1613338">
                      <a:extLst>
                        <a:ext uri="{9D8B030D-6E8A-4147-A177-3AD203B41FA5}">
                          <a16:colId xmlns:a16="http://schemas.microsoft.com/office/drawing/2014/main" val="4102920199"/>
                        </a:ext>
                      </a:extLst>
                    </a:gridCol>
                    <a:gridCol w="1769921">
                      <a:extLst>
                        <a:ext uri="{9D8B030D-6E8A-4147-A177-3AD203B41FA5}">
                          <a16:colId xmlns:a16="http://schemas.microsoft.com/office/drawing/2014/main" val="3003534794"/>
                        </a:ext>
                      </a:extLst>
                    </a:gridCol>
                    <a:gridCol w="1769921">
                      <a:extLst>
                        <a:ext uri="{9D8B030D-6E8A-4147-A177-3AD203B41FA5}">
                          <a16:colId xmlns:a16="http://schemas.microsoft.com/office/drawing/2014/main" val="3299740165"/>
                        </a:ext>
                      </a:extLst>
                    </a:gridCol>
                    <a:gridCol w="1913544">
                      <a:extLst>
                        <a:ext uri="{9D8B030D-6E8A-4147-A177-3AD203B41FA5}">
                          <a16:colId xmlns:a16="http://schemas.microsoft.com/office/drawing/2014/main" val="2822526198"/>
                        </a:ext>
                      </a:extLst>
                    </a:gridCol>
                    <a:gridCol w="1645735">
                      <a:extLst>
                        <a:ext uri="{9D8B030D-6E8A-4147-A177-3AD203B41FA5}">
                          <a16:colId xmlns:a16="http://schemas.microsoft.com/office/drawing/2014/main" val="1836076241"/>
                        </a:ext>
                      </a:extLst>
                    </a:gridCol>
                  </a:tblGrid>
                  <a:tr h="70344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 err="1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blueWin</a:t>
                          </a:r>
                          <a:endParaRPr lang="ko-KR" sz="18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 err="1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blueFirstBlood</a:t>
                          </a:r>
                          <a:endParaRPr lang="ko-KR" sz="18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 err="1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blueFirstTurret</a:t>
                          </a:r>
                          <a:endParaRPr lang="ko-KR" sz="18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 err="1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blueFirstDragon</a:t>
                          </a:r>
                          <a:endParaRPr lang="ko-KR" sz="18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 err="1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blueFirstInhibitor</a:t>
                          </a:r>
                          <a:endParaRPr lang="ko-KR" sz="18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 err="1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blueFirstBaron</a:t>
                          </a:r>
                          <a:endParaRPr lang="ko-KR" sz="18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40554905"/>
                      </a:ext>
                    </a:extLst>
                  </a:tr>
                  <a:tr h="61512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b="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b="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300166153"/>
                      </a:ext>
                    </a:extLst>
                  </a:tr>
                  <a:tr h="61512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b="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b="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882682288"/>
                      </a:ext>
                    </a:extLst>
                  </a:tr>
                  <a:tr h="61512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b="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b="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514744132"/>
                      </a:ext>
                    </a:extLst>
                  </a:tr>
                  <a:tr h="61512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b="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b="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315071971"/>
                      </a:ext>
                    </a:extLst>
                  </a:tr>
                  <a:tr h="61512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b="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b="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784213870"/>
                      </a:ext>
                    </a:extLst>
                  </a:tr>
                  <a:tr h="1028205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kern="10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sz="2000" b="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5122650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표 89">
                <a:extLst>
                  <a:ext uri="{FF2B5EF4-FFF2-40B4-BE49-F238E27FC236}">
                    <a16:creationId xmlns:a16="http://schemas.microsoft.com/office/drawing/2014/main" id="{719ADF4C-2DC0-8662-C181-D76F4DE72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6355899"/>
                  </p:ext>
                </p:extLst>
              </p:nvPr>
            </p:nvGraphicFramePr>
            <p:xfrm>
              <a:off x="11232000" y="32026477"/>
              <a:ext cx="9734024" cy="4807278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1021565">
                      <a:extLst>
                        <a:ext uri="{9D8B030D-6E8A-4147-A177-3AD203B41FA5}">
                          <a16:colId xmlns:a16="http://schemas.microsoft.com/office/drawing/2014/main" val="82861553"/>
                        </a:ext>
                      </a:extLst>
                    </a:gridCol>
                    <a:gridCol w="1613338">
                      <a:extLst>
                        <a:ext uri="{9D8B030D-6E8A-4147-A177-3AD203B41FA5}">
                          <a16:colId xmlns:a16="http://schemas.microsoft.com/office/drawing/2014/main" val="4102920199"/>
                        </a:ext>
                      </a:extLst>
                    </a:gridCol>
                    <a:gridCol w="1769921">
                      <a:extLst>
                        <a:ext uri="{9D8B030D-6E8A-4147-A177-3AD203B41FA5}">
                          <a16:colId xmlns:a16="http://schemas.microsoft.com/office/drawing/2014/main" val="3003534794"/>
                        </a:ext>
                      </a:extLst>
                    </a:gridCol>
                    <a:gridCol w="1769921">
                      <a:extLst>
                        <a:ext uri="{9D8B030D-6E8A-4147-A177-3AD203B41FA5}">
                          <a16:colId xmlns:a16="http://schemas.microsoft.com/office/drawing/2014/main" val="3299740165"/>
                        </a:ext>
                      </a:extLst>
                    </a:gridCol>
                    <a:gridCol w="1913544">
                      <a:extLst>
                        <a:ext uri="{9D8B030D-6E8A-4147-A177-3AD203B41FA5}">
                          <a16:colId xmlns:a16="http://schemas.microsoft.com/office/drawing/2014/main" val="2822526198"/>
                        </a:ext>
                      </a:extLst>
                    </a:gridCol>
                    <a:gridCol w="1645735">
                      <a:extLst>
                        <a:ext uri="{9D8B030D-6E8A-4147-A177-3AD203B41FA5}">
                          <a16:colId xmlns:a16="http://schemas.microsoft.com/office/drawing/2014/main" val="1836076241"/>
                        </a:ext>
                      </a:extLst>
                    </a:gridCol>
                  </a:tblGrid>
                  <a:tr h="70344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 err="1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blueWin</a:t>
                          </a:r>
                          <a:endParaRPr lang="ko-KR" sz="18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 err="1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blueFirstBlood</a:t>
                          </a:r>
                          <a:endParaRPr lang="ko-KR" sz="18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 err="1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blueFirstTurret</a:t>
                          </a:r>
                          <a:endParaRPr lang="ko-KR" sz="18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 err="1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blueFirstDragon</a:t>
                          </a:r>
                          <a:endParaRPr lang="ko-KR" sz="18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 err="1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blueFirstInhibitor</a:t>
                          </a:r>
                          <a:endParaRPr lang="ko-KR" sz="18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 err="1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blueFirstBaron</a:t>
                          </a:r>
                          <a:endParaRPr lang="ko-KR" sz="18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40554905"/>
                      </a:ext>
                    </a:extLst>
                  </a:tr>
                  <a:tr h="61512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b="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b="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300166153"/>
                      </a:ext>
                    </a:extLst>
                  </a:tr>
                  <a:tr h="61512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b="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b="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882682288"/>
                      </a:ext>
                    </a:extLst>
                  </a:tr>
                  <a:tr h="61512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b="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b="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514744132"/>
                      </a:ext>
                    </a:extLst>
                  </a:tr>
                  <a:tr h="61512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b="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b="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315071971"/>
                      </a:ext>
                    </a:extLst>
                  </a:tr>
                  <a:tr h="61512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b="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b="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180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ko-KR" sz="1600" kern="100" dirty="0">
                            <a:effectLst/>
                            <a:latin typeface="Arial" panose="020B0604020202020204" pitchFamily="34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endParaRPr>
                        </a:p>
                      </a:txBody>
                      <a:tcPr marL="10800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784213870"/>
                      </a:ext>
                    </a:extLst>
                  </a:tr>
                  <a:tr h="10282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000" marR="0" marT="0" marB="0" anchor="ctr">
                        <a:blipFill>
                          <a:blip r:embed="rId9"/>
                          <a:stretch>
                            <a:fillRect l="-595" t="-368047" r="-852976" b="-1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000" marR="0" marT="0" marB="0" anchor="ctr">
                        <a:blipFill>
                          <a:blip r:embed="rId9"/>
                          <a:stretch>
                            <a:fillRect l="-63774" t="-368047" r="-440755" b="-1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000" marR="0" marT="0" marB="0" anchor="ctr">
                        <a:blipFill>
                          <a:blip r:embed="rId9"/>
                          <a:stretch>
                            <a:fillRect l="-149655" t="-368047" r="-302759" b="-1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000" marR="0" marT="0" marB="0" anchor="ctr">
                        <a:blipFill>
                          <a:blip r:embed="rId9"/>
                          <a:stretch>
                            <a:fillRect l="-248797" t="-368047" r="-201718" b="-1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000" marR="0" marT="0" marB="0" anchor="ctr">
                        <a:blipFill>
                          <a:blip r:embed="rId9"/>
                          <a:stretch>
                            <a:fillRect l="-323248" t="-368047" r="-86943" b="-1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000" marR="0" marT="0" marB="0" anchor="ctr">
                        <a:blipFill>
                          <a:blip r:embed="rId9"/>
                          <a:stretch>
                            <a:fillRect l="-492222" t="-368047" r="-1111" b="-11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22650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05BB6AA6-48C6-B4C1-22B4-A6A45229B243}"/>
              </a:ext>
            </a:extLst>
          </p:cNvPr>
          <p:cNvSpPr txBox="1"/>
          <p:nvPr/>
        </p:nvSpPr>
        <p:spPr>
          <a:xfrm>
            <a:off x="11232000" y="25797600"/>
            <a:ext cx="973193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4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Use the dataset of master tier players because of a small variance.</a:t>
            </a:r>
            <a:br>
              <a:rPr lang="en-US" altLang="ko-KR" sz="4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</a:br>
            <a:endParaRPr lang="en-US" altLang="ko-KR" sz="4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altLang="ko-KR" sz="4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The original dataset has so many features, but this work uses only the following five features.</a:t>
            </a:r>
            <a:br>
              <a:rPr lang="en-US" altLang="ko-KR" sz="4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</a:br>
            <a:endParaRPr lang="en-US" altLang="ko-KR" sz="4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altLang="ko-KR" sz="4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Use only the blue team's features.</a:t>
            </a:r>
            <a:endParaRPr lang="ko-KR" altLang="en-US" sz="4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38E44F8-2FD7-3FAC-E918-B2CC5CB8E969}"/>
              </a:ext>
            </a:extLst>
          </p:cNvPr>
          <p:cNvGrpSpPr/>
          <p:nvPr/>
        </p:nvGrpSpPr>
        <p:grpSpPr>
          <a:xfrm>
            <a:off x="11232000" y="37660797"/>
            <a:ext cx="9734025" cy="1191383"/>
            <a:chOff x="414191" y="5327516"/>
            <a:chExt cx="9734025" cy="1191383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22D3298-8C41-0FED-9807-A8E4BDB7D174}"/>
                </a:ext>
              </a:extLst>
            </p:cNvPr>
            <p:cNvSpPr/>
            <p:nvPr/>
          </p:nvSpPr>
          <p:spPr>
            <a:xfrm>
              <a:off x="414191" y="5327516"/>
              <a:ext cx="9734025" cy="186122"/>
            </a:xfrm>
            <a:prstGeom prst="rect">
              <a:avLst/>
            </a:prstGeom>
            <a:solidFill>
              <a:srgbClr val="8F8F8F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884699A-E690-E159-2BDB-80452FA4FCEB}"/>
                </a:ext>
              </a:extLst>
            </p:cNvPr>
            <p:cNvSpPr/>
            <p:nvPr/>
          </p:nvSpPr>
          <p:spPr>
            <a:xfrm>
              <a:off x="414191" y="5513638"/>
              <a:ext cx="9734025" cy="1005261"/>
            </a:xfrm>
            <a:prstGeom prst="rect">
              <a:avLst/>
            </a:prstGeom>
            <a:solidFill>
              <a:srgbClr val="1E3C78"/>
            </a:solidFill>
            <a:ln>
              <a:solidFill>
                <a:srgbClr val="1E3C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3FB8635-FCD6-8064-7776-79965699E121}"/>
                </a:ext>
              </a:extLst>
            </p:cNvPr>
            <p:cNvSpPr txBox="1"/>
            <p:nvPr/>
          </p:nvSpPr>
          <p:spPr>
            <a:xfrm>
              <a:off x="543533" y="5645275"/>
              <a:ext cx="9408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0" i="0" spc="600" dirty="0">
                  <a:solidFill>
                    <a:schemeClr val="bg1"/>
                  </a:solidFill>
                  <a:effectLst/>
                  <a:latin typeface="Noto Sans KR"/>
                </a:rPr>
                <a:t>▶ </a:t>
              </a:r>
              <a:r>
                <a:rPr lang="en-US" altLang="ko-KR" sz="4800" b="1" spc="600" dirty="0">
                  <a:solidFill>
                    <a:schemeClr val="bg1"/>
                  </a:solidFill>
                  <a:latin typeface="Univers" panose="020B0604020202020204" pitchFamily="34" charset="0"/>
                  <a:cs typeface="Arial" panose="020B0604020202020204" pitchFamily="34" charset="0"/>
                </a:rPr>
                <a:t>METHODS &amp; RESULTS</a:t>
              </a:r>
              <a:endParaRPr lang="ko-KR" altLang="en-US" sz="4800" b="1" spc="600" dirty="0">
                <a:solidFill>
                  <a:schemeClr val="bg1"/>
                </a:solidFill>
                <a:latin typeface="Univers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BAFB6DC-6A2C-8F36-D0AF-1B31DFC5991A}"/>
              </a:ext>
            </a:extLst>
          </p:cNvPr>
          <p:cNvCxnSpPr/>
          <p:nvPr/>
        </p:nvCxnSpPr>
        <p:spPr>
          <a:xfrm>
            <a:off x="21426592" y="5645275"/>
            <a:ext cx="0" cy="3618000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F7C81F2-3A2D-70C6-697B-2D755E7B4CEA}"/>
              </a:ext>
            </a:extLst>
          </p:cNvPr>
          <p:cNvSpPr txBox="1"/>
          <p:nvPr/>
        </p:nvSpPr>
        <p:spPr>
          <a:xfrm>
            <a:off x="11231999" y="39372506"/>
            <a:ext cx="97200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▪ 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The Results of the Models</a:t>
            </a:r>
          </a:p>
          <a:p>
            <a:pPr marL="1111500" marR="0" lvl="0" indent="-5715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The logistic classification: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0AA35BE-9F4F-A320-1BE2-AD052994ECE1}"/>
              </a:ext>
            </a:extLst>
          </p:cNvPr>
          <p:cNvSpPr txBox="1"/>
          <p:nvPr/>
        </p:nvSpPr>
        <p:spPr>
          <a:xfrm>
            <a:off x="22031999" y="8352590"/>
            <a:ext cx="97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500" marR="0" lvl="0" indent="-5715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The Naïve </a:t>
            </a:r>
            <a:r>
              <a:rPr lang="en-US" altLang="ko-KR" sz="4400" dirty="0" err="1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Bayse</a:t>
            </a:r>
            <a:r>
              <a:rPr lang="en-US" altLang="ko-KR" sz="4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16DB3C7E-FD36-80B3-AC74-958AB1B4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372167"/>
              </p:ext>
            </p:extLst>
          </p:nvPr>
        </p:nvGraphicFramePr>
        <p:xfrm>
          <a:off x="22062914" y="5940000"/>
          <a:ext cx="9703110" cy="172355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940622">
                  <a:extLst>
                    <a:ext uri="{9D8B030D-6E8A-4147-A177-3AD203B41FA5}">
                      <a16:colId xmlns:a16="http://schemas.microsoft.com/office/drawing/2014/main" val="3148278903"/>
                    </a:ext>
                  </a:extLst>
                </a:gridCol>
                <a:gridCol w="1940622">
                  <a:extLst>
                    <a:ext uri="{9D8B030D-6E8A-4147-A177-3AD203B41FA5}">
                      <a16:colId xmlns:a16="http://schemas.microsoft.com/office/drawing/2014/main" val="1783362354"/>
                    </a:ext>
                  </a:extLst>
                </a:gridCol>
                <a:gridCol w="1940622">
                  <a:extLst>
                    <a:ext uri="{9D8B030D-6E8A-4147-A177-3AD203B41FA5}">
                      <a16:colId xmlns:a16="http://schemas.microsoft.com/office/drawing/2014/main" val="1190673447"/>
                    </a:ext>
                  </a:extLst>
                </a:gridCol>
                <a:gridCol w="1940622">
                  <a:extLst>
                    <a:ext uri="{9D8B030D-6E8A-4147-A177-3AD203B41FA5}">
                      <a16:colId xmlns:a16="http://schemas.microsoft.com/office/drawing/2014/main" val="716686519"/>
                    </a:ext>
                  </a:extLst>
                </a:gridCol>
                <a:gridCol w="1940622">
                  <a:extLst>
                    <a:ext uri="{9D8B030D-6E8A-4147-A177-3AD203B41FA5}">
                      <a16:colId xmlns:a16="http://schemas.microsoft.com/office/drawing/2014/main" val="3936237858"/>
                    </a:ext>
                  </a:extLst>
                </a:gridCol>
              </a:tblGrid>
              <a:tr h="8617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ko-KR" sz="32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ko-KR" sz="32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</a:t>
                      </a:r>
                      <a:endParaRPr lang="ko-KR" sz="32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Specificity</a:t>
                      </a:r>
                      <a:endParaRPr lang="ko-KR" sz="32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ko-KR" sz="32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28300917"/>
                  </a:ext>
                </a:extLst>
              </a:tr>
              <a:tr h="8617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0.847</a:t>
                      </a:r>
                      <a:endParaRPr lang="ko-KR" sz="2400" b="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0.864</a:t>
                      </a:r>
                      <a:endParaRPr lang="ko-KR" sz="2400" b="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0.820</a:t>
                      </a:r>
                      <a:endParaRPr lang="ko-KR" sz="2400" b="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0.874</a:t>
                      </a:r>
                      <a:endParaRPr lang="ko-KR" sz="2400" b="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0.841</a:t>
                      </a:r>
                      <a:endParaRPr lang="ko-KR" sz="2400" b="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0357343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21F570F9-03D2-EF3B-0A96-E2F647201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51006"/>
              </p:ext>
            </p:extLst>
          </p:nvPr>
        </p:nvGraphicFramePr>
        <p:xfrm>
          <a:off x="22051192" y="9624940"/>
          <a:ext cx="9703110" cy="172355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940622">
                  <a:extLst>
                    <a:ext uri="{9D8B030D-6E8A-4147-A177-3AD203B41FA5}">
                      <a16:colId xmlns:a16="http://schemas.microsoft.com/office/drawing/2014/main" val="3148278903"/>
                    </a:ext>
                  </a:extLst>
                </a:gridCol>
                <a:gridCol w="1940622">
                  <a:extLst>
                    <a:ext uri="{9D8B030D-6E8A-4147-A177-3AD203B41FA5}">
                      <a16:colId xmlns:a16="http://schemas.microsoft.com/office/drawing/2014/main" val="1783362354"/>
                    </a:ext>
                  </a:extLst>
                </a:gridCol>
                <a:gridCol w="1940622">
                  <a:extLst>
                    <a:ext uri="{9D8B030D-6E8A-4147-A177-3AD203B41FA5}">
                      <a16:colId xmlns:a16="http://schemas.microsoft.com/office/drawing/2014/main" val="1190673447"/>
                    </a:ext>
                  </a:extLst>
                </a:gridCol>
                <a:gridCol w="1940622">
                  <a:extLst>
                    <a:ext uri="{9D8B030D-6E8A-4147-A177-3AD203B41FA5}">
                      <a16:colId xmlns:a16="http://schemas.microsoft.com/office/drawing/2014/main" val="716686519"/>
                    </a:ext>
                  </a:extLst>
                </a:gridCol>
                <a:gridCol w="1940622">
                  <a:extLst>
                    <a:ext uri="{9D8B030D-6E8A-4147-A177-3AD203B41FA5}">
                      <a16:colId xmlns:a16="http://schemas.microsoft.com/office/drawing/2014/main" val="3936237858"/>
                    </a:ext>
                  </a:extLst>
                </a:gridCol>
              </a:tblGrid>
              <a:tr h="8617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ko-KR" sz="32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ko-KR" sz="32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</a:t>
                      </a:r>
                      <a:endParaRPr lang="ko-KR" sz="32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Specificity</a:t>
                      </a:r>
                      <a:endParaRPr lang="ko-KR" sz="32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ko-KR" sz="320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28300917"/>
                  </a:ext>
                </a:extLst>
              </a:tr>
              <a:tr h="8617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0.827</a:t>
                      </a:r>
                      <a:endParaRPr lang="ko-KR" sz="2400" b="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0.856</a:t>
                      </a:r>
                      <a:endParaRPr lang="ko-KR" sz="2400" b="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0.782</a:t>
                      </a:r>
                      <a:endParaRPr lang="ko-KR" sz="2400" b="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0.872</a:t>
                      </a:r>
                      <a:endParaRPr lang="ko-KR" sz="2400" b="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2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0.817</a:t>
                      </a:r>
                      <a:endParaRPr lang="ko-KR" sz="2400" b="0" kern="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0357343"/>
                  </a:ext>
                </a:extLst>
              </a:tr>
            </a:tbl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91ED3C89-D84E-8098-6CC1-BB27B5339FA8}"/>
              </a:ext>
            </a:extLst>
          </p:cNvPr>
          <p:cNvSpPr txBox="1"/>
          <p:nvPr/>
        </p:nvSpPr>
        <p:spPr>
          <a:xfrm>
            <a:off x="22067169" y="12068812"/>
            <a:ext cx="97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▪ 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The Confusion </a:t>
            </a:r>
            <a:r>
              <a:rPr lang="en-US" altLang="ko-KR" sz="4400" b="1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r>
              <a:rPr kumimoji="0" lang="en-US" altLang="ko-KR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atrices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FBB4B004-0F0F-0238-CB68-1730475D55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350" y="14634408"/>
            <a:ext cx="4876190" cy="3390476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D8DF7604-B70A-8CF5-4693-1EF07B2E7A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072" y="14666423"/>
            <a:ext cx="4876190" cy="3390476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3E344D88-53C3-7F0D-C71C-52D839277265}"/>
              </a:ext>
            </a:extLst>
          </p:cNvPr>
          <p:cNvSpPr txBox="1"/>
          <p:nvPr/>
        </p:nvSpPr>
        <p:spPr>
          <a:xfrm>
            <a:off x="22190550" y="13248000"/>
            <a:ext cx="4789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Logistic Classification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010F3E8-27D2-41F7-7226-BA094AD2B354}"/>
              </a:ext>
            </a:extLst>
          </p:cNvPr>
          <p:cNvSpPr txBox="1"/>
          <p:nvPr/>
        </p:nvSpPr>
        <p:spPr>
          <a:xfrm>
            <a:off x="27975117" y="13801998"/>
            <a:ext cx="3258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Naïve </a:t>
            </a:r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Bayse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2810FDC-74EB-E901-ABB0-F08AF38FE2CD}"/>
              </a:ext>
            </a:extLst>
          </p:cNvPr>
          <p:cNvSpPr txBox="1"/>
          <p:nvPr/>
        </p:nvSpPr>
        <p:spPr>
          <a:xfrm>
            <a:off x="22032000" y="18382439"/>
            <a:ext cx="97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▪ 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The ROC Curves</a:t>
            </a: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2B25FF53-26DA-2F4D-87B5-5456DB2D38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484" y="19558239"/>
            <a:ext cx="8395429" cy="604645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62D2B89-B690-2887-775E-DDB18ADDB27F}"/>
              </a:ext>
            </a:extLst>
          </p:cNvPr>
          <p:cNvSpPr txBox="1"/>
          <p:nvPr/>
        </p:nvSpPr>
        <p:spPr>
          <a:xfrm>
            <a:off x="22032000" y="26137264"/>
            <a:ext cx="97344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500" marR="0" lvl="0" indent="-5715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AUC of the L.C. : 0.911</a:t>
            </a:r>
          </a:p>
          <a:p>
            <a:pPr marL="1111500" marR="0" lvl="0" indent="-57150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AUC of the N.B. : 0.910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065E88D-3F73-3CE7-364D-494059BA23EC}"/>
              </a:ext>
            </a:extLst>
          </p:cNvPr>
          <p:cNvGrpSpPr/>
          <p:nvPr/>
        </p:nvGrpSpPr>
        <p:grpSpPr>
          <a:xfrm>
            <a:off x="22032000" y="28513946"/>
            <a:ext cx="9734025" cy="1191383"/>
            <a:chOff x="414191" y="5327516"/>
            <a:chExt cx="9734025" cy="1191383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4348994-6508-0C7B-B5DE-AD2763EBBF5D}"/>
                </a:ext>
              </a:extLst>
            </p:cNvPr>
            <p:cNvSpPr/>
            <p:nvPr/>
          </p:nvSpPr>
          <p:spPr>
            <a:xfrm>
              <a:off x="414191" y="5327516"/>
              <a:ext cx="9734025" cy="186122"/>
            </a:xfrm>
            <a:prstGeom prst="rect">
              <a:avLst/>
            </a:prstGeom>
            <a:solidFill>
              <a:srgbClr val="8F8F8F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1F0A6223-EB28-F1F0-B29C-1FA1AADFE9C3}"/>
                </a:ext>
              </a:extLst>
            </p:cNvPr>
            <p:cNvSpPr/>
            <p:nvPr/>
          </p:nvSpPr>
          <p:spPr>
            <a:xfrm>
              <a:off x="414191" y="5513638"/>
              <a:ext cx="9734025" cy="1005261"/>
            </a:xfrm>
            <a:prstGeom prst="rect">
              <a:avLst/>
            </a:prstGeom>
            <a:solidFill>
              <a:srgbClr val="1E3C78"/>
            </a:solidFill>
            <a:ln>
              <a:solidFill>
                <a:srgbClr val="1E3C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8954183-05E8-1CE4-0142-23A7C3AC0D9C}"/>
                </a:ext>
              </a:extLst>
            </p:cNvPr>
            <p:cNvSpPr txBox="1"/>
            <p:nvPr/>
          </p:nvSpPr>
          <p:spPr>
            <a:xfrm>
              <a:off x="543533" y="5645275"/>
              <a:ext cx="9408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0" i="0" spc="600" dirty="0">
                  <a:solidFill>
                    <a:schemeClr val="bg1"/>
                  </a:solidFill>
                  <a:effectLst/>
                  <a:latin typeface="Noto Sans KR"/>
                </a:rPr>
                <a:t>▶ </a:t>
              </a:r>
              <a:r>
                <a:rPr lang="en-US" altLang="ko-KR" sz="4800" b="1" i="0" spc="600" dirty="0">
                  <a:solidFill>
                    <a:schemeClr val="bg1"/>
                  </a:solidFill>
                  <a:effectLst/>
                  <a:latin typeface="Univers" panose="020B0604020202020204" pitchFamily="34" charset="0"/>
                  <a:cs typeface="Arial" panose="020B0604020202020204" pitchFamily="34" charset="0"/>
                </a:rPr>
                <a:t>CONCLUTIONS</a:t>
              </a:r>
              <a:endParaRPr lang="ko-KR" altLang="en-US" sz="4800" b="1" spc="600" dirty="0">
                <a:solidFill>
                  <a:schemeClr val="bg1"/>
                </a:solidFill>
                <a:latin typeface="Univers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775044F-4128-A86D-76AA-6BA37D54F36A}"/>
              </a:ext>
            </a:extLst>
          </p:cNvPr>
          <p:cNvSpPr txBox="1"/>
          <p:nvPr/>
        </p:nvSpPr>
        <p:spPr>
          <a:xfrm>
            <a:off x="21966588" y="30188500"/>
            <a:ext cx="9731934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Fatal flaws have been detected.</a:t>
            </a:r>
          </a:p>
          <a:p>
            <a:pPr marL="742950" marR="0" lvl="0" indent="-7429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</a:t>
            </a:r>
            <a:r>
              <a:rPr kumimoji="0" lang="en-US" altLang="ko-KR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istorted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dynamic research into static research.</a:t>
            </a:r>
          </a:p>
          <a:p>
            <a:pPr marL="742950" marR="0" lvl="0" indent="-7429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he winning rate can be predicted only at the end of the game.</a:t>
            </a:r>
          </a:p>
          <a:p>
            <a:pPr marL="742950" indent="-742950" algn="just">
              <a:spcAft>
                <a:spcPts val="3000"/>
              </a:spcAft>
              <a:buFontTx/>
              <a:buAutoNum type="arabicPeriod"/>
              <a:defRPr/>
            </a:pPr>
            <a:r>
              <a:rPr lang="en-US" altLang="ko-KR" sz="4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r>
              <a:rPr kumimoji="0" lang="en-US" altLang="ko-KR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isjudged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the features as </a:t>
            </a:r>
            <a:r>
              <a:rPr kumimoji="0" lang="en-US" altLang="ko-KR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indepen-dence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cases.</a:t>
            </a:r>
          </a:p>
          <a:p>
            <a:pPr marL="742950" indent="-742950" algn="just">
              <a:spcAft>
                <a:spcPts val="1200"/>
              </a:spcAft>
              <a:buFontTx/>
              <a:buAutoNum type="arabicPeriod"/>
              <a:defRPr/>
            </a:pPr>
            <a:r>
              <a:rPr lang="en-US" altLang="ko-KR" sz="4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</a:t>
            </a:r>
            <a:r>
              <a:rPr kumimoji="0" lang="en-US" altLang="ko-KR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ave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up various elements of the game.</a:t>
            </a: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EA29AEE-3C4B-C787-B5F2-41AAE85E922C}"/>
              </a:ext>
            </a:extLst>
          </p:cNvPr>
          <p:cNvGrpSpPr/>
          <p:nvPr/>
        </p:nvGrpSpPr>
        <p:grpSpPr>
          <a:xfrm>
            <a:off x="22032000" y="38478180"/>
            <a:ext cx="9734025" cy="1191383"/>
            <a:chOff x="414191" y="5327516"/>
            <a:chExt cx="9734025" cy="1191383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39887C5C-7A83-875F-2AB5-9344AA6172D0}"/>
                </a:ext>
              </a:extLst>
            </p:cNvPr>
            <p:cNvSpPr/>
            <p:nvPr/>
          </p:nvSpPr>
          <p:spPr>
            <a:xfrm>
              <a:off x="414191" y="5327516"/>
              <a:ext cx="9734025" cy="186122"/>
            </a:xfrm>
            <a:prstGeom prst="rect">
              <a:avLst/>
            </a:prstGeom>
            <a:solidFill>
              <a:srgbClr val="8F8F8F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7FC6EB8-5B80-871F-69A8-2FDF9E6FFD2C}"/>
                </a:ext>
              </a:extLst>
            </p:cNvPr>
            <p:cNvSpPr/>
            <p:nvPr/>
          </p:nvSpPr>
          <p:spPr>
            <a:xfrm>
              <a:off x="414191" y="5513638"/>
              <a:ext cx="9734025" cy="1005261"/>
            </a:xfrm>
            <a:prstGeom prst="rect">
              <a:avLst/>
            </a:prstGeom>
            <a:solidFill>
              <a:srgbClr val="1E3C78"/>
            </a:solidFill>
            <a:ln>
              <a:solidFill>
                <a:srgbClr val="1E3C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AC3A896-CB54-0441-8708-7A1791845556}"/>
                </a:ext>
              </a:extLst>
            </p:cNvPr>
            <p:cNvSpPr txBox="1"/>
            <p:nvPr/>
          </p:nvSpPr>
          <p:spPr>
            <a:xfrm>
              <a:off x="532319" y="5645275"/>
              <a:ext cx="9408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0" i="0" spc="600" dirty="0">
                  <a:solidFill>
                    <a:schemeClr val="bg1"/>
                  </a:solidFill>
                  <a:effectLst/>
                  <a:latin typeface="Noto Sans KR"/>
                </a:rPr>
                <a:t>▶ </a:t>
              </a:r>
              <a:r>
                <a:rPr lang="en-US" altLang="ko-KR" sz="4800" b="1" i="0" spc="600" dirty="0">
                  <a:solidFill>
                    <a:schemeClr val="bg1"/>
                  </a:solidFill>
                  <a:effectLst/>
                  <a:latin typeface="Univers" panose="020B0604020202020204" pitchFamily="34" charset="0"/>
                  <a:cs typeface="Arial" panose="020B0604020202020204" pitchFamily="34" charset="0"/>
                </a:rPr>
                <a:t>REFERENCES</a:t>
              </a:r>
              <a:endParaRPr lang="ko-KR" altLang="en-US" sz="4800" b="1" spc="600" dirty="0">
                <a:solidFill>
                  <a:schemeClr val="bg1"/>
                </a:solidFill>
                <a:latin typeface="Univers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8B165B89-709A-20C0-183D-7354D90F83BD}"/>
              </a:ext>
            </a:extLst>
          </p:cNvPr>
          <p:cNvSpPr txBox="1"/>
          <p:nvPr/>
        </p:nvSpPr>
        <p:spPr>
          <a:xfrm>
            <a:off x="22031999" y="39998456"/>
            <a:ext cx="97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See the final report.</a:t>
            </a:r>
          </a:p>
        </p:txBody>
      </p:sp>
    </p:spTree>
    <p:extLst>
      <p:ext uri="{BB962C8B-B14F-4D97-AF65-F5344CB8AC3E}">
        <p14:creationId xmlns:p14="http://schemas.microsoft.com/office/powerpoint/2010/main" val="219069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470</Words>
  <Application>Microsoft Office PowerPoint</Application>
  <PresentationFormat>사용자 지정</PresentationFormat>
  <Paragraphs>122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Noto Sans KR</vt:lpstr>
      <vt:lpstr>맑은 고딕</vt:lpstr>
      <vt:lpstr>Arial</vt:lpstr>
      <vt:lpstr>Cambria Math</vt:lpstr>
      <vt:lpstr>Impact</vt:lpstr>
      <vt:lpstr>Times New Roman</vt:lpstr>
      <vt:lpstr>Univers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Daeil</dc:creator>
  <cp:lastModifiedBy>Han Daeil</cp:lastModifiedBy>
  <cp:revision>10</cp:revision>
  <dcterms:created xsi:type="dcterms:W3CDTF">2022-05-19T04:17:28Z</dcterms:created>
  <dcterms:modified xsi:type="dcterms:W3CDTF">2022-05-19T14:56:07Z</dcterms:modified>
</cp:coreProperties>
</file>