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Questrial" charset="1" panose="02000000000000000000"/>
      <p:regular r:id="rId15"/>
    </p:embeddedFont>
    <p:embeddedFont>
      <p:font typeface="Corporative" charset="1" panose="00000500000000000000"/>
      <p:regular r:id="rId16"/>
    </p:embeddedFont>
    <p:embeddedFont>
      <p:font typeface="Corporative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19708" y="0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62758" y="0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29734" y="0"/>
            <a:ext cx="4227916" cy="10287000"/>
            <a:chOff x="0" y="0"/>
            <a:chExt cx="1113525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35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13525">
                  <a:moveTo>
                    <a:pt x="203200" y="0"/>
                  </a:moveTo>
                  <a:lnTo>
                    <a:pt x="1113525" y="0"/>
                  </a:lnTo>
                  <a:lnTo>
                    <a:pt x="910325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91032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33036" y="501709"/>
            <a:ext cx="2837638" cy="1139707"/>
          </a:xfrm>
          <a:custGeom>
            <a:avLst/>
            <a:gdLst/>
            <a:ahLst/>
            <a:cxnLst/>
            <a:rect r="r" b="b" t="t" l="l"/>
            <a:pathLst>
              <a:path h="1139707" w="2837638">
                <a:moveTo>
                  <a:pt x="0" y="0"/>
                </a:moveTo>
                <a:lnTo>
                  <a:pt x="2837638" y="0"/>
                </a:lnTo>
                <a:lnTo>
                  <a:pt x="2837638" y="1139707"/>
                </a:lnTo>
                <a:lnTo>
                  <a:pt x="0" y="113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3036" y="5802105"/>
            <a:ext cx="1107579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Um agente de IA para Relatório de Despesas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3036" y="3641945"/>
            <a:ext cx="11075793" cy="150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2"/>
              </a:lnSpc>
            </a:pPr>
            <a:r>
              <a:rPr lang="en-US" sz="8758">
                <a:solidFill>
                  <a:srgbClr val="FFFFFF"/>
                </a:solidFill>
                <a:latin typeface="Corporative"/>
                <a:ea typeface="Corporative"/>
                <a:cs typeface="Corporative"/>
                <a:sym typeface="Corporative"/>
              </a:rPr>
              <a:t>Relata</a:t>
            </a:r>
            <a:r>
              <a:rPr lang="en-US" sz="8758">
                <a:solidFill>
                  <a:srgbClr val="03DB94"/>
                </a:solidFill>
                <a:latin typeface="Corporative"/>
                <a:ea typeface="Corporative"/>
                <a:cs typeface="Corporative"/>
                <a:sym typeface="Corporative"/>
              </a:rPr>
              <a:t>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792344" y="2809026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821362" y="4050007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743933"/>
            <a:ext cx="385533" cy="38553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876300"/>
            <a:ext cx="73636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749837"/>
            <a:ext cx="16230600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Executivos e profissionais enfrentam dificuldades em organizar e classificar seus comprovantes de despesas (notas fiscais, recibos, PDFs, imagens).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gestão manual consome muito tempo, é propensa a erros e gera frustração.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79466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Consequências: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6602" y="6595386"/>
            <a:ext cx="987170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Desperdício de horas em tarefas repetitivas.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7494647"/>
            <a:ext cx="385533" cy="3855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36602" y="7346100"/>
            <a:ext cx="1251001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Falta de padronização e erros no preenchimento de relatórios.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73636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Solução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870487"/>
            <a:ext cx="16230600" cy="1149350"/>
            <a:chOff x="0" y="0"/>
            <a:chExt cx="21640800" cy="15324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509212"/>
              <a:ext cx="514044" cy="51404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943869" y="-76200"/>
              <a:ext cx="20696931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Agente de IA que automatiza a coleta e organização de comprovantes de despesas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489665"/>
            <a:ext cx="16230600" cy="530225"/>
            <a:chOff x="0" y="0"/>
            <a:chExt cx="21640800" cy="706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96462"/>
              <a:ext cx="514044" cy="51404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943869" y="-76200"/>
              <a:ext cx="20696931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Extrai dados de múltiplas fontes: PDFs, XMLs, imagens escaneadas e app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5489718"/>
            <a:ext cx="16230600" cy="530225"/>
            <a:chOff x="0" y="0"/>
            <a:chExt cx="21640800" cy="7069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96462"/>
              <a:ext cx="514044" cy="51404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43869" y="-76200"/>
              <a:ext cx="20696931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Classifica automaticamente por data, valor, categoria e forma de pagamento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489771"/>
            <a:ext cx="16230600" cy="1149350"/>
            <a:chOff x="0" y="0"/>
            <a:chExt cx="21640800" cy="15324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509212"/>
              <a:ext cx="514044" cy="51404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943869" y="-76200"/>
              <a:ext cx="20696931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Preenche relatórios em Excel ou outros formatos, adaptando-se a qualquer template usado pela empresa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8108950"/>
            <a:ext cx="16230600" cy="1149350"/>
            <a:chOff x="0" y="0"/>
            <a:chExt cx="21640800" cy="153246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509212"/>
              <a:ext cx="514044" cy="51404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812800" y="406400"/>
                    </a:lnTo>
                    <a:lnTo>
                      <a:pt x="406400" y="812800"/>
                    </a:lnTo>
                    <a:lnTo>
                      <a:pt x="0" y="4064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39700" y="101600"/>
                <a:ext cx="5334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943869" y="-76200"/>
              <a:ext cx="20696931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Conecta-se diretamente a plataformas como Uber, Booking e companhias aéreas para buscar dados automaticamente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73636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Produto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495911"/>
            <a:ext cx="16026099" cy="1571625"/>
            <a:chOff x="0" y="0"/>
            <a:chExt cx="21368131" cy="20955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514900"/>
              <a:ext cx="6238332" cy="1065700"/>
              <a:chOff x="0" y="0"/>
              <a:chExt cx="725915" cy="12400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25915" cy="124009"/>
              </a:xfrm>
              <a:custGeom>
                <a:avLst/>
                <a:gdLst/>
                <a:ahLst/>
                <a:cxnLst/>
                <a:rect r="r" b="b" t="t" l="l"/>
                <a:pathLst>
                  <a:path h="124009" w="725915">
                    <a:moveTo>
                      <a:pt x="49641" y="0"/>
                    </a:moveTo>
                    <a:lnTo>
                      <a:pt x="676274" y="0"/>
                    </a:lnTo>
                    <a:cubicBezTo>
                      <a:pt x="703690" y="0"/>
                      <a:pt x="725915" y="22225"/>
                      <a:pt x="725915" y="49641"/>
                    </a:cubicBezTo>
                    <a:lnTo>
                      <a:pt x="725915" y="74368"/>
                    </a:lnTo>
                    <a:cubicBezTo>
                      <a:pt x="725915" y="101784"/>
                      <a:pt x="703690" y="124009"/>
                      <a:pt x="676274" y="124009"/>
                    </a:cubicBezTo>
                    <a:lnTo>
                      <a:pt x="49641" y="124009"/>
                    </a:lnTo>
                    <a:cubicBezTo>
                      <a:pt x="22225" y="124009"/>
                      <a:pt x="0" y="101784"/>
                      <a:pt x="0" y="74368"/>
                    </a:cubicBezTo>
                    <a:lnTo>
                      <a:pt x="0" y="49641"/>
                    </a:lnTo>
                    <a:cubicBezTo>
                      <a:pt x="0" y="22225"/>
                      <a:pt x="22225" y="0"/>
                      <a:pt x="49641" y="0"/>
                    </a:cubicBez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9525"/>
                <a:ext cx="725915" cy="1144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025"/>
                  </a:lnSpc>
                  <a:spcBef>
                    <a:spcPct val="0"/>
                  </a:spcBef>
                </a:pP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Coleta de Dados</a:t>
                </a: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36155" y="-9525"/>
              <a:ext cx="14431976" cy="2105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Recebe comprovantes e extrai informações relevantes (data, valor, descrição, forma de pagamento).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518936"/>
            <a:ext cx="16230600" cy="1304100"/>
            <a:chOff x="0" y="0"/>
            <a:chExt cx="21640800" cy="17388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238332" cy="1738800"/>
              <a:chOff x="0" y="0"/>
              <a:chExt cx="725915" cy="202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25915" cy="202333"/>
              </a:xfrm>
              <a:custGeom>
                <a:avLst/>
                <a:gdLst/>
                <a:ahLst/>
                <a:cxnLst/>
                <a:rect r="r" b="b" t="t" l="l"/>
                <a:pathLst>
                  <a:path h="202333" w="725915">
                    <a:moveTo>
                      <a:pt x="49641" y="0"/>
                    </a:moveTo>
                    <a:lnTo>
                      <a:pt x="676274" y="0"/>
                    </a:lnTo>
                    <a:cubicBezTo>
                      <a:pt x="703690" y="0"/>
                      <a:pt x="725915" y="22225"/>
                      <a:pt x="725915" y="49641"/>
                    </a:cubicBezTo>
                    <a:lnTo>
                      <a:pt x="725915" y="152692"/>
                    </a:lnTo>
                    <a:cubicBezTo>
                      <a:pt x="725915" y="180108"/>
                      <a:pt x="703690" y="202333"/>
                      <a:pt x="676274" y="202333"/>
                    </a:cubicBezTo>
                    <a:lnTo>
                      <a:pt x="49641" y="202333"/>
                    </a:lnTo>
                    <a:cubicBezTo>
                      <a:pt x="22225" y="202333"/>
                      <a:pt x="0" y="180108"/>
                      <a:pt x="0" y="152692"/>
                    </a:cubicBezTo>
                    <a:lnTo>
                      <a:pt x="0" y="49641"/>
                    </a:lnTo>
                    <a:cubicBezTo>
                      <a:pt x="0" y="22225"/>
                      <a:pt x="22225" y="0"/>
                      <a:pt x="49641" y="0"/>
                    </a:cubicBez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525"/>
                <a:ext cx="725915" cy="192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025"/>
                  </a:lnSpc>
                  <a:spcBef>
                    <a:spcPct val="0"/>
                  </a:spcBef>
                </a:pP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Cl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assific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a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ção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 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Aut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o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mática</a:t>
                </a: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936155" y="161375"/>
              <a:ext cx="14704645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Categoriza as despesas em diferentes grupos (alimentação, transporte, hospedagem, etc.).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274436"/>
            <a:ext cx="15907995" cy="1808925"/>
            <a:chOff x="0" y="0"/>
            <a:chExt cx="21210660" cy="241190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238332" cy="2411900"/>
              <a:chOff x="0" y="0"/>
              <a:chExt cx="725915" cy="28065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25915" cy="280657"/>
              </a:xfrm>
              <a:custGeom>
                <a:avLst/>
                <a:gdLst/>
                <a:ahLst/>
                <a:cxnLst/>
                <a:rect r="r" b="b" t="t" l="l"/>
                <a:pathLst>
                  <a:path h="280657" w="725915">
                    <a:moveTo>
                      <a:pt x="49641" y="0"/>
                    </a:moveTo>
                    <a:lnTo>
                      <a:pt x="676274" y="0"/>
                    </a:lnTo>
                    <a:cubicBezTo>
                      <a:pt x="703690" y="0"/>
                      <a:pt x="725915" y="22225"/>
                      <a:pt x="725915" y="49641"/>
                    </a:cubicBezTo>
                    <a:lnTo>
                      <a:pt x="725915" y="231016"/>
                    </a:lnTo>
                    <a:cubicBezTo>
                      <a:pt x="725915" y="258432"/>
                      <a:pt x="703690" y="280657"/>
                      <a:pt x="676274" y="280657"/>
                    </a:cubicBezTo>
                    <a:lnTo>
                      <a:pt x="49641" y="280657"/>
                    </a:lnTo>
                    <a:cubicBezTo>
                      <a:pt x="22225" y="280657"/>
                      <a:pt x="0" y="258432"/>
                      <a:pt x="0" y="231016"/>
                    </a:cubicBezTo>
                    <a:lnTo>
                      <a:pt x="0" y="49641"/>
                    </a:lnTo>
                    <a:cubicBezTo>
                      <a:pt x="0" y="22225"/>
                      <a:pt x="22225" y="0"/>
                      <a:pt x="49641" y="0"/>
                    </a:cubicBezTo>
                    <a:close/>
                  </a:path>
                </a:pathLst>
              </a:custGeom>
              <a:solidFill>
                <a:srgbClr val="03DB9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9525"/>
                <a:ext cx="725915" cy="2711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025"/>
                  </a:lnSpc>
                  <a:spcBef>
                    <a:spcPct val="0"/>
                  </a:spcBef>
                </a:pPr>
                <a:r>
                  <a:rPr lang="en-US" b="true" sz="3500" spc="105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Pre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e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nchimen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t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o Automático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 de 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Pl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a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nilha</a:t>
                </a: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s</a:t>
                </a: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6936155" y="148675"/>
              <a:ext cx="14274504" cy="2105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Dados são organizados e preenchidos automaticamente em qualquer template de Excel personalizado.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8534761"/>
            <a:ext cx="15907995" cy="1047750"/>
            <a:chOff x="0" y="0"/>
            <a:chExt cx="21210660" cy="139700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165650"/>
              <a:ext cx="6238332" cy="1065700"/>
              <a:chOff x="0" y="0"/>
              <a:chExt cx="725915" cy="12400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25915" cy="124009"/>
              </a:xfrm>
              <a:custGeom>
                <a:avLst/>
                <a:gdLst/>
                <a:ahLst/>
                <a:cxnLst/>
                <a:rect r="r" b="b" t="t" l="l"/>
                <a:pathLst>
                  <a:path h="124009" w="725915">
                    <a:moveTo>
                      <a:pt x="49641" y="0"/>
                    </a:moveTo>
                    <a:lnTo>
                      <a:pt x="676274" y="0"/>
                    </a:lnTo>
                    <a:cubicBezTo>
                      <a:pt x="703690" y="0"/>
                      <a:pt x="725915" y="22225"/>
                      <a:pt x="725915" y="49641"/>
                    </a:cubicBezTo>
                    <a:lnTo>
                      <a:pt x="725915" y="74368"/>
                    </a:lnTo>
                    <a:cubicBezTo>
                      <a:pt x="725915" y="101784"/>
                      <a:pt x="703690" y="124009"/>
                      <a:pt x="676274" y="124009"/>
                    </a:cubicBezTo>
                    <a:lnTo>
                      <a:pt x="49641" y="124009"/>
                    </a:lnTo>
                    <a:cubicBezTo>
                      <a:pt x="22225" y="124009"/>
                      <a:pt x="0" y="101784"/>
                      <a:pt x="0" y="74368"/>
                    </a:cubicBezTo>
                    <a:lnTo>
                      <a:pt x="0" y="49641"/>
                    </a:lnTo>
                    <a:cubicBezTo>
                      <a:pt x="0" y="22225"/>
                      <a:pt x="22225" y="0"/>
                      <a:pt x="49641" y="0"/>
                    </a:cubicBezTo>
                    <a:close/>
                  </a:path>
                </a:pathLst>
              </a:custGeom>
              <a:solidFill>
                <a:srgbClr val="03DB9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9525"/>
                <a:ext cx="725915" cy="1144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025"/>
                  </a:lnSpc>
                  <a:spcBef>
                    <a:spcPct val="0"/>
                  </a:spcBef>
                </a:pPr>
                <a:r>
                  <a:rPr lang="en-US" b="true" sz="3500" spc="105" strike="noStrike" u="none">
                    <a:solidFill>
                      <a:srgbClr val="23343B"/>
                    </a:solidFill>
                    <a:latin typeface="Corporative Bold"/>
                    <a:ea typeface="Corporative Bold"/>
                    <a:cs typeface="Corporative Bold"/>
                    <a:sym typeface="Corporative Bold"/>
                  </a:rPr>
                  <a:t>Integração</a:t>
                </a: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6936155" y="-9525"/>
              <a:ext cx="14274504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Questrial"/>
                  <a:ea typeface="Questrial"/>
                  <a:cs typeface="Questrial"/>
                  <a:sym typeface="Questrial"/>
                </a:rPr>
                <a:t>Capacidade de extrair relatórios diretamente de plataformas externas (Uber, Booking, etc.).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792344" y="2809026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821362" y="4050007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713263"/>
            <a:ext cx="16230600" cy="7033960"/>
          </a:xfrm>
          <a:custGeom>
            <a:avLst/>
            <a:gdLst/>
            <a:ahLst/>
            <a:cxnLst/>
            <a:rect r="r" b="b" t="t" l="l"/>
            <a:pathLst>
              <a:path h="7033960" w="16230600">
                <a:moveTo>
                  <a:pt x="0" y="0"/>
                </a:moveTo>
                <a:lnTo>
                  <a:pt x="16230600" y="0"/>
                </a:lnTo>
                <a:lnTo>
                  <a:pt x="16230600" y="7033960"/>
                </a:lnTo>
                <a:lnTo>
                  <a:pt x="0" y="703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76300"/>
            <a:ext cx="73636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Concorrentes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625" y="2977741"/>
            <a:ext cx="3775075" cy="1500981"/>
            <a:chOff x="0" y="0"/>
            <a:chExt cx="994258" cy="395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4258" cy="395320"/>
            </a:xfrm>
            <a:custGeom>
              <a:avLst/>
              <a:gdLst/>
              <a:ahLst/>
              <a:cxnLst/>
              <a:rect r="r" b="b" t="t" l="l"/>
              <a:pathLst>
                <a:path h="395320" w="994258">
                  <a:moveTo>
                    <a:pt x="0" y="0"/>
                  </a:moveTo>
                  <a:lnTo>
                    <a:pt x="994258" y="0"/>
                  </a:lnTo>
                  <a:lnTo>
                    <a:pt x="994258" y="395320"/>
                  </a:lnTo>
                  <a:lnTo>
                    <a:pt x="0" y="39532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94258" cy="43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76300"/>
            <a:ext cx="1553516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O Que Nos Torna Únicos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3625" y="4692581"/>
            <a:ext cx="3775075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 agente vai diretamente às fontes (sites, apps, plataformas), reduzindo o trabalho manual.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3825" y="4692581"/>
            <a:ext cx="3775075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Lida com PDF, XML, imagens escaneadas, e formatos variados de recibos e comprovantes.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50375" y="4692581"/>
            <a:ext cx="3775075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Exporta dados para qualquer template Excel, facilitando adoção por diferentes tipos de empresas.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96925" y="4692581"/>
            <a:ext cx="3762375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Minimiza erros manuais e acelera processos burocráticos para executivos e contadores.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3625" y="3221819"/>
            <a:ext cx="3810000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5"/>
              </a:lnSpc>
            </a:pPr>
            <a:r>
              <a:rPr lang="en-US" b="true" sz="3500" spc="105">
                <a:solidFill>
                  <a:srgbClr val="23343B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Busca E Coleta Automática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203825" y="2977741"/>
            <a:ext cx="3775075" cy="1500981"/>
            <a:chOff x="0" y="0"/>
            <a:chExt cx="994258" cy="3953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4258" cy="395320"/>
            </a:xfrm>
            <a:custGeom>
              <a:avLst/>
              <a:gdLst/>
              <a:ahLst/>
              <a:cxnLst/>
              <a:rect r="r" b="b" t="t" l="l"/>
              <a:pathLst>
                <a:path h="395320" w="994258">
                  <a:moveTo>
                    <a:pt x="0" y="0"/>
                  </a:moveTo>
                  <a:lnTo>
                    <a:pt x="994258" y="0"/>
                  </a:lnTo>
                  <a:lnTo>
                    <a:pt x="994258" y="395320"/>
                  </a:lnTo>
                  <a:lnTo>
                    <a:pt x="0" y="39532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94258" cy="43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50375" y="2977741"/>
            <a:ext cx="3775075" cy="1500981"/>
            <a:chOff x="0" y="0"/>
            <a:chExt cx="994258" cy="395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4258" cy="395320"/>
            </a:xfrm>
            <a:custGeom>
              <a:avLst/>
              <a:gdLst/>
              <a:ahLst/>
              <a:cxnLst/>
              <a:rect r="r" b="b" t="t" l="l"/>
              <a:pathLst>
                <a:path h="395320" w="994258">
                  <a:moveTo>
                    <a:pt x="0" y="0"/>
                  </a:moveTo>
                  <a:lnTo>
                    <a:pt x="994258" y="0"/>
                  </a:lnTo>
                  <a:lnTo>
                    <a:pt x="994258" y="395320"/>
                  </a:lnTo>
                  <a:lnTo>
                    <a:pt x="0" y="39532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94258" cy="43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90575" y="2977741"/>
            <a:ext cx="3775075" cy="1500981"/>
            <a:chOff x="0" y="0"/>
            <a:chExt cx="994258" cy="3953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4258" cy="395320"/>
            </a:xfrm>
            <a:custGeom>
              <a:avLst/>
              <a:gdLst/>
              <a:ahLst/>
              <a:cxnLst/>
              <a:rect r="r" b="b" t="t" l="l"/>
              <a:pathLst>
                <a:path h="395320" w="994258">
                  <a:moveTo>
                    <a:pt x="0" y="0"/>
                  </a:moveTo>
                  <a:lnTo>
                    <a:pt x="994258" y="0"/>
                  </a:lnTo>
                  <a:lnTo>
                    <a:pt x="994258" y="395320"/>
                  </a:lnTo>
                  <a:lnTo>
                    <a:pt x="0" y="39532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94258" cy="43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203825" y="3474231"/>
            <a:ext cx="3810000" cy="51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5"/>
              </a:lnSpc>
              <a:spcBef>
                <a:spcPct val="0"/>
              </a:spcBef>
            </a:pPr>
            <a:r>
              <a:rPr lang="en-US" b="true" sz="3500" spc="105" strike="noStrike" u="none">
                <a:solidFill>
                  <a:srgbClr val="23343B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Multiformato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12275" y="3221819"/>
            <a:ext cx="3810000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5"/>
              </a:lnSpc>
              <a:spcBef>
                <a:spcPct val="0"/>
              </a:spcBef>
            </a:pPr>
            <a:r>
              <a:rPr lang="en-US" b="true" sz="3500" spc="105" strike="noStrike" u="none">
                <a:solidFill>
                  <a:srgbClr val="23343B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Relatórios Customizáveis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96925" y="3221819"/>
            <a:ext cx="3810000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5"/>
              </a:lnSpc>
              <a:spcBef>
                <a:spcPct val="0"/>
              </a:spcBef>
            </a:pPr>
            <a:r>
              <a:rPr lang="en-US" b="true" sz="3500" spc="105" strike="noStrike" u="none">
                <a:solidFill>
                  <a:srgbClr val="23343B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Foco Em Usabilidade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792344" y="2809026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821362" y="4050007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76300"/>
            <a:ext cx="1553516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Modelo de Negócios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20425"/>
            <a:ext cx="16230600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Plano de Assinatura: Preço mensal ou anual com diferentes níveis de funcionalidade (ex: número de documentos processados).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Pay-per-Use: Cobrança por volume de documentos/processamento.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Versão Freemium: Funcionalidades básicas gratuitas, com recursos avançados pagos (ex: integração com plataformas externas).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Projeções: Receita escalável conforme a base de usuários cresce.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792344" y="2809026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821362" y="4050007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76300"/>
            <a:ext cx="1553516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Visão de Futuro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49837"/>
            <a:ext cx="16230600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Nossa solução não é apenas para empresas, mas pode se expandir para outros setores que necessitam de automação de processos financeiros.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06687"/>
            <a:ext cx="1623060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Próximos Passos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Concluir o desenvolvimento do MVP, realizar testes com clientes e escalar rapidamente a plataforma.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82662"/>
            <a:ext cx="16230600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Junte-se a nós na construção de um futuro onde a gestão financeira seja automatizada, simples e sem erros.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4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5792344" y="2809026"/>
            <a:ext cx="1543050" cy="10287000"/>
            <a:chOff x="0" y="0"/>
            <a:chExt cx="4064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16821362" y="4050007"/>
            <a:ext cx="1966976" cy="10287000"/>
            <a:chOff x="0" y="0"/>
            <a:chExt cx="518051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0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051">
                  <a:moveTo>
                    <a:pt x="203200" y="0"/>
                  </a:moveTo>
                  <a:lnTo>
                    <a:pt x="518051" y="0"/>
                  </a:lnTo>
                  <a:lnTo>
                    <a:pt x="314851" y="2709333"/>
                  </a:lnTo>
                  <a:lnTo>
                    <a:pt x="0" y="27093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DB9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31485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407156" y="3576267"/>
            <a:ext cx="7129623" cy="3134465"/>
          </a:xfrm>
          <a:custGeom>
            <a:avLst/>
            <a:gdLst/>
            <a:ahLst/>
            <a:cxnLst/>
            <a:rect r="r" b="b" t="t" l="l"/>
            <a:pathLst>
              <a:path h="3134465" w="7129623">
                <a:moveTo>
                  <a:pt x="0" y="0"/>
                </a:moveTo>
                <a:lnTo>
                  <a:pt x="7129624" y="0"/>
                </a:lnTo>
                <a:lnTo>
                  <a:pt x="7129624" y="3134466"/>
                </a:lnTo>
                <a:lnTo>
                  <a:pt x="0" y="3134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76300"/>
            <a:ext cx="1553516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03DB94"/>
                </a:solidFill>
                <a:latin typeface="Corporative Bold"/>
                <a:ea typeface="Corporative Bold"/>
                <a:cs typeface="Corporative Bold"/>
                <a:sym typeface="Corporative Bold"/>
              </a:rPr>
              <a:t>Equipe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749837"/>
            <a:ext cx="8115300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Formada por: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Mahatma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Ricardo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Tiago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Alan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Monica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André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Leonardo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Brenda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DAGpzC0Upxg</dc:identifier>
  <dcterms:modified xsi:type="dcterms:W3CDTF">2011-08-01T06:04:30Z</dcterms:modified>
  <cp:revision>1</cp:revision>
  <dc:title>Moore_290_Pitch_Deck_do_Projeto</dc:title>
</cp:coreProperties>
</file>