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9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91196" autoAdjust="0"/>
  </p:normalViewPr>
  <p:slideViewPr>
    <p:cSldViewPr>
      <p:cViewPr varScale="1">
        <p:scale>
          <a:sx n="72" d="100"/>
          <a:sy n="72" d="100"/>
        </p:scale>
        <p:origin x="-4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3D999-DEDE-440D-8B72-233E73706DCB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606EE-BED9-4DE9-91C2-C1BA905D1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606EE-BED9-4DE9-91C2-C1BA905D13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8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4800" y="3705225"/>
            <a:ext cx="6096000" cy="1038225"/>
          </a:xfrm>
        </p:spPr>
        <p:txBody>
          <a:bodyPr/>
          <a:lstStyle>
            <a:lvl1pPr>
              <a:defRPr b="1">
                <a:solidFill>
                  <a:srgbClr val="031D6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4325" y="4905375"/>
            <a:ext cx="6086475" cy="619125"/>
          </a:xfrm>
        </p:spPr>
        <p:txBody>
          <a:bodyPr lIns="0" tIns="0" rIns="0" bIns="0"/>
          <a:lstStyle>
            <a:lvl1pPr marL="0" indent="0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 userDrawn="1"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201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8202" name="Picture 4" descr="gene_tag_rgb30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6229350"/>
            <a:ext cx="1752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046" descr="gRED_OLDmeta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7338" y="3695700"/>
            <a:ext cx="2278062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82187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404989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122238"/>
            <a:ext cx="2092325" cy="6127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2238"/>
            <a:ext cx="6127750" cy="6127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0619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4695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2696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85875"/>
            <a:ext cx="4110038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285875"/>
            <a:ext cx="4110037" cy="4964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82499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8023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5478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93991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237720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161145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0825" cy="1087438"/>
          </a:xfrm>
          <a:prstGeom prst="rect">
            <a:avLst/>
          </a:prstGeom>
          <a:solidFill>
            <a:srgbClr val="031D6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122238"/>
            <a:ext cx="743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285875"/>
            <a:ext cx="8372475" cy="496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8058150" y="0"/>
            <a:ext cx="0" cy="10858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85750" y="4657725"/>
            <a:ext cx="15621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8070850" y="457200"/>
            <a:ext cx="10731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7BA8017E-6594-43F7-B1B5-B83E6406DAFC}" type="slidenum">
              <a:rPr lang="en-US" sz="1200">
                <a:solidFill>
                  <a:srgbClr val="FFFFFF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4325" y="6629400"/>
            <a:ext cx="85915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rgbClr val="808080"/>
                </a:solidFill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gRED Confidential — do not copy, distribute or use without prior written consent.</a:t>
            </a:r>
          </a:p>
        </p:txBody>
      </p:sp>
    </p:spTree>
    <p:extLst>
      <p:ext uri="{BB962C8B-B14F-4D97-AF65-F5344CB8AC3E}">
        <p14:creationId xmlns:p14="http://schemas.microsoft.com/office/powerpoint/2010/main" val="370034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SzPct val="85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18859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3431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8003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2575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714750" indent="-228600" algn="l" rtl="0" eaLnBrk="1" fontAlgn="base" hangingPunct="1">
        <a:spcBef>
          <a:spcPct val="20000"/>
        </a:spcBef>
        <a:spcAft>
          <a:spcPct val="0"/>
        </a:spcAft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Chapter 2: Lists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smtClean="0"/>
              <a:t>Data SWAT</a:t>
            </a:r>
          </a:p>
          <a:p>
            <a:r>
              <a:rPr lang="en-US" sz="2000" b="1" dirty="0" smtClean="0"/>
              <a:t>October 10, 2016</a:t>
            </a:r>
          </a:p>
          <a:p>
            <a:endParaRPr lang="en-US" sz="2000" b="1" dirty="0"/>
          </a:p>
          <a:p>
            <a:r>
              <a:rPr lang="en-US" sz="2000" b="1" dirty="0" err="1" smtClean="0"/>
              <a:t>Aryn</a:t>
            </a:r>
            <a:r>
              <a:rPr lang="en-US" sz="2000" b="1" dirty="0" smtClean="0"/>
              <a:t> Moore</a:t>
            </a:r>
            <a:endParaRPr lang="en-US" sz="20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smtClean="0"/>
              <a:t>List</a:t>
            </a:r>
            <a:r>
              <a:rPr lang="en-US" sz="1800" dirty="0" smtClean="0"/>
              <a:t> = an ordered set of values within square brackets, separated by commas; </a:t>
            </a:r>
            <a:r>
              <a:rPr lang="en-US" sz="1800" smtClean="0"/>
              <a:t>can include any/all data types</a:t>
            </a:r>
            <a:endParaRPr lang="en-US" sz="1800" dirty="0" smtClean="0"/>
          </a:p>
          <a:p>
            <a:pPr lvl="1"/>
            <a:r>
              <a:rPr lang="en-US" sz="1800" dirty="0" smtClean="0"/>
              <a:t>Example: </a:t>
            </a:r>
            <a:r>
              <a:rPr lang="en-US" sz="1800" dirty="0" err="1" smtClean="0"/>
              <a:t>imo_analysts</a:t>
            </a:r>
            <a:r>
              <a:rPr lang="en-US" sz="1800" dirty="0" smtClean="0"/>
              <a:t> = [“AM”, “KP”, “EC”, “JL”]</a:t>
            </a:r>
          </a:p>
          <a:p>
            <a:endParaRPr lang="en-US" sz="1800" dirty="0" smtClean="0"/>
          </a:p>
          <a:p>
            <a:pPr marL="228600" lvl="1">
              <a:buFont typeface="Wingdings" pitchFamily="2" charset="2"/>
              <a:buChar char="§"/>
            </a:pPr>
            <a:r>
              <a:rPr lang="en-US" sz="1800" b="1" dirty="0" smtClean="0"/>
              <a:t>List Indexing: </a:t>
            </a:r>
            <a:r>
              <a:rPr lang="en-US" sz="1800" dirty="0"/>
              <a:t>[“AM”, “KP”, “EC”, </a:t>
            </a:r>
            <a:r>
              <a:rPr lang="en-US" sz="1800" dirty="0" smtClean="0"/>
              <a:t>“JL</a:t>
            </a:r>
            <a:r>
              <a:rPr lang="en-US" sz="1800" dirty="0"/>
              <a:t>”]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2"/>
                </a:solidFill>
              </a:rPr>
              <a:t>          indices:              0        1         2       3</a:t>
            </a:r>
          </a:p>
          <a:p>
            <a:endParaRPr lang="en-US" sz="1800" dirty="0"/>
          </a:p>
          <a:p>
            <a:r>
              <a:rPr lang="en-US" sz="1800" b="1" dirty="0" smtClean="0"/>
              <a:t>List Slicing:</a:t>
            </a:r>
          </a:p>
          <a:p>
            <a:endParaRPr lang="en-US" sz="1800" b="1" dirty="0" smtClean="0"/>
          </a:p>
          <a:p>
            <a:pPr lvl="1"/>
            <a:r>
              <a:rPr lang="en-US" sz="1600" dirty="0" err="1" smtClean="0"/>
              <a:t>imo_analysts</a:t>
            </a:r>
            <a:r>
              <a:rPr lang="en-US" sz="1600" dirty="0"/>
              <a:t>[:3] = [“AM”, “KP”, “EC</a:t>
            </a:r>
            <a:r>
              <a:rPr lang="en-US" sz="1600" dirty="0" smtClean="0"/>
              <a:t>”]</a:t>
            </a:r>
          </a:p>
          <a:p>
            <a:pPr lvl="1"/>
            <a:r>
              <a:rPr lang="en-US" sz="1600" dirty="0" err="1" smtClean="0"/>
              <a:t>imo_analysts</a:t>
            </a:r>
            <a:r>
              <a:rPr lang="en-US" sz="1600" dirty="0" smtClean="0"/>
              <a:t>[2</a:t>
            </a:r>
            <a:r>
              <a:rPr lang="en-US" sz="1600" dirty="0"/>
              <a:t>:] = [“EC”, “JL”]</a:t>
            </a:r>
          </a:p>
          <a:p>
            <a:endParaRPr lang="en-US" sz="1800" dirty="0" smtClean="0"/>
          </a:p>
          <a:p>
            <a:r>
              <a:rPr lang="en-US" sz="1800" b="1" dirty="0" smtClean="0"/>
              <a:t>Manipulating Lists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el(</a:t>
            </a:r>
            <a:r>
              <a:rPr lang="en-US" sz="1800" dirty="0" err="1" smtClean="0"/>
              <a:t>imo_analysts</a:t>
            </a:r>
            <a:r>
              <a:rPr lang="en-US" sz="1800" dirty="0" smtClean="0"/>
              <a:t>[0]) = [“</a:t>
            </a:r>
            <a:r>
              <a:rPr lang="en-US" sz="1800" dirty="0"/>
              <a:t>KP”, “EC”, </a:t>
            </a:r>
            <a:r>
              <a:rPr lang="en-US" sz="1800" dirty="0" smtClean="0"/>
              <a:t>“JL”]</a:t>
            </a:r>
          </a:p>
          <a:p>
            <a:pPr lvl="1"/>
            <a:r>
              <a:rPr lang="en-US" sz="1800" dirty="0" err="1" smtClean="0"/>
              <a:t>imo_analysts</a:t>
            </a:r>
            <a:r>
              <a:rPr lang="en-US" sz="1800" dirty="0" smtClean="0"/>
              <a:t>[1</a:t>
            </a:r>
            <a:r>
              <a:rPr lang="en-US" sz="1800" dirty="0"/>
              <a:t>]</a:t>
            </a:r>
            <a:r>
              <a:rPr lang="en-US" sz="1800" dirty="0" smtClean="0"/>
              <a:t> = “</a:t>
            </a:r>
            <a:r>
              <a:rPr lang="en-US" sz="1800" dirty="0" err="1" smtClean="0"/>
              <a:t>chabooty</a:t>
            </a:r>
            <a:r>
              <a:rPr lang="en-US" sz="1800" dirty="0" smtClean="0"/>
              <a:t>”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/>
              <a:t>[“KP”, </a:t>
            </a:r>
            <a:r>
              <a:rPr lang="en-US" sz="1800" dirty="0" smtClean="0"/>
              <a:t>“</a:t>
            </a:r>
            <a:r>
              <a:rPr lang="en-US" sz="1800" dirty="0" err="1" smtClean="0"/>
              <a:t>chabooty</a:t>
            </a:r>
            <a:r>
              <a:rPr lang="en-US" sz="1800" dirty="0" smtClean="0"/>
              <a:t>”, “JL”]</a:t>
            </a:r>
          </a:p>
          <a:p>
            <a:pPr lvl="1"/>
            <a:r>
              <a:rPr lang="en-US" sz="1800" dirty="0" err="1"/>
              <a:t>i</a:t>
            </a:r>
            <a:r>
              <a:rPr lang="en-US" sz="1800" dirty="0" err="1" smtClean="0"/>
              <a:t>mo_analysts</a:t>
            </a:r>
            <a:r>
              <a:rPr lang="en-US" sz="1800" dirty="0" smtClean="0"/>
              <a:t> + [“</a:t>
            </a:r>
            <a:r>
              <a:rPr lang="en-US" sz="1800" dirty="0" err="1" smtClean="0"/>
              <a:t>aryn</a:t>
            </a:r>
            <a:r>
              <a:rPr lang="en-US" sz="1800" dirty="0" smtClean="0"/>
              <a:t>”] = </a:t>
            </a:r>
            <a:r>
              <a:rPr lang="en-US" sz="1800" dirty="0"/>
              <a:t>[“KP”, </a:t>
            </a:r>
            <a:r>
              <a:rPr lang="en-US" sz="1800" dirty="0" smtClean="0"/>
              <a:t>“</a:t>
            </a:r>
            <a:r>
              <a:rPr lang="en-US" sz="1800" dirty="0" err="1" smtClean="0"/>
              <a:t>chabooty</a:t>
            </a:r>
            <a:r>
              <a:rPr lang="en-US" sz="1800" dirty="0" smtClean="0"/>
              <a:t>”, “JL”, “</a:t>
            </a:r>
            <a:r>
              <a:rPr lang="en-US" sz="1800" dirty="0" err="1" smtClean="0"/>
              <a:t>aryn</a:t>
            </a:r>
            <a:r>
              <a:rPr lang="en-US" sz="1800" dirty="0" smtClean="0"/>
              <a:t>”]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19028"/>
              </p:ext>
            </p:extLst>
          </p:nvPr>
        </p:nvGraphicFramePr>
        <p:xfrm>
          <a:off x="2057400" y="3124200"/>
          <a:ext cx="24384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2"/>
                          </a:solidFill>
                        </a:rPr>
                        <a:t>[start </a:t>
                      </a:r>
                      <a:endParaRPr lang="en-US" sz="1600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2"/>
                          </a:solidFill>
                        </a:rPr>
                        <a:t>:     end]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inclusive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  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285875"/>
            <a:ext cx="8372475" cy="3819525"/>
          </a:xfrm>
        </p:spPr>
        <p:txBody>
          <a:bodyPr/>
          <a:lstStyle/>
          <a:p>
            <a:r>
              <a:rPr lang="pt-BR" dirty="0"/>
              <a:t>x = [["a", "b", "c"], </a:t>
            </a:r>
            <a:r>
              <a:rPr lang="pt-BR" dirty="0" smtClean="0"/>
              <a:t>["</a:t>
            </a:r>
            <a:r>
              <a:rPr lang="pt-BR" dirty="0"/>
              <a:t>d", "e", "f</a:t>
            </a:r>
            <a:r>
              <a:rPr lang="pt-BR" dirty="0" smtClean="0"/>
              <a:t>"], ["g", "h", "i"]]</a:t>
            </a:r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Subsetting</a:t>
            </a:r>
          </a:p>
          <a:p>
            <a:pPr marL="742950" lvl="1" indent="-342900"/>
            <a:r>
              <a:rPr lang="pt-BR" dirty="0"/>
              <a:t>x[0][</a:t>
            </a:r>
            <a:r>
              <a:rPr lang="pt-BR" dirty="0" smtClean="0"/>
              <a:t>1]		</a:t>
            </a:r>
            <a:r>
              <a:rPr lang="pt-BR" dirty="0"/>
              <a:t>x[2][:2</a:t>
            </a:r>
            <a:r>
              <a:rPr lang="pt-BR" dirty="0" smtClean="0"/>
              <a:t>]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Lists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8574"/>
              </p:ext>
            </p:extLst>
          </p:nvPr>
        </p:nvGraphicFramePr>
        <p:xfrm>
          <a:off x="2743200" y="1915159"/>
          <a:ext cx="3581400" cy="20472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31850"/>
                <a:gridCol w="1006475"/>
                <a:gridCol w="831850"/>
                <a:gridCol w="911225"/>
              </a:tblGrid>
              <a:tr h="53255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[["a",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"b",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"c"],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48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["d",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"e",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"f"],</a:t>
                      </a:r>
                      <a:endParaRPr lang="en-US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8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["g",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"h",</a:t>
                      </a:r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"i"]]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656665" y="2561166"/>
            <a:ext cx="618067" cy="3640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2438400" y="2743200"/>
            <a:ext cx="457200" cy="304800"/>
          </a:xfrm>
          <a:prstGeom prst="straightConnector1">
            <a:avLst/>
          </a:prstGeom>
          <a:solidFill>
            <a:srgbClr val="031D62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784599" y="3505200"/>
            <a:ext cx="1490133" cy="381000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971800" y="4495800"/>
            <a:ext cx="1143000" cy="440267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90600" y="4495799"/>
            <a:ext cx="1032933" cy="4233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Comparisons of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Vector: </a:t>
            </a:r>
            <a:r>
              <a:rPr lang="en-US" dirty="0" err="1" smtClean="0"/>
              <a:t>imo_analysts</a:t>
            </a:r>
            <a:r>
              <a:rPr lang="en-US" dirty="0" smtClean="0"/>
              <a:t> &lt;- c(“AM”, “KP”, “EC”, JL”)</a:t>
            </a:r>
          </a:p>
          <a:p>
            <a:pPr lvl="1"/>
            <a:r>
              <a:rPr lang="en-US" dirty="0" smtClean="0"/>
              <a:t>More  than just a list of values</a:t>
            </a:r>
          </a:p>
          <a:p>
            <a:pPr lvl="1"/>
            <a:r>
              <a:rPr lang="en-US" dirty="0" smtClean="0"/>
              <a:t>Use for computations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SQL Array</a:t>
            </a:r>
            <a:r>
              <a:rPr lang="en-US" dirty="0"/>
              <a:t>: </a:t>
            </a:r>
            <a:r>
              <a:rPr lang="en-US" dirty="0" smtClean="0"/>
              <a:t>TYPE </a:t>
            </a:r>
            <a:r>
              <a:rPr lang="en-US" dirty="0" err="1" smtClean="0"/>
              <a:t>imo_analysts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VARRAY(4) </a:t>
            </a:r>
            <a:r>
              <a:rPr lang="en-US" dirty="0"/>
              <a:t>of </a:t>
            </a:r>
            <a:r>
              <a:rPr lang="en-US" dirty="0" smtClean="0"/>
              <a:t>VARCHAR(2)</a:t>
            </a:r>
          </a:p>
          <a:p>
            <a:pPr lvl="1"/>
            <a:r>
              <a:rPr lang="en-US" dirty="0" smtClean="0"/>
              <a:t>Index begins at 1</a:t>
            </a:r>
          </a:p>
          <a:p>
            <a:pPr lvl="1"/>
            <a:r>
              <a:rPr lang="en-US" dirty="0" smtClean="0"/>
              <a:t>Can create tables with combinations of arrays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gRED Confidential — do not copy, distribute or use without prior written consent.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0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ED PPT template">
  <a:themeElements>
    <a:clrScheme name="Default Design 1">
      <a:dk1>
        <a:srgbClr val="000000"/>
      </a:dk1>
      <a:lt1>
        <a:srgbClr val="FFFFFF"/>
      </a:lt1>
      <a:dk2>
        <a:srgbClr val="031D62"/>
      </a:dk2>
      <a:lt2>
        <a:srgbClr val="000000"/>
      </a:lt2>
      <a:accent1>
        <a:srgbClr val="031D62"/>
      </a:accent1>
      <a:accent2>
        <a:srgbClr val="7EAFCD"/>
      </a:accent2>
      <a:accent3>
        <a:srgbClr val="FFFFFF"/>
      </a:accent3>
      <a:accent4>
        <a:srgbClr val="000000"/>
      </a:accent4>
      <a:accent5>
        <a:srgbClr val="AAABB7"/>
      </a:accent5>
      <a:accent6>
        <a:srgbClr val="729EBA"/>
      </a:accent6>
      <a:hlink>
        <a:srgbClr val="B1BB1E"/>
      </a:hlink>
      <a:folHlink>
        <a:srgbClr val="283B4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31D6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31D62"/>
        </a:dk2>
        <a:lt2>
          <a:srgbClr val="000000"/>
        </a:lt2>
        <a:accent1>
          <a:srgbClr val="031D62"/>
        </a:accent1>
        <a:accent2>
          <a:srgbClr val="7EAFCD"/>
        </a:accent2>
        <a:accent3>
          <a:srgbClr val="FFFFFF"/>
        </a:accent3>
        <a:accent4>
          <a:srgbClr val="000000"/>
        </a:accent4>
        <a:accent5>
          <a:srgbClr val="AAABB7"/>
        </a:accent5>
        <a:accent6>
          <a:srgbClr val="729EBA"/>
        </a:accent6>
        <a:hlink>
          <a:srgbClr val="B1BB1E"/>
        </a:hlink>
        <a:folHlink>
          <a:srgbClr val="283B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gRED PPT template</Template>
  <TotalTime>4548</TotalTime>
  <Words>335</Words>
  <Application>Microsoft Office PowerPoint</Application>
  <PresentationFormat>On-screen Show (4:3)</PresentationFormat>
  <Paragraphs>64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gRED PPT template</vt:lpstr>
      <vt:lpstr>Python Chapter 2: Lists</vt:lpstr>
      <vt:lpstr>Details</vt:lpstr>
      <vt:lpstr>List of Lists</vt:lpstr>
      <vt:lpstr>Language Comparisons of Lists</vt:lpstr>
    </vt:vector>
  </TitlesOfParts>
  <Company>Genentech,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Chapter 2</dc:title>
  <dc:creator>Aryn Moore</dc:creator>
  <cp:lastModifiedBy>Aryn Moore</cp:lastModifiedBy>
  <cp:revision>19</cp:revision>
  <dcterms:created xsi:type="dcterms:W3CDTF">2016-10-07T15:36:21Z</dcterms:created>
  <dcterms:modified xsi:type="dcterms:W3CDTF">2016-10-10T19:24:45Z</dcterms:modified>
</cp:coreProperties>
</file>