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9" r:id="rId2"/>
    <p:sldId id="278" r:id="rId3"/>
    <p:sldId id="279" r:id="rId4"/>
    <p:sldId id="280" r:id="rId5"/>
    <p:sldId id="284" r:id="rId6"/>
    <p:sldId id="285" r:id="rId7"/>
    <p:sldId id="286" r:id="rId8"/>
    <p:sldId id="287" r:id="rId9"/>
    <p:sldId id="267" r:id="rId10"/>
    <p:sldId id="268" r:id="rId11"/>
    <p:sldId id="269" r:id="rId12"/>
    <p:sldId id="288" r:id="rId13"/>
    <p:sldId id="290" r:id="rId14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93" autoAdjust="0"/>
    <p:restoredTop sz="94660"/>
  </p:normalViewPr>
  <p:slideViewPr>
    <p:cSldViewPr>
      <p:cViewPr>
        <p:scale>
          <a:sx n="90" d="100"/>
          <a:sy n="90" d="100"/>
        </p:scale>
        <p:origin x="-2244" y="-10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86D8D-EB17-4EBA-9BF6-2F41C030BE4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0479D-F9C9-4922-AA38-57036AAD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36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0479D-F9C9-4922-AA38-57036AADB2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69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" y="3705225"/>
            <a:ext cx="6096000" cy="1038225"/>
          </a:xfrm>
        </p:spPr>
        <p:txBody>
          <a:bodyPr/>
          <a:lstStyle>
            <a:lvl1pPr>
              <a:defRPr b="1">
                <a:solidFill>
                  <a:srgbClr val="031D6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14325" y="4905375"/>
            <a:ext cx="6086475" cy="619125"/>
          </a:xfrm>
        </p:spPr>
        <p:txBody>
          <a:bodyPr lIns="0" tIns="0" rIns="0" bIns="0"/>
          <a:lstStyle>
            <a:lvl1pPr marL="0" indent="0">
              <a:buFont typeface="Wingdings" pitchFamily="2" charset="2"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200" name="Rectangle 8"/>
          <p:cNvSpPr>
            <a:spLocks noChangeArrowheads="1"/>
          </p:cNvSpPr>
          <p:nvPr userDrawn="1"/>
        </p:nvSpPr>
        <p:spPr bwMode="auto">
          <a:xfrm>
            <a:off x="-285750" y="4657725"/>
            <a:ext cx="15621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201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31D6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8202" name="Picture 4" descr="gene_tag_rgb30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229350"/>
            <a:ext cx="1752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" name="Picture 1046" descr="gRED_OLDmeta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7338" y="3695700"/>
            <a:ext cx="2278062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4" name="Rectangle 1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821876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404989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122238"/>
            <a:ext cx="2092325" cy="6127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22238"/>
            <a:ext cx="6127750" cy="6127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306198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346958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326969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285875"/>
            <a:ext cx="4110038" cy="4964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763" y="1285875"/>
            <a:ext cx="4110037" cy="4964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382499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168023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25478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193991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237720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161145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0825" cy="1087438"/>
          </a:xfrm>
          <a:prstGeom prst="rect">
            <a:avLst/>
          </a:prstGeom>
          <a:solidFill>
            <a:srgbClr val="031D6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122238"/>
            <a:ext cx="74390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4325" y="1285875"/>
            <a:ext cx="8372475" cy="496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8058150" y="0"/>
            <a:ext cx="0" cy="108585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-285750" y="4657725"/>
            <a:ext cx="15621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8070850" y="457200"/>
            <a:ext cx="10731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7BA8017E-6594-43F7-B1B5-B83E6406DAFC}" type="slidenum">
              <a:rPr lang="en-US" sz="1200">
                <a:solidFill>
                  <a:srgbClr val="FFFFFF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4325" y="6629400"/>
            <a:ext cx="85915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800">
                <a:solidFill>
                  <a:srgbClr val="808080"/>
                </a:solidFill>
                <a:ea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370034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SzPct val="85000"/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88595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34315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80035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25755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71475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numpy/reference/arrays.dtype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pip.readthedocs.org/en/stable/install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Data Camp </a:t>
            </a:r>
            <a:r>
              <a:rPr lang="en-US" sz="3200" dirty="0"/>
              <a:t>- </a:t>
            </a:r>
            <a:r>
              <a:rPr lang="en-US" sz="3200" dirty="0" smtClean="0"/>
              <a:t>Intro </a:t>
            </a:r>
            <a:r>
              <a:rPr lang="en-US" sz="3200" dirty="0"/>
              <a:t>to Python for Data Science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Chapter </a:t>
            </a:r>
            <a:r>
              <a:rPr lang="en-US" dirty="0" smtClean="0"/>
              <a:t>4: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5181600"/>
            <a:ext cx="6086475" cy="619125"/>
          </a:xfrm>
        </p:spPr>
        <p:txBody>
          <a:bodyPr/>
          <a:lstStyle/>
          <a:p>
            <a:r>
              <a:rPr lang="en-US" sz="2000" b="1" dirty="0"/>
              <a:t>Data SWAT</a:t>
            </a:r>
          </a:p>
          <a:p>
            <a:r>
              <a:rPr lang="en-US" sz="2000" b="1" dirty="0" smtClean="0"/>
              <a:t>November 7, 2016</a:t>
            </a:r>
            <a:endParaRPr lang="en-US" sz="2000" b="1" dirty="0"/>
          </a:p>
          <a:p>
            <a:r>
              <a:rPr lang="en-US" sz="2000" b="1" dirty="0" err="1"/>
              <a:t>Aryn</a:t>
            </a:r>
            <a:r>
              <a:rPr lang="en-US" sz="2000" b="1" dirty="0"/>
              <a:t> </a:t>
            </a:r>
            <a:r>
              <a:rPr lang="en-US" sz="2000" b="1" dirty="0" smtClean="0"/>
              <a:t>Moore</a:t>
            </a:r>
            <a:endParaRPr lang="en-US" sz="2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9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9" y="1295400"/>
            <a:ext cx="9439141" cy="4964113"/>
          </a:xfrm>
        </p:spPr>
        <p:txBody>
          <a:bodyPr/>
          <a:lstStyle/>
          <a:p>
            <a:r>
              <a:rPr lang="en-US" sz="2000" dirty="0" smtClean="0"/>
              <a:t>New Python type</a:t>
            </a:r>
          </a:p>
          <a:p>
            <a:r>
              <a:rPr lang="en-US" sz="2000" dirty="0" err="1" smtClean="0"/>
              <a:t>Numpy</a:t>
            </a:r>
            <a:r>
              <a:rPr lang="en-US" sz="2000" dirty="0" smtClean="0"/>
              <a:t> arrays can only contain values of a single type</a:t>
            </a:r>
          </a:p>
          <a:p>
            <a:pPr lvl="1"/>
            <a:r>
              <a:rPr lang="en-US" dirty="0" smtClean="0"/>
              <a:t>If contains different types, </a:t>
            </a:r>
            <a:r>
              <a:rPr lang="en-US" dirty="0" err="1" smtClean="0"/>
              <a:t>Numpy</a:t>
            </a:r>
            <a:r>
              <a:rPr lang="en-US" dirty="0" smtClean="0"/>
              <a:t> converts all values to a single type</a:t>
            </a:r>
          </a:p>
          <a:p>
            <a:pPr marL="400050" lvl="1" indent="0">
              <a:buNone/>
            </a:pPr>
            <a:r>
              <a:rPr lang="en-US" dirty="0">
                <a:latin typeface="Courier" pitchFamily="49" charset="0"/>
              </a:rPr>
              <a:t>In </a:t>
            </a:r>
            <a:r>
              <a:rPr lang="en-US" dirty="0" smtClean="0">
                <a:latin typeface="Courier" pitchFamily="49" charset="0"/>
              </a:rPr>
              <a:t> [1]: </a:t>
            </a:r>
            <a:r>
              <a:rPr lang="en-US" dirty="0" err="1">
                <a:latin typeface="Courier" pitchFamily="49" charset="0"/>
              </a:rPr>
              <a:t>np.array</a:t>
            </a:r>
            <a:r>
              <a:rPr lang="en-US" dirty="0">
                <a:latin typeface="Courier" pitchFamily="49" charset="0"/>
              </a:rPr>
              <a:t>([1.0, </a:t>
            </a:r>
            <a:r>
              <a:rPr lang="en-US" dirty="0">
                <a:solidFill>
                  <a:srgbClr val="7030A0"/>
                </a:solidFill>
                <a:latin typeface="Courier" pitchFamily="49" charset="0"/>
              </a:rPr>
              <a:t>"is"</a:t>
            </a:r>
            <a:r>
              <a:rPr lang="en-US" dirty="0">
                <a:latin typeface="Courier" pitchFamily="49" charset="0"/>
              </a:rPr>
              <a:t>, </a:t>
            </a:r>
            <a:r>
              <a:rPr lang="en-US" dirty="0">
                <a:solidFill>
                  <a:srgbClr val="FFC000"/>
                </a:solidFill>
                <a:latin typeface="Courier" pitchFamily="49" charset="0"/>
              </a:rPr>
              <a:t>True</a:t>
            </a:r>
            <a:r>
              <a:rPr lang="en-US" dirty="0" smtClean="0">
                <a:latin typeface="Courier" pitchFamily="49" charset="0"/>
              </a:rPr>
              <a:t>])</a:t>
            </a:r>
          </a:p>
          <a:p>
            <a:pPr marL="400050" lvl="1" indent="0">
              <a:buNone/>
            </a:pPr>
            <a:r>
              <a:rPr lang="en-US" dirty="0" smtClean="0">
                <a:latin typeface="Courier" pitchFamily="49" charset="0"/>
              </a:rPr>
              <a:t>Out [1]: </a:t>
            </a:r>
            <a:r>
              <a:rPr lang="en-US" dirty="0">
                <a:latin typeface="Courier" pitchFamily="49" charset="0"/>
              </a:rPr>
              <a:t>array(['1.0', 'is', 'True'],       </a:t>
            </a:r>
            <a:endParaRPr lang="en-US" dirty="0" smtClean="0">
              <a:latin typeface="Courier" pitchFamily="49" charset="0"/>
            </a:endParaRPr>
          </a:p>
          <a:p>
            <a:pPr marL="400050" lvl="1" indent="0">
              <a:buNone/>
            </a:pPr>
            <a:r>
              <a:rPr lang="en-US" dirty="0">
                <a:latin typeface="Courier" pitchFamily="49" charset="0"/>
              </a:rPr>
              <a:t>	</a:t>
            </a:r>
            <a:r>
              <a:rPr lang="en-US" dirty="0" smtClean="0">
                <a:latin typeface="Courier" pitchFamily="49" charset="0"/>
              </a:rPr>
              <a:t>		 </a:t>
            </a:r>
            <a:r>
              <a:rPr lang="en-US" dirty="0" err="1" smtClean="0">
                <a:latin typeface="Courier" pitchFamily="49" charset="0"/>
              </a:rPr>
              <a:t>dtype</a:t>
            </a:r>
            <a:r>
              <a:rPr lang="en-US" dirty="0">
                <a:latin typeface="Courier" pitchFamily="49" charset="0"/>
              </a:rPr>
              <a:t>='&lt;U32</a:t>
            </a:r>
            <a:r>
              <a:rPr lang="en-US" dirty="0" smtClean="0">
                <a:latin typeface="Courier" pitchFamily="49" charset="0"/>
              </a:rPr>
              <a:t>')</a:t>
            </a:r>
            <a:endParaRPr lang="en-US" dirty="0" smtClean="0"/>
          </a:p>
          <a:p>
            <a:endParaRPr lang="en-US" sz="1800" dirty="0" smtClean="0"/>
          </a:p>
          <a:p>
            <a:r>
              <a:rPr lang="en-US" sz="2000" dirty="0" smtClean="0"/>
              <a:t>Boolean </a:t>
            </a:r>
            <a:r>
              <a:rPr lang="en-US" sz="2000" dirty="0" err="1" smtClean="0"/>
              <a:t>numpy</a:t>
            </a:r>
            <a:r>
              <a:rPr lang="en-US" sz="2000" dirty="0" smtClean="0"/>
              <a:t> array:</a:t>
            </a:r>
          </a:p>
          <a:p>
            <a:pPr marL="400050" lvl="1" indent="0">
              <a:buNone/>
            </a:pPr>
            <a:r>
              <a:rPr lang="en-US" dirty="0">
                <a:latin typeface="Courier" pitchFamily="49" charset="0"/>
              </a:rPr>
              <a:t>In  </a:t>
            </a:r>
            <a:r>
              <a:rPr lang="en-US" dirty="0" smtClean="0">
                <a:latin typeface="Courier" pitchFamily="49" charset="0"/>
              </a:rPr>
              <a:t>[2]: </a:t>
            </a:r>
            <a:r>
              <a:rPr lang="en-US" dirty="0" err="1" smtClean="0">
                <a:latin typeface="Courier" pitchFamily="49" charset="0"/>
              </a:rPr>
              <a:t>np.array</a:t>
            </a:r>
            <a:r>
              <a:rPr lang="en-US" dirty="0">
                <a:latin typeface="Courier" pitchFamily="49" charset="0"/>
              </a:rPr>
              <a:t>([</a:t>
            </a:r>
            <a:r>
              <a:rPr lang="en-US" dirty="0" smtClean="0">
                <a:solidFill>
                  <a:srgbClr val="FFC000"/>
                </a:solidFill>
                <a:latin typeface="Courier" pitchFamily="49" charset="0"/>
              </a:rPr>
              <a:t>True</a:t>
            </a:r>
            <a:r>
              <a:rPr lang="en-US" dirty="0">
                <a:latin typeface="Courier" pitchFamily="49" charset="0"/>
              </a:rPr>
              <a:t>, 1, 2]) + </a:t>
            </a:r>
            <a:r>
              <a:rPr lang="en-US" dirty="0" err="1">
                <a:latin typeface="Courier" pitchFamily="49" charset="0"/>
              </a:rPr>
              <a:t>np.array</a:t>
            </a:r>
            <a:r>
              <a:rPr lang="en-US" dirty="0">
                <a:latin typeface="Courier" pitchFamily="49" charset="0"/>
              </a:rPr>
              <a:t>([3, 4, </a:t>
            </a:r>
            <a:r>
              <a:rPr lang="en-US" dirty="0">
                <a:solidFill>
                  <a:srgbClr val="FFC000"/>
                </a:solidFill>
                <a:latin typeface="Courier" pitchFamily="49" charset="0"/>
              </a:rPr>
              <a:t>False</a:t>
            </a:r>
            <a:r>
              <a:rPr lang="en-US" dirty="0" smtClean="0">
                <a:latin typeface="Courier" pitchFamily="49" charset="0"/>
              </a:rPr>
              <a:t>])</a:t>
            </a:r>
          </a:p>
          <a:p>
            <a:pPr marL="1200150" lvl="3" indent="0">
              <a:buNone/>
            </a:pPr>
            <a:r>
              <a:rPr lang="en-US" sz="1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            	             1				                    	   0</a:t>
            </a:r>
          </a:p>
          <a:p>
            <a:pPr marL="400050" lvl="1" indent="0">
              <a:buNone/>
            </a:pPr>
            <a:r>
              <a:rPr lang="en-US" dirty="0">
                <a:latin typeface="Courier" pitchFamily="49" charset="0"/>
              </a:rPr>
              <a:t>Out </a:t>
            </a:r>
            <a:r>
              <a:rPr lang="en-US" dirty="0" smtClean="0">
                <a:latin typeface="Courier" pitchFamily="49" charset="0"/>
              </a:rPr>
              <a:t>[2]: array</a:t>
            </a:r>
            <a:r>
              <a:rPr lang="en-US" dirty="0">
                <a:latin typeface="Courier" pitchFamily="49" charset="0"/>
              </a:rPr>
              <a:t>([4, 5, 6</a:t>
            </a:r>
            <a:r>
              <a:rPr lang="en-US" dirty="0" smtClean="0">
                <a:latin typeface="Courier" pitchFamily="49" charset="0"/>
              </a:rPr>
              <a:t>])</a:t>
            </a:r>
            <a:endParaRPr lang="en-US" dirty="0" smtClean="0"/>
          </a:p>
          <a:p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9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1285875"/>
            <a:ext cx="8372475" cy="5572125"/>
          </a:xfrm>
        </p:spPr>
        <p:txBody>
          <a:bodyPr/>
          <a:lstStyle/>
          <a:p>
            <a:r>
              <a:rPr lang="en-US" dirty="0">
                <a:latin typeface="Courier" pitchFamily="49" charset="0"/>
              </a:rPr>
              <a:t>In </a:t>
            </a:r>
            <a:r>
              <a:rPr lang="en-US" dirty="0" smtClean="0">
                <a:latin typeface="Courier" pitchFamily="49" charset="0"/>
              </a:rPr>
              <a:t> [</a:t>
            </a:r>
            <a:r>
              <a:rPr lang="en-US" dirty="0">
                <a:latin typeface="Courier" pitchFamily="49" charset="0"/>
              </a:rPr>
              <a:t>1]: </a:t>
            </a:r>
            <a:r>
              <a:rPr lang="en-US" dirty="0" smtClean="0">
                <a:latin typeface="Courier" pitchFamily="49" charset="0"/>
              </a:rPr>
              <a:t>type(</a:t>
            </a:r>
            <a:r>
              <a:rPr lang="en-US" dirty="0" err="1" smtClean="0">
                <a:latin typeface="Courier" pitchFamily="49" charset="0"/>
              </a:rPr>
              <a:t>numpy_array</a:t>
            </a:r>
            <a:r>
              <a:rPr lang="en-US" dirty="0">
                <a:latin typeface="Courier" pitchFamily="49" charset="0"/>
              </a:rPr>
              <a:t>) </a:t>
            </a:r>
          </a:p>
          <a:p>
            <a:r>
              <a:rPr lang="en-US" dirty="0" smtClean="0">
                <a:latin typeface="Courier" pitchFamily="49" charset="0"/>
              </a:rPr>
              <a:t>Out [1]: </a:t>
            </a:r>
            <a:r>
              <a:rPr lang="en-US" dirty="0" err="1" smtClean="0">
                <a:latin typeface="Courier" pitchFamily="49" charset="0"/>
              </a:rPr>
              <a:t>numpy.ndarray</a:t>
            </a: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   = N-dimensional </a:t>
            </a:r>
            <a:r>
              <a:rPr lang="en-US" dirty="0"/>
              <a:t>array</a:t>
            </a:r>
          </a:p>
          <a:p>
            <a:pPr lvl="1"/>
            <a:r>
              <a:rPr lang="en-US" dirty="0"/>
              <a:t>Can create arrays of N dimensions</a:t>
            </a:r>
          </a:p>
          <a:p>
            <a:endParaRPr lang="en-US" dirty="0"/>
          </a:p>
          <a:p>
            <a:r>
              <a:rPr lang="en-US" dirty="0"/>
              <a:t>2D </a:t>
            </a:r>
            <a:r>
              <a:rPr lang="en-US" dirty="0" err="1"/>
              <a:t>Numpy</a:t>
            </a:r>
            <a:r>
              <a:rPr lang="en-US" dirty="0"/>
              <a:t> array: data formatted in a table</a:t>
            </a:r>
          </a:p>
          <a:p>
            <a:r>
              <a:rPr lang="en-US" sz="2400" dirty="0">
                <a:latin typeface="Courier" pitchFamily="49" charset="0"/>
              </a:rPr>
              <a:t>2d_numpy_array.shape</a:t>
            </a:r>
            <a:r>
              <a:rPr lang="en-US" dirty="0"/>
              <a:t> gives the </a:t>
            </a:r>
            <a:r>
              <a:rPr lang="en-US" dirty="0" smtClean="0"/>
              <a:t>shape of the array - number </a:t>
            </a:r>
            <a:r>
              <a:rPr lang="en-US" dirty="0"/>
              <a:t>of rows and number of columns in the table (e.g. (2, 5))</a:t>
            </a:r>
          </a:p>
          <a:p>
            <a:endParaRPr lang="en-US" dirty="0"/>
          </a:p>
          <a:p>
            <a:r>
              <a:rPr lang="en-US" dirty="0" smtClean="0"/>
              <a:t>2D array </a:t>
            </a:r>
            <a:r>
              <a:rPr lang="en-US" dirty="0" err="1" smtClean="0"/>
              <a:t>subsetting</a:t>
            </a:r>
            <a:r>
              <a:rPr lang="en-US" dirty="0" smtClean="0"/>
              <a:t>: </a:t>
            </a: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Selection: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" pitchFamily="49" charset="0"/>
              </a:rPr>
              <a:t>array[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" pitchFamily="49" charset="0"/>
              </a:rPr>
              <a:t>row_index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" pitchFamily="49" charset="0"/>
              </a:rPr>
              <a:t>][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" pitchFamily="49" charset="0"/>
              </a:rPr>
              <a:t>column_index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" pitchFamily="49" charset="0"/>
              </a:rPr>
              <a:t>] </a:t>
            </a:r>
          </a:p>
          <a:p>
            <a:pPr lvl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OR       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" pitchFamily="49" charset="0"/>
              </a:rPr>
              <a:t>array[</a:t>
            </a:r>
            <a:r>
              <a:rPr lang="en-US" sz="2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" pitchFamily="49" charset="0"/>
              </a:rPr>
              <a:t>row_index,column_index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" pitchFamily="49" charset="0"/>
              </a:rPr>
              <a:t>]</a:t>
            </a:r>
          </a:p>
          <a:p>
            <a:pPr lvl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Can use : to select all rows or columns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gRED</a:t>
            </a:r>
            <a:r>
              <a:rPr lang="en-US" dirty="0" smtClean="0"/>
              <a:t> Confidential — do not copy, distribute or use without prior written consent.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17383" y="4191000"/>
            <a:ext cx="4353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	</a:t>
            </a:r>
            <a:r>
              <a:rPr lang="en-US" sz="1400" dirty="0" smtClean="0">
                <a:solidFill>
                  <a:srgbClr val="7030A0"/>
                </a:solidFill>
              </a:rPr>
              <a:t>       0       1        2       3       4</a:t>
            </a:r>
            <a:endParaRPr lang="en-US" sz="1400" dirty="0">
              <a:solidFill>
                <a:srgbClr val="7030A0"/>
              </a:solidFill>
            </a:endParaRPr>
          </a:p>
          <a:p>
            <a:r>
              <a:rPr lang="en-US" sz="2000" dirty="0">
                <a:latin typeface="Courier" pitchFamily="49" charset="0"/>
              </a:rPr>
              <a:t>array([[a, b, c, d, e],</a:t>
            </a:r>
            <a:r>
              <a:rPr lang="en-US" sz="1600" dirty="0"/>
              <a:t>   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dirty="0" smtClean="0">
                <a:solidFill>
                  <a:srgbClr val="7030A0"/>
                </a:solidFill>
              </a:rPr>
              <a:t>  0</a:t>
            </a:r>
            <a:endParaRPr lang="en-US" sz="1400" dirty="0">
              <a:solidFill>
                <a:srgbClr val="7030A0"/>
              </a:solidFill>
            </a:endParaRPr>
          </a:p>
          <a:p>
            <a:r>
              <a:rPr lang="en-US" sz="2000" dirty="0">
                <a:latin typeface="Courier" pitchFamily="49" charset="0"/>
              </a:rPr>
              <a:t>	</a:t>
            </a:r>
            <a:r>
              <a:rPr lang="en-US" sz="2000" dirty="0" smtClean="0">
                <a:latin typeface="Courier" pitchFamily="49" charset="0"/>
              </a:rPr>
              <a:t> [</a:t>
            </a:r>
            <a:r>
              <a:rPr lang="en-US" sz="2000" dirty="0">
                <a:latin typeface="Courier" pitchFamily="49" charset="0"/>
              </a:rPr>
              <a:t>f, g, h, </a:t>
            </a:r>
            <a:r>
              <a:rPr lang="en-US" sz="2000" dirty="0" err="1">
                <a:latin typeface="Courier" pitchFamily="49" charset="0"/>
              </a:rPr>
              <a:t>i</a:t>
            </a:r>
            <a:r>
              <a:rPr lang="en-US" sz="2000" dirty="0">
                <a:latin typeface="Courier" pitchFamily="49" charset="0"/>
              </a:rPr>
              <a:t>, j</a:t>
            </a:r>
            <a:r>
              <a:rPr lang="en-US" sz="2000" dirty="0" smtClean="0">
                <a:latin typeface="Courier" pitchFamily="49" charset="0"/>
              </a:rPr>
              <a:t>]])</a:t>
            </a:r>
            <a:r>
              <a:rPr lang="en-US" sz="2000" dirty="0" smtClean="0">
                <a:solidFill>
                  <a:srgbClr val="7030A0"/>
                </a:solidFill>
                <a:latin typeface="Courier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</a:rPr>
              <a:t>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532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85875"/>
            <a:ext cx="8839199" cy="6181725"/>
          </a:xfrm>
        </p:spPr>
        <p:txBody>
          <a:bodyPr/>
          <a:lstStyle/>
          <a:p>
            <a:pPr marL="0" indent="0" algn="ctr">
              <a:buNone/>
            </a:pPr>
            <a:r>
              <a:rPr lang="es-AR" sz="1600" b="1" dirty="0" err="1" smtClean="0">
                <a:latin typeface="Courier" pitchFamily="49" charset="0"/>
              </a:rPr>
              <a:t>array</a:t>
            </a:r>
            <a:r>
              <a:rPr lang="es-AR" sz="1600" b="1" dirty="0" smtClean="0">
                <a:latin typeface="Courier" pitchFamily="49" charset="0"/>
              </a:rPr>
              <a:t>(</a:t>
            </a:r>
            <a:r>
              <a:rPr lang="es-AR" sz="1600" b="1" dirty="0" err="1" smtClean="0">
                <a:latin typeface="Courier" pitchFamily="49" charset="0"/>
              </a:rPr>
              <a:t>object</a:t>
            </a:r>
            <a:r>
              <a:rPr lang="es-AR" sz="1600" b="1" dirty="0">
                <a:latin typeface="Courier" pitchFamily="49" charset="0"/>
              </a:rPr>
              <a:t>, </a:t>
            </a:r>
            <a:r>
              <a:rPr lang="es-AR" sz="1600" b="1" dirty="0" err="1">
                <a:latin typeface="Courier" pitchFamily="49" charset="0"/>
              </a:rPr>
              <a:t>dtype</a:t>
            </a:r>
            <a:r>
              <a:rPr lang="es-AR" sz="1600" b="1" dirty="0">
                <a:latin typeface="Courier" pitchFamily="49" charset="0"/>
              </a:rPr>
              <a:t>=</a:t>
            </a:r>
            <a:r>
              <a:rPr lang="es-AR" sz="1600" b="1" dirty="0" err="1">
                <a:latin typeface="Courier" pitchFamily="49" charset="0"/>
              </a:rPr>
              <a:t>None</a:t>
            </a:r>
            <a:r>
              <a:rPr lang="es-AR" sz="1600" b="1" dirty="0">
                <a:latin typeface="Courier" pitchFamily="49" charset="0"/>
              </a:rPr>
              <a:t>, </a:t>
            </a:r>
            <a:r>
              <a:rPr lang="es-AR" sz="1600" b="1" dirty="0" err="1">
                <a:latin typeface="Courier" pitchFamily="49" charset="0"/>
              </a:rPr>
              <a:t>copy</a:t>
            </a:r>
            <a:r>
              <a:rPr lang="es-AR" sz="1600" b="1" dirty="0">
                <a:latin typeface="Courier" pitchFamily="49" charset="0"/>
              </a:rPr>
              <a:t>=True, </a:t>
            </a:r>
            <a:r>
              <a:rPr lang="es-AR" sz="1600" b="1" dirty="0" err="1">
                <a:latin typeface="Courier" pitchFamily="49" charset="0"/>
              </a:rPr>
              <a:t>order</a:t>
            </a:r>
            <a:r>
              <a:rPr lang="es-AR" sz="1600" b="1" dirty="0">
                <a:latin typeface="Courier" pitchFamily="49" charset="0"/>
              </a:rPr>
              <a:t>=</a:t>
            </a:r>
            <a:r>
              <a:rPr lang="es-AR" sz="1600" b="1" dirty="0" err="1">
                <a:latin typeface="Courier" pitchFamily="49" charset="0"/>
              </a:rPr>
              <a:t>None</a:t>
            </a:r>
            <a:r>
              <a:rPr lang="es-AR" sz="1600" b="1" dirty="0">
                <a:latin typeface="Courier" pitchFamily="49" charset="0"/>
              </a:rPr>
              <a:t>, </a:t>
            </a:r>
            <a:r>
              <a:rPr lang="es-AR" sz="1600" b="1" dirty="0" err="1">
                <a:latin typeface="Courier" pitchFamily="49" charset="0"/>
              </a:rPr>
              <a:t>subok</a:t>
            </a:r>
            <a:r>
              <a:rPr lang="es-AR" sz="1600" b="1" dirty="0">
                <a:latin typeface="Courier" pitchFamily="49" charset="0"/>
              </a:rPr>
              <a:t>=False, </a:t>
            </a:r>
            <a:r>
              <a:rPr lang="es-AR" sz="1600" b="1" dirty="0" err="1">
                <a:latin typeface="Courier" pitchFamily="49" charset="0"/>
              </a:rPr>
              <a:t>ndmin</a:t>
            </a:r>
            <a:r>
              <a:rPr lang="es-AR" sz="1600" b="1" dirty="0">
                <a:latin typeface="Courier" pitchFamily="49" charset="0"/>
              </a:rPr>
              <a:t>=0</a:t>
            </a:r>
            <a:r>
              <a:rPr lang="es-AR" sz="1600" dirty="0">
                <a:latin typeface="Courier" pitchFamily="49" charset="0"/>
              </a:rPr>
              <a:t>)</a:t>
            </a:r>
            <a:endParaRPr lang="en-US" sz="1300" dirty="0">
              <a:latin typeface="Courier" pitchFamily="49" charset="0"/>
            </a:endParaRPr>
          </a:p>
          <a:p>
            <a:pPr marL="0" indent="0">
              <a:buNone/>
            </a:pPr>
            <a:r>
              <a:rPr lang="es-AR" sz="1300" dirty="0"/>
              <a:t>    </a:t>
            </a:r>
            <a:r>
              <a:rPr lang="es-AR" sz="1300" dirty="0" smtClean="0"/>
              <a:t>    </a:t>
            </a:r>
            <a:endParaRPr lang="en-US" sz="1300" dirty="0"/>
          </a:p>
          <a:p>
            <a:r>
              <a:rPr lang="es-AR" sz="1300" b="1" dirty="0" err="1" smtClean="0"/>
              <a:t>object</a:t>
            </a:r>
            <a:r>
              <a:rPr lang="es-AR" sz="1300" b="1" dirty="0" smtClean="0"/>
              <a:t> </a:t>
            </a:r>
            <a:r>
              <a:rPr lang="es-AR" sz="1300" b="1" dirty="0"/>
              <a:t>: </a:t>
            </a:r>
            <a:r>
              <a:rPr lang="es-AR" sz="1300" b="1" dirty="0" err="1" smtClean="0"/>
              <a:t>array_like</a:t>
            </a:r>
            <a:endParaRPr lang="en-US" sz="1300" b="1" dirty="0"/>
          </a:p>
          <a:p>
            <a:pPr lvl="1"/>
            <a:r>
              <a:rPr lang="es-AR" sz="1300" dirty="0" err="1" smtClean="0"/>
              <a:t>An</a:t>
            </a:r>
            <a:r>
              <a:rPr lang="es-AR" sz="1300" dirty="0" smtClean="0"/>
              <a:t> </a:t>
            </a:r>
            <a:r>
              <a:rPr lang="es-AR" sz="1300" dirty="0" err="1"/>
              <a:t>array</a:t>
            </a:r>
            <a:r>
              <a:rPr lang="es-AR" sz="1300" dirty="0"/>
              <a:t>, </a:t>
            </a:r>
            <a:r>
              <a:rPr lang="es-AR" sz="1300" dirty="0" err="1"/>
              <a:t>any</a:t>
            </a:r>
            <a:r>
              <a:rPr lang="es-AR" sz="1300" dirty="0"/>
              <a:t> </a:t>
            </a:r>
            <a:r>
              <a:rPr lang="es-AR" sz="1300" dirty="0" err="1"/>
              <a:t>object</a:t>
            </a:r>
            <a:r>
              <a:rPr lang="es-AR" sz="1300" dirty="0"/>
              <a:t> </a:t>
            </a:r>
            <a:r>
              <a:rPr lang="es-AR" sz="1300" dirty="0" err="1"/>
              <a:t>exposing</a:t>
            </a:r>
            <a:r>
              <a:rPr lang="es-AR" sz="1300" dirty="0"/>
              <a:t> </a:t>
            </a:r>
            <a:r>
              <a:rPr lang="es-AR" sz="1300" dirty="0" err="1"/>
              <a:t>the</a:t>
            </a:r>
            <a:r>
              <a:rPr lang="es-AR" sz="1300" dirty="0"/>
              <a:t> </a:t>
            </a:r>
            <a:r>
              <a:rPr lang="es-AR" sz="1300" dirty="0" err="1"/>
              <a:t>array</a:t>
            </a:r>
            <a:r>
              <a:rPr lang="es-AR" sz="1300" dirty="0"/>
              <a:t> interface, </a:t>
            </a:r>
            <a:r>
              <a:rPr lang="es-AR" sz="1300" dirty="0" err="1" smtClean="0"/>
              <a:t>an</a:t>
            </a:r>
            <a:r>
              <a:rPr lang="es-AR" sz="1300" dirty="0" smtClean="0"/>
              <a:t> </a:t>
            </a:r>
            <a:r>
              <a:rPr lang="es-AR" sz="1300" dirty="0" err="1" smtClean="0"/>
              <a:t>object</a:t>
            </a:r>
            <a:r>
              <a:rPr lang="es-AR" sz="1300" dirty="0" smtClean="0"/>
              <a:t> </a:t>
            </a:r>
            <a:r>
              <a:rPr lang="es-AR" sz="1300" dirty="0" err="1"/>
              <a:t>whose</a:t>
            </a:r>
            <a:r>
              <a:rPr lang="es-AR" sz="1300" dirty="0"/>
              <a:t> </a:t>
            </a:r>
            <a:r>
              <a:rPr lang="es-AR" sz="1300" dirty="0" smtClean="0"/>
              <a:t>_</a:t>
            </a:r>
            <a:r>
              <a:rPr lang="es-AR" sz="1300" dirty="0" err="1"/>
              <a:t>array</a:t>
            </a:r>
            <a:r>
              <a:rPr lang="es-AR" sz="1300" dirty="0"/>
              <a:t>__ </a:t>
            </a:r>
            <a:r>
              <a:rPr lang="es-AR" sz="1300" dirty="0" err="1" smtClean="0"/>
              <a:t>method</a:t>
            </a:r>
            <a:r>
              <a:rPr lang="es-AR" sz="1300" dirty="0" smtClean="0"/>
              <a:t> </a:t>
            </a:r>
            <a:r>
              <a:rPr lang="es-AR" sz="1300" dirty="0" err="1"/>
              <a:t>returns</a:t>
            </a:r>
            <a:r>
              <a:rPr lang="es-AR" sz="1300" dirty="0"/>
              <a:t> </a:t>
            </a:r>
            <a:r>
              <a:rPr lang="es-AR" sz="1300" dirty="0" err="1"/>
              <a:t>an</a:t>
            </a:r>
            <a:r>
              <a:rPr lang="es-AR" sz="1300" dirty="0"/>
              <a:t> </a:t>
            </a:r>
            <a:r>
              <a:rPr lang="es-AR" sz="1300" dirty="0" err="1"/>
              <a:t>array</a:t>
            </a:r>
            <a:r>
              <a:rPr lang="es-AR" sz="1300" dirty="0"/>
              <a:t>, </a:t>
            </a:r>
            <a:r>
              <a:rPr lang="es-AR" sz="1300" dirty="0" err="1"/>
              <a:t>or</a:t>
            </a:r>
            <a:r>
              <a:rPr lang="es-AR" sz="1300" dirty="0"/>
              <a:t> </a:t>
            </a:r>
            <a:r>
              <a:rPr lang="es-AR" sz="1300" dirty="0" err="1" smtClean="0"/>
              <a:t>any</a:t>
            </a:r>
            <a:r>
              <a:rPr lang="es-AR" sz="1300" dirty="0"/>
              <a:t> </a:t>
            </a:r>
            <a:r>
              <a:rPr lang="es-AR" sz="1300" dirty="0" smtClean="0"/>
              <a:t>(</a:t>
            </a:r>
            <a:r>
              <a:rPr lang="es-AR" sz="1300" dirty="0" err="1" smtClean="0"/>
              <a:t>nested</a:t>
            </a:r>
            <a:r>
              <a:rPr lang="es-AR" sz="1300" dirty="0"/>
              <a:t>) </a:t>
            </a:r>
            <a:r>
              <a:rPr lang="es-AR" sz="1300" dirty="0" err="1"/>
              <a:t>sequence</a:t>
            </a:r>
            <a:r>
              <a:rPr lang="es-AR" sz="1300" dirty="0" smtClean="0"/>
              <a:t>. (ex// </a:t>
            </a:r>
            <a:r>
              <a:rPr lang="es-AR" sz="1300" dirty="0" err="1" smtClean="0"/>
              <a:t>list</a:t>
            </a:r>
            <a:r>
              <a:rPr lang="es-AR" sz="1300" dirty="0" smtClean="0"/>
              <a:t>)</a:t>
            </a:r>
            <a:endParaRPr lang="en-US" sz="1300" dirty="0"/>
          </a:p>
          <a:p>
            <a:r>
              <a:rPr lang="es-AR" sz="1300" b="1" dirty="0" err="1" smtClean="0"/>
              <a:t>dtype</a:t>
            </a:r>
            <a:r>
              <a:rPr lang="es-AR" sz="1300" b="1" dirty="0" smtClean="0"/>
              <a:t> </a:t>
            </a:r>
            <a:r>
              <a:rPr lang="es-AR" sz="1300" b="1" dirty="0"/>
              <a:t>: data-</a:t>
            </a:r>
            <a:r>
              <a:rPr lang="es-AR" sz="1300" b="1" dirty="0" err="1"/>
              <a:t>type</a:t>
            </a:r>
            <a:r>
              <a:rPr lang="es-AR" sz="1300" b="1" dirty="0"/>
              <a:t>, </a:t>
            </a:r>
            <a:r>
              <a:rPr lang="es-AR" sz="1300" b="1" dirty="0" err="1" smtClean="0"/>
              <a:t>optional</a:t>
            </a:r>
            <a:endParaRPr lang="en-US" sz="1300" b="1" dirty="0"/>
          </a:p>
          <a:p>
            <a:pPr lvl="1"/>
            <a:r>
              <a:rPr lang="es-AR" sz="1300" dirty="0" err="1" smtClean="0"/>
              <a:t>The</a:t>
            </a:r>
            <a:r>
              <a:rPr lang="es-AR" sz="1300" dirty="0" smtClean="0"/>
              <a:t> </a:t>
            </a:r>
            <a:r>
              <a:rPr lang="es-AR" sz="1300" dirty="0" err="1"/>
              <a:t>desired</a:t>
            </a:r>
            <a:r>
              <a:rPr lang="es-AR" sz="1300" dirty="0"/>
              <a:t> data-</a:t>
            </a:r>
            <a:r>
              <a:rPr lang="es-AR" sz="1300" dirty="0" err="1"/>
              <a:t>type</a:t>
            </a:r>
            <a:r>
              <a:rPr lang="es-AR" sz="1300" dirty="0"/>
              <a:t> </a:t>
            </a:r>
            <a:r>
              <a:rPr lang="es-AR" sz="1300" dirty="0" err="1"/>
              <a:t>for</a:t>
            </a:r>
            <a:r>
              <a:rPr lang="es-AR" sz="1300" dirty="0"/>
              <a:t> </a:t>
            </a:r>
            <a:r>
              <a:rPr lang="es-AR" sz="1300" dirty="0" err="1"/>
              <a:t>the</a:t>
            </a:r>
            <a:r>
              <a:rPr lang="es-AR" sz="1300" dirty="0"/>
              <a:t> </a:t>
            </a:r>
            <a:r>
              <a:rPr lang="es-AR" sz="1300" dirty="0" err="1"/>
              <a:t>array</a:t>
            </a:r>
            <a:r>
              <a:rPr lang="es-AR" sz="1300" dirty="0"/>
              <a:t>.  </a:t>
            </a:r>
            <a:r>
              <a:rPr lang="es-AR" sz="1300" dirty="0" err="1"/>
              <a:t>If</a:t>
            </a:r>
            <a:r>
              <a:rPr lang="es-AR" sz="1300" dirty="0"/>
              <a:t> </a:t>
            </a:r>
            <a:r>
              <a:rPr lang="es-AR" sz="1300" dirty="0" err="1"/>
              <a:t>not</a:t>
            </a:r>
            <a:r>
              <a:rPr lang="es-AR" sz="1300" dirty="0"/>
              <a:t> </a:t>
            </a:r>
            <a:r>
              <a:rPr lang="es-AR" sz="1300" dirty="0" err="1"/>
              <a:t>given</a:t>
            </a:r>
            <a:r>
              <a:rPr lang="es-AR" sz="1300" dirty="0"/>
              <a:t>, </a:t>
            </a:r>
            <a:r>
              <a:rPr lang="es-AR" sz="1300" dirty="0" err="1" smtClean="0"/>
              <a:t>then</a:t>
            </a:r>
            <a:r>
              <a:rPr lang="es-AR" sz="1300" dirty="0" smtClean="0"/>
              <a:t> </a:t>
            </a:r>
            <a:r>
              <a:rPr lang="es-AR" sz="1300" dirty="0" err="1" smtClean="0"/>
              <a:t>the</a:t>
            </a:r>
            <a:r>
              <a:rPr lang="es-AR" sz="1300" dirty="0" smtClean="0"/>
              <a:t> </a:t>
            </a:r>
            <a:r>
              <a:rPr lang="es-AR" sz="1300" dirty="0" err="1"/>
              <a:t>type</a:t>
            </a:r>
            <a:r>
              <a:rPr lang="es-AR" sz="1300" dirty="0"/>
              <a:t> </a:t>
            </a:r>
            <a:r>
              <a:rPr lang="es-AR" sz="1300" dirty="0" err="1"/>
              <a:t>will</a:t>
            </a:r>
            <a:r>
              <a:rPr lang="es-AR" sz="1300" dirty="0"/>
              <a:t> be </a:t>
            </a:r>
            <a:r>
              <a:rPr lang="es-AR" sz="1300" dirty="0" err="1"/>
              <a:t>determined</a:t>
            </a:r>
            <a:r>
              <a:rPr lang="es-AR" sz="1300" dirty="0"/>
              <a:t> as </a:t>
            </a:r>
            <a:r>
              <a:rPr lang="es-AR" sz="1300" dirty="0" err="1"/>
              <a:t>the</a:t>
            </a:r>
            <a:r>
              <a:rPr lang="es-AR" sz="1300" dirty="0"/>
              <a:t> </a:t>
            </a:r>
            <a:r>
              <a:rPr lang="es-AR" sz="1300" dirty="0" err="1"/>
              <a:t>minimum</a:t>
            </a:r>
            <a:r>
              <a:rPr lang="es-AR" sz="1300" dirty="0"/>
              <a:t> </a:t>
            </a:r>
            <a:r>
              <a:rPr lang="es-AR" sz="1300" dirty="0" err="1"/>
              <a:t>type</a:t>
            </a:r>
            <a:r>
              <a:rPr lang="es-AR" sz="1300" dirty="0"/>
              <a:t> </a:t>
            </a:r>
            <a:r>
              <a:rPr lang="es-AR" sz="1300" dirty="0" err="1" smtClean="0"/>
              <a:t>required</a:t>
            </a:r>
            <a:r>
              <a:rPr lang="es-AR" sz="1300" dirty="0" smtClean="0"/>
              <a:t> to </a:t>
            </a:r>
            <a:r>
              <a:rPr lang="es-AR" sz="1300" dirty="0" err="1"/>
              <a:t>hold</a:t>
            </a:r>
            <a:r>
              <a:rPr lang="es-AR" sz="1300" dirty="0"/>
              <a:t> </a:t>
            </a:r>
            <a:r>
              <a:rPr lang="es-AR" sz="1300" dirty="0" err="1"/>
              <a:t>the</a:t>
            </a:r>
            <a:r>
              <a:rPr lang="es-AR" sz="1300" dirty="0"/>
              <a:t> </a:t>
            </a:r>
            <a:r>
              <a:rPr lang="es-AR" sz="1300" dirty="0" err="1"/>
              <a:t>objects</a:t>
            </a:r>
            <a:r>
              <a:rPr lang="es-AR" sz="1300" dirty="0"/>
              <a:t> in </a:t>
            </a:r>
            <a:r>
              <a:rPr lang="es-AR" sz="1300" dirty="0" err="1"/>
              <a:t>the</a:t>
            </a:r>
            <a:r>
              <a:rPr lang="es-AR" sz="1300" dirty="0"/>
              <a:t> </a:t>
            </a:r>
            <a:r>
              <a:rPr lang="es-AR" sz="1300" dirty="0" err="1"/>
              <a:t>sequence</a:t>
            </a:r>
            <a:r>
              <a:rPr lang="es-AR" sz="1300" dirty="0"/>
              <a:t>.  </a:t>
            </a:r>
            <a:r>
              <a:rPr lang="es-AR" sz="1300" dirty="0" err="1"/>
              <a:t>This</a:t>
            </a:r>
            <a:r>
              <a:rPr lang="es-AR" sz="1300" dirty="0"/>
              <a:t> </a:t>
            </a:r>
            <a:r>
              <a:rPr lang="es-AR" sz="1300" dirty="0" err="1"/>
              <a:t>argument</a:t>
            </a:r>
            <a:r>
              <a:rPr lang="es-AR" sz="1300" dirty="0"/>
              <a:t> can </a:t>
            </a:r>
            <a:r>
              <a:rPr lang="es-AR" sz="1300" dirty="0" err="1" smtClean="0"/>
              <a:t>only</a:t>
            </a:r>
            <a:r>
              <a:rPr lang="es-AR" sz="1300" dirty="0" smtClean="0"/>
              <a:t> be </a:t>
            </a:r>
            <a:r>
              <a:rPr lang="es-AR" sz="1300" dirty="0" err="1"/>
              <a:t>used</a:t>
            </a:r>
            <a:r>
              <a:rPr lang="es-AR" sz="1300" dirty="0"/>
              <a:t> to '</a:t>
            </a:r>
            <a:r>
              <a:rPr lang="es-AR" sz="1300" dirty="0" err="1"/>
              <a:t>upcast</a:t>
            </a:r>
            <a:r>
              <a:rPr lang="es-AR" sz="1300" dirty="0"/>
              <a:t>' </a:t>
            </a:r>
            <a:r>
              <a:rPr lang="es-AR" sz="1300" dirty="0" err="1"/>
              <a:t>the</a:t>
            </a:r>
            <a:r>
              <a:rPr lang="es-AR" sz="1300" dirty="0"/>
              <a:t> </a:t>
            </a:r>
            <a:r>
              <a:rPr lang="es-AR" sz="1300" dirty="0" err="1"/>
              <a:t>array</a:t>
            </a:r>
            <a:r>
              <a:rPr lang="es-AR" sz="1300" dirty="0"/>
              <a:t>.  </a:t>
            </a:r>
            <a:r>
              <a:rPr lang="es-AR" sz="1300" dirty="0" err="1"/>
              <a:t>For</a:t>
            </a:r>
            <a:r>
              <a:rPr lang="es-AR" sz="1300" dirty="0"/>
              <a:t> </a:t>
            </a:r>
            <a:r>
              <a:rPr lang="es-AR" sz="1300" dirty="0" err="1"/>
              <a:t>downcasting</a:t>
            </a:r>
            <a:r>
              <a:rPr lang="es-AR" sz="1300" dirty="0"/>
              <a:t>, use </a:t>
            </a:r>
            <a:r>
              <a:rPr lang="es-AR" sz="1300" dirty="0" err="1" smtClean="0"/>
              <a:t>the</a:t>
            </a:r>
            <a:r>
              <a:rPr lang="es-AR" sz="1300" dirty="0" smtClean="0"/>
              <a:t> .</a:t>
            </a:r>
            <a:r>
              <a:rPr lang="es-AR" sz="1300" dirty="0" err="1"/>
              <a:t>astype</a:t>
            </a:r>
            <a:r>
              <a:rPr lang="es-AR" sz="1300" dirty="0"/>
              <a:t>(t) </a:t>
            </a:r>
            <a:r>
              <a:rPr lang="es-AR" sz="1300" dirty="0" err="1" smtClean="0"/>
              <a:t>method</a:t>
            </a:r>
            <a:r>
              <a:rPr lang="es-AR" sz="1300" dirty="0" smtClean="0"/>
              <a:t>.</a:t>
            </a:r>
            <a:endParaRPr lang="en-US" sz="1300" dirty="0" smtClean="0"/>
          </a:p>
          <a:p>
            <a:r>
              <a:rPr lang="es-AR" sz="1300" b="1" dirty="0" err="1" smtClean="0"/>
              <a:t>copy</a:t>
            </a:r>
            <a:r>
              <a:rPr lang="es-AR" sz="1300" b="1" dirty="0" smtClean="0"/>
              <a:t> : </a:t>
            </a:r>
            <a:r>
              <a:rPr lang="es-AR" sz="1300" b="1" dirty="0" err="1" smtClean="0"/>
              <a:t>bool</a:t>
            </a:r>
            <a:r>
              <a:rPr lang="es-AR" sz="1300" b="1" dirty="0" smtClean="0"/>
              <a:t>, </a:t>
            </a:r>
            <a:r>
              <a:rPr lang="es-AR" sz="1300" b="1" dirty="0" err="1" smtClean="0"/>
              <a:t>optional</a:t>
            </a:r>
            <a:endParaRPr lang="en-US" sz="1300" b="1" dirty="0"/>
          </a:p>
          <a:p>
            <a:pPr lvl="1"/>
            <a:r>
              <a:rPr lang="es-AR" sz="1300" dirty="0" err="1" smtClean="0"/>
              <a:t>If</a:t>
            </a:r>
            <a:r>
              <a:rPr lang="es-AR" sz="1300" dirty="0" smtClean="0"/>
              <a:t> </a:t>
            </a:r>
            <a:r>
              <a:rPr lang="es-AR" sz="1300" dirty="0"/>
              <a:t>true (default), </a:t>
            </a:r>
            <a:r>
              <a:rPr lang="es-AR" sz="1300" dirty="0" err="1"/>
              <a:t>then</a:t>
            </a:r>
            <a:r>
              <a:rPr lang="es-AR" sz="1300" dirty="0"/>
              <a:t> </a:t>
            </a:r>
            <a:r>
              <a:rPr lang="es-AR" sz="1300" dirty="0" err="1"/>
              <a:t>the</a:t>
            </a:r>
            <a:r>
              <a:rPr lang="es-AR" sz="1300" dirty="0"/>
              <a:t> </a:t>
            </a:r>
            <a:r>
              <a:rPr lang="es-AR" sz="1300" dirty="0" err="1"/>
              <a:t>object</a:t>
            </a:r>
            <a:r>
              <a:rPr lang="es-AR" sz="1300" dirty="0"/>
              <a:t> </a:t>
            </a:r>
            <a:r>
              <a:rPr lang="es-AR" sz="1300" dirty="0" err="1"/>
              <a:t>is</a:t>
            </a:r>
            <a:r>
              <a:rPr lang="es-AR" sz="1300" dirty="0"/>
              <a:t> </a:t>
            </a:r>
            <a:r>
              <a:rPr lang="es-AR" sz="1300" dirty="0" err="1"/>
              <a:t>copied</a:t>
            </a:r>
            <a:r>
              <a:rPr lang="es-AR" sz="1300" dirty="0"/>
              <a:t>.  </a:t>
            </a:r>
            <a:r>
              <a:rPr lang="es-AR" sz="1300" dirty="0" err="1"/>
              <a:t>Otherwise</a:t>
            </a:r>
            <a:r>
              <a:rPr lang="es-AR" sz="1300" dirty="0"/>
              <a:t>, a </a:t>
            </a:r>
            <a:r>
              <a:rPr lang="es-AR" sz="1300" dirty="0" err="1" smtClean="0"/>
              <a:t>copy</a:t>
            </a:r>
            <a:r>
              <a:rPr lang="en-US" sz="1300" dirty="0"/>
              <a:t> </a:t>
            </a:r>
            <a:r>
              <a:rPr lang="es-AR" sz="1300" dirty="0" err="1" smtClean="0"/>
              <a:t>will</a:t>
            </a:r>
            <a:r>
              <a:rPr lang="es-AR" sz="1300" dirty="0" smtClean="0"/>
              <a:t> </a:t>
            </a:r>
            <a:r>
              <a:rPr lang="es-AR" sz="1300" dirty="0" err="1"/>
              <a:t>only</a:t>
            </a:r>
            <a:r>
              <a:rPr lang="es-AR" sz="1300" dirty="0"/>
              <a:t> be </a:t>
            </a:r>
            <a:r>
              <a:rPr lang="es-AR" sz="1300" dirty="0" err="1"/>
              <a:t>made</a:t>
            </a:r>
            <a:r>
              <a:rPr lang="es-AR" sz="1300" dirty="0"/>
              <a:t> </a:t>
            </a:r>
            <a:r>
              <a:rPr lang="es-AR" sz="1300" dirty="0" err="1"/>
              <a:t>if</a:t>
            </a:r>
            <a:r>
              <a:rPr lang="es-AR" sz="1300" dirty="0"/>
              <a:t> __</a:t>
            </a:r>
            <a:r>
              <a:rPr lang="es-AR" sz="1300" dirty="0" err="1"/>
              <a:t>array</a:t>
            </a:r>
            <a:r>
              <a:rPr lang="es-AR" sz="1300" dirty="0"/>
              <a:t>__ </a:t>
            </a:r>
            <a:r>
              <a:rPr lang="es-AR" sz="1300" dirty="0" err="1"/>
              <a:t>returns</a:t>
            </a:r>
            <a:r>
              <a:rPr lang="es-AR" sz="1300" dirty="0"/>
              <a:t> a </a:t>
            </a:r>
            <a:r>
              <a:rPr lang="es-AR" sz="1300" dirty="0" err="1"/>
              <a:t>copy</a:t>
            </a:r>
            <a:r>
              <a:rPr lang="es-AR" sz="1300" dirty="0"/>
              <a:t>, </a:t>
            </a:r>
            <a:r>
              <a:rPr lang="es-AR" sz="1300" dirty="0" err="1"/>
              <a:t>if</a:t>
            </a:r>
            <a:r>
              <a:rPr lang="es-AR" sz="1300" dirty="0"/>
              <a:t> </a:t>
            </a:r>
            <a:r>
              <a:rPr lang="es-AR" sz="1300" dirty="0" err="1"/>
              <a:t>obj</a:t>
            </a:r>
            <a:r>
              <a:rPr lang="es-AR" sz="1300" dirty="0"/>
              <a:t> </a:t>
            </a:r>
            <a:r>
              <a:rPr lang="es-AR" sz="1300" dirty="0" err="1"/>
              <a:t>is</a:t>
            </a:r>
            <a:r>
              <a:rPr lang="es-AR" sz="1300" dirty="0"/>
              <a:t> </a:t>
            </a:r>
            <a:r>
              <a:rPr lang="es-AR" sz="1300" dirty="0" smtClean="0"/>
              <a:t>a </a:t>
            </a:r>
            <a:r>
              <a:rPr lang="es-AR" sz="1300" dirty="0" err="1" smtClean="0"/>
              <a:t>nested</a:t>
            </a:r>
            <a:r>
              <a:rPr lang="es-AR" sz="1300" dirty="0" smtClean="0"/>
              <a:t> </a:t>
            </a:r>
            <a:r>
              <a:rPr lang="es-AR" sz="1300" dirty="0" err="1"/>
              <a:t>sequence</a:t>
            </a:r>
            <a:r>
              <a:rPr lang="es-AR" sz="1300" dirty="0"/>
              <a:t>, </a:t>
            </a:r>
            <a:r>
              <a:rPr lang="es-AR" sz="1300" dirty="0" err="1"/>
              <a:t>or</a:t>
            </a:r>
            <a:r>
              <a:rPr lang="es-AR" sz="1300" dirty="0"/>
              <a:t> </a:t>
            </a:r>
            <a:r>
              <a:rPr lang="es-AR" sz="1300" dirty="0" err="1"/>
              <a:t>if</a:t>
            </a:r>
            <a:r>
              <a:rPr lang="es-AR" sz="1300" dirty="0"/>
              <a:t> a </a:t>
            </a:r>
            <a:r>
              <a:rPr lang="es-AR" sz="1300" dirty="0" err="1"/>
              <a:t>copy</a:t>
            </a:r>
            <a:r>
              <a:rPr lang="es-AR" sz="1300" dirty="0"/>
              <a:t> </a:t>
            </a:r>
            <a:r>
              <a:rPr lang="es-AR" sz="1300" dirty="0" err="1"/>
              <a:t>is</a:t>
            </a:r>
            <a:r>
              <a:rPr lang="es-AR" sz="1300" dirty="0"/>
              <a:t> </a:t>
            </a:r>
            <a:r>
              <a:rPr lang="es-AR" sz="1300" dirty="0" err="1"/>
              <a:t>needed</a:t>
            </a:r>
            <a:r>
              <a:rPr lang="es-AR" sz="1300" dirty="0"/>
              <a:t> to </a:t>
            </a:r>
            <a:r>
              <a:rPr lang="es-AR" sz="1300" dirty="0" err="1"/>
              <a:t>satisfy</a:t>
            </a:r>
            <a:r>
              <a:rPr lang="es-AR" sz="1300" dirty="0"/>
              <a:t> </a:t>
            </a:r>
            <a:r>
              <a:rPr lang="es-AR" sz="1300" dirty="0" err="1"/>
              <a:t>any</a:t>
            </a:r>
            <a:r>
              <a:rPr lang="es-AR" sz="1300" dirty="0"/>
              <a:t> of </a:t>
            </a:r>
            <a:r>
              <a:rPr lang="es-AR" sz="1300" dirty="0" err="1"/>
              <a:t>the</a:t>
            </a:r>
            <a:r>
              <a:rPr lang="es-AR" sz="1300" dirty="0"/>
              <a:t> </a:t>
            </a:r>
            <a:r>
              <a:rPr lang="es-AR" sz="1300" dirty="0" err="1" smtClean="0"/>
              <a:t>other</a:t>
            </a:r>
            <a:r>
              <a:rPr lang="en-US" sz="1300" dirty="0"/>
              <a:t> </a:t>
            </a:r>
            <a:r>
              <a:rPr lang="es-AR" sz="1300" dirty="0" err="1" smtClean="0"/>
              <a:t>requirements</a:t>
            </a:r>
            <a:r>
              <a:rPr lang="es-AR" sz="1300" dirty="0" smtClean="0"/>
              <a:t> </a:t>
            </a:r>
            <a:r>
              <a:rPr lang="es-AR" sz="1300" dirty="0"/>
              <a:t>(`</a:t>
            </a:r>
            <a:r>
              <a:rPr lang="es-AR" sz="1300" dirty="0" err="1"/>
              <a:t>dtype</a:t>
            </a:r>
            <a:r>
              <a:rPr lang="es-AR" sz="1300" dirty="0"/>
              <a:t>`, `</a:t>
            </a:r>
            <a:r>
              <a:rPr lang="es-AR" sz="1300" dirty="0" err="1"/>
              <a:t>order</a:t>
            </a:r>
            <a:r>
              <a:rPr lang="es-AR" sz="1300" dirty="0"/>
              <a:t>`, etc.).</a:t>
            </a:r>
            <a:endParaRPr lang="en-US" sz="1300" dirty="0"/>
          </a:p>
          <a:p>
            <a:r>
              <a:rPr lang="es-AR" sz="1300" b="1" dirty="0" err="1" smtClean="0"/>
              <a:t>order</a:t>
            </a:r>
            <a:r>
              <a:rPr lang="es-AR" sz="1300" b="1" dirty="0" smtClean="0"/>
              <a:t> </a:t>
            </a:r>
            <a:r>
              <a:rPr lang="es-AR" sz="1300" b="1" dirty="0"/>
              <a:t>: {'C', 'F', 'A'}, </a:t>
            </a:r>
            <a:r>
              <a:rPr lang="es-AR" sz="1300" b="1" dirty="0" err="1" smtClean="0"/>
              <a:t>optional</a:t>
            </a:r>
            <a:endParaRPr lang="en-US" sz="1300" b="1" dirty="0"/>
          </a:p>
          <a:p>
            <a:pPr lvl="1"/>
            <a:r>
              <a:rPr lang="es-AR" sz="1300" dirty="0" err="1" smtClean="0"/>
              <a:t>Specify</a:t>
            </a:r>
            <a:r>
              <a:rPr lang="es-AR" sz="1300" dirty="0" smtClean="0"/>
              <a:t> </a:t>
            </a:r>
            <a:r>
              <a:rPr lang="es-AR" sz="1300" dirty="0" err="1"/>
              <a:t>the</a:t>
            </a:r>
            <a:r>
              <a:rPr lang="es-AR" sz="1300" dirty="0"/>
              <a:t> </a:t>
            </a:r>
            <a:r>
              <a:rPr lang="es-AR" sz="1300" dirty="0" err="1"/>
              <a:t>order</a:t>
            </a:r>
            <a:r>
              <a:rPr lang="es-AR" sz="1300" dirty="0"/>
              <a:t> of </a:t>
            </a:r>
            <a:r>
              <a:rPr lang="es-AR" sz="1300" dirty="0" err="1"/>
              <a:t>the</a:t>
            </a:r>
            <a:r>
              <a:rPr lang="es-AR" sz="1300" dirty="0"/>
              <a:t> </a:t>
            </a:r>
            <a:r>
              <a:rPr lang="es-AR" sz="1300" dirty="0" err="1"/>
              <a:t>array</a:t>
            </a:r>
            <a:r>
              <a:rPr lang="es-AR" sz="1300" dirty="0"/>
              <a:t>. </a:t>
            </a:r>
            <a:r>
              <a:rPr lang="es-AR" sz="1300" dirty="0" smtClean="0"/>
              <a:t>'C‘: C-</a:t>
            </a:r>
            <a:r>
              <a:rPr lang="es-AR" sz="1300" dirty="0" err="1" smtClean="0"/>
              <a:t>contiguous</a:t>
            </a:r>
            <a:r>
              <a:rPr lang="es-AR" sz="1300" dirty="0" smtClean="0"/>
              <a:t> </a:t>
            </a:r>
            <a:r>
              <a:rPr lang="es-AR" sz="1300" dirty="0" err="1"/>
              <a:t>order</a:t>
            </a:r>
            <a:r>
              <a:rPr lang="es-AR" sz="1300" dirty="0"/>
              <a:t> (</a:t>
            </a:r>
            <a:r>
              <a:rPr lang="es-AR" sz="1300" dirty="0" err="1"/>
              <a:t>last-index</a:t>
            </a:r>
            <a:r>
              <a:rPr lang="es-AR" sz="1300" dirty="0"/>
              <a:t> </a:t>
            </a:r>
            <a:r>
              <a:rPr lang="es-AR" sz="1300" dirty="0" err="1"/>
              <a:t>varies</a:t>
            </a:r>
            <a:r>
              <a:rPr lang="es-AR" sz="1300" dirty="0"/>
              <a:t> </a:t>
            </a:r>
            <a:r>
              <a:rPr lang="es-AR" sz="1300" dirty="0" err="1"/>
              <a:t>the</a:t>
            </a:r>
            <a:r>
              <a:rPr lang="es-AR" sz="1300" dirty="0"/>
              <a:t> </a:t>
            </a:r>
            <a:r>
              <a:rPr lang="es-AR" sz="1300" dirty="0" err="1"/>
              <a:t>fastest</a:t>
            </a:r>
            <a:r>
              <a:rPr lang="es-AR" sz="1300" dirty="0" smtClean="0"/>
              <a:t>).</a:t>
            </a:r>
            <a:r>
              <a:rPr lang="en-US" sz="1300" dirty="0"/>
              <a:t> </a:t>
            </a:r>
            <a:r>
              <a:rPr lang="es-AR" sz="1300" dirty="0" smtClean="0"/>
              <a:t>'F': Fortran-</a:t>
            </a:r>
            <a:r>
              <a:rPr lang="es-AR" sz="1300" dirty="0" err="1" smtClean="0"/>
              <a:t>contiguous</a:t>
            </a:r>
            <a:r>
              <a:rPr lang="es-AR" sz="1300" dirty="0" smtClean="0"/>
              <a:t> </a:t>
            </a:r>
            <a:r>
              <a:rPr lang="es-AR" sz="1300" dirty="0"/>
              <a:t>order (first-index varies the fastest</a:t>
            </a:r>
            <a:r>
              <a:rPr lang="es-AR" sz="1300" dirty="0" smtClean="0"/>
              <a:t>).</a:t>
            </a:r>
            <a:r>
              <a:rPr lang="en-US" sz="1300" dirty="0"/>
              <a:t> </a:t>
            </a:r>
            <a:r>
              <a:rPr lang="es-AR" sz="1300" dirty="0" smtClean="0"/>
              <a:t>'A</a:t>
            </a:r>
            <a:r>
              <a:rPr lang="es-AR" sz="1300" dirty="0"/>
              <a:t>' (default</a:t>
            </a:r>
            <a:r>
              <a:rPr lang="es-AR" sz="1300" dirty="0" smtClean="0"/>
              <a:t>): </a:t>
            </a:r>
            <a:r>
              <a:rPr lang="es-AR" sz="1300" dirty="0" err="1" smtClean="0"/>
              <a:t>any</a:t>
            </a:r>
            <a:r>
              <a:rPr lang="es-AR" sz="1300" dirty="0" smtClean="0"/>
              <a:t> </a:t>
            </a:r>
            <a:r>
              <a:rPr lang="es-AR" sz="1300" dirty="0" err="1"/>
              <a:t>order</a:t>
            </a:r>
            <a:r>
              <a:rPr lang="es-AR" sz="1300" dirty="0"/>
              <a:t> (</a:t>
            </a:r>
            <a:r>
              <a:rPr lang="es-AR" sz="1300" dirty="0" err="1"/>
              <a:t>either</a:t>
            </a:r>
            <a:r>
              <a:rPr lang="es-AR" sz="1300" dirty="0"/>
              <a:t> C-, Fortran-</a:t>
            </a:r>
            <a:r>
              <a:rPr lang="es-AR" sz="1300" dirty="0" err="1"/>
              <a:t>contiguous</a:t>
            </a:r>
            <a:r>
              <a:rPr lang="es-AR" sz="1300" dirty="0"/>
              <a:t>, </a:t>
            </a:r>
            <a:r>
              <a:rPr lang="es-AR" sz="1300" dirty="0" err="1"/>
              <a:t>or</a:t>
            </a:r>
            <a:r>
              <a:rPr lang="es-AR" sz="1300" dirty="0"/>
              <a:t> </a:t>
            </a:r>
            <a:r>
              <a:rPr lang="es-AR" sz="1300" dirty="0" err="1"/>
              <a:t>even</a:t>
            </a:r>
            <a:r>
              <a:rPr lang="es-AR" sz="1300" dirty="0"/>
              <a:t> </a:t>
            </a:r>
            <a:r>
              <a:rPr lang="es-AR" sz="1300" dirty="0" err="1"/>
              <a:t>discontiguous</a:t>
            </a:r>
            <a:r>
              <a:rPr lang="es-AR" sz="1300" dirty="0" smtClean="0"/>
              <a:t>),</a:t>
            </a:r>
            <a:r>
              <a:rPr lang="en-US" sz="1300" dirty="0"/>
              <a:t> </a:t>
            </a:r>
            <a:r>
              <a:rPr lang="es-AR" sz="1300" dirty="0" err="1" smtClean="0"/>
              <a:t>unless</a:t>
            </a:r>
            <a:r>
              <a:rPr lang="es-AR" sz="1300" dirty="0" smtClean="0"/>
              <a:t> </a:t>
            </a:r>
            <a:r>
              <a:rPr lang="es-AR" sz="1300" dirty="0"/>
              <a:t>a </a:t>
            </a:r>
            <a:r>
              <a:rPr lang="es-AR" sz="1300" dirty="0" err="1"/>
              <a:t>copy</a:t>
            </a:r>
            <a:r>
              <a:rPr lang="es-AR" sz="1300" dirty="0"/>
              <a:t> </a:t>
            </a:r>
            <a:r>
              <a:rPr lang="es-AR" sz="1300" dirty="0" err="1"/>
              <a:t>is</a:t>
            </a:r>
            <a:r>
              <a:rPr lang="es-AR" sz="1300" dirty="0"/>
              <a:t> </a:t>
            </a:r>
            <a:r>
              <a:rPr lang="es-AR" sz="1300" dirty="0" err="1"/>
              <a:t>required</a:t>
            </a:r>
            <a:r>
              <a:rPr lang="es-AR" sz="1300" dirty="0"/>
              <a:t>, in </a:t>
            </a:r>
            <a:r>
              <a:rPr lang="es-AR" sz="1300" dirty="0" err="1"/>
              <a:t>which</a:t>
            </a:r>
            <a:r>
              <a:rPr lang="es-AR" sz="1300" dirty="0"/>
              <a:t> case </a:t>
            </a:r>
            <a:r>
              <a:rPr lang="es-AR" sz="1300" dirty="0" err="1"/>
              <a:t>it</a:t>
            </a:r>
            <a:r>
              <a:rPr lang="es-AR" sz="1300" dirty="0"/>
              <a:t> </a:t>
            </a:r>
            <a:r>
              <a:rPr lang="es-AR" sz="1300" dirty="0" err="1"/>
              <a:t>will</a:t>
            </a:r>
            <a:r>
              <a:rPr lang="es-AR" sz="1300" dirty="0"/>
              <a:t> be C-</a:t>
            </a:r>
            <a:r>
              <a:rPr lang="es-AR" sz="1300" dirty="0" err="1"/>
              <a:t>contiguous</a:t>
            </a:r>
            <a:r>
              <a:rPr lang="es-AR" sz="1300" dirty="0"/>
              <a:t>.</a:t>
            </a:r>
            <a:endParaRPr lang="en-US" sz="1300" dirty="0"/>
          </a:p>
          <a:p>
            <a:r>
              <a:rPr lang="es-AR" sz="1300" b="1" dirty="0" err="1" smtClean="0"/>
              <a:t>subok</a:t>
            </a:r>
            <a:r>
              <a:rPr lang="es-AR" sz="1300" b="1" dirty="0" smtClean="0"/>
              <a:t> </a:t>
            </a:r>
            <a:r>
              <a:rPr lang="es-AR" sz="1300" b="1" dirty="0"/>
              <a:t>: </a:t>
            </a:r>
            <a:r>
              <a:rPr lang="es-AR" sz="1300" b="1" dirty="0" err="1"/>
              <a:t>bool</a:t>
            </a:r>
            <a:r>
              <a:rPr lang="es-AR" sz="1300" b="1" dirty="0"/>
              <a:t>, </a:t>
            </a:r>
            <a:r>
              <a:rPr lang="es-AR" sz="1300" b="1" dirty="0" err="1" smtClean="0"/>
              <a:t>optional</a:t>
            </a:r>
            <a:endParaRPr lang="en-US" sz="1300" b="1" dirty="0"/>
          </a:p>
          <a:p>
            <a:pPr lvl="1"/>
            <a:r>
              <a:rPr lang="es-AR" sz="1300" dirty="0" err="1" smtClean="0"/>
              <a:t>If</a:t>
            </a:r>
            <a:r>
              <a:rPr lang="es-AR" sz="1300" dirty="0" smtClean="0"/>
              <a:t> </a:t>
            </a:r>
            <a:r>
              <a:rPr lang="es-AR" sz="1300" dirty="0"/>
              <a:t>True, </a:t>
            </a:r>
            <a:r>
              <a:rPr lang="es-AR" sz="1300" dirty="0" err="1"/>
              <a:t>then</a:t>
            </a:r>
            <a:r>
              <a:rPr lang="es-AR" sz="1300" dirty="0"/>
              <a:t> sub-</a:t>
            </a:r>
            <a:r>
              <a:rPr lang="es-AR" sz="1300" dirty="0" err="1"/>
              <a:t>classes</a:t>
            </a:r>
            <a:r>
              <a:rPr lang="es-AR" sz="1300" dirty="0"/>
              <a:t> </a:t>
            </a:r>
            <a:r>
              <a:rPr lang="es-AR" sz="1300" dirty="0" err="1"/>
              <a:t>will</a:t>
            </a:r>
            <a:r>
              <a:rPr lang="es-AR" sz="1300" dirty="0"/>
              <a:t> be </a:t>
            </a:r>
            <a:r>
              <a:rPr lang="es-AR" sz="1300" dirty="0" err="1"/>
              <a:t>passed-through</a:t>
            </a:r>
            <a:r>
              <a:rPr lang="es-AR" sz="1300" dirty="0"/>
              <a:t>, </a:t>
            </a:r>
            <a:r>
              <a:rPr lang="es-AR" sz="1300" dirty="0" err="1" smtClean="0"/>
              <a:t>otherwise</a:t>
            </a:r>
            <a:r>
              <a:rPr lang="en-US" sz="1300" dirty="0"/>
              <a:t> </a:t>
            </a:r>
            <a:r>
              <a:rPr lang="es-AR" sz="1300" dirty="0" err="1" smtClean="0"/>
              <a:t>the</a:t>
            </a:r>
            <a:r>
              <a:rPr lang="es-AR" sz="1300" dirty="0" smtClean="0"/>
              <a:t> </a:t>
            </a:r>
            <a:r>
              <a:rPr lang="es-AR" sz="1300" dirty="0" err="1"/>
              <a:t>returned</a:t>
            </a:r>
            <a:r>
              <a:rPr lang="es-AR" sz="1300" dirty="0"/>
              <a:t> </a:t>
            </a:r>
            <a:r>
              <a:rPr lang="es-AR" sz="1300" dirty="0" err="1"/>
              <a:t>array</a:t>
            </a:r>
            <a:r>
              <a:rPr lang="es-AR" sz="1300" dirty="0"/>
              <a:t> </a:t>
            </a:r>
            <a:r>
              <a:rPr lang="es-AR" sz="1300" dirty="0" err="1"/>
              <a:t>will</a:t>
            </a:r>
            <a:r>
              <a:rPr lang="es-AR" sz="1300" dirty="0"/>
              <a:t> be </a:t>
            </a:r>
            <a:r>
              <a:rPr lang="es-AR" sz="1300" dirty="0" err="1"/>
              <a:t>forced</a:t>
            </a:r>
            <a:r>
              <a:rPr lang="es-AR" sz="1300" dirty="0"/>
              <a:t> to be a base-</a:t>
            </a:r>
            <a:r>
              <a:rPr lang="es-AR" sz="1300" dirty="0" err="1"/>
              <a:t>class</a:t>
            </a:r>
            <a:r>
              <a:rPr lang="es-AR" sz="1300" dirty="0"/>
              <a:t> </a:t>
            </a:r>
            <a:r>
              <a:rPr lang="es-AR" sz="1300" dirty="0" err="1"/>
              <a:t>array</a:t>
            </a:r>
            <a:r>
              <a:rPr lang="es-AR" sz="1300" dirty="0"/>
              <a:t> (default).</a:t>
            </a:r>
            <a:endParaRPr lang="en-US" sz="1300" dirty="0"/>
          </a:p>
          <a:p>
            <a:r>
              <a:rPr lang="es-AR" sz="1300" b="1" dirty="0" err="1" smtClean="0"/>
              <a:t>ndmin</a:t>
            </a:r>
            <a:r>
              <a:rPr lang="es-AR" sz="1300" b="1" dirty="0" smtClean="0"/>
              <a:t> </a:t>
            </a:r>
            <a:r>
              <a:rPr lang="es-AR" sz="1300" b="1" dirty="0"/>
              <a:t>: </a:t>
            </a:r>
            <a:r>
              <a:rPr lang="es-AR" sz="1300" b="1" dirty="0" err="1"/>
              <a:t>int</a:t>
            </a:r>
            <a:r>
              <a:rPr lang="es-AR" sz="1300" b="1" dirty="0"/>
              <a:t>, </a:t>
            </a:r>
            <a:r>
              <a:rPr lang="es-AR" sz="1300" b="1" dirty="0" err="1" smtClean="0"/>
              <a:t>optional</a:t>
            </a:r>
            <a:endParaRPr lang="en-US" sz="1300" b="1" dirty="0"/>
          </a:p>
          <a:p>
            <a:pPr lvl="1"/>
            <a:r>
              <a:rPr lang="es-AR" sz="1300" dirty="0" err="1" smtClean="0"/>
              <a:t>Specifies</a:t>
            </a:r>
            <a:r>
              <a:rPr lang="es-AR" sz="1300" dirty="0" smtClean="0"/>
              <a:t> </a:t>
            </a:r>
            <a:r>
              <a:rPr lang="es-AR" sz="1300" dirty="0" err="1"/>
              <a:t>the</a:t>
            </a:r>
            <a:r>
              <a:rPr lang="es-AR" sz="1300" dirty="0"/>
              <a:t> </a:t>
            </a:r>
            <a:r>
              <a:rPr lang="es-AR" sz="1300" dirty="0" err="1"/>
              <a:t>minimum</a:t>
            </a:r>
            <a:r>
              <a:rPr lang="es-AR" sz="1300" dirty="0"/>
              <a:t> </a:t>
            </a:r>
            <a:r>
              <a:rPr lang="es-AR" sz="1300" dirty="0" err="1"/>
              <a:t>number</a:t>
            </a:r>
            <a:r>
              <a:rPr lang="es-AR" sz="1300" dirty="0"/>
              <a:t> of </a:t>
            </a:r>
            <a:r>
              <a:rPr lang="es-AR" sz="1300" dirty="0" err="1"/>
              <a:t>dimensions</a:t>
            </a:r>
            <a:r>
              <a:rPr lang="es-AR" sz="1300" dirty="0"/>
              <a:t> </a:t>
            </a:r>
            <a:r>
              <a:rPr lang="es-AR" sz="1300" dirty="0" err="1"/>
              <a:t>that</a:t>
            </a:r>
            <a:r>
              <a:rPr lang="es-AR" sz="1300" dirty="0"/>
              <a:t> </a:t>
            </a:r>
            <a:r>
              <a:rPr lang="es-AR" sz="1300" dirty="0" err="1"/>
              <a:t>the</a:t>
            </a:r>
            <a:r>
              <a:rPr lang="es-AR" sz="1300" dirty="0"/>
              <a:t> </a:t>
            </a:r>
            <a:r>
              <a:rPr lang="es-AR" sz="1300" dirty="0" err="1" smtClean="0"/>
              <a:t>resulting</a:t>
            </a:r>
            <a:r>
              <a:rPr lang="en-US" sz="1300" dirty="0"/>
              <a:t> </a:t>
            </a:r>
            <a:r>
              <a:rPr lang="es-AR" sz="1300" dirty="0" err="1" smtClean="0"/>
              <a:t>array</a:t>
            </a:r>
            <a:r>
              <a:rPr lang="es-AR" sz="1300" dirty="0" smtClean="0"/>
              <a:t> </a:t>
            </a:r>
            <a:r>
              <a:rPr lang="es-AR" sz="1300" dirty="0" err="1"/>
              <a:t>should</a:t>
            </a:r>
            <a:r>
              <a:rPr lang="es-AR" sz="1300" dirty="0"/>
              <a:t> </a:t>
            </a:r>
            <a:r>
              <a:rPr lang="es-AR" sz="1300" dirty="0" err="1"/>
              <a:t>have</a:t>
            </a:r>
            <a:r>
              <a:rPr lang="es-AR" sz="1300" dirty="0"/>
              <a:t>.  </a:t>
            </a:r>
            <a:r>
              <a:rPr lang="es-AR" sz="1300" dirty="0" err="1"/>
              <a:t>Ones</a:t>
            </a:r>
            <a:r>
              <a:rPr lang="es-AR" sz="1300" dirty="0"/>
              <a:t> </a:t>
            </a:r>
            <a:r>
              <a:rPr lang="es-AR" sz="1300" dirty="0" err="1"/>
              <a:t>will</a:t>
            </a:r>
            <a:r>
              <a:rPr lang="es-AR" sz="1300" dirty="0"/>
              <a:t> be pre-pended to </a:t>
            </a:r>
            <a:r>
              <a:rPr lang="es-AR" sz="1300" dirty="0" err="1"/>
              <a:t>the</a:t>
            </a:r>
            <a:r>
              <a:rPr lang="es-AR" sz="1300" dirty="0"/>
              <a:t> </a:t>
            </a:r>
            <a:r>
              <a:rPr lang="es-AR" sz="1300" dirty="0" err="1"/>
              <a:t>shape</a:t>
            </a:r>
            <a:r>
              <a:rPr lang="es-AR" sz="1300" dirty="0"/>
              <a:t> </a:t>
            </a:r>
            <a:r>
              <a:rPr lang="es-AR" sz="1300" dirty="0" smtClean="0"/>
              <a:t>as</a:t>
            </a:r>
            <a:r>
              <a:rPr lang="en-US" sz="1300" dirty="0"/>
              <a:t> </a:t>
            </a:r>
            <a:r>
              <a:rPr lang="es-AR" sz="1300" dirty="0" err="1" smtClean="0"/>
              <a:t>needed</a:t>
            </a:r>
            <a:r>
              <a:rPr lang="es-AR" sz="1300" dirty="0" smtClean="0"/>
              <a:t> </a:t>
            </a:r>
            <a:r>
              <a:rPr lang="es-AR" sz="1300" dirty="0"/>
              <a:t>to </a:t>
            </a:r>
            <a:r>
              <a:rPr lang="es-AR" sz="1300" dirty="0" err="1"/>
              <a:t>meet</a:t>
            </a:r>
            <a:r>
              <a:rPr lang="es-AR" sz="1300" dirty="0"/>
              <a:t> </a:t>
            </a:r>
            <a:r>
              <a:rPr lang="es-AR" sz="1300" dirty="0" err="1"/>
              <a:t>this</a:t>
            </a:r>
            <a:r>
              <a:rPr lang="es-AR" sz="1300" dirty="0"/>
              <a:t> </a:t>
            </a:r>
            <a:r>
              <a:rPr lang="es-AR" sz="1300" dirty="0" err="1" smtClean="0"/>
              <a:t>requirement</a:t>
            </a:r>
            <a:r>
              <a:rPr lang="es-AR" sz="1300" dirty="0"/>
              <a:t>.</a:t>
            </a:r>
            <a:endParaRPr lang="en-US" sz="13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2400" y="6702380"/>
            <a:ext cx="8591550" cy="152400"/>
          </a:xfrm>
        </p:spPr>
        <p:txBody>
          <a:bodyPr/>
          <a:lstStyle/>
          <a:p>
            <a:r>
              <a:rPr lang="en-US" dirty="0" err="1" smtClean="0"/>
              <a:t>gRED</a:t>
            </a:r>
            <a:r>
              <a:rPr lang="en-US" dirty="0" smtClean="0"/>
              <a:t> Confidential — do not copy, distribute or use without prior written consent.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7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docs.scipy.org/doc/numpy/reference/arrays.dtypes.html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 </a:t>
            </a:r>
            <a:r>
              <a:rPr lang="en-US" sz="2400" dirty="0" err="1" smtClean="0">
                <a:latin typeface="Courier" pitchFamily="49" charset="0"/>
              </a:rPr>
              <a:t>dtype</a:t>
            </a:r>
            <a:r>
              <a:rPr lang="en-US" sz="2400" dirty="0" smtClean="0">
                <a:latin typeface="Courier" pitchFamily="49" charset="0"/>
              </a:rPr>
              <a:t>='&lt;U32'</a:t>
            </a:r>
            <a:endParaRPr lang="en-US" sz="2400" dirty="0" smtClean="0"/>
          </a:p>
          <a:p>
            <a:pPr lvl="1"/>
            <a:r>
              <a:rPr lang="en-US" dirty="0" smtClean="0"/>
              <a:t>&lt;: </a:t>
            </a:r>
            <a:r>
              <a:rPr lang="en-US" dirty="0"/>
              <a:t>little endian (least </a:t>
            </a:r>
            <a:r>
              <a:rPr lang="en-US" dirty="0" smtClean="0"/>
              <a:t>significant) byte</a:t>
            </a:r>
          </a:p>
          <a:p>
            <a:pPr lvl="1"/>
            <a:r>
              <a:rPr lang="en-US" dirty="0" smtClean="0"/>
              <a:t>U: Unicode</a:t>
            </a:r>
          </a:p>
          <a:p>
            <a:pPr lvl="1"/>
            <a:r>
              <a:rPr lang="en-US" dirty="0" smtClean="0"/>
              <a:t>32: bit signifier</a:t>
            </a:r>
          </a:p>
          <a:p>
            <a:r>
              <a:rPr lang="en-US" dirty="0" smtClean="0"/>
              <a:t>Each data type has a unique code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7637804"/>
              </p:ext>
            </p:extLst>
          </p:nvPr>
        </p:nvGraphicFramePr>
        <p:xfrm>
          <a:off x="5334000" y="2057400"/>
          <a:ext cx="3505200" cy="3436620"/>
        </p:xfrm>
        <a:graphic>
          <a:graphicData uri="http://schemas.openxmlformats.org/drawingml/2006/table">
            <a:tbl>
              <a:tblPr/>
              <a:tblGrid>
                <a:gridCol w="990600"/>
                <a:gridCol w="25146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900" dirty="0" smtClean="0">
                          <a:effectLst/>
                        </a:rPr>
                        <a:t>'b‘ …….</a:t>
                      </a:r>
                      <a:endParaRPr lang="en-US" sz="1900" dirty="0">
                        <a:effectLst/>
                      </a:endParaRPr>
                    </a:p>
                  </a:txBody>
                  <a:tcPr marL="47625" marR="7620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>
                          <a:effectLst/>
                        </a:rPr>
                        <a:t>boolean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900" dirty="0" smtClean="0">
                          <a:effectLst/>
                        </a:rPr>
                        <a:t>'</a:t>
                      </a:r>
                      <a:r>
                        <a:rPr lang="en-US" sz="1900" dirty="0" err="1" smtClean="0">
                          <a:effectLst/>
                        </a:rPr>
                        <a:t>i</a:t>
                      </a:r>
                      <a:r>
                        <a:rPr lang="en-US" sz="1900" dirty="0" smtClean="0">
                          <a:effectLst/>
                        </a:rPr>
                        <a:t>‘ …</a:t>
                      </a:r>
                      <a:r>
                        <a:rPr lang="en-US" sz="1900" baseline="0" dirty="0" smtClean="0">
                          <a:effectLst/>
                        </a:rPr>
                        <a:t>…..</a:t>
                      </a:r>
                      <a:endParaRPr lang="en-US" sz="1900" dirty="0">
                        <a:effectLst/>
                      </a:endParaRPr>
                    </a:p>
                  </a:txBody>
                  <a:tcPr marL="47625" marR="7620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>
                          <a:effectLst/>
                        </a:rPr>
                        <a:t>(signed) integer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900" dirty="0" smtClean="0">
                          <a:effectLst/>
                        </a:rPr>
                        <a:t>'u‘ …….</a:t>
                      </a:r>
                      <a:endParaRPr lang="en-US" sz="1900" dirty="0">
                        <a:effectLst/>
                      </a:endParaRPr>
                    </a:p>
                  </a:txBody>
                  <a:tcPr marL="47625" marR="7620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effectLst/>
                        </a:rPr>
                        <a:t>unsigned integer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900" dirty="0" smtClean="0">
                          <a:effectLst/>
                        </a:rPr>
                        <a:t>'f‘ ……..</a:t>
                      </a:r>
                      <a:endParaRPr lang="en-US" sz="1900" dirty="0">
                        <a:effectLst/>
                      </a:endParaRPr>
                    </a:p>
                  </a:txBody>
                  <a:tcPr marL="47625" marR="7620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>
                          <a:effectLst/>
                        </a:rPr>
                        <a:t>floating-point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l"/>
                      <a:r>
                        <a:rPr lang="en-US" sz="1900" dirty="0" smtClean="0">
                          <a:effectLst/>
                        </a:rPr>
                        <a:t>'c‘ …….</a:t>
                      </a:r>
                      <a:endParaRPr lang="en-US" sz="1900" dirty="0">
                        <a:effectLst/>
                      </a:endParaRPr>
                    </a:p>
                  </a:txBody>
                  <a:tcPr marL="47625" marR="7620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effectLst/>
                        </a:rPr>
                        <a:t>complex-floating point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900" dirty="0" smtClean="0">
                          <a:effectLst/>
                        </a:rPr>
                        <a:t>'m‘ ……</a:t>
                      </a:r>
                      <a:endParaRPr lang="en-US" sz="1900" dirty="0">
                        <a:effectLst/>
                      </a:endParaRPr>
                    </a:p>
                  </a:txBody>
                  <a:tcPr marL="47625" marR="7620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dirty="0" err="1">
                          <a:effectLst/>
                        </a:rPr>
                        <a:t>timedelta</a:t>
                      </a:r>
                      <a:endParaRPr lang="en-US" sz="1900" dirty="0">
                        <a:effectLst/>
                      </a:endParaRPr>
                    </a:p>
                  </a:txBody>
                  <a:tcPr marL="47625" marR="76200" marT="9525" marB="952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900" dirty="0" smtClean="0">
                          <a:effectLst/>
                        </a:rPr>
                        <a:t>'M‘ ……</a:t>
                      </a:r>
                      <a:endParaRPr lang="en-US" sz="1900" dirty="0">
                        <a:effectLst/>
                      </a:endParaRPr>
                    </a:p>
                  </a:txBody>
                  <a:tcPr marL="47625" marR="7620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dirty="0" err="1">
                          <a:effectLst/>
                        </a:rPr>
                        <a:t>datetime</a:t>
                      </a:r>
                      <a:endParaRPr lang="en-US" sz="1900" dirty="0">
                        <a:effectLst/>
                      </a:endParaRPr>
                    </a:p>
                  </a:txBody>
                  <a:tcPr marL="47625" marR="76200" marT="9525" marB="952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900" dirty="0" smtClean="0">
                          <a:effectLst/>
                        </a:rPr>
                        <a:t>'O‘ ……</a:t>
                      </a:r>
                      <a:endParaRPr lang="en-US" sz="1900" dirty="0">
                        <a:effectLst/>
                      </a:endParaRPr>
                    </a:p>
                  </a:txBody>
                  <a:tcPr marL="47625" marR="7620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effectLst/>
                        </a:rPr>
                        <a:t>(Python) objects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effectLst/>
                        </a:rPr>
                        <a:t>'S', </a:t>
                      </a:r>
                      <a:r>
                        <a:rPr lang="en-US" sz="1900" dirty="0" smtClean="0">
                          <a:effectLst/>
                        </a:rPr>
                        <a:t>'a‘ ..</a:t>
                      </a:r>
                      <a:endParaRPr lang="en-US" sz="1900" dirty="0">
                        <a:effectLst/>
                      </a:endParaRPr>
                    </a:p>
                  </a:txBody>
                  <a:tcPr marL="47625" marR="7620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>
                          <a:effectLst/>
                        </a:rPr>
                        <a:t>(byte-)string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900" dirty="0" smtClean="0">
                          <a:effectLst/>
                        </a:rPr>
                        <a:t>'U‘ ……</a:t>
                      </a:r>
                      <a:endParaRPr lang="en-US" sz="1900" dirty="0">
                        <a:effectLst/>
                      </a:endParaRPr>
                    </a:p>
                  </a:txBody>
                  <a:tcPr marL="47625" marR="7620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>
                          <a:effectLst/>
                        </a:rPr>
                        <a:t>Unicode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900" dirty="0" smtClean="0">
                          <a:effectLst/>
                        </a:rPr>
                        <a:t>'V‘ ……</a:t>
                      </a:r>
                      <a:endParaRPr lang="en-US" sz="1900" dirty="0">
                        <a:effectLst/>
                      </a:endParaRPr>
                    </a:p>
                  </a:txBody>
                  <a:tcPr marL="47625" marR="76200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effectLst/>
                        </a:rPr>
                        <a:t>raw data (void)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89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Numeric Python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5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Num</a:t>
            </a:r>
            <a:r>
              <a:rPr lang="en-US" sz="2800" dirty="0" smtClean="0"/>
              <a:t>eric </a:t>
            </a:r>
            <a:r>
              <a:rPr lang="en-US" sz="28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Py</a:t>
            </a:r>
            <a:r>
              <a:rPr lang="en-US" sz="2800" dirty="0" smtClean="0"/>
              <a:t>thon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7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Num</a:t>
            </a:r>
            <a:r>
              <a:rPr lang="en-US" sz="2800" dirty="0" smtClean="0">
                <a:solidFill>
                  <a:schemeClr val="bg1"/>
                </a:solidFill>
              </a:rPr>
              <a:t>eric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Py</a:t>
            </a:r>
            <a:r>
              <a:rPr lang="en-US" sz="2800" dirty="0" smtClean="0">
                <a:solidFill>
                  <a:schemeClr val="bg1"/>
                </a:solidFill>
              </a:rPr>
              <a:t>thon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7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NumPy</a:t>
            </a:r>
            <a:endParaRPr lang="en-US" sz="28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7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Numpy</a:t>
            </a:r>
            <a:endParaRPr lang="en-US" sz="2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7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Numpy</a:t>
            </a:r>
            <a:r>
              <a:rPr lang="en-US" sz="2800" dirty="0" smtClean="0"/>
              <a:t>!!!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5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Numpy</a:t>
            </a:r>
            <a:r>
              <a:rPr lang="en-US" sz="2800" dirty="0" smtClean="0"/>
              <a:t>!!!</a:t>
            </a:r>
          </a:p>
          <a:p>
            <a:endParaRPr lang="en-US" dirty="0" smtClean="0"/>
          </a:p>
          <a:p>
            <a:r>
              <a:rPr lang="en-US" dirty="0" smtClean="0"/>
              <a:t>Data science package.</a:t>
            </a:r>
          </a:p>
          <a:p>
            <a:r>
              <a:rPr lang="en-US" dirty="0" err="1" smtClean="0"/>
              <a:t>Numpy</a:t>
            </a:r>
            <a:r>
              <a:rPr lang="en-US" dirty="0" smtClean="0"/>
              <a:t> Arrays allow mathematical operations to be performed over collections of data. With speed!</a:t>
            </a:r>
          </a:p>
          <a:p>
            <a:pPr lvl="1"/>
            <a:r>
              <a:rPr lang="en-US" dirty="0" smtClean="0"/>
              <a:t>Can’t do this with regular Python Lists</a:t>
            </a:r>
          </a:p>
          <a:p>
            <a:r>
              <a:rPr lang="en-US" dirty="0" smtClean="0"/>
              <a:t>Generally, every function from the </a:t>
            </a:r>
            <a:r>
              <a:rPr lang="en-US" dirty="0" err="1" smtClean="0"/>
              <a:t>Numpy</a:t>
            </a:r>
            <a:r>
              <a:rPr lang="en-US" dirty="0" smtClean="0"/>
              <a:t> package must be identified with </a:t>
            </a:r>
            <a:r>
              <a:rPr lang="en-US" dirty="0" err="1" smtClean="0"/>
              <a:t>numpy.function_name</a:t>
            </a:r>
            <a:r>
              <a:rPr lang="en-US" dirty="0" smtClean="0"/>
              <a:t> (or whatever you name the </a:t>
            </a:r>
            <a:r>
              <a:rPr lang="en-US" dirty="0" err="1" smtClean="0"/>
              <a:t>numpy</a:t>
            </a:r>
            <a:r>
              <a:rPr lang="en-US" dirty="0" smtClean="0"/>
              <a:t> package)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gRED</a:t>
            </a:r>
            <a:r>
              <a:rPr lang="en-US" dirty="0" smtClean="0"/>
              <a:t> Confidential — do not copy, distribute or use without prior written consent.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07" y="1219200"/>
            <a:ext cx="8677275" cy="5257800"/>
          </a:xfrm>
        </p:spPr>
        <p:txBody>
          <a:bodyPr/>
          <a:lstStyle/>
          <a:p>
            <a:r>
              <a:rPr lang="en-US" sz="1600" dirty="0" smtClean="0"/>
              <a:t>Pip = Python package maintenance system</a:t>
            </a:r>
          </a:p>
          <a:p>
            <a:pPr lvl="1"/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pip.readthedocs.org/en/stable/installing</a:t>
            </a:r>
            <a:endParaRPr lang="en-US" sz="1600" dirty="0" smtClean="0"/>
          </a:p>
          <a:p>
            <a:pPr lvl="1"/>
            <a:r>
              <a:rPr lang="en-US" sz="1600" dirty="0" smtClean="0"/>
              <a:t>Download </a:t>
            </a:r>
            <a:r>
              <a:rPr lang="en-US" sz="1800" dirty="0" smtClean="0">
                <a:latin typeface="Courier" pitchFamily="49" charset="0"/>
              </a:rPr>
              <a:t>get-pip.py</a:t>
            </a:r>
            <a:endParaRPr lang="en-US" sz="1800" dirty="0">
              <a:latin typeface="Courier" pitchFamily="49" charset="0"/>
            </a:endParaRPr>
          </a:p>
          <a:p>
            <a:pPr lvl="1"/>
            <a:r>
              <a:rPr lang="en-US" sz="1600" dirty="0"/>
              <a:t>T</a:t>
            </a:r>
            <a:r>
              <a:rPr lang="en-US" sz="1600" dirty="0" smtClean="0"/>
              <a:t>erminal: </a:t>
            </a:r>
            <a:r>
              <a:rPr lang="en-US" sz="1800" dirty="0" smtClean="0">
                <a:latin typeface="Courier" pitchFamily="49" charset="0"/>
              </a:rPr>
              <a:t>python3 get-pip.py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Courier" pitchFamily="49" charset="0"/>
              </a:rPr>
              <a:t>	     pip3 install </a:t>
            </a:r>
            <a:r>
              <a:rPr lang="en-US" sz="1800" dirty="0" err="1" smtClean="0">
                <a:latin typeface="Courier" pitchFamily="49" charset="0"/>
              </a:rPr>
              <a:t>numpy</a:t>
            </a:r>
            <a:endParaRPr lang="en-US" sz="1800" dirty="0" smtClean="0">
              <a:latin typeface="Courier" pitchFamily="49" charset="0"/>
            </a:endParaRPr>
          </a:p>
          <a:p>
            <a:pPr marL="400050" lvl="1" indent="0">
              <a:buNone/>
            </a:pPr>
            <a:endParaRPr lang="en-US" sz="1600" dirty="0" smtClean="0"/>
          </a:p>
          <a:p>
            <a:r>
              <a:rPr lang="en-US" sz="1600" dirty="0" smtClean="0"/>
              <a:t>Import package: </a:t>
            </a:r>
          </a:p>
          <a:p>
            <a:pPr lvl="1"/>
            <a:r>
              <a:rPr lang="en-US" sz="18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" pitchFamily="49" charset="0"/>
              </a:rPr>
              <a:t>import</a:t>
            </a:r>
            <a:r>
              <a:rPr lang="en-US" sz="1800" dirty="0" smtClean="0">
                <a:latin typeface="Courier" pitchFamily="49" charset="0"/>
              </a:rPr>
              <a:t> </a:t>
            </a:r>
            <a:r>
              <a:rPr lang="en-US" sz="1800" dirty="0" err="1" smtClean="0">
                <a:latin typeface="Courier" pitchFamily="49" charset="0"/>
              </a:rPr>
              <a:t>numpy</a:t>
            </a:r>
            <a:endParaRPr lang="en-US" sz="1800" dirty="0" smtClean="0">
              <a:latin typeface="Courier" pitchFamily="49" charset="0"/>
            </a:endParaRPr>
          </a:p>
          <a:p>
            <a:pPr lvl="2"/>
            <a:r>
              <a:rPr lang="en-US" sz="1600" dirty="0" smtClean="0"/>
              <a:t>Call function: </a:t>
            </a:r>
            <a:r>
              <a:rPr lang="en-US" sz="1600" dirty="0" err="1" smtClean="0"/>
              <a:t>numpy.array</a:t>
            </a:r>
            <a:endParaRPr lang="en-US" sz="1600" dirty="0"/>
          </a:p>
          <a:p>
            <a:pPr lvl="1"/>
            <a:r>
              <a:rPr lang="en-US" sz="1800" dirty="0">
                <a:solidFill>
                  <a:schemeClr val="tx2">
                    <a:lumMod val="50000"/>
                    <a:lumOff val="50000"/>
                  </a:schemeClr>
                </a:solidFill>
                <a:latin typeface="Courier" pitchFamily="49" charset="0"/>
              </a:rPr>
              <a:t>i</a:t>
            </a:r>
            <a:r>
              <a:rPr lang="en-US" sz="18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" pitchFamily="49" charset="0"/>
              </a:rPr>
              <a:t>mport </a:t>
            </a:r>
            <a:r>
              <a:rPr lang="en-US" sz="1800" dirty="0" err="1" smtClean="0">
                <a:latin typeface="Courier" pitchFamily="49" charset="0"/>
              </a:rPr>
              <a:t>numpy</a:t>
            </a:r>
            <a:r>
              <a:rPr lang="en-US" sz="1800" dirty="0" smtClean="0">
                <a:latin typeface="Courier" pitchFamily="49" charset="0"/>
              </a:rPr>
              <a:t> </a:t>
            </a:r>
            <a:r>
              <a:rPr lang="en-US" sz="18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" pitchFamily="49" charset="0"/>
              </a:rPr>
              <a:t>as</a:t>
            </a:r>
            <a:r>
              <a:rPr lang="en-US" sz="1800" dirty="0" smtClean="0">
                <a:latin typeface="Courier" pitchFamily="49" charset="0"/>
              </a:rPr>
              <a:t> np</a:t>
            </a:r>
          </a:p>
          <a:p>
            <a:pPr lvl="2"/>
            <a:r>
              <a:rPr lang="en-US" sz="1600" dirty="0" smtClean="0"/>
              <a:t>Call function: </a:t>
            </a:r>
            <a:r>
              <a:rPr lang="en-US" sz="1600" dirty="0" err="1" smtClean="0"/>
              <a:t>np.array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 smtClean="0"/>
              <a:t>Can import specific function from a package: </a:t>
            </a:r>
            <a:r>
              <a:rPr lang="en-US" sz="18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" pitchFamily="49" charset="0"/>
              </a:rPr>
              <a:t>from</a:t>
            </a:r>
            <a:r>
              <a:rPr lang="en-US" sz="1800" dirty="0" smtClean="0">
                <a:latin typeface="Courier" pitchFamily="49" charset="0"/>
              </a:rPr>
              <a:t> </a:t>
            </a:r>
            <a:r>
              <a:rPr lang="en-US" sz="1800" dirty="0" err="1" smtClean="0">
                <a:latin typeface="Courier" pitchFamily="49" charset="0"/>
              </a:rPr>
              <a:t>numpy</a:t>
            </a:r>
            <a:r>
              <a:rPr lang="en-US" sz="1800" dirty="0" smtClean="0">
                <a:latin typeface="Courier" pitchFamily="49" charset="0"/>
              </a:rPr>
              <a:t> </a:t>
            </a:r>
            <a:r>
              <a:rPr lang="en-US" sz="18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" pitchFamily="49" charset="0"/>
              </a:rPr>
              <a:t>import</a:t>
            </a:r>
            <a:r>
              <a:rPr lang="en-US" sz="1800" dirty="0" smtClean="0">
                <a:latin typeface="Courier" pitchFamily="49" charset="0"/>
              </a:rPr>
              <a:t> array</a:t>
            </a:r>
            <a:endParaRPr lang="en-US" sz="1600" dirty="0" smtClean="0">
              <a:latin typeface="Courier" pitchFamily="49" charset="0"/>
            </a:endParaRPr>
          </a:p>
          <a:p>
            <a:pPr lvl="1"/>
            <a:r>
              <a:rPr lang="en-US" sz="1600" dirty="0" smtClean="0"/>
              <a:t>No need to use </a:t>
            </a:r>
            <a:r>
              <a:rPr lang="en-US" sz="1600" dirty="0" err="1" smtClean="0"/>
              <a:t>numpy.array</a:t>
            </a:r>
            <a:r>
              <a:rPr lang="en-US" sz="1600" dirty="0" smtClean="0"/>
              <a:t> to call the function</a:t>
            </a:r>
          </a:p>
          <a:p>
            <a:pPr lvl="1"/>
            <a:r>
              <a:rPr lang="en-US" sz="1600" dirty="0" smtClean="0"/>
              <a:t>Can cause confusion if your script is long and the reader forgets that you originally called specific function from a package</a:t>
            </a:r>
          </a:p>
          <a:p>
            <a:pPr lvl="1"/>
            <a:r>
              <a:rPr lang="en-US" sz="1600" dirty="0" smtClean="0"/>
              <a:t>Better practice to call the whole package and specify </a:t>
            </a:r>
            <a:r>
              <a:rPr lang="en-US" sz="1600" dirty="0" err="1" smtClean="0"/>
              <a:t>numpy.array</a:t>
            </a:r>
            <a:r>
              <a:rPr lang="en-US" sz="1600" dirty="0" smtClean="0"/>
              <a:t> each time you use an array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gRED</a:t>
            </a:r>
            <a:r>
              <a:rPr lang="en-US" dirty="0" smtClean="0"/>
              <a:t> Confidential — do not copy, distribute or use without prior written consent.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1447800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Chapter 3 Review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52400" y="1143000"/>
            <a:ext cx="7162800" cy="1676400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62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SLIDEFORMAT" val="RXP"/>
  <p:tag name="VARSAVEMESSAGETIMESTAMP" val="RXP"/>
</p:tagLst>
</file>

<file path=ppt/theme/theme1.xml><?xml version="1.0" encoding="utf-8"?>
<a:theme xmlns:a="http://schemas.openxmlformats.org/drawingml/2006/main" name="gRED PPT template">
  <a:themeElements>
    <a:clrScheme name="Default Design 1">
      <a:dk1>
        <a:srgbClr val="000000"/>
      </a:dk1>
      <a:lt1>
        <a:srgbClr val="FFFFFF"/>
      </a:lt1>
      <a:dk2>
        <a:srgbClr val="031D62"/>
      </a:dk2>
      <a:lt2>
        <a:srgbClr val="000000"/>
      </a:lt2>
      <a:accent1>
        <a:srgbClr val="031D62"/>
      </a:accent1>
      <a:accent2>
        <a:srgbClr val="7EAFCD"/>
      </a:accent2>
      <a:accent3>
        <a:srgbClr val="FFFFFF"/>
      </a:accent3>
      <a:accent4>
        <a:srgbClr val="000000"/>
      </a:accent4>
      <a:accent5>
        <a:srgbClr val="AAABB7"/>
      </a:accent5>
      <a:accent6>
        <a:srgbClr val="729EBA"/>
      </a:accent6>
      <a:hlink>
        <a:srgbClr val="B1BB1E"/>
      </a:hlink>
      <a:folHlink>
        <a:srgbClr val="283B4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31D6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31D6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31D62"/>
        </a:dk2>
        <a:lt2>
          <a:srgbClr val="000000"/>
        </a:lt2>
        <a:accent1>
          <a:srgbClr val="031D62"/>
        </a:accent1>
        <a:accent2>
          <a:srgbClr val="7EAFCD"/>
        </a:accent2>
        <a:accent3>
          <a:srgbClr val="FFFFFF"/>
        </a:accent3>
        <a:accent4>
          <a:srgbClr val="000000"/>
        </a:accent4>
        <a:accent5>
          <a:srgbClr val="AAABB7"/>
        </a:accent5>
        <a:accent6>
          <a:srgbClr val="729EBA"/>
        </a:accent6>
        <a:hlink>
          <a:srgbClr val="B1BB1E"/>
        </a:hlink>
        <a:folHlink>
          <a:srgbClr val="283B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gRED PPT template</Template>
  <TotalTime>7022</TotalTime>
  <Words>757</Words>
  <Application>Microsoft Office PowerPoint</Application>
  <PresentationFormat>On-screen Show (4:3)</PresentationFormat>
  <Paragraphs>128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gRED PPT template</vt:lpstr>
      <vt:lpstr>Data Camp - Intro to Python for Data Science Chapter 4: Numpy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Numpy Installation</vt:lpstr>
      <vt:lpstr>Numpy Array</vt:lpstr>
      <vt:lpstr>2D Numpy Arrays</vt:lpstr>
      <vt:lpstr>Numpy Array Methods</vt:lpstr>
      <vt:lpstr>Extra Info</vt:lpstr>
    </vt:vector>
  </TitlesOfParts>
  <Company>Genentech,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Aryn Moore</dc:creator>
  <cp:lastModifiedBy>Moore, Aryn {GEGD~South San Francisco}</cp:lastModifiedBy>
  <cp:revision>77</cp:revision>
  <dcterms:created xsi:type="dcterms:W3CDTF">2016-10-10T22:00:01Z</dcterms:created>
  <dcterms:modified xsi:type="dcterms:W3CDTF">2016-12-05T17:35:29Z</dcterms:modified>
</cp:coreProperties>
</file>