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87" r:id="rId3"/>
    <p:sldId id="291" r:id="rId4"/>
    <p:sldId id="299" r:id="rId5"/>
    <p:sldId id="292" r:id="rId6"/>
    <p:sldId id="295" r:id="rId7"/>
    <p:sldId id="297" r:id="rId8"/>
    <p:sldId id="298" r:id="rId9"/>
    <p:sldId id="296" r:id="rId10"/>
    <p:sldId id="300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>
      <p:cViewPr varScale="1">
        <p:scale>
          <a:sx n="74" d="100"/>
          <a:sy n="74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6D8D-EB17-4EBA-9BF6-2F41C030BE44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479D-F9C9-4922-AA38-57036AA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705225"/>
            <a:ext cx="6096000" cy="1038225"/>
          </a:xfrm>
        </p:spPr>
        <p:txBody>
          <a:bodyPr/>
          <a:lstStyle>
            <a:lvl1pPr>
              <a:defRPr b="1">
                <a:solidFill>
                  <a:srgbClr val="031D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325" y="4905375"/>
            <a:ext cx="6086475" cy="619125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01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202" name="Picture 4" descr="gene_tag_rgb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29350"/>
            <a:ext cx="1752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046" descr="gRED_OLDmet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338" y="3695700"/>
            <a:ext cx="227806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8218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0498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22238"/>
            <a:ext cx="2092325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2238"/>
            <a:ext cx="612775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0619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469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2696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85875"/>
            <a:ext cx="4110038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5875"/>
            <a:ext cx="4110037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8249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80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5478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9399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377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1087438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743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285875"/>
            <a:ext cx="83724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058150" y="0"/>
            <a:ext cx="0" cy="1085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70850" y="457200"/>
            <a:ext cx="1073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BA8017E-6594-43F7-B1B5-B83E6406DAFC}" type="slidenum">
              <a:rPr lang="en-US" sz="120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" y="6629400"/>
            <a:ext cx="859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808080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7003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859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431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003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575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14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05225"/>
            <a:ext cx="6096000" cy="1400175"/>
          </a:xfrm>
        </p:spPr>
        <p:txBody>
          <a:bodyPr/>
          <a:lstStyle/>
          <a:p>
            <a:r>
              <a:rPr lang="en-US" sz="3200" dirty="0" smtClean="0"/>
              <a:t>Data Camp - Intermediate Python for Data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2: </a:t>
            </a:r>
            <a:r>
              <a:rPr lang="en-US" dirty="0"/>
              <a:t>Dictionaries &amp; </a:t>
            </a:r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486400"/>
            <a:ext cx="6086475" cy="619125"/>
          </a:xfrm>
        </p:spPr>
        <p:txBody>
          <a:bodyPr/>
          <a:lstStyle/>
          <a:p>
            <a:r>
              <a:rPr lang="en-US" sz="2000" b="1" dirty="0" smtClean="0"/>
              <a:t>November 14, 2016</a:t>
            </a:r>
            <a:endParaRPr lang="en-US" sz="2000" b="1" dirty="0"/>
          </a:p>
          <a:p>
            <a:r>
              <a:rPr lang="en-US" sz="2000" b="1" dirty="0" err="1"/>
              <a:t>Aryn</a:t>
            </a:r>
            <a:r>
              <a:rPr lang="en-US" sz="2000" b="1" dirty="0"/>
              <a:t> </a:t>
            </a:r>
            <a:r>
              <a:rPr lang="en-US" sz="2000" b="1" dirty="0" smtClean="0"/>
              <a:t>Moore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55" y="1524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DATA SWAT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dirty="0"/>
              <a:t>specify the order </a:t>
            </a:r>
            <a:r>
              <a:rPr lang="en-US" dirty="0" smtClean="0"/>
              <a:t>in which the </a:t>
            </a:r>
            <a:r>
              <a:rPr lang="en-US" dirty="0"/>
              <a:t>columns/rows </a:t>
            </a:r>
            <a:r>
              <a:rPr lang="en-US" dirty="0" smtClean="0"/>
              <a:t>present!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swat_sub.loc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[[‘DL’, ‘JD’],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group]]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swat_sub.iloc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[[1, 2],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0]]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06546"/>
              </p:ext>
            </p:extLst>
          </p:nvPr>
        </p:nvGraphicFramePr>
        <p:xfrm>
          <a:off x="2438400" y="4953000"/>
          <a:ext cx="390779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/>
                <a:gridCol w="1684655"/>
                <a:gridCol w="1684655"/>
              </a:tblGrid>
              <a:tr h="248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Innovation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Jian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64519"/>
              </p:ext>
            </p:extLst>
          </p:nvPr>
        </p:nvGraphicFramePr>
        <p:xfrm>
          <a:off x="1905000" y="1676400"/>
          <a:ext cx="5976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1980"/>
                <a:gridCol w="1684655"/>
                <a:gridCol w="1684655"/>
                <a:gridCol w="15481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Innovation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Lippi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Jian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IMO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Jens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Leerssen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5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601075" cy="4886325"/>
          </a:xfrm>
        </p:spPr>
        <p:txBody>
          <a:bodyPr/>
          <a:lstStyle/>
          <a:p>
            <a:r>
              <a:rPr lang="en-US" dirty="0" smtClean="0"/>
              <a:t>New Python type: Dictionary</a:t>
            </a:r>
          </a:p>
          <a:p>
            <a:r>
              <a:rPr lang="en-US" dirty="0" smtClean="0"/>
              <a:t>Pairs 2 lists without using an index</a:t>
            </a:r>
          </a:p>
          <a:p>
            <a:r>
              <a:rPr lang="en-US" dirty="0" smtClean="0"/>
              <a:t>Uses {curly brackets}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</a:t>
            </a:r>
            <a:r>
              <a:rPr lang="en-US" dirty="0" smtClean="0">
                <a:cs typeface="Courier New" panose="02070309020205020404" pitchFamily="49" charset="0"/>
              </a:rPr>
              <a:t>ictionary </a:t>
            </a:r>
            <a:r>
              <a:rPr lang="en-US" dirty="0">
                <a:cs typeface="Courier New" panose="02070309020205020404" pitchFamily="49" charset="0"/>
              </a:rPr>
              <a:t>keys 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Must be </a:t>
            </a:r>
            <a:r>
              <a:rPr lang="en-US" sz="2200" dirty="0">
                <a:cs typeface="Courier New" panose="02070309020205020404" pitchFamily="49" charset="0"/>
              </a:rPr>
              <a:t>unique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Immutable objects: these contents cannot be changed after creation (ex//strings, </a:t>
            </a:r>
            <a:r>
              <a:rPr lang="en-US" sz="2200" dirty="0" err="1">
                <a:cs typeface="Courier New" panose="02070309020205020404" pitchFamily="49" charset="0"/>
              </a:rPr>
              <a:t>booleans</a:t>
            </a:r>
            <a:r>
              <a:rPr lang="en-US" sz="2200" dirty="0">
                <a:cs typeface="Courier New" panose="02070309020205020404" pitchFamily="49" charset="0"/>
              </a:rPr>
              <a:t>, integers, floats)</a:t>
            </a:r>
          </a:p>
          <a:p>
            <a:pPr lvl="2"/>
            <a:r>
              <a:rPr lang="en-US" sz="2200" dirty="0">
                <a:cs typeface="Courier New" panose="02070309020205020404" pitchFamily="49" charset="0"/>
              </a:rPr>
              <a:t>A List is mutable: can change its contents after creation</a:t>
            </a:r>
            <a:endParaRPr lang="en-US" sz="2200" dirty="0"/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your 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1"/>
            <a:ext cx="8839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{key1:value1, key2:value2, key3:value3}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{‘KP’:‘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kioma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‘EC’:‘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elizabeth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‘JL’:‘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dict_name.keys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calls all the keys listed in the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[1]: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Out[1]: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([‘KP’, ‘EC’, ‘JL’’])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 </a:t>
            </a:r>
            <a:r>
              <a:rPr lang="en-US" dirty="0">
                <a:cs typeface="Courier New" panose="02070309020205020404" pitchFamily="49" charset="0"/>
              </a:rPr>
              <a:t>calls the value associated with that key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[2]: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[‘KP’]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Out[2]: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kioma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372475" cy="5191125"/>
          </a:xfrm>
        </p:spPr>
        <p:txBody>
          <a:bodyPr/>
          <a:lstStyle/>
          <a:p>
            <a:r>
              <a:rPr lang="en-US" dirty="0"/>
              <a:t>Add more data to a dictionary that already exists</a:t>
            </a:r>
          </a:p>
          <a:p>
            <a:pPr lvl="1"/>
            <a:r>
              <a:rPr lang="en-US" dirty="0" err="1"/>
              <a:t>dict_name</a:t>
            </a:r>
            <a:r>
              <a:rPr lang="en-US" dirty="0"/>
              <a:t>[new key] = corresponding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[‘AM’]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aryn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 [3]: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[3]: {‘KP’:‘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kioma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‘EC’:‘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elizabeth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‘JL’:‘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’,‘AM’:‘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aryn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update values for keys that already exist in the dictionary in the same </a:t>
            </a:r>
            <a:r>
              <a:rPr lang="en-US" dirty="0" smtClean="0">
                <a:cs typeface="Courier New" panose="02070309020205020404" pitchFamily="49" charset="0"/>
              </a:rPr>
              <a:t>manner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is why all keys must be unique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Check the addition: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[4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‘AM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Remove </a:t>
            </a:r>
            <a:r>
              <a:rPr lang="en-US" dirty="0" smtClean="0"/>
              <a:t>a </a:t>
            </a:r>
            <a:r>
              <a:rPr lang="en-US" dirty="0" err="1" smtClean="0"/>
              <a:t>key:value</a:t>
            </a:r>
            <a:r>
              <a:rPr lang="en-US" dirty="0" smtClean="0"/>
              <a:t> pair from </a:t>
            </a:r>
            <a:r>
              <a:rPr lang="en-US" dirty="0"/>
              <a:t>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imo_analysts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Dictionary of dictionaries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gpa_dict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{‘JD':{‘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jian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‘arb_num':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‘MD':{‘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‘arb_num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':2}}</a:t>
            </a:r>
          </a:p>
          <a:p>
            <a:endParaRPr lang="en-US" sz="1800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Identify Jian’s arbitrary number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[5]: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[‘JD'][‘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Out[5]: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Sub-dictionary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addition = {‘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ramsey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‘arb_num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':3,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Add Ramsey’s data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to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gpa_members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under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key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‘RM'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[‘RM']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</a:p>
          <a:p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[6]: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gpa_dict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Out[6]: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{‘JD':{‘first_name':‘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‘arb_num':1},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MD':{‘first_name':‘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‘arb_num':2},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‘RM’:{‘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first_name':‘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ramsey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‘arb_num':3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Rectangular data structure</a:t>
            </a:r>
          </a:p>
          <a:p>
            <a:pPr lvl="1"/>
            <a:r>
              <a:rPr lang="en-US" sz="2200" dirty="0" smtClean="0"/>
              <a:t>2D </a:t>
            </a:r>
            <a:r>
              <a:rPr lang="en-US" sz="2200" dirty="0" err="1" smtClean="0"/>
              <a:t>Numpy</a:t>
            </a:r>
            <a:r>
              <a:rPr lang="en-US" sz="2200" dirty="0" smtClean="0"/>
              <a:t> array – only one data type</a:t>
            </a:r>
          </a:p>
          <a:p>
            <a:pPr lvl="1"/>
            <a:r>
              <a:rPr lang="en-US" sz="2200" dirty="0" smtClean="0"/>
              <a:t>Pandas Data Frame – table of many data types</a:t>
            </a:r>
          </a:p>
          <a:p>
            <a:endParaRPr lang="en-US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pandas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a </a:t>
            </a:r>
            <a:r>
              <a:rPr lang="en-US" dirty="0"/>
              <a:t>data frame </a:t>
            </a:r>
            <a:r>
              <a:rPr lang="en-US" dirty="0" smtClean="0"/>
              <a:t>from a manually-built dictionary</a:t>
            </a:r>
          </a:p>
          <a:p>
            <a:pPr lvl="1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Or from a csv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(‘path/to/file.csv’)</a:t>
            </a:r>
          </a:p>
          <a:p>
            <a:pPr lvl="1"/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Index and Select data from Data </a:t>
            </a:r>
            <a:r>
              <a:rPr lang="en-US" dirty="0"/>
              <a:t>F</a:t>
            </a:r>
            <a:r>
              <a:rPr lang="en-US" dirty="0" smtClean="0"/>
              <a:t>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– prints just that column as a series</a:t>
            </a:r>
          </a:p>
          <a:p>
            <a:pPr lvl="1"/>
            <a:r>
              <a:rPr lang="en-US" dirty="0" smtClean="0">
                <a:latin typeface="+mj-lt"/>
              </a:rPr>
              <a:t>Pandas series = 1D array that can be labelled</a:t>
            </a:r>
          </a:p>
          <a:p>
            <a:pPr lvl="1"/>
            <a:r>
              <a:rPr lang="en-US" dirty="0" smtClean="0">
                <a:latin typeface="+mj-lt"/>
              </a:rPr>
              <a:t>Can create a data frame combining series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dirty="0" smtClean="0">
                <a:cs typeface="Courier New" panose="02070309020205020404" pitchFamily="49" charset="0"/>
              </a:rPr>
              <a:t> – prints just that column as a data frame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Using Pandas</a:t>
            </a:r>
          </a:p>
          <a:p>
            <a:pPr lvl="1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200" dirty="0" smtClean="0">
                <a:latin typeface="+mj-lt"/>
              </a:rPr>
              <a:t> – select parts of your data based on labels</a:t>
            </a:r>
            <a:endParaRPr lang="en-US" sz="2200" dirty="0">
              <a:latin typeface="+mj-lt"/>
            </a:endParaRP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200" dirty="0" smtClean="0"/>
              <a:t> – integer position based (use index number instead of row/column </a:t>
            </a:r>
            <a:r>
              <a:rPr lang="en-US" dirty="0" smtClean="0"/>
              <a:t>labels)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vs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series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dictionary_name.loc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a data </a:t>
            </a:r>
            <a:r>
              <a:rPr lang="en-US" dirty="0" smtClean="0"/>
              <a:t>frame</a:t>
            </a:r>
            <a:endParaRPr lang="en-US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dictionary_name.loc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Specify rows and columns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dictionary_name.loc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[[row_label1, row_label2], [column_name1, column_name2]]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All rows, specific columns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dictionary_name.loc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oc</a:t>
            </a:r>
            <a:r>
              <a:rPr lang="en-US" dirty="0" smtClean="0"/>
              <a:t> vs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swat_sub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wat_sub.loc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[[‘DL’, ‘JD’], [group,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swat_sub.iloc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[[1, 2], [0, 1]]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Since it is a Data Frame, the row labels and columns names are included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66042"/>
              </p:ext>
            </p:extLst>
          </p:nvPr>
        </p:nvGraphicFramePr>
        <p:xfrm>
          <a:off x="2133600" y="1219200"/>
          <a:ext cx="5976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1980"/>
                <a:gridCol w="1684655"/>
                <a:gridCol w="1684655"/>
                <a:gridCol w="15481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Innovation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Lippi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Jian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IMO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Jens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Leerssen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2022"/>
              </p:ext>
            </p:extLst>
          </p:nvPr>
        </p:nvGraphicFramePr>
        <p:xfrm>
          <a:off x="2667000" y="4191000"/>
          <a:ext cx="390779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/>
                <a:gridCol w="1684655"/>
                <a:gridCol w="1684655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Innovation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Jian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1/14/2016"/>
</p:tagLst>
</file>

<file path=ppt/theme/theme1.xml><?xml version="1.0" encoding="utf-8"?>
<a:theme xmlns:a="http://schemas.openxmlformats.org/drawingml/2006/main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31D62"/>
        </a:dk2>
        <a:lt2>
          <a:srgbClr val="000000"/>
        </a:lt2>
        <a:accent1>
          <a:srgbClr val="031D62"/>
        </a:accent1>
        <a:accent2>
          <a:srgbClr val="7EAFCD"/>
        </a:accent2>
        <a:accent3>
          <a:srgbClr val="FFFFFF"/>
        </a:accent3>
        <a:accent4>
          <a:srgbClr val="000000"/>
        </a:accent4>
        <a:accent5>
          <a:srgbClr val="AAABB7"/>
        </a:accent5>
        <a:accent6>
          <a:srgbClr val="729EBA"/>
        </a:accent6>
        <a:hlink>
          <a:srgbClr val="B1BB1E"/>
        </a:hlink>
        <a:folHlink>
          <a:srgbClr val="283B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gRED PPT template</Template>
  <TotalTime>13033</TotalTime>
  <Words>724</Words>
  <Application>Microsoft Office PowerPoint</Application>
  <PresentationFormat>On-screen Show (4:3)</PresentationFormat>
  <Paragraphs>177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gRED PPT template</vt:lpstr>
      <vt:lpstr>Data Camp - Intermediate Python for Data Science Chapter 2: Dictionaries &amp; Pandas</vt:lpstr>
      <vt:lpstr>Overview</vt:lpstr>
      <vt:lpstr>Understanding your dictionary </vt:lpstr>
      <vt:lpstr>Edit a Dictionary</vt:lpstr>
      <vt:lpstr>Dictionary of dictionaries</vt:lpstr>
      <vt:lpstr>Pandas</vt:lpstr>
      <vt:lpstr>Index and Select data from Data Frames</vt:lpstr>
      <vt:lpstr>Series vs Data Frame</vt:lpstr>
      <vt:lpstr>loc vs iloc</vt:lpstr>
      <vt:lpstr>Handy Hint</vt:lpstr>
    </vt:vector>
  </TitlesOfParts>
  <Company>Genentech,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Aryn Moore</dc:creator>
  <cp:lastModifiedBy>Moore, Aryn {GEGD~South San Francisco}</cp:lastModifiedBy>
  <cp:revision>153</cp:revision>
  <dcterms:created xsi:type="dcterms:W3CDTF">2016-10-10T22:00:01Z</dcterms:created>
  <dcterms:modified xsi:type="dcterms:W3CDTF">2016-11-14T21:05:16Z</dcterms:modified>
</cp:coreProperties>
</file>