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309" r:id="rId3"/>
    <p:sldId id="310" r:id="rId4"/>
    <p:sldId id="301" r:id="rId5"/>
    <p:sldId id="302" r:id="rId6"/>
    <p:sldId id="303" r:id="rId7"/>
    <p:sldId id="304" r:id="rId8"/>
    <p:sldId id="305" r:id="rId9"/>
    <p:sldId id="307" r:id="rId10"/>
    <p:sldId id="308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94660"/>
  </p:normalViewPr>
  <p:slideViewPr>
    <p:cSldViewPr>
      <p:cViewPr>
        <p:scale>
          <a:sx n="70" d="100"/>
          <a:sy n="70" d="100"/>
        </p:scale>
        <p:origin x="-133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6D8D-EB17-4EBA-9BF6-2F41C030BE4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479D-F9C9-4922-AA38-57036AA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0479D-F9C9-4922-AA38-57036AAD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05225"/>
            <a:ext cx="6096000" cy="1628775"/>
          </a:xfrm>
        </p:spPr>
        <p:txBody>
          <a:bodyPr/>
          <a:lstStyle/>
          <a:p>
            <a:r>
              <a:rPr lang="en-US" sz="3200" dirty="0" smtClean="0"/>
              <a:t>Data Camp - Intermediate Python for Data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Logic, Control Flow, and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86400"/>
            <a:ext cx="6086475" cy="619125"/>
          </a:xfrm>
        </p:spPr>
        <p:txBody>
          <a:bodyPr/>
          <a:lstStyle/>
          <a:p>
            <a:r>
              <a:rPr lang="en-US" sz="2000" b="1" dirty="0" smtClean="0"/>
              <a:t>November 21, 2016</a:t>
            </a:r>
            <a:endParaRPr lang="en-US" sz="2000" b="1" dirty="0"/>
          </a:p>
          <a:p>
            <a:r>
              <a:rPr lang="en-US" sz="2000" b="1" dirty="0" err="1"/>
              <a:t>Aryn</a:t>
            </a:r>
            <a:r>
              <a:rPr lang="en-US" sz="2000" b="1" dirty="0"/>
              <a:t> </a:t>
            </a:r>
            <a:r>
              <a:rPr lang="en-US" sz="2000" b="1" dirty="0" smtClean="0"/>
              <a:t>Moore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55" y="1524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DATA SWAT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cars['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cars_per_cap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&gt;500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car_maniac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many_cars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657350" lvl="4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cars[cars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cars_per_cap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']&gt;500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Python Class vs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601075" cy="5343525"/>
          </a:xfrm>
        </p:spPr>
        <p:txBody>
          <a:bodyPr/>
          <a:lstStyle/>
          <a:p>
            <a:r>
              <a:rPr lang="en-US" dirty="0"/>
              <a:t>Type is built into the language</a:t>
            </a:r>
          </a:p>
          <a:p>
            <a:r>
              <a:rPr lang="en-US" dirty="0"/>
              <a:t>Class is built by the programmer</a:t>
            </a:r>
          </a:p>
          <a:p>
            <a:r>
              <a:rPr lang="en-US" dirty="0"/>
              <a:t>Object is an instance of both class and type</a:t>
            </a:r>
          </a:p>
          <a:p>
            <a:endParaRPr lang="en-US" dirty="0"/>
          </a:p>
          <a:p>
            <a:r>
              <a:rPr lang="en-US" dirty="0" smtClean="0"/>
              <a:t>Historical difference: </a:t>
            </a:r>
          </a:p>
          <a:p>
            <a:pPr lvl="1"/>
            <a:r>
              <a:rPr lang="en-US" sz="2200" dirty="0" smtClean="0"/>
              <a:t>In Python version 2.1 and older, </a:t>
            </a:r>
            <a:r>
              <a:rPr lang="en-US" sz="2200" dirty="0"/>
              <a:t>there was a difference between user-defined classes and built in types. But since </a:t>
            </a:r>
            <a:r>
              <a:rPr lang="en-US" sz="2200" dirty="0" smtClean="0"/>
              <a:t>version 2.2</a:t>
            </a:r>
            <a:r>
              <a:rPr lang="en-US" sz="2200" dirty="0"/>
              <a:t>, as long as you're using "new-style" classes (classes that inherit from </a:t>
            </a:r>
            <a:r>
              <a:rPr lang="en-US" sz="2200" dirty="0"/>
              <a:t>object</a:t>
            </a:r>
            <a:r>
              <a:rPr lang="en-US" sz="2200" dirty="0"/>
              <a:t> in 2.x, and are default in 3.x), there is no real difference. </a:t>
            </a:r>
            <a:r>
              <a:rPr lang="en-US" sz="2200" dirty="0">
                <a:solidFill>
                  <a:srgbClr val="C00000"/>
                </a:solidFill>
              </a:rPr>
              <a:t>Essentially, a </a:t>
            </a:r>
            <a:r>
              <a:rPr lang="en-US" sz="2200" i="1" dirty="0">
                <a:solidFill>
                  <a:srgbClr val="C00000"/>
                </a:solidFill>
              </a:rPr>
              <a:t>class</a:t>
            </a:r>
            <a:r>
              <a:rPr lang="en-US" sz="2200" dirty="0">
                <a:solidFill>
                  <a:srgbClr val="C00000"/>
                </a:solidFill>
              </a:rPr>
              <a:t> is a mechanism Python gives us to create new user-defined types from Python code</a:t>
            </a:r>
            <a:r>
              <a:rPr lang="en-US" sz="22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sz="2200" dirty="0"/>
              <a:t>Classes were always types, but now they are the same kind of types as the built-in types</a:t>
            </a:r>
            <a:r>
              <a:rPr lang="en-US" sz="2200" dirty="0" smtClean="0"/>
              <a:t>.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New-style vs </a:t>
            </a:r>
            <a:r>
              <a:rPr lang="en-US" dirty="0" smtClean="0"/>
              <a:t>Old-style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Style classes can use descriptors (including __slots__), and Old Style classes cannot. Normally, this is just an advantage for New Style Classes, but it can affect lookup. An old-style class will always find an attribute on an instance before it looks in the hierarchy. (So you can hide a method.) A new-style class will let the class definition win if it is a writeable descriptor, so you may not be able to (effectively) store data on an instance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524875" cy="4964113"/>
          </a:xfrm>
        </p:spPr>
        <p:txBody>
          <a:bodyPr/>
          <a:lstStyle/>
          <a:p>
            <a:r>
              <a:rPr lang="en-US" dirty="0" smtClean="0"/>
              <a:t>Compare 2 </a:t>
            </a:r>
            <a:r>
              <a:rPr lang="en-US" dirty="0" smtClean="0"/>
              <a:t>python </a:t>
            </a:r>
            <a:r>
              <a:rPr lang="en-US" dirty="0" smtClean="0"/>
              <a:t>values, result </a:t>
            </a:r>
            <a:r>
              <a:rPr lang="en-US" dirty="0" smtClean="0"/>
              <a:t>in a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same </a:t>
            </a:r>
            <a:r>
              <a:rPr lang="en-US" dirty="0" smtClean="0"/>
              <a:t>data </a:t>
            </a:r>
            <a:r>
              <a:rPr lang="en-US" dirty="0" smtClean="0"/>
              <a:t>types can be compared 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smtClean="0"/>
              <a:t>integer and float</a:t>
            </a:r>
          </a:p>
          <a:p>
            <a:pPr lvl="1"/>
            <a:r>
              <a:rPr lang="en-US" dirty="0" smtClean="0"/>
              <a:t>String comparisons: alphabetically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Boolean Values:</a:t>
            </a:r>
            <a:endParaRPr lang="en-US" dirty="0"/>
          </a:p>
          <a:p>
            <a:pPr lvl="1"/>
            <a:r>
              <a:rPr lang="en-US" dirty="0" smtClean="0"/>
              <a:t>True == 1</a:t>
            </a:r>
          </a:p>
          <a:p>
            <a:pPr lvl="1"/>
            <a:r>
              <a:rPr lang="en-US" dirty="0" smtClean="0"/>
              <a:t>False == 0</a:t>
            </a:r>
          </a:p>
          <a:p>
            <a:endParaRPr lang="en-US" dirty="0"/>
          </a:p>
          <a:p>
            <a:r>
              <a:rPr lang="en-US" dirty="0" smtClean="0"/>
              <a:t>Can compare values in a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79309"/>
              </p:ext>
            </p:extLst>
          </p:nvPr>
        </p:nvGraphicFramePr>
        <p:xfrm>
          <a:off x="2057400" y="1905000"/>
          <a:ext cx="534098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8"/>
                <a:gridCol w="337851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Less than: 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Less than or equal to: 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Greater than: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Greater than or equal to: 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Equal: 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Does</a:t>
                      </a:r>
                      <a:r>
                        <a:rPr lang="en-US" sz="2000" baseline="0" dirty="0" smtClean="0"/>
                        <a:t> not equal</a:t>
                      </a:r>
                      <a:r>
                        <a:rPr lang="en-US" sz="2000" dirty="0" smtClean="0"/>
                        <a:t>: !=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(can also use &lt;&gt;)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nd: </a:t>
            </a:r>
            <a:r>
              <a:rPr lang="en-US" dirty="0" smtClean="0"/>
              <a:t>takes 2 </a:t>
            </a:r>
            <a:r>
              <a:rPr lang="en-US" dirty="0" err="1" smtClean="0"/>
              <a:t>booleans</a:t>
            </a:r>
            <a:r>
              <a:rPr lang="en-US" dirty="0" smtClean="0"/>
              <a:t>, returns True if both </a:t>
            </a:r>
            <a:r>
              <a:rPr lang="en-US" dirty="0" err="1" smtClean="0"/>
              <a:t>booleans</a:t>
            </a:r>
            <a:r>
              <a:rPr lang="en-US" dirty="0" smtClean="0"/>
              <a:t> are true</a:t>
            </a:r>
          </a:p>
          <a:p>
            <a:pPr lvl="1"/>
            <a:r>
              <a:rPr lang="en-US" dirty="0" smtClean="0"/>
              <a:t>Can use this to check a variable against more than one comparison</a:t>
            </a:r>
          </a:p>
          <a:p>
            <a:pPr lvl="1"/>
            <a:r>
              <a:rPr lang="en-US" dirty="0" smtClean="0"/>
              <a:t>Can’t use on an array of </a:t>
            </a:r>
            <a:r>
              <a:rPr lang="en-US" dirty="0" err="1" smtClean="0"/>
              <a:t>booleans</a:t>
            </a:r>
            <a:r>
              <a:rPr lang="en-US" dirty="0" smtClean="0"/>
              <a:t>, use </a:t>
            </a:r>
            <a:r>
              <a:rPr lang="en-US" dirty="0" err="1" smtClean="0"/>
              <a:t>a.any</a:t>
            </a:r>
            <a:r>
              <a:rPr lang="en-US" dirty="0" smtClean="0"/>
              <a:t>() or </a:t>
            </a:r>
            <a:r>
              <a:rPr lang="en-US" dirty="0" err="1" smtClean="0"/>
              <a:t>a.all</a:t>
            </a:r>
            <a:r>
              <a:rPr lang="en-US" dirty="0" smtClean="0"/>
              <a:t>() instead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dirty="0" smtClean="0"/>
              <a:t>only at least one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needs to </a:t>
            </a:r>
            <a:r>
              <a:rPr lang="en-US" dirty="0" smtClean="0"/>
              <a:t>be true for the return to be True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ot: </a:t>
            </a:r>
            <a:r>
              <a:rPr lang="en-US" dirty="0" smtClean="0"/>
              <a:t>negates </a:t>
            </a:r>
            <a:r>
              <a:rPr lang="en-US" dirty="0" err="1" smtClean="0"/>
              <a:t>boolean</a:t>
            </a:r>
            <a:r>
              <a:rPr lang="en-US" dirty="0" smtClean="0"/>
              <a:t> value used on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ot has a </a:t>
            </a:r>
            <a:r>
              <a:rPr lang="en-US" dirty="0" smtClean="0"/>
              <a:t>higher priority than and/or, executed first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versions: for use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numpy.logical_not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(numpyarray_1, numpyarray_2)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numpy.logical_or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numpyarray_1, numpyarray_2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numpy.logical_and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numpyarray_1, numpyarray_2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38" y="1295400"/>
            <a:ext cx="8982075" cy="4964113"/>
          </a:xfrm>
        </p:spPr>
        <p:txBody>
          <a:bodyPr/>
          <a:lstStyle/>
          <a:p>
            <a:pPr marL="0" indent="0">
              <a:buNone/>
            </a:pPr>
            <a:r>
              <a:rPr lang="en-US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[1]: x 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= 8</a:t>
            </a:r>
          </a:p>
          <a:p>
            <a:pPr marL="0" indent="0">
              <a:buNone/>
            </a:pPr>
            <a:r>
              <a:rPr lang="en-US" kern="12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 </a:t>
            </a:r>
            <a:r>
              <a:rPr lang="en-US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kern="12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not (not(x &lt; 3) and not ((y &gt; 14 or y &gt; 10))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8125"/>
              </p:ext>
            </p:extLst>
          </p:nvPr>
        </p:nvGraphicFramePr>
        <p:xfrm>
          <a:off x="381000" y="3886200"/>
          <a:ext cx="8534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1099820"/>
                <a:gridCol w="1600200"/>
                <a:gridCol w="762000"/>
                <a:gridCol w="914400"/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 &lt; 3)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(y &gt; 14 or y &gt; 10)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(not</a:t>
                      </a:r>
                      <a:endParaRPr lang="en-US" sz="2200" dirty="0" smtClean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(False)</a:t>
                      </a:r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2200" dirty="0" smtClean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endParaRPr lang="en-US" sz="2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(not</a:t>
                      </a:r>
                      <a:endParaRPr lang="en-US" sz="220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(False)</a:t>
                      </a:r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endParaRPr lang="en-US" sz="2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200" kern="120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True</a:t>
                      </a:r>
                      <a:r>
                        <a:rPr lang="en-US" sz="22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2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  <a:endParaRPr lang="en-US" sz="2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(True)</a:t>
                      </a:r>
                      <a:endParaRPr lang="en-US" sz="2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Out[1]:            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2143860" y="2765201"/>
            <a:ext cx="484632" cy="685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125060" y="2765201"/>
            <a:ext cx="484632" cy="685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106260" y="2765201"/>
            <a:ext cx="484632" cy="685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version of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35" y="1295400"/>
            <a:ext cx="8637565" cy="49641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[3]: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([18.0, 20.0, 10.75,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9.50])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your_house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([14.0, 24.0, 14.25, 9.0])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greater than 18.5 or smaller than 10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[4]: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np.logical_or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&gt;18.5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Out[4]: [False True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Both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your_house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smaller than 11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[5]: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my_house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your_house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Out[5]: [False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statements: if,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5114925"/>
          </a:xfrm>
        </p:spPr>
        <p:txBody>
          <a:bodyPr/>
          <a:lstStyle/>
          <a:p>
            <a:r>
              <a:rPr lang="en-US" sz="1800" dirty="0" smtClean="0"/>
              <a:t>if: Specifies the condition that needs to be met</a:t>
            </a:r>
          </a:p>
          <a:p>
            <a:r>
              <a:rPr lang="en-US" sz="1800" dirty="0" err="1" smtClean="0"/>
              <a:t>elif</a:t>
            </a:r>
            <a:r>
              <a:rPr lang="en-US" sz="1800" dirty="0"/>
              <a:t>: alternate </a:t>
            </a:r>
            <a:r>
              <a:rPr lang="en-US" sz="1800" dirty="0" smtClean="0"/>
              <a:t>if condition </a:t>
            </a:r>
            <a:r>
              <a:rPr lang="en-US" sz="1800" dirty="0"/>
              <a:t>in the same statement</a:t>
            </a:r>
          </a:p>
          <a:p>
            <a:r>
              <a:rPr lang="en-US" sz="1800" dirty="0" smtClean="0"/>
              <a:t>else: If the if statement requirements are not met, print something else.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To exit if statement, continue python code without indentation</a:t>
            </a:r>
          </a:p>
          <a:p>
            <a:r>
              <a:rPr lang="en-US" sz="1800" dirty="0" smtClean="0"/>
              <a:t>If something matches both the if and </a:t>
            </a:r>
            <a:r>
              <a:rPr lang="en-US" sz="1800" dirty="0" err="1" smtClean="0"/>
              <a:t>elif</a:t>
            </a:r>
            <a:r>
              <a:rPr lang="en-US" sz="1800" dirty="0" smtClean="0"/>
              <a:t> statement, Python stops at the first match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493607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condition : </a:t>
            </a:r>
          </a:p>
          <a:p>
            <a:r>
              <a:rPr lang="en-US" dirty="0"/>
              <a:t>    expression</a:t>
            </a:r>
          </a:p>
          <a:p>
            <a:r>
              <a:rPr lang="en-US" dirty="0" err="1"/>
              <a:t>elif</a:t>
            </a:r>
            <a:r>
              <a:rPr lang="en-US" dirty="0"/>
              <a:t> condition : </a:t>
            </a:r>
          </a:p>
          <a:p>
            <a:r>
              <a:rPr lang="en-US" dirty="0"/>
              <a:t>    expression</a:t>
            </a:r>
          </a:p>
          <a:p>
            <a:r>
              <a:rPr lang="en-US" dirty="0"/>
              <a:t>else :</a:t>
            </a:r>
          </a:p>
          <a:p>
            <a:r>
              <a:rPr lang="en-US" dirty="0"/>
              <a:t>    expressi</a:t>
            </a:r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 bwMode="auto">
          <a:xfrm>
            <a:off x="5334000" y="1198207"/>
            <a:ext cx="914400" cy="914400"/>
          </a:xfrm>
          <a:prstGeom prst="bentConnector3">
            <a:avLst/>
          </a:prstGeom>
          <a:solidFill>
            <a:srgbClr val="031D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3588171" y="2867836"/>
            <a:ext cx="32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[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588171" y="3401236"/>
            <a:ext cx="32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[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588171" y="3916150"/>
            <a:ext cx="32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[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0" y="32567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4 spaces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16" idx="0"/>
          </p:cNvCxnSpPr>
          <p:nvPr/>
        </p:nvCxnSpPr>
        <p:spPr bwMode="auto">
          <a:xfrm flipV="1">
            <a:off x="2667000" y="3037113"/>
            <a:ext cx="914400" cy="388864"/>
          </a:xfrm>
          <a:prstGeom prst="straightConnector1">
            <a:avLst/>
          </a:prstGeom>
          <a:solidFill>
            <a:srgbClr val="031D62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7" idx="0"/>
          </p:cNvCxnSpPr>
          <p:nvPr/>
        </p:nvCxnSpPr>
        <p:spPr bwMode="auto">
          <a:xfrm>
            <a:off x="2667000" y="3425977"/>
            <a:ext cx="914400" cy="144536"/>
          </a:xfrm>
          <a:prstGeom prst="straightConnector1">
            <a:avLst/>
          </a:prstGeom>
          <a:solidFill>
            <a:srgbClr val="031D62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18" idx="0"/>
          </p:cNvCxnSpPr>
          <p:nvPr/>
        </p:nvCxnSpPr>
        <p:spPr bwMode="auto">
          <a:xfrm>
            <a:off x="2667000" y="3425977"/>
            <a:ext cx="914400" cy="659450"/>
          </a:xfrm>
          <a:prstGeom prst="straightConnector1">
            <a:avLst/>
          </a:prstGeom>
          <a:solidFill>
            <a:srgbClr val="031D62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90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[1]: import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('cars.csv',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[2]: cars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Out[2]: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15247"/>
              </p:ext>
            </p:extLst>
          </p:nvPr>
        </p:nvGraphicFramePr>
        <p:xfrm>
          <a:off x="457200" y="3200400"/>
          <a:ext cx="632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828800"/>
                <a:gridCol w="20574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cars_per_cap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drives_right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809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United States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India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Russia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Morocco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Egypt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1/21/2016"/>
</p:tagLst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17189</TotalTime>
  <Words>687</Words>
  <Application>Microsoft Office PowerPoint</Application>
  <PresentationFormat>On-screen Show (4:3)</PresentationFormat>
  <Paragraphs>161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gRED PPT template</vt:lpstr>
      <vt:lpstr>Data Camp - Intermediate Python for Data Science Chapter 3: Logic, Control Flow, and Filtering</vt:lpstr>
      <vt:lpstr>Review: Python Class vs Type</vt:lpstr>
      <vt:lpstr>New-style vs Old-style</vt:lpstr>
      <vt:lpstr>Comparison Operators</vt:lpstr>
      <vt:lpstr>Boolean Operators</vt:lpstr>
      <vt:lpstr>Problem</vt:lpstr>
      <vt:lpstr>Numpy version of Boolean Operators</vt:lpstr>
      <vt:lpstr>Conditional statements: if, elif, else</vt:lpstr>
      <vt:lpstr>Cars DataFrame</vt:lpstr>
      <vt:lpstr>Cars Problem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Aryn Moore</dc:creator>
  <cp:lastModifiedBy>Moore, Aryn {GEGD~South San Francisco}</cp:lastModifiedBy>
  <cp:revision>221</cp:revision>
  <dcterms:created xsi:type="dcterms:W3CDTF">2016-10-10T22:00:01Z</dcterms:created>
  <dcterms:modified xsi:type="dcterms:W3CDTF">2016-11-21T20:42:14Z</dcterms:modified>
</cp:coreProperties>
</file>