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Relationship Id="rId3" Type="http://schemas.openxmlformats.org/officeDocument/2006/relationships/image" Target="../media/image0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304800" y="3705225"/>
            <a:ext cx="6096000" cy="1038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rgbClr val="031D6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314325" y="4905375"/>
            <a:ext cx="6086475" cy="619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7000" lvl="1" marL="6286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0650" lvl="2" marL="10287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4287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1885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3431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8003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2575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7147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/>
          <p:nvPr/>
        </p:nvSpPr>
        <p:spPr>
          <a:xfrm>
            <a:off x="-285750" y="4657725"/>
            <a:ext cx="1562099" cy="628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rgbClr val="031D6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ene_tag_rgb300" id="22" name="Shape 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2800" y="6229350"/>
            <a:ext cx="1752600" cy="463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ED_OLDmeta" id="23" name="Shape 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37338" y="3695700"/>
            <a:ext cx="2278061" cy="1049338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/>
          <p:nvPr>
            <p:ph idx="11" type="ftr"/>
          </p:nvPr>
        </p:nvSpPr>
        <p:spPr>
          <a:xfrm>
            <a:off x="314325" y="6629400"/>
            <a:ext cx="8591550" cy="15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4325" y="122238"/>
            <a:ext cx="7439025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 rot="5400000">
            <a:off x="2018506" y="-418305"/>
            <a:ext cx="4964112" cy="8372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9854" lvl="0" marL="228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7000" lvl="1" marL="6286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0650" lvl="2" marL="10287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4287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1885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3431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8003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2575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7147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4325" y="6629400"/>
            <a:ext cx="8591550" cy="15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8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 rot="5400000">
            <a:off x="4576762" y="2139950"/>
            <a:ext cx="6127749" cy="2092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 rot="5400000">
            <a:off x="314325" y="122238"/>
            <a:ext cx="6127749" cy="6127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9854" lvl="0" marL="228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7000" lvl="1" marL="6286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0650" lvl="2" marL="10287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4287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1885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3431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8003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2575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7147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14325" y="6629400"/>
            <a:ext cx="8591550" cy="15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8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4325" y="122238"/>
            <a:ext cx="7439025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4325" y="1285875"/>
            <a:ext cx="8372474" cy="4964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9854" lvl="0" marL="228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7000" lvl="1" marL="6286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0650" lvl="2" marL="10287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4287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1885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3431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8003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2575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7147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314325" y="6629400"/>
            <a:ext cx="8591550" cy="15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8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314325" y="6629400"/>
            <a:ext cx="8591550" cy="15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8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4325" y="122238"/>
            <a:ext cx="7439025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4325" y="1285875"/>
            <a:ext cx="4110037" cy="4964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7470" lvl="0" marL="228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5409" lvl="1" marL="6286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0650" lvl="2" marL="10287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7794" lvl="3" marL="14287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37795" lvl="4" marL="1885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7795" lvl="5" marL="23431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7795" lvl="6" marL="28003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7795" lvl="7" marL="32575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7795" lvl="8" marL="37147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576762" y="1285875"/>
            <a:ext cx="4110036" cy="4964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7470" lvl="0" marL="228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5409" lvl="1" marL="6286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0650" lvl="2" marL="10287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7794" lvl="3" marL="14287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37795" lvl="4" marL="1885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7795" lvl="5" marL="23431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7795" lvl="6" marL="28003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7795" lvl="7" marL="32575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7795" lvl="8" marL="37147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14325" y="6629400"/>
            <a:ext cx="8591550" cy="15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8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99060" lvl="0" marL="228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7000" lvl="1" marL="6286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1444" lvl="2" marL="10287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8589" lvl="3" marL="14287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8589" lvl="4" marL="1885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8589" lvl="5" marL="23431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48589" lvl="6" marL="28003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8589" lvl="7" marL="32575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48590" lvl="8" marL="37147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99060" lvl="0" marL="228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7000" lvl="1" marL="6286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1444" lvl="2" marL="10287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8589" lvl="3" marL="14287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8589" lvl="4" marL="1885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8589" lvl="5" marL="23431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48589" lvl="6" marL="28003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8589" lvl="7" marL="32575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48590" lvl="8" marL="37147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14325" y="6629400"/>
            <a:ext cx="8591550" cy="15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8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4325" y="122238"/>
            <a:ext cx="7439025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4325" y="6629400"/>
            <a:ext cx="8591550" cy="15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8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1" type="ftr"/>
          </p:nvPr>
        </p:nvSpPr>
        <p:spPr>
          <a:xfrm>
            <a:off x="314325" y="6629400"/>
            <a:ext cx="8591550" cy="15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8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5879" lvl="0" marL="228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3819" lvl="1" marL="6286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9060" lvl="2" marL="10287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4287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1885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3431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8003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2575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7147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4325" y="6629400"/>
            <a:ext cx="8591550" cy="15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8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4325" y="6629400"/>
            <a:ext cx="8591550" cy="15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8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0825" cy="1087437"/>
          </a:xfrm>
          <a:prstGeom prst="rect">
            <a:avLst/>
          </a:prstGeom>
          <a:solidFill>
            <a:srgbClr val="031D6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314325" y="122238"/>
            <a:ext cx="7439025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314325" y="1285875"/>
            <a:ext cx="8372474" cy="4964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9854" lvl="0" marL="228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7000" lvl="1" marL="6286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0650" lvl="2" marL="10287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4287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1885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3431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8003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2575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7147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" name="Shape 13"/>
          <p:cNvCxnSpPr/>
          <p:nvPr/>
        </p:nvCxnSpPr>
        <p:spPr>
          <a:xfrm>
            <a:off x="8058150" y="0"/>
            <a:ext cx="0" cy="108585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Shape 14"/>
          <p:cNvSpPr/>
          <p:nvPr/>
        </p:nvSpPr>
        <p:spPr>
          <a:xfrm>
            <a:off x="-285750" y="4657725"/>
            <a:ext cx="1562099" cy="628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8070850" y="457200"/>
            <a:ext cx="1073150" cy="18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314325" y="6629400"/>
            <a:ext cx="8591550" cy="15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304800" y="3705225"/>
            <a:ext cx="6019799" cy="162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3200" u="none" cap="none" strike="noStrike">
                <a:solidFill>
                  <a:srgbClr val="031D62"/>
                </a:solidFill>
                <a:latin typeface="Arial"/>
                <a:ea typeface="Arial"/>
                <a:cs typeface="Arial"/>
                <a:sym typeface="Arial"/>
              </a:rPr>
              <a:t>Data Camp - Intermediate Python for Data Science</a:t>
            </a:r>
            <a:br>
              <a:rPr b="1" i="0" lang="en-US" sz="2800" u="none" cap="none" strike="noStrike">
                <a:solidFill>
                  <a:srgbClr val="031D6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 cap="none" strike="noStrike">
                <a:solidFill>
                  <a:srgbClr val="031D62"/>
                </a:solidFill>
                <a:latin typeface="Arial"/>
                <a:ea typeface="Arial"/>
                <a:cs typeface="Arial"/>
                <a:sym typeface="Arial"/>
              </a:rPr>
              <a:t>Chapter 4: Loops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304800" y="5486400"/>
            <a:ext cx="6086475" cy="619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November 29, 2016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Aryn Moore</a:t>
            </a:r>
          </a:p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314325" y="6629400"/>
            <a:ext cx="8591550" cy="152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gRED Confidential — do not copy, distribute or use without prior written consent.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210355" y="152400"/>
            <a:ext cx="3429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SWAT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4325" y="122238"/>
            <a:ext cx="7439025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4325" y="1143000"/>
            <a:ext cx="8372474" cy="510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loops execute a statement or group of statements multiple times until the condition(s) is/are met.</a:t>
            </a:r>
          </a:p>
          <a:p>
            <a:pPr indent="-228600" lvl="0" marL="228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nest multiple loops within one another</a:t>
            </a:r>
          </a:p>
          <a:p>
            <a:pPr indent="-228600" lvl="0" marL="228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loop</a:t>
            </a:r>
          </a:p>
          <a:p>
            <a:pPr indent="-228600" lvl="0" marL="228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49" lvl="1" marL="6286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repeated if statement performed while condition is true</a:t>
            </a:r>
          </a:p>
          <a:p>
            <a:pPr indent="-234949" lvl="1" marL="6286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Arial"/>
              <a:buChar char="–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ctrl + c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interrupt a permanent loop.</a:t>
            </a:r>
          </a:p>
          <a:p>
            <a:pPr indent="-228600" lvl="0" marL="228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loop</a:t>
            </a:r>
          </a:p>
          <a:p>
            <a:pPr indent="-234949" lvl="1" marL="6286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49" lvl="1" marL="6286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49" lvl="1" marL="6286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Executes a sequence of statements multiple times </a:t>
            </a:r>
          </a:p>
          <a:p>
            <a:pPr indent="-6350" lvl="1" marL="4000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until end of sequence is reached.</a:t>
            </a:r>
          </a:p>
          <a:p>
            <a:pPr indent="-234949" lvl="1" marL="6286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Iterates over all kinds of data structures</a:t>
            </a:r>
          </a:p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4325" y="6629400"/>
            <a:ext cx="8591550" cy="152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gRED Confidential — do not copy, distribute or use without prior written consent.</a:t>
            </a:r>
          </a:p>
        </p:txBody>
      </p:sp>
      <p:cxnSp>
        <p:nvCxnSpPr>
          <p:cNvPr id="83" name="Shape 83"/>
          <p:cNvCxnSpPr/>
          <p:nvPr/>
        </p:nvCxnSpPr>
        <p:spPr>
          <a:xfrm>
            <a:off x="5105400" y="3048000"/>
            <a:ext cx="152399" cy="0"/>
          </a:xfrm>
          <a:prstGeom prst="straightConnector1">
            <a:avLst/>
          </a:prstGeom>
          <a:solidFill>
            <a:srgbClr val="031D62"/>
          </a:solidFill>
          <a:ln>
            <a:noFill/>
          </a:ln>
        </p:spPr>
      </p:cxnSp>
      <p:sp>
        <p:nvSpPr>
          <p:cNvPr id="84" name="Shape 84"/>
          <p:cNvSpPr txBox="1"/>
          <p:nvPr/>
        </p:nvSpPr>
        <p:spPr>
          <a:xfrm>
            <a:off x="762000" y="2710456"/>
            <a:ext cx="2819400" cy="707886"/>
          </a:xfrm>
          <a:prstGeom prst="rect">
            <a:avLst/>
          </a:prstGeom>
          <a:noFill/>
          <a:ln cap="flat" cmpd="sng" w="9525">
            <a:solidFill>
              <a:srgbClr val="0328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rgbClr val="032889"/>
                </a:solidFill>
                <a:latin typeface="Courier New"/>
                <a:ea typeface="Courier New"/>
                <a:cs typeface="Courier New"/>
                <a:sym typeface="Courier New"/>
              </a:rPr>
              <a:t>while condition 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rgbClr val="032889"/>
                </a:solidFill>
                <a:latin typeface="Courier New"/>
                <a:ea typeface="Courier New"/>
                <a:cs typeface="Courier New"/>
                <a:sym typeface="Courier New"/>
              </a:rPr>
              <a:t>    expression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800100" y="4698957"/>
            <a:ext cx="2743199" cy="707886"/>
          </a:xfrm>
          <a:prstGeom prst="rect">
            <a:avLst/>
          </a:prstGeom>
          <a:noFill/>
          <a:ln cap="flat" cmpd="sng" w="9525">
            <a:solidFill>
              <a:srgbClr val="0328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rgbClr val="032889"/>
                </a:solidFill>
                <a:latin typeface="Courier New"/>
                <a:ea typeface="Courier New"/>
                <a:cs typeface="Courier New"/>
                <a:sym typeface="Courier New"/>
              </a:rPr>
              <a:t>for var in seq 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rgbClr val="032889"/>
                </a:solidFill>
                <a:latin typeface="Courier New"/>
                <a:ea typeface="Courier New"/>
                <a:cs typeface="Courier New"/>
                <a:sym typeface="Courier New"/>
              </a:rPr>
              <a:t>    expression</a:t>
            </a:r>
          </a:p>
        </p:txBody>
      </p:sp>
      <p:pic>
        <p:nvPicPr>
          <p:cNvPr descr="C:\Users\moorea19\AppData\Local\Temp\SNAGHTML5aedad1.PNG" id="86" name="Shape 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1576" y="4401817"/>
            <a:ext cx="2732963" cy="20100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oorea19\AppData\Local\Temp\SNAGHTML59d3e16.PNG" id="87" name="Shape 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84532" y="1871105"/>
            <a:ext cx="2330868" cy="2106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4325" y="122238"/>
            <a:ext cx="7439025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while loop conditionals (if/else statements)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1452562" y="1285875"/>
            <a:ext cx="6238874" cy="191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32889"/>
              </a:buClr>
              <a:buSzPct val="2500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32889"/>
                </a:solidFill>
                <a:latin typeface="Courier New"/>
                <a:ea typeface="Courier New"/>
                <a:cs typeface="Courier New"/>
                <a:sym typeface="Courier New"/>
              </a:rPr>
              <a:t>while this condition is true: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032889"/>
              </a:buClr>
              <a:buSzPct val="2500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32889"/>
                </a:solidFill>
                <a:latin typeface="Courier New"/>
                <a:ea typeface="Courier New"/>
                <a:cs typeface="Courier New"/>
                <a:sym typeface="Courier New"/>
              </a:rPr>
              <a:t>    execute this thing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032889"/>
              </a:buClr>
              <a:buSzPct val="2500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32889"/>
                </a:solidFill>
                <a:latin typeface="Courier New"/>
                <a:ea typeface="Courier New"/>
                <a:cs typeface="Courier New"/>
                <a:sym typeface="Courier New"/>
              </a:rPr>
              <a:t>    if condition, while true, is one thing :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032889"/>
              </a:buClr>
              <a:buSzPct val="2500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32889"/>
                </a:solidFill>
                <a:latin typeface="Courier New"/>
                <a:ea typeface="Courier New"/>
                <a:cs typeface="Courier New"/>
                <a:sym typeface="Courier New"/>
              </a:rPr>
              <a:t>        then do this 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032889"/>
              </a:buClr>
              <a:buSzPct val="2500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32889"/>
                </a:solidFill>
                <a:latin typeface="Courier New"/>
                <a:ea typeface="Courier New"/>
                <a:cs typeface="Courier New"/>
                <a:sym typeface="Courier New"/>
              </a:rPr>
              <a:t>    else :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032889"/>
              </a:buClr>
              <a:buSzPct val="2500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32889"/>
                </a:solidFill>
                <a:latin typeface="Courier New"/>
                <a:ea typeface="Courier New"/>
                <a:cs typeface="Courier New"/>
                <a:sym typeface="Courier New"/>
              </a:rPr>
              <a:t>        do a different thing</a:t>
            </a:r>
          </a:p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14325" y="6629400"/>
            <a:ext cx="8591550" cy="152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gRED Confidential — do not copy, distribute or use without prior written consent.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235423" y="3449471"/>
            <a:ext cx="4343400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 [1]: offset = -6		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 [2]: while offset != 0 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if offset &gt; 0 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offset = offset - 1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else 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offset = offset + 1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print(offset)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Out[2]: -5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-4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-3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-2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-1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0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4594746" y="3446058"/>
            <a:ext cx="4343400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 [3]: offset = 6		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 [4]: while offset != 0 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if offset &gt; 0 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offset = offset - 1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else 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offset = offset + 1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print(offset)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Out[4]: 5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4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3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4325" y="122238"/>
            <a:ext cx="7439025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enumerate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4325" y="1285875"/>
            <a:ext cx="8372474" cy="4964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enumerate: index the values being printed in the loop</a:t>
            </a: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 [1]: areas = [11.25, 18.0, 20.0, 10.75, 9.50]</a:t>
            </a: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 [2]: </a:t>
            </a:r>
            <a:r>
              <a:rPr b="0" i="0" lang="en-US" sz="2200" u="none" cap="none" strike="noStrike">
                <a:solidFill>
                  <a:srgbClr val="0538C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index, area </a:t>
            </a:r>
            <a:r>
              <a:rPr b="0" i="0" lang="en-US" sz="2200" u="none" cap="none" strike="noStrike">
                <a:solidFill>
                  <a:srgbClr val="0538C5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2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enumerate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(areas) : </a:t>
            </a: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0" i="0" lang="en-US" sz="2200" u="none" cap="none" strike="noStrike">
                <a:solidFill>
                  <a:srgbClr val="0538C5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(index, area)</a:t>
            </a: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Out[2]: 0 11.25</a:t>
            </a: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1 18.0</a:t>
            </a: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2 20.0</a:t>
            </a: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3 10.75</a:t>
            </a: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4 9.5</a:t>
            </a:r>
          </a:p>
        </p:txBody>
      </p:sp>
      <p:sp>
        <p:nvSpPr>
          <p:cNvPr id="103" name="Shape 103"/>
          <p:cNvSpPr txBox="1"/>
          <p:nvPr>
            <p:ph idx="11" type="ftr"/>
          </p:nvPr>
        </p:nvSpPr>
        <p:spPr>
          <a:xfrm>
            <a:off x="314325" y="6629400"/>
            <a:ext cx="8591550" cy="152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gRED Confidential — do not copy, distribute or use without prior written consent.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4325" y="122238"/>
            <a:ext cx="7439025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enumerate continued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4325" y="1143000"/>
            <a:ext cx="8601074" cy="5714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 [3]: areas = [11.25, 18.0, 20.0, 10.75, 9.50]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 [4]: </a:t>
            </a:r>
            <a:r>
              <a:rPr b="0" i="0" lang="en-US" sz="1800" u="none" cap="none" strike="noStrike">
                <a:solidFill>
                  <a:srgbClr val="032889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index, a </a:t>
            </a:r>
            <a:r>
              <a:rPr b="0" i="0" lang="en-US" sz="1800" u="none" cap="none" strike="noStrike">
                <a:solidFill>
                  <a:srgbClr val="032889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enumerate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(areas) :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0" i="0" lang="en-US" sz="1800" u="none" cap="none" strike="noStrike">
                <a:solidFill>
                  <a:srgbClr val="032889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"room "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(index)  + </a:t>
            </a:r>
            <a:r>
              <a:rPr b="0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(a))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Out[4]: room 0: 11.25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room 1: 18.0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room 2: 20.0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room 3: 10.75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room 4: 9.5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 [5]: areas = [11.25, 18.0, 20.0, 10.75, 9.50]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 [6]: </a:t>
            </a:r>
            <a:r>
              <a:rPr b="0" i="0" lang="en-US" sz="1800" u="none" cap="none" strike="noStrike">
                <a:solidFill>
                  <a:srgbClr val="032889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index, a </a:t>
            </a:r>
            <a:r>
              <a:rPr b="0" i="0" lang="en-US" sz="1800" u="none" cap="none" strike="noStrike">
                <a:solidFill>
                  <a:srgbClr val="032889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enumerate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(areas) :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0" i="0" lang="en-US" sz="1800" u="none" cap="none" strike="noStrike">
                <a:solidFill>
                  <a:srgbClr val="032889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"room "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(index + 1)  + </a:t>
            </a:r>
            <a:r>
              <a:rPr b="0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(a))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Out[6]: room 1: 11.25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room 2: 18.0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room 3: 20.0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room 4: 10.75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room 5: 9.5</a:t>
            </a:r>
          </a:p>
        </p:txBody>
      </p:sp>
      <p:sp>
        <p:nvSpPr>
          <p:cNvPr id="110" name="Shape 110"/>
          <p:cNvSpPr txBox="1"/>
          <p:nvPr>
            <p:ph idx="11" type="ftr"/>
          </p:nvPr>
        </p:nvSpPr>
        <p:spPr>
          <a:xfrm>
            <a:off x="314325" y="6629400"/>
            <a:ext cx="8591550" cy="152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gRED Confidential — do not copy, distribute or use without prior written consent.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4325" y="122238"/>
            <a:ext cx="7439025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loop over list of lists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238125" y="1295400"/>
            <a:ext cx="8677275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represents each sub-list. Index each sub-list using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loop over and print the objects you want.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 [7]: house = [["hallway", 11.25], 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["kitchen", 18.0], 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["living room", 20.0], 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["bedroom", 10.75], 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["bathroom", 9.50]]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 [8]: </a:t>
            </a:r>
            <a:r>
              <a:rPr b="0" i="0" lang="en-US" sz="1800" u="none" cap="none" strike="noStrike">
                <a:solidFill>
                  <a:srgbClr val="032889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0" i="0" lang="en-US" sz="1800" u="none" cap="none" strike="noStrike">
                <a:solidFill>
                  <a:srgbClr val="032889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house :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0" i="0" lang="en-US" sz="1800" u="none" cap="none" strike="noStrike">
                <a:solidFill>
                  <a:srgbClr val="032889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"the "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x[0] + </a:t>
            </a:r>
            <a:r>
              <a:rPr b="0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" is "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str(x[1]) + </a:t>
            </a:r>
            <a:r>
              <a:rPr b="0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" sqm"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Out[8]: the hallway is 11.25 sqm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the kitchen is 18.0 sqm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the living room is 20.0 sqm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the bedroom is 10.75 sqm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the bathroom is 9.5 sqm</a:t>
            </a:r>
          </a:p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14325" y="6629400"/>
            <a:ext cx="8591550" cy="152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gRED Confidential — do not copy, distribute or use without prior written consent.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5943600" y="2838823"/>
            <a:ext cx="28956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TIP: </a:t>
            </a: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the +’s are very important. You will get a syntax error if you forget any.</a:t>
            </a:r>
          </a:p>
        </p:txBody>
      </p:sp>
      <p:cxnSp>
        <p:nvCxnSpPr>
          <p:cNvPr id="119" name="Shape 119"/>
          <p:cNvCxnSpPr/>
          <p:nvPr/>
        </p:nvCxnSpPr>
        <p:spPr>
          <a:xfrm flipH="1">
            <a:off x="3886199" y="4039151"/>
            <a:ext cx="3505200" cy="476071"/>
          </a:xfrm>
          <a:prstGeom prst="straightConnector1">
            <a:avLst/>
          </a:prstGeom>
          <a:solidFill>
            <a:srgbClr val="031D62"/>
          </a:solidFill>
          <a:ln cap="flat" cmpd="sng" w="9525">
            <a:solidFill>
              <a:srgbClr val="00B05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20" name="Shape 120"/>
          <p:cNvCxnSpPr/>
          <p:nvPr/>
        </p:nvCxnSpPr>
        <p:spPr>
          <a:xfrm flipH="1">
            <a:off x="4876800" y="4058950"/>
            <a:ext cx="2514599" cy="456272"/>
          </a:xfrm>
          <a:prstGeom prst="straightConnector1">
            <a:avLst/>
          </a:prstGeom>
          <a:solidFill>
            <a:srgbClr val="031D62"/>
          </a:solidFill>
          <a:ln cap="flat" cmpd="sng" w="9525">
            <a:solidFill>
              <a:srgbClr val="00B05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21" name="Shape 121"/>
          <p:cNvCxnSpPr/>
          <p:nvPr/>
        </p:nvCxnSpPr>
        <p:spPr>
          <a:xfrm flipH="1">
            <a:off x="6134100" y="4058950"/>
            <a:ext cx="1257299" cy="437401"/>
          </a:xfrm>
          <a:prstGeom prst="straightConnector1">
            <a:avLst/>
          </a:prstGeom>
          <a:solidFill>
            <a:srgbClr val="031D62"/>
          </a:solidFill>
          <a:ln cap="flat" cmpd="sng" w="9525">
            <a:solidFill>
              <a:srgbClr val="00B05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22" name="Shape 122"/>
          <p:cNvCxnSpPr/>
          <p:nvPr/>
        </p:nvCxnSpPr>
        <p:spPr>
          <a:xfrm>
            <a:off x="7391400" y="4058950"/>
            <a:ext cx="152399" cy="456272"/>
          </a:xfrm>
          <a:prstGeom prst="straightConnector1">
            <a:avLst/>
          </a:prstGeom>
          <a:solidFill>
            <a:srgbClr val="031D62"/>
          </a:solidFill>
          <a:ln cap="flat" cmpd="sng" w="9525">
            <a:solidFill>
              <a:srgbClr val="00B050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4325" y="122238"/>
            <a:ext cx="7439025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Looping Dictionaries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152400" y="1143000"/>
            <a:ext cx="8839199" cy="5419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32889"/>
              </a:buClr>
              <a:buSzPct val="25000"/>
              <a:buFont typeface="Noto Sans Symbols"/>
              <a:buNone/>
            </a:pPr>
            <a:r>
              <a:rPr b="0" i="0" lang="en-US" sz="2200" u="none" cap="none" strike="noStrike">
                <a:solidFill>
                  <a:srgbClr val="032889"/>
                </a:solidFill>
                <a:latin typeface="Courier New"/>
                <a:ea typeface="Courier New"/>
                <a:cs typeface="Courier New"/>
                <a:sym typeface="Courier New"/>
              </a:rPr>
              <a:t>for key, value in dict_name.items() :</a:t>
            </a: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rgbClr val="032889"/>
              </a:buClr>
              <a:buSzPct val="25000"/>
              <a:buFont typeface="Noto Sans Symbols"/>
              <a:buNone/>
            </a:pPr>
            <a:r>
              <a:rPr b="0" i="0" lang="en-US" sz="2200" u="none" cap="none" strike="noStrike">
                <a:solidFill>
                  <a:srgbClr val="032889"/>
                </a:solidFill>
                <a:latin typeface="Courier New"/>
                <a:ea typeface="Courier New"/>
                <a:cs typeface="Courier New"/>
                <a:sym typeface="Courier New"/>
              </a:rPr>
              <a:t>    print()</a:t>
            </a:r>
          </a:p>
          <a:p>
            <a:pPr indent="-234950" lvl="1" marL="6286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Filip says that the order in which dictionary key/value pairs are iterated over is not fixed because a dictionary is inherently unordered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 [9]: world = { "afghanistan":30.55, 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"albania":2.77,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"algeria":39.21 }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 [10]: for key, value in world.items() :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print(key + " -- " + str(value))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Out[10]: algeria -- 39.21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afghanistan -- 30.55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albania -- 2.77</a:t>
            </a:r>
          </a:p>
          <a:p>
            <a:pPr indent="-228600" lvl="0" marL="228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I ran the same code, it was iterated over in the same order every time, but in a different order than Filip got (Afghanistan, Albania, Algeria - alphabetical)</a:t>
            </a:r>
          </a:p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>
            <a:off x="314325" y="6629400"/>
            <a:ext cx="8591550" cy="152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gRED Confidential — do not copy, distribute or use without prior written consent.</a:t>
            </a:r>
          </a:p>
        </p:txBody>
      </p:sp>
      <p:cxnSp>
        <p:nvCxnSpPr>
          <p:cNvPr id="130" name="Shape 130"/>
          <p:cNvCxnSpPr/>
          <p:nvPr/>
        </p:nvCxnSpPr>
        <p:spPr>
          <a:xfrm rot="10800000">
            <a:off x="4800600" y="1732001"/>
            <a:ext cx="2514599" cy="152399"/>
          </a:xfrm>
          <a:prstGeom prst="straightConnector1">
            <a:avLst/>
          </a:prstGeom>
          <a:solidFill>
            <a:srgbClr val="031D62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31" name="Shape 131"/>
          <p:cNvSpPr txBox="1"/>
          <p:nvPr/>
        </p:nvSpPr>
        <p:spPr>
          <a:xfrm>
            <a:off x="7315200" y="1732001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4325" y="122238"/>
            <a:ext cx="7439025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Looping Numpy Arrays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4325" y="1285875"/>
            <a:ext cx="8372474" cy="1304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538C5"/>
              </a:buClr>
              <a:buSzPct val="25000"/>
              <a:buFont typeface="Noto Sans Symbols"/>
              <a:buNone/>
            </a:pPr>
            <a:r>
              <a:rPr b="0" i="0" lang="en-US" sz="2200" u="none" cap="none" strike="noStrike">
                <a:solidFill>
                  <a:srgbClr val="0538C5"/>
                </a:solidFill>
                <a:latin typeface="Courier New"/>
                <a:ea typeface="Courier New"/>
                <a:cs typeface="Courier New"/>
                <a:sym typeface="Courier New"/>
              </a:rPr>
              <a:t>for val in np.nditer(array_name) :</a:t>
            </a:r>
          </a:p>
          <a:p>
            <a:pPr indent="-6350" lvl="1" marL="4000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Gives out every object in the array in a single list.</a:t>
            </a:r>
          </a:p>
          <a:p>
            <a:pPr indent="-228600" lvl="0" marL="228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 txBox="1"/>
          <p:nvPr>
            <p:ph idx="11" type="ftr"/>
          </p:nvPr>
        </p:nvSpPr>
        <p:spPr>
          <a:xfrm>
            <a:off x="314325" y="6629400"/>
            <a:ext cx="8591550" cy="152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gRED Confidential — do not copy, distribute or use without prior written consent.</a:t>
            </a:r>
          </a:p>
        </p:txBody>
      </p:sp>
      <p:cxnSp>
        <p:nvCxnSpPr>
          <p:cNvPr id="139" name="Shape 139"/>
          <p:cNvCxnSpPr/>
          <p:nvPr/>
        </p:nvCxnSpPr>
        <p:spPr>
          <a:xfrm rot="10800000">
            <a:off x="4800600" y="1732001"/>
            <a:ext cx="2514599" cy="152399"/>
          </a:xfrm>
          <a:prstGeom prst="straightConnector1">
            <a:avLst/>
          </a:prstGeom>
          <a:solidFill>
            <a:srgbClr val="031D62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40" name="Shape 140"/>
          <p:cNvSpPr txBox="1"/>
          <p:nvPr/>
        </p:nvSpPr>
        <p:spPr>
          <a:xfrm>
            <a:off x="7315200" y="1732001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3295933" y="2590800"/>
            <a:ext cx="5867400" cy="3693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 [5]: for x in np.nditer(np_baseball) 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print(x)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Out[5]: 74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72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...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75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73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...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180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215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...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190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195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152400" y="2627193"/>
            <a:ext cx="292858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 [4]: np_baseball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Out[4]: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array([[ 74, 180],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[ 72, 215],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...,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[ 75, 190],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[ 73, 195]])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4325" y="122238"/>
            <a:ext cx="7439025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Looping Pandas Data Frames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4325" y="1285875"/>
            <a:ext cx="8372474" cy="557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Pandas you have to mention explicitly that you want to iterate over the rows</a:t>
            </a:r>
          </a:p>
          <a:p>
            <a:pPr indent="-234950" lvl="1" marL="6286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Generates label of row, and the data in the row as a series</a:t>
            </a:r>
          </a:p>
          <a:p>
            <a:pPr indent="-234950" lvl="1" marL="6286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specify which column(s) you want row data from</a:t>
            </a: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lab, row  in data_frame.iterrows() : </a:t>
            </a: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print(lab)</a:t>
            </a: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print(row)</a:t>
            </a:r>
          </a:p>
        </p:txBody>
      </p:sp>
      <p:sp>
        <p:nvSpPr>
          <p:cNvPr id="149" name="Shape 149"/>
          <p:cNvSpPr txBox="1"/>
          <p:nvPr>
            <p:ph idx="11" type="ftr"/>
          </p:nvPr>
        </p:nvSpPr>
        <p:spPr>
          <a:xfrm>
            <a:off x="314325" y="6629400"/>
            <a:ext cx="8591550" cy="152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gRED Confidential — do not copy, distribute or use without prior written consent.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RED PPT template">
  <a:themeElements>
    <a:clrScheme name="Default Design 1">
      <a:dk1>
        <a:srgbClr val="000000"/>
      </a:dk1>
      <a:lt1>
        <a:srgbClr val="FFFFFF"/>
      </a:lt1>
      <a:dk2>
        <a:srgbClr val="031D62"/>
      </a:dk2>
      <a:lt2>
        <a:srgbClr val="000000"/>
      </a:lt2>
      <a:accent1>
        <a:srgbClr val="031D62"/>
      </a:accent1>
      <a:accent2>
        <a:srgbClr val="7EAFCD"/>
      </a:accent2>
      <a:accent3>
        <a:srgbClr val="FFFFFF"/>
      </a:accent3>
      <a:accent4>
        <a:srgbClr val="000000"/>
      </a:accent4>
      <a:accent5>
        <a:srgbClr val="AAABB7"/>
      </a:accent5>
      <a:accent6>
        <a:srgbClr val="729EBA"/>
      </a:accent6>
      <a:hlink>
        <a:srgbClr val="B1BB1E"/>
      </a:hlink>
      <a:folHlink>
        <a:srgbClr val="283B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