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Moore" initials="BM" lastIdx="1" clrIdx="0">
    <p:extLst>
      <p:ext uri="{19B8F6BF-5375-455C-9EA6-DF929625EA0E}">
        <p15:presenceInfo xmlns:p15="http://schemas.microsoft.com/office/powerpoint/2012/main" userId="S::bmoore21@unl.edu::9c4c43ba-087a-487d-89cd-4c84d07e3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ACACA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ACACA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ACACA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ACACA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ACACA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6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4771" y="1131238"/>
            <a:ext cx="5514457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4771" y="1131238"/>
            <a:ext cx="5514457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1414" y="4789793"/>
            <a:ext cx="11747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ACACA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f.berkeley.edu/%7Earel/sudoku/main.html" TargetMode="External"/><Relationship Id="rId2" Type="http://schemas.openxmlformats.org/officeDocument/2006/relationships/hyperlink" Target="https://www.kaggle.com/bryanpark/sudok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kaggle.com/dithyrambe/neural-nets-as-sudoku-solv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tractivechaos/plb/blob/master/sudoku/incoming/sudoku_solver.c" TargetMode="External"/><Relationship Id="rId2" Type="http://schemas.openxmlformats.org/officeDocument/2006/relationships/hyperlink" Target="http://sudoku.unl.edu/SudokuSet/SudokuSetV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201.0749.pdf" TargetMode="External"/><Relationship Id="rId5" Type="http://schemas.openxmlformats.org/officeDocument/2006/relationships/hyperlink" Target="https://memegenerator.net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1" y="2855369"/>
            <a:ext cx="105649" cy="10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8215" y="2855369"/>
            <a:ext cx="105649" cy="10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0266" y="2855369"/>
            <a:ext cx="105649" cy="10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9348" y="4783824"/>
            <a:ext cx="768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CACACA"/>
                </a:solidFill>
                <a:latin typeface="Georgia"/>
                <a:cs typeface="Georgia"/>
              </a:rPr>
              <a:t>1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EF176-7C61-114E-B9A3-9F3F96319742}"/>
              </a:ext>
            </a:extLst>
          </p:cNvPr>
          <p:cNvSpPr txBox="1"/>
          <p:nvPr/>
        </p:nvSpPr>
        <p:spPr>
          <a:xfrm>
            <a:off x="1" y="2131481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Sudoku Solver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23" y="1138124"/>
            <a:ext cx="4456430" cy="33121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69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u="heavy" spc="-114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Georgia"/>
                <a:cs typeface="Georgia"/>
              </a:rPr>
              <a:t>Fact</a:t>
            </a:r>
            <a:r>
              <a:rPr sz="2400" spc="-114" dirty="0">
                <a:solidFill>
                  <a:srgbClr val="CACACA"/>
                </a:solidFill>
                <a:latin typeface="Georgia"/>
                <a:cs typeface="Georgia"/>
              </a:rPr>
              <a:t>: </a:t>
            </a:r>
            <a:r>
              <a:rPr sz="2400" spc="-50" dirty="0">
                <a:solidFill>
                  <a:srgbClr val="CACACA"/>
                </a:solidFill>
                <a:latin typeface="Georgia"/>
                <a:cs typeface="Georgia"/>
              </a:rPr>
              <a:t>Solving </a:t>
            </a:r>
            <a:r>
              <a:rPr sz="2400" spc="-60" dirty="0">
                <a:solidFill>
                  <a:srgbClr val="CACACA"/>
                </a:solidFill>
                <a:latin typeface="Georgia"/>
                <a:cs typeface="Georgia"/>
              </a:rPr>
              <a:t>Sudoku </a:t>
            </a:r>
            <a:r>
              <a:rPr sz="2400" spc="-85" dirty="0">
                <a:solidFill>
                  <a:srgbClr val="CACACA"/>
                </a:solidFill>
                <a:latin typeface="Georgia"/>
                <a:cs typeface="Georgia"/>
              </a:rPr>
              <a:t>is</a:t>
            </a:r>
            <a:r>
              <a:rPr sz="2400" spc="28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2400" spc="-105" dirty="0">
                <a:solidFill>
                  <a:srgbClr val="CACACA"/>
                </a:solidFill>
                <a:latin typeface="Georgia"/>
                <a:cs typeface="Georgia"/>
              </a:rPr>
              <a:t>fun.</a:t>
            </a:r>
            <a:endParaRPr sz="2400" dirty="0">
              <a:latin typeface="Georgia"/>
              <a:cs typeface="Georgia"/>
            </a:endParaRPr>
          </a:p>
          <a:p>
            <a:pPr marL="424815" marR="5080" indent="-366395">
              <a:lnSpc>
                <a:spcPct val="114599"/>
              </a:lnSpc>
              <a:spcBef>
                <a:spcPts val="13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Sudoku </a:t>
            </a:r>
            <a:r>
              <a:rPr sz="1800" spc="-75" dirty="0">
                <a:solidFill>
                  <a:srgbClr val="CACACA"/>
                </a:solidFill>
                <a:latin typeface="Georgia"/>
                <a:cs typeface="Georgia"/>
              </a:rPr>
              <a:t>has </a:t>
            </a:r>
            <a:r>
              <a:rPr sz="1800" spc="-50" dirty="0">
                <a:solidFill>
                  <a:srgbClr val="CACACA"/>
                </a:solidFill>
                <a:latin typeface="Georgia"/>
                <a:cs typeface="Georgia"/>
              </a:rPr>
              <a:t>been </a:t>
            </a:r>
            <a:r>
              <a:rPr sz="1800" spc="-60" dirty="0">
                <a:solidFill>
                  <a:srgbClr val="CACACA"/>
                </a:solidFill>
                <a:latin typeface="Georgia"/>
                <a:cs typeface="Georgia"/>
              </a:rPr>
              <a:t>used </a:t>
            </a:r>
            <a:r>
              <a:rPr sz="1800" spc="-90" dirty="0">
                <a:solidFill>
                  <a:srgbClr val="CACACA"/>
                </a:solidFill>
                <a:latin typeface="Georgia"/>
                <a:cs typeface="Georgia"/>
              </a:rPr>
              <a:t>as </a:t>
            </a:r>
            <a:r>
              <a:rPr sz="1800" spc="-85" dirty="0">
                <a:solidFill>
                  <a:srgbClr val="CACACA"/>
                </a:solidFill>
                <a:latin typeface="Georgia"/>
                <a:cs typeface="Georgia"/>
              </a:rPr>
              <a:t>a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benchmark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for  </a:t>
            </a:r>
            <a:r>
              <a:rPr sz="1800" spc="-30" dirty="0">
                <a:solidFill>
                  <a:srgbClr val="CACACA"/>
                </a:solidFill>
                <a:latin typeface="Georgia"/>
                <a:cs typeface="Georgia"/>
              </a:rPr>
              <a:t>Artificial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Intelligent</a:t>
            </a:r>
            <a:r>
              <a:rPr sz="1800" spc="5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CACACA"/>
                </a:solidFill>
                <a:latin typeface="Georgia"/>
                <a:cs typeface="Georgia"/>
              </a:rPr>
              <a:t>algorithms.</a:t>
            </a:r>
            <a:endParaRPr sz="1800" dirty="0">
              <a:latin typeface="Georgia"/>
              <a:cs typeface="Georgia"/>
            </a:endParaRPr>
          </a:p>
          <a:p>
            <a:pPr marL="424815" marR="54610" indent="-366395">
              <a:lnSpc>
                <a:spcPct val="114599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Currently, </a:t>
            </a:r>
            <a:r>
              <a:rPr sz="1800" spc="-60" dirty="0">
                <a:solidFill>
                  <a:srgbClr val="CACACA"/>
                </a:solidFill>
                <a:latin typeface="Georgia"/>
                <a:cs typeface="Georgia"/>
              </a:rPr>
              <a:t>some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can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even be solved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using 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Consistency </a:t>
            </a:r>
            <a:r>
              <a:rPr sz="1800" spc="-50" dirty="0">
                <a:solidFill>
                  <a:srgbClr val="CACACA"/>
                </a:solidFill>
                <a:latin typeface="Georgia"/>
                <a:cs typeface="Georgia"/>
              </a:rPr>
              <a:t>algorithms </a:t>
            </a:r>
            <a:r>
              <a:rPr sz="1800" spc="-30" dirty="0">
                <a:solidFill>
                  <a:srgbClr val="CACACA"/>
                </a:solidFill>
                <a:latin typeface="Georgia"/>
                <a:cs typeface="Georgia"/>
              </a:rPr>
              <a:t>only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without 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doing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any</a:t>
            </a:r>
            <a:r>
              <a:rPr sz="1800" spc="6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CACACA"/>
                </a:solidFill>
                <a:latin typeface="Georgia"/>
                <a:cs typeface="Georgia"/>
              </a:rPr>
              <a:t>search.</a:t>
            </a:r>
            <a:endParaRPr sz="1800" dirty="0">
              <a:latin typeface="Georgia"/>
              <a:cs typeface="Georgia"/>
            </a:endParaRPr>
          </a:p>
          <a:p>
            <a:pPr marL="424815" marR="340995" indent="-366395">
              <a:lnSpc>
                <a:spcPct val="114599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1800" spc="-30" dirty="0">
                <a:solidFill>
                  <a:srgbClr val="CACACA"/>
                </a:solidFill>
                <a:latin typeface="Georgia"/>
                <a:cs typeface="Georgia"/>
              </a:rPr>
              <a:t>Artificial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Neural </a:t>
            </a:r>
            <a:r>
              <a:rPr sz="1800" spc="-30" dirty="0">
                <a:solidFill>
                  <a:srgbClr val="CACACA"/>
                </a:solidFill>
                <a:latin typeface="Georgia"/>
                <a:cs typeface="Georgia"/>
              </a:rPr>
              <a:t>Network </a:t>
            </a:r>
            <a:r>
              <a:rPr sz="1800" spc="-75" dirty="0">
                <a:solidFill>
                  <a:srgbClr val="CACACA"/>
                </a:solidFill>
                <a:latin typeface="Georgia"/>
                <a:cs typeface="Georgia"/>
              </a:rPr>
              <a:t>has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recently 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become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very</a:t>
            </a:r>
            <a:r>
              <a:rPr sz="1800" spc="7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powerful.</a:t>
            </a:r>
            <a:endParaRPr sz="1800" dirty="0">
              <a:latin typeface="Georgia"/>
              <a:cs typeface="Georgia"/>
            </a:endParaRPr>
          </a:p>
          <a:p>
            <a:pPr marL="424815" marR="229870" indent="-366395">
              <a:lnSpc>
                <a:spcPct val="114599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Neural </a:t>
            </a:r>
            <a:r>
              <a:rPr sz="1800" spc="-30" dirty="0">
                <a:solidFill>
                  <a:srgbClr val="CACACA"/>
                </a:solidFill>
                <a:latin typeface="Georgia"/>
                <a:cs typeface="Georgia"/>
              </a:rPr>
              <a:t>Network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with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Python </a:t>
            </a:r>
            <a:r>
              <a:rPr sz="1800" spc="-65" dirty="0">
                <a:solidFill>
                  <a:srgbClr val="CACACA"/>
                </a:solidFill>
                <a:latin typeface="Georgia"/>
                <a:cs typeface="Georgia"/>
              </a:rPr>
              <a:t>is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simpler 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with powerful</a:t>
            </a:r>
            <a:r>
              <a:rPr sz="1800" spc="5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Georgia"/>
                <a:cs typeface="Georgia"/>
              </a:rPr>
              <a:t>packages.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0239" y="1224772"/>
            <a:ext cx="3722042" cy="2028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849" y="4768405"/>
            <a:ext cx="15443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solidFill>
                  <a:srgbClr val="D8D8D8"/>
                </a:solidFill>
                <a:latin typeface="Georgia"/>
                <a:cs typeface="Georgia"/>
              </a:rPr>
              <a:t>Image </a:t>
            </a:r>
            <a:r>
              <a:rPr sz="800" spc="-20" dirty="0">
                <a:solidFill>
                  <a:srgbClr val="D8D8D8"/>
                </a:solidFill>
                <a:latin typeface="Georgia"/>
                <a:cs typeface="Georgia"/>
              </a:rPr>
              <a:t>from</a:t>
            </a:r>
            <a:r>
              <a:rPr sz="800" spc="25" dirty="0">
                <a:solidFill>
                  <a:srgbClr val="D8D8D8"/>
                </a:solidFill>
                <a:latin typeface="Georgia"/>
                <a:cs typeface="Georgia"/>
              </a:rPr>
              <a:t> </a:t>
            </a:r>
            <a:r>
              <a:rPr sz="800" spc="-45" dirty="0">
                <a:solidFill>
                  <a:srgbClr val="D8D8D8"/>
                </a:solidFill>
                <a:latin typeface="Georgia"/>
                <a:cs typeface="Georgia"/>
              </a:rPr>
              <a:t>https://makeameme.org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4876" y="4783824"/>
            <a:ext cx="91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CACACA"/>
                </a:solidFill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0239" y="3460343"/>
            <a:ext cx="3722042" cy="1108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EEED5-EDA8-384C-BFB7-6DD6DDCAE5C0}"/>
              </a:ext>
            </a:extLst>
          </p:cNvPr>
          <p:cNvSpPr txBox="1"/>
          <p:nvPr/>
        </p:nvSpPr>
        <p:spPr>
          <a:xfrm>
            <a:off x="1" y="220692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8" y="1162309"/>
            <a:ext cx="8173720" cy="144949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0" dirty="0">
                <a:solidFill>
                  <a:srgbClr val="CACACA"/>
                </a:solidFill>
                <a:latin typeface="Georgia"/>
                <a:cs typeface="Georgia"/>
              </a:rPr>
              <a:t>1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million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Sudoku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puzzles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from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Kaggle</a:t>
            </a:r>
            <a:r>
              <a:rPr sz="1800" spc="80" dirty="0">
                <a:solidFill>
                  <a:srgbClr val="FFD866"/>
                </a:solidFill>
                <a:latin typeface="Georgia"/>
                <a:cs typeface="Georgia"/>
              </a:rPr>
              <a:t> </a:t>
            </a:r>
            <a:r>
              <a:rPr sz="1800" b="1" u="heavy" spc="-90" dirty="0">
                <a:solidFill>
                  <a:schemeClr val="bg1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https://www.kaggle.com/bryanpark/sudoku</a:t>
            </a:r>
            <a:endParaRPr sz="1800" b="1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836294" marR="3335654" lvl="1" indent="-335915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Generated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using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Sudoku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Generation </a:t>
            </a:r>
            <a:r>
              <a:rPr sz="1400" spc="-5" dirty="0">
                <a:solidFill>
                  <a:srgbClr val="CACACA"/>
                </a:solidFill>
                <a:latin typeface="Georgia"/>
                <a:cs typeface="Georgia"/>
              </a:rPr>
              <a:t>Code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from </a:t>
            </a:r>
            <a:r>
              <a:rPr sz="1400" u="heavy" spc="-35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</a:rPr>
              <a:t> </a:t>
            </a:r>
            <a:r>
              <a:rPr sz="1400" u="heavy" spc="-75" dirty="0">
                <a:solidFill>
                  <a:schemeClr val="bg1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https://www.ocf.berkeley.edu/~arel/sudoku/main.html</a:t>
            </a:r>
            <a:r>
              <a:rPr sz="1400" spc="-75" dirty="0">
                <a:solidFill>
                  <a:schemeClr val="bg1"/>
                </a:solidFill>
                <a:latin typeface="Georgia"/>
                <a:cs typeface="Georgia"/>
              </a:rPr>
              <a:t>.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379095" indent="-366395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CACACA"/>
                </a:solidFill>
                <a:latin typeface="Georgia"/>
                <a:cs typeface="Georgia"/>
              </a:rPr>
              <a:t>Preprocess: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449" y="2571894"/>
            <a:ext cx="2567305" cy="384175"/>
          </a:xfrm>
          <a:custGeom>
            <a:avLst/>
            <a:gdLst/>
            <a:ahLst/>
            <a:cxnLst/>
            <a:rect l="l" t="t" r="r" b="b"/>
            <a:pathLst>
              <a:path w="2567305" h="384175">
                <a:moveTo>
                  <a:pt x="2375370" y="383599"/>
                </a:moveTo>
                <a:lnTo>
                  <a:pt x="0" y="383599"/>
                </a:lnTo>
                <a:lnTo>
                  <a:pt x="0" y="0"/>
                </a:lnTo>
                <a:lnTo>
                  <a:pt x="2375370" y="0"/>
                </a:lnTo>
                <a:lnTo>
                  <a:pt x="2567194" y="191799"/>
                </a:lnTo>
                <a:lnTo>
                  <a:pt x="2375370" y="383599"/>
                </a:lnTo>
                <a:close/>
              </a:path>
            </a:pathLst>
          </a:custGeom>
          <a:solidFill>
            <a:srgbClr val="801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7890" y="2639111"/>
            <a:ext cx="1437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Read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file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4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211" y="3064356"/>
            <a:ext cx="1892935" cy="15093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latin typeface="Arial"/>
                <a:cs typeface="Arial"/>
              </a:rPr>
              <a:t>“5346789126721953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48198342567869761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42342685379171392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48569615372842874</a:t>
            </a:r>
            <a:endParaRPr sz="1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19635345286179”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8470" y="2571769"/>
            <a:ext cx="2392680" cy="384175"/>
          </a:xfrm>
          <a:custGeom>
            <a:avLst/>
            <a:gdLst/>
            <a:ahLst/>
            <a:cxnLst/>
            <a:rect l="l" t="t" r="r" b="b"/>
            <a:pathLst>
              <a:path w="2392679" h="384175">
                <a:moveTo>
                  <a:pt x="2200820" y="383599"/>
                </a:moveTo>
                <a:lnTo>
                  <a:pt x="0" y="383599"/>
                </a:lnTo>
                <a:lnTo>
                  <a:pt x="191799" y="191799"/>
                </a:lnTo>
                <a:lnTo>
                  <a:pt x="0" y="0"/>
                </a:lnTo>
                <a:lnTo>
                  <a:pt x="2200820" y="0"/>
                </a:lnTo>
                <a:lnTo>
                  <a:pt x="2392620" y="191799"/>
                </a:lnTo>
                <a:lnTo>
                  <a:pt x="2200820" y="383599"/>
                </a:lnTo>
                <a:close/>
              </a:path>
            </a:pathLst>
          </a:custGeom>
          <a:solidFill>
            <a:srgbClr val="A72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8952" y="2638987"/>
            <a:ext cx="1309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Split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4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integer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4894" y="3069118"/>
            <a:ext cx="1720850" cy="1499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5, 3, 4, 6, 7, 8, 9,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1,</a:t>
            </a:r>
            <a:endParaRPr sz="14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2, 6, 7, 2, 1, 9, 5,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3,</a:t>
            </a:r>
            <a:endParaRPr sz="14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Arial"/>
                <a:cs typeface="Arial"/>
              </a:rPr>
              <a:t>4, 8, 1, 9, 8, 3, 4,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2,</a:t>
            </a:r>
            <a:endParaRPr sz="14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5, 6, 7, 8, 6, 9, 7,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6,</a:t>
            </a:r>
            <a:endParaRPr sz="14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1, 4, 2, 3, 4, 2, 6,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4115" y="2571769"/>
            <a:ext cx="2392680" cy="384175"/>
          </a:xfrm>
          <a:custGeom>
            <a:avLst/>
            <a:gdLst/>
            <a:ahLst/>
            <a:cxnLst/>
            <a:rect l="l" t="t" r="r" b="b"/>
            <a:pathLst>
              <a:path w="2392679" h="384175">
                <a:moveTo>
                  <a:pt x="2200820" y="383599"/>
                </a:moveTo>
                <a:lnTo>
                  <a:pt x="0" y="383599"/>
                </a:lnTo>
                <a:lnTo>
                  <a:pt x="191799" y="191799"/>
                </a:lnTo>
                <a:lnTo>
                  <a:pt x="0" y="0"/>
                </a:lnTo>
                <a:lnTo>
                  <a:pt x="2200820" y="0"/>
                </a:lnTo>
                <a:lnTo>
                  <a:pt x="2392620" y="191799"/>
                </a:lnTo>
                <a:lnTo>
                  <a:pt x="2200820" y="383599"/>
                </a:lnTo>
                <a:close/>
              </a:path>
            </a:pathLst>
          </a:custGeom>
          <a:solidFill>
            <a:srgbClr val="AF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16133" y="2638987"/>
            <a:ext cx="70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Reshape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9962" y="2571769"/>
            <a:ext cx="2392680" cy="384175"/>
          </a:xfrm>
          <a:custGeom>
            <a:avLst/>
            <a:gdLst/>
            <a:ahLst/>
            <a:cxnLst/>
            <a:rect l="l" t="t" r="r" b="b"/>
            <a:pathLst>
              <a:path w="2392679" h="384175">
                <a:moveTo>
                  <a:pt x="2200820" y="383599"/>
                </a:moveTo>
                <a:lnTo>
                  <a:pt x="0" y="383599"/>
                </a:lnTo>
                <a:lnTo>
                  <a:pt x="191799" y="191799"/>
                </a:lnTo>
                <a:lnTo>
                  <a:pt x="0" y="0"/>
                </a:lnTo>
                <a:lnTo>
                  <a:pt x="2200820" y="0"/>
                </a:lnTo>
                <a:lnTo>
                  <a:pt x="2392645" y="191799"/>
                </a:lnTo>
                <a:lnTo>
                  <a:pt x="2200820" y="383599"/>
                </a:lnTo>
                <a:close/>
              </a:path>
            </a:pathLst>
          </a:custGeom>
          <a:solidFill>
            <a:srgbClr val="BD2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27443" y="2638987"/>
            <a:ext cx="1416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73490" y="3068718"/>
            <a:ext cx="1500246" cy="1500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8784" y="3068718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38784" y="3068718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8110" y="3159593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8109" y="3159593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4784" y="3259793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4784" y="3259793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4135" y="3350668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4135" y="3350668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0760" y="3450893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0760" y="3450893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0110" y="3541767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0110" y="3541767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2886" y="3630742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2886" y="3630742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2236" y="3721617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62236" y="3721617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46736" y="3818842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6736" y="3818842"/>
            <a:ext cx="781685" cy="750570"/>
          </a:xfrm>
          <a:custGeom>
            <a:avLst/>
            <a:gdLst/>
            <a:ahLst/>
            <a:cxnLst/>
            <a:rect l="l" t="t" r="r" b="b"/>
            <a:pathLst>
              <a:path w="781684" h="750570">
                <a:moveTo>
                  <a:pt x="0" y="0"/>
                </a:moveTo>
                <a:lnTo>
                  <a:pt x="781498" y="0"/>
                </a:lnTo>
                <a:lnTo>
                  <a:pt x="781498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83222" y="3892333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3</a:t>
            </a:fld>
            <a:endParaRPr spc="-45" dirty="0"/>
          </a:p>
        </p:txBody>
      </p:sp>
      <p:sp>
        <p:nvSpPr>
          <p:cNvPr id="34" name="object 34"/>
          <p:cNvSpPr txBox="1"/>
          <p:nvPr/>
        </p:nvSpPr>
        <p:spPr>
          <a:xfrm>
            <a:off x="6883222" y="3987583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83222" y="4082833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3222" y="4178082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222" y="4273332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46736" y="3818779"/>
            <a:ext cx="140970" cy="750570"/>
          </a:xfrm>
          <a:prstGeom prst="rect">
            <a:avLst/>
          </a:prstGeom>
          <a:solidFill>
            <a:srgbClr val="FFFFFF"/>
          </a:solidFill>
          <a:ln w="9524">
            <a:solidFill>
              <a:srgbClr val="9E9E9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R="12065">
              <a:lnSpc>
                <a:spcPct val="100000"/>
              </a:lnSpc>
              <a:spcBef>
                <a:spcPts val="45"/>
              </a:spcBef>
            </a:pPr>
            <a:endParaRPr sz="5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83222" y="4368582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1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2D1C04-716B-784C-89F4-2EB4726FA0FC}"/>
              </a:ext>
            </a:extLst>
          </p:cNvPr>
          <p:cNvSpPr txBox="1"/>
          <p:nvPr/>
        </p:nvSpPr>
        <p:spPr>
          <a:xfrm>
            <a:off x="2" y="299411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8" y="3614746"/>
            <a:ext cx="649097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ReLU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activation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function </a:t>
            </a:r>
            <a:r>
              <a:rPr sz="1800" spc="-50" dirty="0">
                <a:solidFill>
                  <a:srgbClr val="CACACA"/>
                </a:solidFill>
                <a:latin typeface="Georgia"/>
                <a:cs typeface="Georgia"/>
              </a:rPr>
              <a:t>after each Dense/Convolutional</a:t>
            </a:r>
            <a:r>
              <a:rPr sz="1800" spc="-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Georgia"/>
                <a:cs typeface="Georgia"/>
              </a:rPr>
              <a:t>layer.</a:t>
            </a:r>
            <a:endParaRPr sz="1800">
              <a:latin typeface="Georgia"/>
              <a:cs typeface="Georgi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Softmax activation </a:t>
            </a: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function </a:t>
            </a:r>
            <a:r>
              <a:rPr sz="1800" spc="-50" dirty="0">
                <a:solidFill>
                  <a:srgbClr val="CACACA"/>
                </a:solidFill>
                <a:latin typeface="Georgia"/>
                <a:cs typeface="Georgia"/>
              </a:rPr>
              <a:t>after </a:t>
            </a:r>
            <a:r>
              <a:rPr sz="1800" spc="-40" dirty="0">
                <a:solidFill>
                  <a:srgbClr val="CACACA"/>
                </a:solidFill>
                <a:latin typeface="Georgia"/>
                <a:cs typeface="Georgia"/>
              </a:rPr>
              <a:t>the </a:t>
            </a:r>
            <a:r>
              <a:rPr sz="1800" spc="-60" dirty="0">
                <a:solidFill>
                  <a:srgbClr val="CACACA"/>
                </a:solidFill>
                <a:latin typeface="Georgia"/>
                <a:cs typeface="Georgia"/>
              </a:rPr>
              <a:t>last</a:t>
            </a:r>
            <a:r>
              <a:rPr sz="1800" spc="30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CACACA"/>
                </a:solidFill>
                <a:latin typeface="Georgia"/>
                <a:cs typeface="Georgia"/>
              </a:rPr>
              <a:t>layers.</a:t>
            </a:r>
            <a:endParaRPr sz="1800">
              <a:latin typeface="Georgia"/>
              <a:cs typeface="Georgi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solidFill>
                  <a:srgbClr val="CACACA"/>
                </a:solidFill>
                <a:latin typeface="Georgia"/>
                <a:cs typeface="Georgia"/>
              </a:rPr>
              <a:t>Loss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function: </a:t>
            </a:r>
            <a:r>
              <a:rPr sz="1800" spc="-45" dirty="0">
                <a:solidFill>
                  <a:srgbClr val="CACACA"/>
                </a:solidFill>
                <a:latin typeface="Georgia"/>
                <a:cs typeface="Georgia"/>
              </a:rPr>
              <a:t>categorical</a:t>
            </a:r>
            <a:r>
              <a:rPr sz="1800" spc="16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Georgia"/>
                <a:cs typeface="Georgia"/>
              </a:rPr>
              <a:t>cross-entropy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195" y="1227910"/>
            <a:ext cx="5187950" cy="1880235"/>
          </a:xfrm>
          <a:custGeom>
            <a:avLst/>
            <a:gdLst/>
            <a:ahLst/>
            <a:cxnLst/>
            <a:rect l="l" t="t" r="r" b="b"/>
            <a:pathLst>
              <a:path w="5187950" h="1880235">
                <a:moveTo>
                  <a:pt x="3715192" y="1879808"/>
                </a:moveTo>
                <a:lnTo>
                  <a:pt x="3715192" y="1529734"/>
                </a:lnTo>
                <a:lnTo>
                  <a:pt x="0" y="1529734"/>
                </a:lnTo>
                <a:lnTo>
                  <a:pt x="0" y="350056"/>
                </a:lnTo>
                <a:lnTo>
                  <a:pt x="3715192" y="350056"/>
                </a:lnTo>
                <a:lnTo>
                  <a:pt x="3715192" y="0"/>
                </a:lnTo>
                <a:lnTo>
                  <a:pt x="5187889" y="939898"/>
                </a:lnTo>
                <a:lnTo>
                  <a:pt x="3715192" y="1879808"/>
                </a:lnTo>
                <a:close/>
              </a:path>
            </a:pathLst>
          </a:custGeom>
          <a:solidFill>
            <a:srgbClr val="801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6195" y="1227910"/>
            <a:ext cx="5187950" cy="1880235"/>
          </a:xfrm>
          <a:custGeom>
            <a:avLst/>
            <a:gdLst/>
            <a:ahLst/>
            <a:cxnLst/>
            <a:rect l="l" t="t" r="r" b="b"/>
            <a:pathLst>
              <a:path w="5187950" h="1880235">
                <a:moveTo>
                  <a:pt x="0" y="350056"/>
                </a:moveTo>
                <a:lnTo>
                  <a:pt x="3715192" y="350056"/>
                </a:lnTo>
                <a:lnTo>
                  <a:pt x="3715192" y="0"/>
                </a:lnTo>
                <a:lnTo>
                  <a:pt x="5187889" y="939898"/>
                </a:lnTo>
                <a:lnTo>
                  <a:pt x="3715192" y="1879808"/>
                </a:lnTo>
                <a:lnTo>
                  <a:pt x="3715192" y="1529734"/>
                </a:lnTo>
                <a:lnTo>
                  <a:pt x="0" y="1529734"/>
                </a:lnTo>
                <a:lnTo>
                  <a:pt x="0" y="350056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962" y="1424699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8962" y="1424699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2050" y="1515566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1"/>
                </a:lnTo>
                <a:lnTo>
                  <a:pt x="0" y="7500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2050" y="1515566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0"/>
                </a:lnTo>
                <a:lnTo>
                  <a:pt x="0" y="750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1880" y="1615769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1880" y="1615769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967" y="1706636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6" y="0"/>
                </a:lnTo>
                <a:lnTo>
                  <a:pt x="755086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4967" y="1706636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5" y="0"/>
                </a:lnTo>
                <a:lnTo>
                  <a:pt x="755085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765" y="1806871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765" y="1806871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8"/>
                </a:lnTo>
                <a:lnTo>
                  <a:pt x="0" y="749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8853" y="1897738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6"/>
                </a:lnTo>
                <a:lnTo>
                  <a:pt x="0" y="7500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8853" y="1897738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5"/>
                </a:lnTo>
                <a:lnTo>
                  <a:pt x="0" y="7500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581" y="1986726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3"/>
                </a:lnTo>
                <a:lnTo>
                  <a:pt x="0" y="7499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581" y="1986726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49993"/>
                </a:lnTo>
                <a:lnTo>
                  <a:pt x="0" y="7499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668" y="2077593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1"/>
                </a:lnTo>
                <a:lnTo>
                  <a:pt x="0" y="7500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668" y="2077593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0"/>
                </a:lnTo>
                <a:lnTo>
                  <a:pt x="0" y="7500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076" y="2174815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3"/>
                </a:lnTo>
                <a:lnTo>
                  <a:pt x="0" y="750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076" y="2174815"/>
            <a:ext cx="755650" cy="750570"/>
          </a:xfrm>
          <a:custGeom>
            <a:avLst/>
            <a:gdLst/>
            <a:ahLst/>
            <a:cxnLst/>
            <a:rect l="l" t="t" r="r" b="b"/>
            <a:pathLst>
              <a:path w="755650" h="750569">
                <a:moveTo>
                  <a:pt x="0" y="0"/>
                </a:moveTo>
                <a:lnTo>
                  <a:pt x="755083" y="0"/>
                </a:lnTo>
                <a:lnTo>
                  <a:pt x="755083" y="750003"/>
                </a:lnTo>
                <a:lnTo>
                  <a:pt x="0" y="75000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3564" y="2248312"/>
            <a:ext cx="512445" cy="21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564" y="2438811"/>
            <a:ext cx="512445" cy="21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564" y="2629311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076" y="2174756"/>
            <a:ext cx="137160" cy="750570"/>
          </a:xfrm>
          <a:prstGeom prst="rect">
            <a:avLst/>
          </a:prstGeom>
          <a:solidFill>
            <a:srgbClr val="FFFFFF"/>
          </a:solidFill>
          <a:ln w="9524">
            <a:solidFill>
              <a:srgbClr val="9E9E9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R="12065">
              <a:lnSpc>
                <a:spcPct val="100000"/>
              </a:lnSpc>
              <a:spcBef>
                <a:spcPts val="45"/>
              </a:spcBef>
            </a:pPr>
            <a:endParaRPr sz="5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564" y="2724561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1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48645" y="1315272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48645" y="1315272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32622" y="1479813"/>
            <a:ext cx="7366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842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Dense  </a:t>
            </a:r>
            <a:r>
              <a:rPr sz="1400" dirty="0">
                <a:latin typeface="Arial"/>
                <a:cs typeface="Arial"/>
              </a:rPr>
              <a:t>(9, </a:t>
            </a:r>
            <a:r>
              <a:rPr sz="1400" spc="-5" dirty="0">
                <a:latin typeface="Arial"/>
                <a:cs typeface="Arial"/>
              </a:rPr>
              <a:t>9,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48645" y="2236895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48645" y="2236895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32622" y="2401431"/>
            <a:ext cx="7366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23189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Conv.  </a:t>
            </a:r>
            <a:r>
              <a:rPr sz="1400" dirty="0">
                <a:latin typeface="Arial"/>
                <a:cs typeface="Arial"/>
              </a:rPr>
              <a:t>(9, </a:t>
            </a:r>
            <a:r>
              <a:rPr sz="1400" spc="-5" dirty="0">
                <a:latin typeface="Arial"/>
                <a:cs typeface="Arial"/>
              </a:rPr>
              <a:t>9,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26718" y="1764796"/>
            <a:ext cx="867410" cy="78803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Dropout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67291" y="1291597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7291" y="1291597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51264" y="1456133"/>
            <a:ext cx="7366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842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Dense  </a:t>
            </a:r>
            <a:r>
              <a:rPr sz="1400" dirty="0">
                <a:latin typeface="Arial"/>
                <a:cs typeface="Arial"/>
              </a:rPr>
              <a:t>(9, </a:t>
            </a:r>
            <a:r>
              <a:rPr sz="1400" spc="-5" dirty="0">
                <a:latin typeface="Arial"/>
                <a:cs typeface="Arial"/>
              </a:rPr>
              <a:t>9,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67291" y="2213220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7291" y="2213220"/>
            <a:ext cx="904875" cy="788035"/>
          </a:xfrm>
          <a:custGeom>
            <a:avLst/>
            <a:gdLst/>
            <a:ahLst/>
            <a:cxnLst/>
            <a:rect l="l" t="t" r="r" b="b"/>
            <a:pathLst>
              <a:path w="904875" h="788035">
                <a:moveTo>
                  <a:pt x="0" y="0"/>
                </a:moveTo>
                <a:lnTo>
                  <a:pt x="904498" y="0"/>
                </a:lnTo>
                <a:lnTo>
                  <a:pt x="904498" y="787798"/>
                </a:lnTo>
                <a:lnTo>
                  <a:pt x="0" y="787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51264" y="2377761"/>
            <a:ext cx="7366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23189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Conv.  </a:t>
            </a:r>
            <a:r>
              <a:rPr sz="1400" dirty="0">
                <a:latin typeface="Arial"/>
                <a:cs typeface="Arial"/>
              </a:rPr>
              <a:t>(9, </a:t>
            </a:r>
            <a:r>
              <a:rPr sz="1400" spc="-5" dirty="0">
                <a:latin typeface="Arial"/>
                <a:cs typeface="Arial"/>
              </a:rPr>
              <a:t>9,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4788" y="1764796"/>
            <a:ext cx="867410" cy="78803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Dropout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10312" y="1764796"/>
            <a:ext cx="867410" cy="78803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Flatten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55885" y="1039697"/>
            <a:ext cx="1310640" cy="35242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0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350" baseline="-33950" dirty="0">
                <a:latin typeface="Times New Roman"/>
                <a:cs typeface="Times New Roman"/>
              </a:rPr>
              <a:t>1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3950" dirty="0">
                <a:latin typeface="Times New Roman"/>
                <a:cs typeface="Times New Roman"/>
              </a:rPr>
              <a:t>2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3950" dirty="0">
                <a:latin typeface="Times New Roman"/>
                <a:cs typeface="Times New Roman"/>
              </a:rPr>
              <a:t>3</a:t>
            </a:r>
            <a:r>
              <a:rPr sz="1400" i="1" dirty="0">
                <a:latin typeface="Times New Roman"/>
                <a:cs typeface="Times New Roman"/>
              </a:rPr>
              <a:t>,...,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350" spc="7" baseline="-33950" dirty="0">
                <a:latin typeface="Times New Roman"/>
                <a:cs typeface="Times New Roman"/>
              </a:rPr>
              <a:t>9</a:t>
            </a:r>
            <a:endParaRPr sz="1350" baseline="-33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12951" y="2711704"/>
            <a:ext cx="39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D8D8D8"/>
                </a:solidFill>
                <a:latin typeface="Georgia"/>
                <a:cs typeface="Georgia"/>
              </a:rPr>
              <a:t>o o</a:t>
            </a:r>
            <a:r>
              <a:rPr sz="1400" spc="-50" dirty="0">
                <a:solidFill>
                  <a:srgbClr val="D8D8D8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D8D8D8"/>
                </a:solidFill>
                <a:latin typeface="Georgia"/>
                <a:cs typeface="Georgia"/>
              </a:rPr>
              <a:t>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55885" y="1460259"/>
            <a:ext cx="1310640" cy="35242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0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350" baseline="-33950" dirty="0">
                <a:latin typeface="Times New Roman"/>
                <a:cs typeface="Times New Roman"/>
              </a:rPr>
              <a:t>1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3950" dirty="0">
                <a:latin typeface="Times New Roman"/>
                <a:cs typeface="Times New Roman"/>
              </a:rPr>
              <a:t>2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3950" dirty="0">
                <a:latin typeface="Times New Roman"/>
                <a:cs typeface="Times New Roman"/>
              </a:rPr>
              <a:t>3</a:t>
            </a:r>
            <a:r>
              <a:rPr sz="1400" i="1" dirty="0">
                <a:latin typeface="Times New Roman"/>
                <a:cs typeface="Times New Roman"/>
              </a:rPr>
              <a:t>,...,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350" spc="7" baseline="-33950" dirty="0">
                <a:latin typeface="Times New Roman"/>
                <a:cs typeface="Times New Roman"/>
              </a:rPr>
              <a:t>9</a:t>
            </a:r>
            <a:endParaRPr sz="1350" baseline="-33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55885" y="1880846"/>
            <a:ext cx="1310640" cy="35242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0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350" baseline="-30864" dirty="0">
                <a:latin typeface="Times New Roman"/>
                <a:cs typeface="Times New Roman"/>
              </a:rPr>
              <a:t>1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0864" dirty="0">
                <a:latin typeface="Times New Roman"/>
                <a:cs typeface="Times New Roman"/>
              </a:rPr>
              <a:t>2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0864" dirty="0">
                <a:latin typeface="Times New Roman"/>
                <a:cs typeface="Times New Roman"/>
              </a:rPr>
              <a:t>3</a:t>
            </a:r>
            <a:r>
              <a:rPr sz="1400" i="1" dirty="0">
                <a:latin typeface="Times New Roman"/>
                <a:cs typeface="Times New Roman"/>
              </a:rPr>
              <a:t>,...,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350" spc="7" baseline="-30864" dirty="0">
                <a:latin typeface="Times New Roman"/>
                <a:cs typeface="Times New Roman"/>
              </a:rPr>
              <a:t>9</a:t>
            </a:r>
            <a:endParaRPr sz="1350" baseline="-3086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55885" y="2301407"/>
            <a:ext cx="1310640" cy="35242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0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350" baseline="-30864" dirty="0">
                <a:latin typeface="Times New Roman"/>
                <a:cs typeface="Times New Roman"/>
              </a:rPr>
              <a:t>1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0864" dirty="0">
                <a:latin typeface="Times New Roman"/>
                <a:cs typeface="Times New Roman"/>
              </a:rPr>
              <a:t>2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0864" dirty="0">
                <a:latin typeface="Times New Roman"/>
                <a:cs typeface="Times New Roman"/>
              </a:rPr>
              <a:t>3</a:t>
            </a:r>
            <a:r>
              <a:rPr sz="1400" i="1" dirty="0">
                <a:latin typeface="Times New Roman"/>
                <a:cs typeface="Times New Roman"/>
              </a:rPr>
              <a:t>,...,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350" spc="7" baseline="-30864" dirty="0">
                <a:latin typeface="Times New Roman"/>
                <a:cs typeface="Times New Roman"/>
              </a:rPr>
              <a:t>9</a:t>
            </a:r>
            <a:endParaRPr sz="1350" baseline="-3086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55885" y="3077218"/>
            <a:ext cx="1310640" cy="352425"/>
          </a:xfrm>
          <a:prstGeom prst="rect">
            <a:avLst/>
          </a:prstGeom>
          <a:solidFill>
            <a:srgbClr val="DFDFDF"/>
          </a:solidFill>
          <a:ln w="9524">
            <a:solidFill>
              <a:srgbClr val="9E9E9E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0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350" baseline="-33950" dirty="0">
                <a:latin typeface="Times New Roman"/>
                <a:cs typeface="Times New Roman"/>
              </a:rPr>
              <a:t>1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3950" dirty="0">
                <a:latin typeface="Times New Roman"/>
                <a:cs typeface="Times New Roman"/>
              </a:rPr>
              <a:t>2</a:t>
            </a:r>
            <a:r>
              <a:rPr sz="1400" i="1" dirty="0">
                <a:latin typeface="Times New Roman"/>
                <a:cs typeface="Times New Roman"/>
              </a:rPr>
              <a:t>, p</a:t>
            </a:r>
            <a:r>
              <a:rPr sz="1350" baseline="-33950" dirty="0">
                <a:latin typeface="Times New Roman"/>
                <a:cs typeface="Times New Roman"/>
              </a:rPr>
              <a:t>3</a:t>
            </a:r>
            <a:r>
              <a:rPr sz="1400" i="1" dirty="0">
                <a:latin typeface="Times New Roman"/>
                <a:cs typeface="Times New Roman"/>
              </a:rPr>
              <a:t>,...,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p</a:t>
            </a:r>
            <a:r>
              <a:rPr sz="1350" spc="7" baseline="-33950" dirty="0">
                <a:latin typeface="Times New Roman"/>
                <a:cs typeface="Times New Roman"/>
              </a:rPr>
              <a:t>9</a:t>
            </a:r>
            <a:endParaRPr sz="1350" baseline="-33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7074" y="3107718"/>
            <a:ext cx="1294765" cy="393700"/>
          </a:xfrm>
          <a:custGeom>
            <a:avLst/>
            <a:gdLst/>
            <a:ahLst/>
            <a:cxnLst/>
            <a:rect l="l" t="t" r="r" b="b"/>
            <a:pathLst>
              <a:path w="1294764" h="393700">
                <a:moveTo>
                  <a:pt x="0" y="0"/>
                </a:moveTo>
                <a:lnTo>
                  <a:pt x="1294197" y="0"/>
                </a:lnTo>
                <a:lnTo>
                  <a:pt x="1294197" y="393599"/>
                </a:lnTo>
                <a:lnTo>
                  <a:pt x="0" y="39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4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48024" y="3173627"/>
            <a:ext cx="1133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CCCCCC"/>
                </a:solidFill>
                <a:latin typeface="Georgia"/>
                <a:cs typeface="Georgia"/>
              </a:rPr>
              <a:t>Input (9, </a:t>
            </a:r>
            <a:r>
              <a:rPr sz="1400" spc="-85" dirty="0">
                <a:solidFill>
                  <a:srgbClr val="CCCCCC"/>
                </a:solidFill>
                <a:latin typeface="Georgia"/>
                <a:cs typeface="Georgia"/>
              </a:rPr>
              <a:t>9,</a:t>
            </a:r>
            <a:r>
              <a:rPr sz="1400" spc="50" dirty="0">
                <a:solidFill>
                  <a:srgbClr val="CCCCCC"/>
                </a:solidFill>
                <a:latin typeface="Georgia"/>
                <a:cs typeface="Georgia"/>
              </a:rPr>
              <a:t> </a:t>
            </a:r>
            <a:r>
              <a:rPr sz="1400" spc="-45" dirty="0">
                <a:solidFill>
                  <a:srgbClr val="CCCCCC"/>
                </a:solidFill>
                <a:latin typeface="Georgia"/>
                <a:cs typeface="Georgia"/>
              </a:rPr>
              <a:t>10)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07107" y="3534081"/>
            <a:ext cx="1247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CCCCCC"/>
                </a:solidFill>
                <a:latin typeface="Georgia"/>
                <a:cs typeface="Georgia"/>
              </a:rPr>
              <a:t>Output </a:t>
            </a:r>
            <a:r>
              <a:rPr sz="1400" spc="-55" dirty="0">
                <a:solidFill>
                  <a:srgbClr val="CCCCCC"/>
                </a:solidFill>
                <a:latin typeface="Georgia"/>
                <a:cs typeface="Georgia"/>
              </a:rPr>
              <a:t>(81, </a:t>
            </a:r>
            <a:r>
              <a:rPr sz="1400" spc="-60" dirty="0">
                <a:solidFill>
                  <a:srgbClr val="CCCCCC"/>
                </a:solidFill>
                <a:latin typeface="Georgia"/>
                <a:cs typeface="Georgia"/>
              </a:rPr>
              <a:t>1,</a:t>
            </a:r>
            <a:r>
              <a:rPr sz="1400" spc="45" dirty="0">
                <a:solidFill>
                  <a:srgbClr val="CCCCCC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CCCCCC"/>
                </a:solidFill>
                <a:latin typeface="Georgia"/>
                <a:cs typeface="Georgia"/>
              </a:rPr>
              <a:t>9)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46195" y="1152472"/>
            <a:ext cx="182880" cy="1993264"/>
          </a:xfrm>
          <a:custGeom>
            <a:avLst/>
            <a:gdLst/>
            <a:ahLst/>
            <a:cxnLst/>
            <a:rect l="l" t="t" r="r" b="b"/>
            <a:pathLst>
              <a:path w="182880" h="1993264">
                <a:moveTo>
                  <a:pt x="182554" y="1992895"/>
                </a:moveTo>
                <a:lnTo>
                  <a:pt x="134024" y="1986375"/>
                </a:lnTo>
                <a:lnTo>
                  <a:pt x="90415" y="1967973"/>
                </a:lnTo>
                <a:lnTo>
                  <a:pt x="53468" y="1939430"/>
                </a:lnTo>
                <a:lnTo>
                  <a:pt x="24924" y="1902485"/>
                </a:lnTo>
                <a:lnTo>
                  <a:pt x="6521" y="1858877"/>
                </a:lnTo>
                <a:lnTo>
                  <a:pt x="0" y="1810346"/>
                </a:lnTo>
                <a:lnTo>
                  <a:pt x="0" y="182552"/>
                </a:lnTo>
                <a:lnTo>
                  <a:pt x="6521" y="134022"/>
                </a:lnTo>
                <a:lnTo>
                  <a:pt x="24924" y="90415"/>
                </a:lnTo>
                <a:lnTo>
                  <a:pt x="53468" y="53468"/>
                </a:lnTo>
                <a:lnTo>
                  <a:pt x="90415" y="24923"/>
                </a:lnTo>
                <a:lnTo>
                  <a:pt x="134024" y="6521"/>
                </a:lnTo>
                <a:lnTo>
                  <a:pt x="182554" y="0"/>
                </a:lnTo>
              </a:path>
            </a:pathLst>
          </a:custGeom>
          <a:ln w="3809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8943" y="1152472"/>
            <a:ext cx="182880" cy="1993264"/>
          </a:xfrm>
          <a:custGeom>
            <a:avLst/>
            <a:gdLst/>
            <a:ahLst/>
            <a:cxnLst/>
            <a:rect l="l" t="t" r="r" b="b"/>
            <a:pathLst>
              <a:path w="182880" h="1993264">
                <a:moveTo>
                  <a:pt x="0" y="0"/>
                </a:moveTo>
                <a:lnTo>
                  <a:pt x="35773" y="3540"/>
                </a:lnTo>
                <a:lnTo>
                  <a:pt x="69852" y="13895"/>
                </a:lnTo>
                <a:lnTo>
                  <a:pt x="129074" y="53469"/>
                </a:lnTo>
                <a:lnTo>
                  <a:pt x="168655" y="112693"/>
                </a:lnTo>
                <a:lnTo>
                  <a:pt x="182549" y="182552"/>
                </a:lnTo>
                <a:lnTo>
                  <a:pt x="182549" y="1810346"/>
                </a:lnTo>
                <a:lnTo>
                  <a:pt x="176029" y="1858877"/>
                </a:lnTo>
                <a:lnTo>
                  <a:pt x="157627" y="1902485"/>
                </a:lnTo>
                <a:lnTo>
                  <a:pt x="129084" y="1939430"/>
                </a:lnTo>
                <a:lnTo>
                  <a:pt x="92138" y="1967973"/>
                </a:lnTo>
                <a:lnTo>
                  <a:pt x="48530" y="1986375"/>
                </a:lnTo>
                <a:lnTo>
                  <a:pt x="0" y="1992895"/>
                </a:lnTo>
              </a:path>
            </a:pathLst>
          </a:custGeom>
          <a:ln w="3809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7191" y="1152472"/>
            <a:ext cx="182880" cy="1993264"/>
          </a:xfrm>
          <a:custGeom>
            <a:avLst/>
            <a:gdLst/>
            <a:ahLst/>
            <a:cxnLst/>
            <a:rect l="l" t="t" r="r" b="b"/>
            <a:pathLst>
              <a:path w="182879" h="1993264">
                <a:moveTo>
                  <a:pt x="182549" y="1992895"/>
                </a:moveTo>
                <a:lnTo>
                  <a:pt x="134018" y="1986375"/>
                </a:lnTo>
                <a:lnTo>
                  <a:pt x="90410" y="1967973"/>
                </a:lnTo>
                <a:lnTo>
                  <a:pt x="53465" y="1939430"/>
                </a:lnTo>
                <a:lnTo>
                  <a:pt x="24922" y="1902485"/>
                </a:lnTo>
                <a:lnTo>
                  <a:pt x="6520" y="1858877"/>
                </a:lnTo>
                <a:lnTo>
                  <a:pt x="0" y="1810346"/>
                </a:lnTo>
                <a:lnTo>
                  <a:pt x="0" y="182552"/>
                </a:lnTo>
                <a:lnTo>
                  <a:pt x="6520" y="134022"/>
                </a:lnTo>
                <a:lnTo>
                  <a:pt x="24922" y="90415"/>
                </a:lnTo>
                <a:lnTo>
                  <a:pt x="53465" y="53468"/>
                </a:lnTo>
                <a:lnTo>
                  <a:pt x="90410" y="24923"/>
                </a:lnTo>
                <a:lnTo>
                  <a:pt x="134018" y="6521"/>
                </a:lnTo>
                <a:lnTo>
                  <a:pt x="182549" y="0"/>
                </a:lnTo>
              </a:path>
            </a:pathLst>
          </a:custGeom>
          <a:ln w="3809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79939" y="1152472"/>
            <a:ext cx="182880" cy="1993264"/>
          </a:xfrm>
          <a:custGeom>
            <a:avLst/>
            <a:gdLst/>
            <a:ahLst/>
            <a:cxnLst/>
            <a:rect l="l" t="t" r="r" b="b"/>
            <a:pathLst>
              <a:path w="182879" h="1993264">
                <a:moveTo>
                  <a:pt x="0" y="0"/>
                </a:moveTo>
                <a:lnTo>
                  <a:pt x="35773" y="3540"/>
                </a:lnTo>
                <a:lnTo>
                  <a:pt x="69852" y="13895"/>
                </a:lnTo>
                <a:lnTo>
                  <a:pt x="129074" y="53469"/>
                </a:lnTo>
                <a:lnTo>
                  <a:pt x="168655" y="112693"/>
                </a:lnTo>
                <a:lnTo>
                  <a:pt x="182549" y="182552"/>
                </a:lnTo>
                <a:lnTo>
                  <a:pt x="182549" y="1810346"/>
                </a:lnTo>
                <a:lnTo>
                  <a:pt x="176029" y="1858877"/>
                </a:lnTo>
                <a:lnTo>
                  <a:pt x="157627" y="1902485"/>
                </a:lnTo>
                <a:lnTo>
                  <a:pt x="129084" y="1939430"/>
                </a:lnTo>
                <a:lnTo>
                  <a:pt x="92138" y="1967973"/>
                </a:lnTo>
                <a:lnTo>
                  <a:pt x="48530" y="1986375"/>
                </a:lnTo>
                <a:lnTo>
                  <a:pt x="0" y="1992895"/>
                </a:lnTo>
              </a:path>
            </a:pathLst>
          </a:custGeom>
          <a:ln w="3809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4</a:t>
            </a:fld>
            <a:endParaRPr spc="-45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660E93-C7E8-CE43-9618-E84EDDFCC004}"/>
              </a:ext>
            </a:extLst>
          </p:cNvPr>
          <p:cNvSpPr txBox="1"/>
          <p:nvPr/>
        </p:nvSpPr>
        <p:spPr>
          <a:xfrm>
            <a:off x="1" y="220692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8" y="1162309"/>
            <a:ext cx="7559040" cy="34029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0" dirty="0">
                <a:solidFill>
                  <a:srgbClr val="CACACA"/>
                </a:solidFill>
                <a:latin typeface="Georgia"/>
                <a:cs typeface="Georgia"/>
              </a:rPr>
              <a:t>Training:</a:t>
            </a:r>
            <a:endParaRPr sz="1800" dirty="0">
              <a:latin typeface="Georgia"/>
              <a:cs typeface="Georgia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10" dirty="0">
                <a:solidFill>
                  <a:srgbClr val="CACACA"/>
                </a:solidFill>
                <a:latin typeface="Georgia"/>
                <a:cs typeface="Georgia"/>
              </a:rPr>
              <a:t>50,000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puzzles: </a:t>
            </a:r>
            <a:r>
              <a:rPr sz="1400" spc="-105" dirty="0">
                <a:solidFill>
                  <a:srgbClr val="CACACA"/>
                </a:solidFill>
                <a:latin typeface="Georgia"/>
                <a:cs typeface="Georgia"/>
              </a:rPr>
              <a:t>32,000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for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training, </a:t>
            </a:r>
            <a:r>
              <a:rPr sz="1400" spc="-120" dirty="0">
                <a:solidFill>
                  <a:srgbClr val="CACACA"/>
                </a:solidFill>
                <a:latin typeface="Georgia"/>
                <a:cs typeface="Georgia"/>
              </a:rPr>
              <a:t>8,000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for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validating, </a:t>
            </a:r>
            <a:r>
              <a:rPr sz="1400" spc="-55" dirty="0">
                <a:solidFill>
                  <a:srgbClr val="CACACA"/>
                </a:solidFill>
                <a:latin typeface="Georgia"/>
                <a:cs typeface="Georgia"/>
              </a:rPr>
              <a:t>and </a:t>
            </a:r>
            <a:r>
              <a:rPr sz="1400" spc="-105" dirty="0">
                <a:solidFill>
                  <a:srgbClr val="CACACA"/>
                </a:solidFill>
                <a:latin typeface="Georgia"/>
                <a:cs typeface="Georgia"/>
              </a:rPr>
              <a:t>10,000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for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temporarily</a:t>
            </a:r>
            <a:r>
              <a:rPr sz="1400" spc="-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testing</a:t>
            </a:r>
            <a:endParaRPr sz="1400" dirty="0">
              <a:latin typeface="Georgia"/>
              <a:cs typeface="Georgia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Inspired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from</a:t>
            </a:r>
            <a:r>
              <a:rPr sz="1400" spc="80" dirty="0">
                <a:solidFill>
                  <a:srgbClr val="FFD866"/>
                </a:solidFill>
                <a:latin typeface="Georgia"/>
                <a:cs typeface="Georgia"/>
              </a:rPr>
              <a:t> </a:t>
            </a:r>
            <a:r>
              <a:rPr sz="1400" u="heavy" spc="-65" dirty="0">
                <a:solidFill>
                  <a:schemeClr val="bg1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https://www.kaggle.com/dithyrambe/neural-nets-as-sudoku-solvers</a:t>
            </a:r>
            <a:r>
              <a:rPr sz="1400" spc="-65" dirty="0">
                <a:solidFill>
                  <a:schemeClr val="bg1"/>
                </a:solidFill>
                <a:latin typeface="Georgia"/>
                <a:cs typeface="Georgia"/>
              </a:rPr>
              <a:t>: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93495" lvl="2" indent="-335915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Gradually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increase </a:t>
            </a:r>
            <a:r>
              <a:rPr sz="1400" spc="-65" dirty="0">
                <a:solidFill>
                  <a:srgbClr val="CACACA"/>
                </a:solidFill>
                <a:latin typeface="Georgia"/>
                <a:cs typeface="Georgia"/>
              </a:rPr>
              <a:t>#blanks </a:t>
            </a:r>
            <a:r>
              <a:rPr sz="1400" spc="-55" dirty="0">
                <a:solidFill>
                  <a:srgbClr val="CACACA"/>
                </a:solidFill>
                <a:latin typeface="Georgia"/>
                <a:cs typeface="Georgia"/>
              </a:rPr>
              <a:t>and #epochs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in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training</a:t>
            </a:r>
            <a:r>
              <a:rPr sz="1400" spc="5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set</a:t>
            </a:r>
            <a:endParaRPr sz="1400" dirty="0">
              <a:latin typeface="Georgia"/>
              <a:cs typeface="Georgia"/>
            </a:endParaRPr>
          </a:p>
          <a:p>
            <a:pPr marL="1293495" lvl="2" indent="-335915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Using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the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60" dirty="0">
                <a:solidFill>
                  <a:srgbClr val="CACACA"/>
                </a:solidFill>
                <a:latin typeface="Georgia"/>
                <a:cs typeface="Georgia"/>
              </a:rPr>
              <a:t>same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validation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set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85" dirty="0">
                <a:solidFill>
                  <a:srgbClr val="CACACA"/>
                </a:solidFill>
                <a:latin typeface="Georgia"/>
                <a:cs typeface="Georgia"/>
              </a:rPr>
              <a:t>vs.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gradually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increase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65" dirty="0">
                <a:solidFill>
                  <a:srgbClr val="CACACA"/>
                </a:solidFill>
                <a:latin typeface="Georgia"/>
                <a:cs typeface="Georgia"/>
              </a:rPr>
              <a:t>#blanks</a:t>
            </a:r>
            <a:r>
              <a:rPr sz="1400" spc="2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in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validation</a:t>
            </a:r>
            <a:r>
              <a:rPr sz="1400" spc="1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set</a:t>
            </a:r>
            <a:endParaRPr sz="1400" dirty="0">
              <a:latin typeface="Georgia"/>
              <a:cs typeface="Georgia"/>
            </a:endParaRPr>
          </a:p>
          <a:p>
            <a:pPr marL="379095" indent="-366395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0" dirty="0">
                <a:solidFill>
                  <a:srgbClr val="CACACA"/>
                </a:solidFill>
                <a:latin typeface="Georgia"/>
                <a:cs typeface="Georgia"/>
              </a:rPr>
              <a:t>Results</a:t>
            </a:r>
            <a:endParaRPr sz="1800" dirty="0">
              <a:latin typeface="Georgia"/>
              <a:cs typeface="Georgia"/>
            </a:endParaRPr>
          </a:p>
          <a:p>
            <a:pPr marL="836294" marR="2762250" lvl="1" indent="-335915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Iterative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predict: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feed the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puzzle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through the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models, 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predict the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highest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probability cell, </a:t>
            </a:r>
            <a:r>
              <a:rPr sz="1400" spc="-55" dirty="0">
                <a:solidFill>
                  <a:srgbClr val="CACACA"/>
                </a:solidFill>
                <a:latin typeface="Georgia"/>
                <a:cs typeface="Georgia"/>
              </a:rPr>
              <a:t>and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repeat</a:t>
            </a:r>
            <a:endParaRPr sz="1400" dirty="0">
              <a:latin typeface="Georgia"/>
              <a:cs typeface="Georgia"/>
            </a:endParaRPr>
          </a:p>
          <a:p>
            <a:pPr marL="836294" marR="3002280" lvl="1" indent="-335915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Dense model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with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increasing </a:t>
            </a:r>
            <a:r>
              <a:rPr sz="1400" spc="-65" dirty="0">
                <a:solidFill>
                  <a:srgbClr val="CACACA"/>
                </a:solidFill>
                <a:latin typeface="Georgia"/>
                <a:cs typeface="Georgia"/>
              </a:rPr>
              <a:t>#blanks </a:t>
            </a:r>
            <a:r>
              <a:rPr sz="1400" spc="-60" dirty="0">
                <a:solidFill>
                  <a:srgbClr val="CACACA"/>
                </a:solidFill>
                <a:latin typeface="Georgia"/>
                <a:cs typeface="Georgia"/>
              </a:rPr>
              <a:t>has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the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best 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accuracy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on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validation</a:t>
            </a:r>
            <a:r>
              <a:rPr sz="1400" spc="9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70" dirty="0">
                <a:solidFill>
                  <a:srgbClr val="CACACA"/>
                </a:solidFill>
                <a:latin typeface="Georgia"/>
                <a:cs typeface="Georgia"/>
              </a:rPr>
              <a:t>set.</a:t>
            </a:r>
            <a:endParaRPr sz="1400" dirty="0">
              <a:latin typeface="Georgia"/>
              <a:cs typeface="Georgia"/>
            </a:endParaRPr>
          </a:p>
          <a:p>
            <a:pPr marL="836294" marR="2917825" lvl="1" indent="-335915">
              <a:lnSpc>
                <a:spcPct val="1123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Accuracy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on </a:t>
            </a:r>
            <a:r>
              <a:rPr sz="1400" spc="-105" dirty="0">
                <a:solidFill>
                  <a:srgbClr val="CACACA"/>
                </a:solidFill>
                <a:latin typeface="Georgia"/>
                <a:cs typeface="Georgia"/>
              </a:rPr>
              <a:t>10,000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temporary test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set </a:t>
            </a:r>
            <a:r>
              <a:rPr sz="1400" spc="-55" dirty="0">
                <a:solidFill>
                  <a:srgbClr val="CACACA"/>
                </a:solidFill>
                <a:latin typeface="Georgia"/>
                <a:cs typeface="Georgia"/>
              </a:rPr>
              <a:t>and </a:t>
            </a:r>
            <a:r>
              <a:rPr sz="1400" spc="-105" dirty="0">
                <a:solidFill>
                  <a:srgbClr val="CACACA"/>
                </a:solidFill>
                <a:latin typeface="Georgia"/>
                <a:cs typeface="Georgia"/>
              </a:rPr>
              <a:t>950,000 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hold-out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set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is</a:t>
            </a:r>
            <a:r>
              <a:rPr sz="1400" spc="10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3000" spc="-140" dirty="0">
                <a:solidFill>
                  <a:srgbClr val="D8D8D8"/>
                </a:solidFill>
                <a:latin typeface="Trebuchet MS"/>
                <a:cs typeface="Trebuchet MS"/>
              </a:rPr>
              <a:t>~96.5%.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138" y="2646819"/>
            <a:ext cx="3178143" cy="192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45" dirty="0"/>
              <a:t>5</a:t>
            </a:fld>
            <a:endParaRPr spc="-4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1B7F2-03A3-1E44-BCE1-2EB05F1C369A}"/>
              </a:ext>
            </a:extLst>
          </p:cNvPr>
          <p:cNvSpPr txBox="1"/>
          <p:nvPr/>
        </p:nvSpPr>
        <p:spPr>
          <a:xfrm>
            <a:off x="1" y="220692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Training/Testing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8" y="1086108"/>
            <a:ext cx="7197725" cy="353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CACACA"/>
                </a:solidFill>
                <a:latin typeface="Georgia"/>
                <a:cs typeface="Georgia"/>
              </a:rPr>
              <a:t>Additional </a:t>
            </a:r>
            <a:r>
              <a:rPr sz="1800" spc="-50" dirty="0">
                <a:solidFill>
                  <a:srgbClr val="CACACA"/>
                </a:solidFill>
                <a:latin typeface="Georgia"/>
                <a:cs typeface="Georgia"/>
              </a:rPr>
              <a:t>testing</a:t>
            </a:r>
            <a:r>
              <a:rPr sz="1800" spc="6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CACACA"/>
                </a:solidFill>
                <a:latin typeface="Georgia"/>
                <a:cs typeface="Georgia"/>
              </a:rPr>
              <a:t>data:</a:t>
            </a:r>
            <a:endParaRPr sz="1800" dirty="0">
              <a:latin typeface="Georgia"/>
              <a:cs typeface="Georgia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10" dirty="0">
                <a:solidFill>
                  <a:srgbClr val="CACACA"/>
                </a:solidFill>
                <a:latin typeface="Georgia"/>
                <a:cs typeface="Georgia"/>
              </a:rPr>
              <a:t>50,000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puzzles with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17 </a:t>
            </a:r>
            <a:r>
              <a:rPr sz="1400" spc="-10" dirty="0">
                <a:solidFill>
                  <a:srgbClr val="CACACA"/>
                </a:solidFill>
                <a:latin typeface="Georgia"/>
                <a:cs typeface="Georgia"/>
              </a:rPr>
              <a:t>clues</a:t>
            </a:r>
            <a:r>
              <a:rPr sz="1350" spc="-15" baseline="30864" dirty="0">
                <a:solidFill>
                  <a:srgbClr val="CACACA"/>
                </a:solidFill>
                <a:latin typeface="Georgia"/>
                <a:cs typeface="Georgia"/>
              </a:rPr>
              <a:t>[1]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from </a:t>
            </a:r>
            <a:r>
              <a:rPr sz="1400" spc="-5" dirty="0">
                <a:solidFill>
                  <a:srgbClr val="CACACA"/>
                </a:solidFill>
                <a:latin typeface="Georgia"/>
                <a:cs typeface="Georgia"/>
              </a:rPr>
              <a:t>UNL</a:t>
            </a:r>
            <a:r>
              <a:rPr sz="1400" spc="10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ConsystLab</a:t>
            </a:r>
            <a:endParaRPr sz="1400" dirty="0">
              <a:latin typeface="Georgia"/>
              <a:cs typeface="Georgia"/>
            </a:endParaRPr>
          </a:p>
          <a:p>
            <a:pPr marL="1293495" lvl="2" indent="-335915">
              <a:lnSpc>
                <a:spcPct val="100000"/>
              </a:lnSpc>
              <a:spcBef>
                <a:spcPts val="229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Highest accuracy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among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all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models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is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0.05%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.</a:t>
            </a:r>
            <a:endParaRPr sz="1400" dirty="0">
              <a:latin typeface="Georgia"/>
              <a:cs typeface="Georgia"/>
            </a:endParaRPr>
          </a:p>
          <a:p>
            <a:pPr marL="836294" lvl="1" indent="-335915">
              <a:lnSpc>
                <a:spcPct val="100000"/>
              </a:lnSpc>
              <a:spcBef>
                <a:spcPts val="459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5" dirty="0">
                <a:solidFill>
                  <a:srgbClr val="CACACA"/>
                </a:solidFill>
                <a:latin typeface="Georgia"/>
                <a:cs typeface="Georgia"/>
              </a:rPr>
              <a:t>472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puzzles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from </a:t>
            </a:r>
            <a:r>
              <a:rPr sz="1400" spc="-5" dirty="0">
                <a:solidFill>
                  <a:srgbClr val="CACACA"/>
                </a:solidFill>
                <a:latin typeface="Georgia"/>
                <a:cs typeface="Georgia"/>
              </a:rPr>
              <a:t>UNL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Sudoku</a:t>
            </a:r>
            <a:r>
              <a:rPr sz="1400" spc="210" dirty="0">
                <a:solidFill>
                  <a:srgbClr val="FFD866"/>
                </a:solidFill>
                <a:latin typeface="Georgia"/>
                <a:cs typeface="Georgia"/>
              </a:rPr>
              <a:t> </a:t>
            </a:r>
            <a:r>
              <a:rPr sz="1400" u="heavy" spc="-70" dirty="0">
                <a:solidFill>
                  <a:schemeClr val="bg1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http://sudoku.unl.edu/SudokuSet/SudokuSetV5</a:t>
            </a:r>
            <a:r>
              <a:rPr sz="1400" u="heavy" spc="-70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400" dirty="0">
              <a:latin typeface="Georgia"/>
              <a:cs typeface="Georgia"/>
            </a:endParaRPr>
          </a:p>
          <a:p>
            <a:pPr marL="1293495" lvl="2" indent="-335915">
              <a:lnSpc>
                <a:spcPct val="100000"/>
              </a:lnSpc>
              <a:spcBef>
                <a:spcPts val="229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Highest accuracy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among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all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models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is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4.66%</a:t>
            </a:r>
            <a:r>
              <a:rPr sz="1400" spc="-65" dirty="0">
                <a:solidFill>
                  <a:srgbClr val="CACACA"/>
                </a:solidFill>
                <a:latin typeface="Georgia"/>
                <a:cs typeface="Georgia"/>
              </a:rPr>
              <a:t>.</a:t>
            </a:r>
            <a:endParaRPr sz="1400" dirty="0">
              <a:latin typeface="Georgia"/>
              <a:cs typeface="Georgia"/>
            </a:endParaRPr>
          </a:p>
          <a:p>
            <a:pPr marL="1293495" lvl="2" indent="-335915">
              <a:lnSpc>
                <a:spcPct val="100000"/>
              </a:lnSpc>
              <a:spcBef>
                <a:spcPts val="459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Solvable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puzzles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are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among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the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easiest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65" dirty="0">
                <a:solidFill>
                  <a:srgbClr val="CACACA"/>
                </a:solidFill>
                <a:latin typeface="Georgia"/>
                <a:cs typeface="Georgia"/>
              </a:rPr>
              <a:t>ones.</a:t>
            </a:r>
            <a:endParaRPr sz="1400" dirty="0">
              <a:latin typeface="Georgia"/>
              <a:cs typeface="Georgia"/>
            </a:endParaRPr>
          </a:p>
          <a:p>
            <a:pPr marL="379095" indent="-366395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CACACA"/>
                </a:solidFill>
                <a:latin typeface="Georgia"/>
                <a:cs typeface="Georgia"/>
              </a:rPr>
              <a:t>Problems:</a:t>
            </a:r>
            <a:endParaRPr sz="1800" dirty="0">
              <a:latin typeface="Georgia"/>
              <a:cs typeface="Georgia"/>
            </a:endParaRPr>
          </a:p>
          <a:p>
            <a:pPr marL="836294" marR="5080" lvl="1" indent="-335915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Sudoku solver in </a:t>
            </a:r>
            <a:r>
              <a:rPr sz="1400" spc="80" dirty="0">
                <a:solidFill>
                  <a:srgbClr val="CACACA"/>
                </a:solidFill>
                <a:latin typeface="Georgia"/>
                <a:cs typeface="Georgia"/>
              </a:rPr>
              <a:t>C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by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Bill Dupree </a:t>
            </a: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at </a:t>
            </a:r>
            <a:r>
              <a:rPr sz="1400" u="heavy" spc="-50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</a:rPr>
              <a:t> </a:t>
            </a:r>
            <a:r>
              <a:rPr sz="1400" u="heavy" spc="-70" dirty="0">
                <a:solidFill>
                  <a:schemeClr val="bg1"/>
                </a:solidFill>
                <a:uFill>
                  <a:solidFill>
                    <a:srgbClr val="FFD866"/>
                  </a:solidFill>
                </a:uFill>
                <a:latin typeface="Georgia"/>
                <a:cs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https://github.com/attractivechaos/plb/blob/master/sudoku/incoming/sudoku_solver.c</a:t>
            </a:r>
            <a:endParaRPr sz="14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93495" lvl="2" indent="-335915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Puzzle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difficulties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ranging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from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Trivial </a:t>
            </a:r>
            <a:r>
              <a:rPr sz="1400" spc="-20" dirty="0">
                <a:solidFill>
                  <a:srgbClr val="CACACA"/>
                </a:solidFill>
                <a:latin typeface="Georgia"/>
                <a:cs typeface="Georgia"/>
              </a:rPr>
              <a:t>to</a:t>
            </a:r>
            <a:r>
              <a:rPr sz="1400" spc="210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55" dirty="0">
                <a:solidFill>
                  <a:srgbClr val="CACACA"/>
                </a:solidFill>
                <a:latin typeface="Georgia"/>
                <a:cs typeface="Georgia"/>
              </a:rPr>
              <a:t>Easy</a:t>
            </a:r>
            <a:endParaRPr sz="1400" dirty="0">
              <a:latin typeface="Georgia"/>
              <a:cs typeface="Georgia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More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blanks </a:t>
            </a:r>
            <a:r>
              <a:rPr sz="1400" spc="-155" dirty="0">
                <a:solidFill>
                  <a:srgbClr val="CACACA"/>
                </a:solidFill>
                <a:latin typeface="Georgia"/>
                <a:cs typeface="Georgia"/>
              </a:rPr>
              <a:t>!= </a:t>
            </a:r>
            <a:r>
              <a:rPr sz="1400" spc="-40" dirty="0">
                <a:solidFill>
                  <a:srgbClr val="CACACA"/>
                </a:solidFill>
                <a:latin typeface="Georgia"/>
                <a:cs typeface="Georgia"/>
              </a:rPr>
              <a:t>more</a:t>
            </a:r>
            <a:r>
              <a:rPr sz="1400" spc="85" dirty="0">
                <a:solidFill>
                  <a:srgbClr val="CACACA"/>
                </a:solidFill>
                <a:latin typeface="Georgia"/>
                <a:cs typeface="Georg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Georgia"/>
                <a:cs typeface="Georgia"/>
              </a:rPr>
              <a:t>difficult</a:t>
            </a:r>
            <a:endParaRPr sz="1400" dirty="0">
              <a:latin typeface="Georgia"/>
              <a:cs typeface="Georgia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0" dirty="0">
                <a:solidFill>
                  <a:srgbClr val="CACACA"/>
                </a:solidFill>
                <a:latin typeface="Georgia"/>
                <a:cs typeface="Georgia"/>
              </a:rPr>
              <a:t>Random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deleting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does </a:t>
            </a:r>
            <a:r>
              <a:rPr sz="1400" spc="-30" dirty="0">
                <a:solidFill>
                  <a:srgbClr val="CACACA"/>
                </a:solidFill>
                <a:latin typeface="Georgia"/>
                <a:cs typeface="Georgia"/>
              </a:rPr>
              <a:t>not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guarantee </a:t>
            </a:r>
            <a:r>
              <a:rPr sz="1400" spc="-35" dirty="0">
                <a:solidFill>
                  <a:srgbClr val="CACACA"/>
                </a:solidFill>
                <a:latin typeface="Georgia"/>
                <a:cs typeface="Georgia"/>
              </a:rPr>
              <a:t>unique </a:t>
            </a:r>
            <a:r>
              <a:rPr sz="1400" spc="-45" dirty="0">
                <a:solidFill>
                  <a:srgbClr val="CACACA"/>
                </a:solidFill>
                <a:latin typeface="Georgia"/>
                <a:cs typeface="Georgia"/>
              </a:rPr>
              <a:t>solution.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8811" y="4783824"/>
            <a:ext cx="87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80" dirty="0">
                <a:solidFill>
                  <a:srgbClr val="CACACA"/>
                </a:solidFill>
                <a:latin typeface="Georgia"/>
                <a:cs typeface="Georgia"/>
              </a:rPr>
              <a:t>6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3288" y="445024"/>
            <a:ext cx="3048993" cy="1649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77454" y="4768405"/>
            <a:ext cx="16719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solidFill>
                  <a:srgbClr val="D8D8D8"/>
                </a:solidFill>
                <a:latin typeface="Georgia"/>
                <a:cs typeface="Georgia"/>
              </a:rPr>
              <a:t>Image </a:t>
            </a:r>
            <a:r>
              <a:rPr sz="800" spc="-20" dirty="0">
                <a:solidFill>
                  <a:schemeClr val="bg1"/>
                </a:solidFill>
                <a:latin typeface="Georgia"/>
                <a:cs typeface="Georgia"/>
              </a:rPr>
              <a:t>from</a:t>
            </a:r>
            <a:r>
              <a:rPr sz="800" spc="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chemeClr val="bg1"/>
                </a:solidFill>
                <a:latin typeface="Georgia"/>
                <a:cs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https://memegenerator.net</a:t>
            </a:r>
            <a:endParaRPr sz="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4749955"/>
            <a:ext cx="49390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D8D8D8"/>
                </a:solidFill>
                <a:latin typeface="Georgia"/>
                <a:cs typeface="Georgia"/>
              </a:rPr>
              <a:t>[1] </a:t>
            </a:r>
            <a:r>
              <a:rPr sz="800" spc="-15" dirty="0">
                <a:solidFill>
                  <a:srgbClr val="D8D8D8"/>
                </a:solidFill>
                <a:latin typeface="Georgia"/>
                <a:cs typeface="Georgia"/>
              </a:rPr>
              <a:t>McGuire, </a:t>
            </a:r>
            <a:r>
              <a:rPr sz="800" spc="-35" dirty="0">
                <a:solidFill>
                  <a:srgbClr val="D8D8D8"/>
                </a:solidFill>
                <a:latin typeface="Georgia"/>
                <a:cs typeface="Georgia"/>
              </a:rPr>
              <a:t>G., </a:t>
            </a:r>
            <a:r>
              <a:rPr sz="800" spc="-25" dirty="0">
                <a:solidFill>
                  <a:srgbClr val="D8D8D8"/>
                </a:solidFill>
                <a:latin typeface="Georgia"/>
                <a:cs typeface="Georgia"/>
              </a:rPr>
              <a:t>Tugemann, </a:t>
            </a:r>
            <a:r>
              <a:rPr sz="800" spc="-55" dirty="0">
                <a:solidFill>
                  <a:srgbClr val="D8D8D8"/>
                </a:solidFill>
                <a:latin typeface="Georgia"/>
                <a:cs typeface="Georgia"/>
              </a:rPr>
              <a:t>B., </a:t>
            </a:r>
            <a:r>
              <a:rPr sz="800" spc="20" dirty="0">
                <a:solidFill>
                  <a:srgbClr val="D8D8D8"/>
                </a:solidFill>
                <a:latin typeface="Georgia"/>
                <a:cs typeface="Georgia"/>
              </a:rPr>
              <a:t>&amp; </a:t>
            </a:r>
            <a:r>
              <a:rPr sz="800" spc="-15" dirty="0">
                <a:solidFill>
                  <a:srgbClr val="D8D8D8"/>
                </a:solidFill>
                <a:latin typeface="Georgia"/>
                <a:cs typeface="Georgia"/>
              </a:rPr>
              <a:t>Civario, </a:t>
            </a:r>
            <a:r>
              <a:rPr sz="800" spc="-30" dirty="0">
                <a:solidFill>
                  <a:srgbClr val="D8D8D8"/>
                </a:solidFill>
                <a:latin typeface="Georgia"/>
                <a:cs typeface="Georgia"/>
              </a:rPr>
              <a:t>G. (2014). </a:t>
            </a:r>
            <a:r>
              <a:rPr sz="800" spc="-15" dirty="0">
                <a:solidFill>
                  <a:srgbClr val="D8D8D8"/>
                </a:solidFill>
                <a:latin typeface="Georgia"/>
                <a:cs typeface="Georgia"/>
              </a:rPr>
              <a:t>There </a:t>
            </a:r>
            <a:r>
              <a:rPr sz="800" spc="-30" dirty="0">
                <a:solidFill>
                  <a:srgbClr val="D8D8D8"/>
                </a:solidFill>
                <a:latin typeface="Georgia"/>
                <a:cs typeface="Georgia"/>
              </a:rPr>
              <a:t>is </a:t>
            </a:r>
            <a:r>
              <a:rPr sz="800" spc="-20" dirty="0">
                <a:solidFill>
                  <a:srgbClr val="D8D8D8"/>
                </a:solidFill>
                <a:latin typeface="Georgia"/>
                <a:cs typeface="Georgia"/>
              </a:rPr>
              <a:t>no 16-Clue Sudoku</a:t>
            </a:r>
            <a:r>
              <a:rPr sz="800" spc="-15" dirty="0">
                <a:solidFill>
                  <a:srgbClr val="D8D8D8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chemeClr val="bg1"/>
                </a:solidFill>
                <a:latin typeface="Georgia"/>
                <a:cs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https://arxiv.org/pdf/1201.0749.pdf</a:t>
            </a:r>
            <a:endParaRPr sz="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BB8EF-73C2-5542-AA5F-DCE0FF830191}"/>
              </a:ext>
            </a:extLst>
          </p:cNvPr>
          <p:cNvSpPr txBox="1"/>
          <p:nvPr/>
        </p:nvSpPr>
        <p:spPr>
          <a:xfrm>
            <a:off x="1" y="220692"/>
            <a:ext cx="578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691</Words>
  <Application>Microsoft Macintosh PowerPoint</Application>
  <PresentationFormat>On-screen Show (16:9)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6</cp:revision>
  <dcterms:created xsi:type="dcterms:W3CDTF">2019-06-27T17:25:34Z</dcterms:created>
  <dcterms:modified xsi:type="dcterms:W3CDTF">2019-07-08T18:00:48Z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2019-06-27T00:00:00Z</vt:filetime>
  </property>
  <property fmtid="{D5CDD505-2E9C-101B-9397-08002B2CF9AE}" pid="3" name="Creator">
    <vt:lpwstr>Google</vt:lpwstr>
  </property>
  <property fmtid="{D5CDD505-2E9C-101B-9397-08002B2CF9AE}" pid="4" name="LastSaved">
    <vt:filetime>2019-06-27T00:00:00Z</vt:filetime>
  </property>
</Properties>
</file>