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9" r:id="rId2"/>
    <p:sldId id="260" r:id="rId3"/>
    <p:sldId id="261" r:id="rId4"/>
    <p:sldId id="262" r:id="rId5"/>
    <p:sldId id="263" r:id="rId6"/>
    <p:sldId id="27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8" r:id="rId18"/>
    <p:sldId id="275" r:id="rId19"/>
    <p:sldId id="279" r:id="rId20"/>
    <p:sldId id="280" r:id="rId21"/>
    <p:sldId id="281" r:id="rId22"/>
    <p:sldId id="276" r:id="rId23"/>
    <p:sldId id="282" r:id="rId24"/>
    <p:sldId id="277" r:id="rId25"/>
    <p:sldId id="283" r:id="rId26"/>
    <p:sldId id="284" r:id="rId27"/>
    <p:sldId id="285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37" autoAdjust="0"/>
  </p:normalViewPr>
  <p:slideViewPr>
    <p:cSldViewPr snapToGrid="0" snapToObjects="1">
      <p:cViewPr varScale="1">
        <p:scale>
          <a:sx n="79" d="100"/>
          <a:sy n="79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1847F-9017-D848-8F6A-437D93173DDB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3469D-F28D-2D40-BD55-FEBBB8E5CB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66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3469D-F28D-2D40-BD55-FEBBB8E5CB2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3469D-F28D-2D40-BD55-FEBBB8E5CB2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be of type: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byte, short, char,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enumeration, String, Character, Byte, Short, Integer.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3469D-F28D-2D40-BD55-FEBBB8E5CB2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B0D-6D45-324A-A4EF-1313D71AF1F5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BD76-29C6-6444-81A5-6EF96E760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B0D-6D45-324A-A4EF-1313D71AF1F5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BD76-29C6-6444-81A5-6EF96E760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B0D-6D45-324A-A4EF-1313D71AF1F5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BD76-29C6-6444-81A5-6EF96E760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B0D-6D45-324A-A4EF-1313D71AF1F5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BD76-29C6-6444-81A5-6EF96E760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B0D-6D45-324A-A4EF-1313D71AF1F5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BD76-29C6-6444-81A5-6EF96E760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B0D-6D45-324A-A4EF-1313D71AF1F5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BD76-29C6-6444-81A5-6EF96E760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B0D-6D45-324A-A4EF-1313D71AF1F5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BD76-29C6-6444-81A5-6EF96E760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B0D-6D45-324A-A4EF-1313D71AF1F5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BD76-29C6-6444-81A5-6EF96E760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B0D-6D45-324A-A4EF-1313D71AF1F5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BD76-29C6-6444-81A5-6EF96E760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B0D-6D45-324A-A4EF-1313D71AF1F5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BD76-29C6-6444-81A5-6EF96E760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B0D-6D45-324A-A4EF-1313D71AF1F5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BD76-29C6-6444-81A5-6EF96E760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BB0D-6D45-324A-A4EF-1313D71AF1F5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1BD76-29C6-6444-81A5-6EF96E760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Side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secondary effect of a method or expression in addition to the primary affect</a:t>
            </a:r>
          </a:p>
          <a:p>
            <a:r>
              <a:rPr lang="en-US" dirty="0" smtClean="0"/>
              <a:t>Sometimes by design. Other times a cause of logic problems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You can still use + and += with String objects</a:t>
            </a:r>
          </a:p>
          <a:p>
            <a:pPr>
              <a:buNone/>
            </a:pPr>
            <a:r>
              <a:rPr lang="en-US" dirty="0" smtClean="0"/>
              <a:t>A new object simply replaces the exiting one</a:t>
            </a:r>
          </a:p>
          <a:p>
            <a:pPr>
              <a:buNone/>
            </a:pPr>
            <a:r>
              <a:rPr lang="en-US" dirty="0" err="1" smtClean="0"/>
              <a:t>s</a:t>
            </a:r>
            <a:r>
              <a:rPr lang="en-US" dirty="0" smtClean="0"/>
              <a:t>= "Hello";</a:t>
            </a:r>
          </a:p>
          <a:p>
            <a:pPr>
              <a:buNone/>
            </a:pPr>
            <a:r>
              <a:rPr lang="en-US" dirty="0" err="1" smtClean="0"/>
              <a:t>s</a:t>
            </a:r>
            <a:r>
              <a:rPr lang="en-US" dirty="0" smtClean="0"/>
              <a:t>+=" World"; //</a:t>
            </a:r>
            <a:r>
              <a:rPr lang="en-US" dirty="0" err="1" smtClean="0"/>
              <a:t>s</a:t>
            </a:r>
            <a:r>
              <a:rPr lang="en-US" dirty="0" smtClean="0"/>
              <a:t> is a new object "</a:t>
            </a:r>
            <a:r>
              <a:rPr lang="en-US" smtClean="0"/>
              <a:t>Hello World"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class members exist only in the class and not in any object of that class</a:t>
            </a:r>
          </a:p>
          <a:p>
            <a:pPr>
              <a:buNone/>
            </a:pPr>
            <a:r>
              <a:rPr lang="en-US" dirty="0" smtClean="0"/>
              <a:t>static variables and constants</a:t>
            </a:r>
          </a:p>
          <a:p>
            <a:pPr>
              <a:buNone/>
            </a:pPr>
            <a:r>
              <a:rPr lang="en-US" dirty="0" smtClean="0"/>
              <a:t>static methods</a:t>
            </a:r>
          </a:p>
          <a:p>
            <a:pPr>
              <a:buNone/>
            </a:pPr>
            <a:r>
              <a:rPr lang="en-US" dirty="0" smtClean="0"/>
              <a:t>used when all instances need to share one variable, constant or method</a:t>
            </a:r>
          </a:p>
          <a:p>
            <a:pPr>
              <a:buNone/>
            </a:pPr>
            <a:r>
              <a:rPr lang="en-US" dirty="0" smtClean="0"/>
              <a:t>static identifiers have class scope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 access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564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2 ways to access static members:</a:t>
            </a:r>
          </a:p>
          <a:p>
            <a:pPr>
              <a:buNone/>
            </a:pPr>
            <a:r>
              <a:rPr lang="en-US" dirty="0" smtClean="0"/>
              <a:t>through any object of that class</a:t>
            </a:r>
          </a:p>
          <a:p>
            <a:pPr>
              <a:buNone/>
            </a:pPr>
            <a:r>
              <a:rPr lang="en-US" dirty="0" smtClean="0"/>
              <a:t>&lt;package&gt;.&lt;class&gt;.&lt;</a:t>
            </a:r>
            <a:r>
              <a:rPr lang="en-US" dirty="0" err="1" smtClean="0"/>
              <a:t>staticmember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//the dot notation is preferred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Math.sqrt(4.0);</a:t>
            </a:r>
          </a:p>
          <a:p>
            <a:pPr>
              <a:buNone/>
            </a:pPr>
            <a:r>
              <a:rPr lang="en-US" dirty="0" err="1" smtClean="0"/>
              <a:t>Math.PI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myPackage.myClass.myVariable</a:t>
            </a:r>
            <a:r>
              <a:rPr lang="en-US" dirty="0" smtClean="0"/>
              <a:t> = 123;</a:t>
            </a:r>
          </a:p>
          <a:p>
            <a:pPr>
              <a:buNone/>
            </a:pPr>
            <a:r>
              <a:rPr lang="en-US" dirty="0" err="1" smtClean="0"/>
              <a:t>myClass.myMethod(args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to access a private static member</a:t>
            </a:r>
          </a:p>
          <a:p>
            <a:pPr>
              <a:buNone/>
            </a:pPr>
            <a:r>
              <a:rPr lang="en-US" dirty="0" smtClean="0"/>
              <a:t>when no objects of that class exist....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provide a public static method that gives access to the private static member using the dot notation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i="1" dirty="0" smtClean="0"/>
              <a:t>this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Use of </a:t>
            </a:r>
            <a:r>
              <a:rPr lang="en-US" i="1" dirty="0" smtClean="0"/>
              <a:t>this</a:t>
            </a:r>
            <a:r>
              <a:rPr lang="en-US" dirty="0" smtClean="0"/>
              <a:t> in a static method causes a syntax error.</a:t>
            </a:r>
          </a:p>
          <a:p>
            <a:r>
              <a:rPr lang="en-US" dirty="0" smtClean="0"/>
              <a:t>What is a syntax error?</a:t>
            </a:r>
          </a:p>
          <a:p>
            <a:r>
              <a:rPr lang="en-US" dirty="0" smtClean="0"/>
              <a:t>Why does this error occur?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sequence</a:t>
            </a:r>
          </a:p>
          <a:p>
            <a:pPr>
              <a:buNone/>
            </a:pPr>
            <a:r>
              <a:rPr lang="en-US" dirty="0" smtClean="0"/>
              <a:t>loop</a:t>
            </a:r>
          </a:p>
          <a:p>
            <a:pPr>
              <a:buNone/>
            </a:pPr>
            <a:r>
              <a:rPr lang="en-US" dirty="0" smtClean="0"/>
              <a:t>branch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single statement</a:t>
            </a:r>
          </a:p>
          <a:p>
            <a:pPr>
              <a:buNone/>
            </a:pPr>
            <a:r>
              <a:rPr lang="en-US" dirty="0" smtClean="0"/>
              <a:t>{block of statements}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control flow moved down one each time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{ </a:t>
            </a:r>
          </a:p>
          <a:p>
            <a:pPr marL="0" indent="0">
              <a:buNone/>
            </a:pP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/>
              <a:t>d = 1;</a:t>
            </a:r>
          </a:p>
          <a:p>
            <a:pPr marL="0" indent="0">
              <a:buNone/>
            </a:pP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/>
              <a:t>e = 2;</a:t>
            </a:r>
          </a:p>
          <a:p>
            <a:pPr marL="0" indent="0">
              <a:buNone/>
            </a:pPr>
            <a:r>
              <a:rPr lang="da-DK" dirty="0" err="1" smtClean="0"/>
              <a:t>int</a:t>
            </a:r>
            <a:r>
              <a:rPr lang="da-DK" dirty="0" smtClean="0"/>
              <a:t> </a:t>
            </a:r>
            <a:r>
              <a:rPr lang="da-DK" dirty="0"/>
              <a:t>f = </a:t>
            </a:r>
            <a:r>
              <a:rPr lang="da-DK" dirty="0" smtClean="0"/>
              <a:t>d + e</a:t>
            </a:r>
            <a:r>
              <a:rPr lang="da-DK" dirty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2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/>
              <a:t>if (</a:t>
            </a:r>
            <a:r>
              <a:rPr lang="en-US" sz="2400" dirty="0" smtClean="0"/>
              <a:t>E)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S;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if </a:t>
            </a:r>
            <a:r>
              <a:rPr lang="en-US" sz="2400" dirty="0" smtClean="0"/>
              <a:t>(E) 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S1</a:t>
            </a:r>
            <a:r>
              <a:rPr lang="en-US" sz="2400" dirty="0" smtClean="0"/>
              <a:t>; 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else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S2</a:t>
            </a:r>
            <a:r>
              <a:rPr lang="en-US" sz="2400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if </a:t>
            </a:r>
            <a:r>
              <a:rPr lang="en-US" sz="2400" dirty="0" smtClean="0"/>
              <a:t>(E) 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S1</a:t>
            </a:r>
            <a:r>
              <a:rPr lang="en-US" sz="2400" dirty="0" smtClean="0"/>
              <a:t>; 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else if </a:t>
            </a:r>
            <a:r>
              <a:rPr lang="en-US" sz="2400" dirty="0" smtClean="0"/>
              <a:t>(E2) 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S2;  //.</a:t>
            </a:r>
            <a:r>
              <a:rPr lang="en-US" sz="2400" dirty="0" smtClean="0"/>
              <a:t>.. 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else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dirty="0" err="1" smtClean="0"/>
              <a:t>Sn</a:t>
            </a:r>
            <a:r>
              <a:rPr lang="en-US" sz="2400" dirty="0" smtClean="0"/>
              <a:t>);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Example: </a:t>
            </a:r>
            <a:r>
              <a:rPr lang="en-US" dirty="0" err="1" smtClean="0"/>
              <a:t>if..then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age = 19;</a:t>
            </a:r>
          </a:p>
          <a:p>
            <a:pPr marL="0" indent="0">
              <a:buNone/>
            </a:pPr>
            <a:r>
              <a:rPr lang="en-US" sz="2800" dirty="0" smtClean="0"/>
              <a:t>if (age &gt;= 18)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 ("You can vote");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357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 -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Assignment operator, =, is a binary, infix operator</a:t>
            </a:r>
          </a:p>
          <a:p>
            <a:pPr>
              <a:buNone/>
            </a:pPr>
            <a:r>
              <a:rPr lang="en-US" dirty="0" smtClean="0"/>
              <a:t>Assignment has a side effect because it changes the value of one of its operands</a:t>
            </a:r>
          </a:p>
          <a:p>
            <a:pPr>
              <a:buNone/>
            </a:pPr>
            <a:r>
              <a:rPr lang="en-US" dirty="0" smtClean="0"/>
              <a:t>This requires us to think about assignment as an operator and not a statement. So assignment can be in an expression</a:t>
            </a:r>
          </a:p>
          <a:p>
            <a:pPr>
              <a:buNone/>
            </a:pPr>
            <a:r>
              <a:rPr lang="en-US" dirty="0" smtClean="0"/>
              <a:t>Assignment is unique among Java operators in this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Example: </a:t>
            </a:r>
            <a:r>
              <a:rPr lang="en-US" dirty="0" err="1" smtClean="0"/>
              <a:t>if..then..else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int</a:t>
            </a:r>
            <a:r>
              <a:rPr lang="en-US" sz="2800" dirty="0"/>
              <a:t> age = 19;</a:t>
            </a:r>
          </a:p>
          <a:p>
            <a:pPr marL="0" indent="0">
              <a:buNone/>
            </a:pPr>
            <a:r>
              <a:rPr lang="en-US" sz="2800" dirty="0"/>
              <a:t>if (age &gt;= 18)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System.out.println</a:t>
            </a:r>
            <a:r>
              <a:rPr lang="en-US" sz="2800" dirty="0"/>
              <a:t> ("You can vote");</a:t>
            </a:r>
          </a:p>
          <a:p>
            <a:pPr marL="0" indent="0">
              <a:buNone/>
            </a:pPr>
            <a:r>
              <a:rPr lang="en-US" sz="2800" dirty="0" smtClean="0"/>
              <a:t>else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("You cannot vote");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6319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</a:t>
            </a:r>
            <a:r>
              <a:rPr lang="en-US" dirty="0"/>
              <a:t>Example</a:t>
            </a:r>
            <a:r>
              <a:rPr lang="en-US" dirty="0" smtClean="0"/>
              <a:t>: Nested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testscore</a:t>
            </a:r>
            <a:r>
              <a:rPr lang="en-US" sz="2400" dirty="0"/>
              <a:t> = 76</a:t>
            </a:r>
            <a:r>
              <a:rPr lang="en-US" sz="2400" dirty="0" smtClean="0"/>
              <a:t>; </a:t>
            </a:r>
            <a:r>
              <a:rPr lang="sv-SE" sz="2400" dirty="0" smtClean="0"/>
              <a:t>char </a:t>
            </a:r>
            <a:r>
              <a:rPr lang="sv-SE" sz="2400" dirty="0" err="1"/>
              <a:t>grade</a:t>
            </a:r>
            <a:r>
              <a:rPr lang="sv-SE" sz="2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sv-SE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if </a:t>
            </a:r>
            <a:r>
              <a:rPr lang="en-US" sz="2400" dirty="0"/>
              <a:t>(</a:t>
            </a:r>
            <a:r>
              <a:rPr lang="en-US" sz="2400" dirty="0" err="1"/>
              <a:t>testscore</a:t>
            </a:r>
            <a:r>
              <a:rPr lang="en-US" sz="2400" dirty="0"/>
              <a:t> &gt;= 90)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400" dirty="0" smtClean="0"/>
              <a:t>	grade </a:t>
            </a:r>
            <a:r>
              <a:rPr lang="fr-FR" sz="2400" dirty="0"/>
              <a:t>= 'A'</a:t>
            </a:r>
            <a:r>
              <a:rPr lang="fr-FR" sz="2400" dirty="0" smtClean="0"/>
              <a:t>;</a:t>
            </a:r>
            <a:r>
              <a:rPr lang="en-US" sz="2400" dirty="0" smtClean="0"/>
              <a:t>        </a:t>
            </a:r>
            <a:r>
              <a:rPr lang="en-US" sz="2400" dirty="0"/>
              <a:t>} 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else </a:t>
            </a:r>
            <a:r>
              <a:rPr lang="en-US" sz="2400" dirty="0"/>
              <a:t>if (</a:t>
            </a:r>
            <a:r>
              <a:rPr lang="en-US" sz="2400" dirty="0" err="1"/>
              <a:t>testscore</a:t>
            </a:r>
            <a:r>
              <a:rPr lang="en-US" sz="2400" dirty="0"/>
              <a:t> &gt;= 80)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2400" dirty="0"/>
              <a:t>       </a:t>
            </a:r>
            <a:r>
              <a:rPr lang="sv-SE" sz="2400" dirty="0" smtClean="0"/>
              <a:t> </a:t>
            </a:r>
            <a:r>
              <a:rPr lang="sv-SE" sz="2400" dirty="0" err="1"/>
              <a:t>grade</a:t>
            </a:r>
            <a:r>
              <a:rPr lang="sv-SE" sz="2400" dirty="0"/>
              <a:t> = 'B'</a:t>
            </a:r>
            <a:r>
              <a:rPr lang="sv-SE" sz="2400" dirty="0" smtClean="0"/>
              <a:t>;</a:t>
            </a:r>
            <a:r>
              <a:rPr lang="en-US" sz="2400" dirty="0" smtClean="0"/>
              <a:t>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else </a:t>
            </a:r>
            <a:r>
              <a:rPr lang="en-US" sz="2400" dirty="0"/>
              <a:t>if (</a:t>
            </a:r>
            <a:r>
              <a:rPr lang="en-US" sz="2400" dirty="0" err="1"/>
              <a:t>testscore</a:t>
            </a:r>
            <a:r>
              <a:rPr lang="en-US" sz="2400" dirty="0"/>
              <a:t> &gt;= 70)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400" dirty="0"/>
              <a:t>        </a:t>
            </a:r>
            <a:r>
              <a:rPr lang="fr-FR" sz="2400" dirty="0" smtClean="0"/>
              <a:t>grade </a:t>
            </a:r>
            <a:r>
              <a:rPr lang="fr-FR" sz="2400" dirty="0"/>
              <a:t>= 'C'</a:t>
            </a:r>
            <a:r>
              <a:rPr lang="fr-FR" sz="2400" dirty="0" smtClean="0"/>
              <a:t>;</a:t>
            </a:r>
            <a:r>
              <a:rPr lang="en-US" sz="2400" dirty="0" smtClean="0"/>
              <a:t>      </a:t>
            </a:r>
            <a:r>
              <a:rPr lang="en-US" sz="2400" dirty="0"/>
              <a:t>} 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else </a:t>
            </a:r>
            <a:r>
              <a:rPr lang="en-US" sz="2400" dirty="0"/>
              <a:t>if (</a:t>
            </a:r>
            <a:r>
              <a:rPr lang="en-US" sz="2400" dirty="0" err="1"/>
              <a:t>testscore</a:t>
            </a:r>
            <a:r>
              <a:rPr lang="en-US" sz="2400" dirty="0"/>
              <a:t> &gt;= 60)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2400" dirty="0"/>
              <a:t>        </a:t>
            </a:r>
            <a:r>
              <a:rPr lang="sv-SE" sz="2400" dirty="0" err="1" smtClean="0"/>
              <a:t>grade</a:t>
            </a:r>
            <a:r>
              <a:rPr lang="sv-SE" sz="2400" dirty="0" smtClean="0"/>
              <a:t> </a:t>
            </a:r>
            <a:r>
              <a:rPr lang="sv-SE" sz="2400" dirty="0"/>
              <a:t>= 'D'</a:t>
            </a:r>
            <a:r>
              <a:rPr lang="sv-SE" sz="2400" dirty="0" smtClean="0"/>
              <a:t>;</a:t>
            </a:r>
            <a:r>
              <a:rPr lang="da-DK" sz="2400" dirty="0" smtClean="0"/>
              <a:t>      </a:t>
            </a:r>
            <a:r>
              <a:rPr lang="da-DK" sz="2400" dirty="0"/>
              <a:t>} </a:t>
            </a:r>
            <a:endParaRPr lang="da-DK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 err="1" smtClean="0"/>
              <a:t>else</a:t>
            </a:r>
            <a:r>
              <a:rPr lang="da-DK" sz="2400" dirty="0" smtClean="0"/>
              <a:t> </a:t>
            </a:r>
            <a:r>
              <a:rPr lang="da-DK" sz="2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2400" dirty="0"/>
              <a:t>         </a:t>
            </a:r>
            <a:r>
              <a:rPr lang="sv-SE" sz="2400" dirty="0" err="1" smtClean="0"/>
              <a:t>grade</a:t>
            </a:r>
            <a:r>
              <a:rPr lang="sv-SE" sz="2400" dirty="0" smtClean="0"/>
              <a:t> </a:t>
            </a:r>
            <a:r>
              <a:rPr lang="sv-SE" sz="2400" dirty="0"/>
              <a:t>= 'F'</a:t>
            </a:r>
            <a:r>
              <a:rPr lang="sv-SE" sz="2400" dirty="0" smtClean="0"/>
              <a:t>;      </a:t>
            </a:r>
            <a:r>
              <a:rPr lang="sv-SE" sz="2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2400" dirty="0"/>
              <a:t>        </a:t>
            </a:r>
            <a:endParaRPr lang="sv-SE" sz="2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2400" dirty="0" err="1" smtClean="0"/>
              <a:t>System.out.println</a:t>
            </a:r>
            <a:r>
              <a:rPr lang="sv-SE" sz="2400" dirty="0"/>
              <a:t>("</a:t>
            </a:r>
            <a:r>
              <a:rPr lang="sv-SE" sz="2400" dirty="0" err="1"/>
              <a:t>Grade</a:t>
            </a:r>
            <a:r>
              <a:rPr lang="sv-SE" sz="2400" dirty="0"/>
              <a:t> = " + </a:t>
            </a:r>
            <a:r>
              <a:rPr lang="sv-SE" sz="2400" dirty="0" err="1"/>
              <a:t>grade</a:t>
            </a:r>
            <a:r>
              <a:rPr lang="sv-SE" sz="2400" dirty="0"/>
              <a:t>);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876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-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/>
              <a:t>switch (E) {   //a "switch block”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c</a:t>
            </a:r>
            <a:r>
              <a:rPr lang="en-US" sz="2400" dirty="0" smtClean="0"/>
              <a:t>ase 1 :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S1;          //c1 is a constant, S1 is a statement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break;    //control flow exists switch block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	</a:t>
            </a:r>
            <a:r>
              <a:rPr lang="en-US" sz="2400" dirty="0"/>
              <a:t>	</a:t>
            </a:r>
            <a:r>
              <a:rPr lang="en-US" sz="2400" dirty="0" smtClean="0"/>
              <a:t>      </a:t>
            </a:r>
            <a:r>
              <a:rPr lang="en-US" sz="2400" dirty="0" smtClean="0"/>
              <a:t> //else flow "falls through"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case </a:t>
            </a:r>
            <a:r>
              <a:rPr lang="en-US" sz="2400" dirty="0" smtClean="0"/>
              <a:t>2 :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S2; 	 	  //S2 is executed then S3, but not </a:t>
            </a:r>
            <a:r>
              <a:rPr lang="en-US" sz="2400" dirty="0" err="1" smtClean="0"/>
              <a:t>Sd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c</a:t>
            </a:r>
            <a:r>
              <a:rPr lang="en-US" sz="2400" dirty="0" smtClean="0"/>
              <a:t>ase </a:t>
            </a:r>
            <a:r>
              <a:rPr lang="en-US" sz="2400" dirty="0" smtClean="0"/>
              <a:t>3 :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S3;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break; 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default : 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Sd</a:t>
            </a:r>
            <a:r>
              <a:rPr lang="en-US" sz="2400" dirty="0" smtClean="0"/>
              <a:t>; </a:t>
            </a:r>
            <a:r>
              <a:rPr lang="en-US" sz="2400" dirty="0" smtClean="0"/>
              <a:t>          /</a:t>
            </a:r>
            <a:r>
              <a:rPr lang="en-US" sz="2400" dirty="0" smtClean="0"/>
              <a:t>/optional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Example: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f</a:t>
            </a:r>
            <a:r>
              <a:rPr lang="en-US" sz="2000" dirty="0"/>
              <a:t>=2;</a:t>
            </a:r>
          </a:p>
          <a:p>
            <a:pPr marL="0" indent="0">
              <a:buNone/>
            </a:pPr>
            <a:r>
              <a:rPr lang="en-US" sz="2000" dirty="0" smtClean="0"/>
              <a:t>switch </a:t>
            </a:r>
            <a:r>
              <a:rPr lang="en-US" sz="2000" dirty="0"/>
              <a:t>(f) {</a:t>
            </a:r>
          </a:p>
          <a:p>
            <a:pPr marL="0" indent="0">
              <a:buNone/>
            </a:pPr>
            <a:r>
              <a:rPr lang="en-US" sz="2000" dirty="0" smtClean="0"/>
              <a:t>case </a:t>
            </a:r>
            <a:r>
              <a:rPr lang="en-US" sz="2000" dirty="0"/>
              <a:t>1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	 </a:t>
            </a:r>
            <a:r>
              <a:rPr lang="en-US" sz="2000" dirty="0" err="1"/>
              <a:t>System.</a:t>
            </a:r>
            <a:r>
              <a:rPr lang="en-US" sz="2000" i="1" dirty="0" err="1"/>
              <a:t>out.println</a:t>
            </a:r>
            <a:r>
              <a:rPr lang="en-US" sz="2000" i="1" dirty="0"/>
              <a:t>("case 1 executed");</a:t>
            </a:r>
          </a:p>
          <a:p>
            <a:pPr marL="0" indent="0">
              <a:buNone/>
            </a:pPr>
            <a:r>
              <a:rPr lang="en-US" sz="2000" dirty="0" smtClean="0"/>
              <a:t>	break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smtClean="0"/>
              <a:t>case </a:t>
            </a:r>
            <a:r>
              <a:rPr lang="en-US" sz="2000" dirty="0"/>
              <a:t>2: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System.</a:t>
            </a:r>
            <a:r>
              <a:rPr lang="en-US" sz="2000" i="1" dirty="0" err="1" smtClean="0"/>
              <a:t>out.println</a:t>
            </a:r>
            <a:r>
              <a:rPr lang="en-US" sz="2000" i="1" dirty="0"/>
              <a:t>("case 2 executed");</a:t>
            </a:r>
          </a:p>
          <a:p>
            <a:pPr marL="0" indent="0">
              <a:buNone/>
            </a:pPr>
            <a:r>
              <a:rPr lang="en-US" sz="2000" dirty="0" smtClean="0"/>
              <a:t>case </a:t>
            </a:r>
            <a:r>
              <a:rPr lang="en-US" sz="2000" dirty="0"/>
              <a:t>3: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System.</a:t>
            </a:r>
            <a:r>
              <a:rPr lang="en-US" sz="2000" i="1" dirty="0" err="1" smtClean="0"/>
              <a:t>out.println</a:t>
            </a:r>
            <a:r>
              <a:rPr lang="en-US" sz="2000" i="1" dirty="0"/>
              <a:t>("case 3 executed");</a:t>
            </a:r>
          </a:p>
          <a:p>
            <a:pPr marL="0" indent="0">
              <a:buNone/>
            </a:pPr>
            <a:r>
              <a:rPr lang="en-US" sz="2000" dirty="0" smtClean="0"/>
              <a:t>	break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smtClean="0"/>
              <a:t>default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System.</a:t>
            </a:r>
            <a:r>
              <a:rPr lang="en-US" sz="2000" i="1" dirty="0" err="1" smtClean="0"/>
              <a:t>out.println</a:t>
            </a:r>
            <a:r>
              <a:rPr lang="en-US" sz="2000" i="1" dirty="0"/>
              <a:t>("Default executed");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0465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/>
              <a:t>while (E) 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S</a:t>
            </a:r>
            <a:r>
              <a:rPr lang="en-US" sz="2400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do </a:t>
            </a:r>
            <a:r>
              <a:rPr lang="en-US" sz="2400" dirty="0" smtClean="0"/>
              <a:t>{ 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S</a:t>
            </a:r>
            <a:r>
              <a:rPr lang="en-US" sz="2400" dirty="0" smtClean="0"/>
              <a:t>; 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} </a:t>
            </a:r>
            <a:r>
              <a:rPr lang="en-US" sz="2400" dirty="0" smtClean="0"/>
              <a:t>while (E);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for 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 err="1" smtClean="0"/>
              <a:t>i</a:t>
            </a:r>
            <a:r>
              <a:rPr lang="en-US" sz="2400" dirty="0" smtClean="0"/>
              <a:t>&lt;1; </a:t>
            </a:r>
            <a:r>
              <a:rPr lang="en-US" sz="2400" dirty="0" err="1" smtClean="0"/>
              <a:t>i</a:t>
            </a:r>
            <a:r>
              <a:rPr lang="en-US" sz="2400" dirty="0" smtClean="0"/>
              <a:t>++) 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S</a:t>
            </a:r>
            <a:r>
              <a:rPr lang="en-US" sz="2400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for </a:t>
            </a:r>
            <a:r>
              <a:rPr lang="en-US" sz="2400" dirty="0" smtClean="0"/>
              <a:t>(parameter : </a:t>
            </a:r>
            <a:r>
              <a:rPr lang="en-US" sz="2400" dirty="0" err="1" smtClean="0"/>
              <a:t>arrayname</a:t>
            </a:r>
            <a:r>
              <a:rPr lang="en-US" sz="2400" dirty="0" smtClean="0"/>
              <a:t>) 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S</a:t>
            </a:r>
            <a:r>
              <a:rPr lang="en-US" sz="2400" dirty="0" smtClean="0"/>
              <a:t>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Example: </a:t>
            </a:r>
            <a:r>
              <a:rPr lang="en-US" dirty="0" err="1" smtClean="0"/>
              <a:t>while..do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count = 1;</a:t>
            </a:r>
          </a:p>
          <a:p>
            <a:pPr marL="0" indent="0">
              <a:buNone/>
            </a:pPr>
            <a:r>
              <a:rPr lang="en-US" sz="2400" dirty="0" smtClean="0"/>
              <a:t>while </a:t>
            </a:r>
            <a:r>
              <a:rPr lang="en-US" sz="2400" dirty="0"/>
              <a:t>(count &lt; 11) {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err="1" smtClean="0"/>
              <a:t>System.out.println</a:t>
            </a:r>
            <a:r>
              <a:rPr lang="en-US" sz="2400" dirty="0"/>
              <a:t>("Count </a:t>
            </a:r>
            <a:r>
              <a:rPr lang="en-US" sz="2400" dirty="0" smtClean="0"/>
              <a:t>is "  </a:t>
            </a:r>
            <a:r>
              <a:rPr lang="en-US" sz="2400" dirty="0"/>
              <a:t>+ count);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 smtClean="0"/>
              <a:t>  </a:t>
            </a:r>
            <a:r>
              <a:rPr lang="en-US" sz="2400" dirty="0"/>
              <a:t>count++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/>
              <a:t> </a:t>
            </a:r>
            <a:r>
              <a:rPr lang="en-US" sz="2400" dirty="0" smtClean="0"/>
              <a:t>= 0;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while (true)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if (</a:t>
            </a:r>
            <a:r>
              <a:rPr lang="en-US" sz="2400" dirty="0" err="1" smtClean="0"/>
              <a:t>i</a:t>
            </a:r>
            <a:r>
              <a:rPr lang="en-US" sz="2400" dirty="0" smtClean="0"/>
              <a:t>&gt;9)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break;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41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Example: </a:t>
            </a:r>
            <a:r>
              <a:rPr lang="en-US" dirty="0" err="1" smtClean="0"/>
              <a:t>do..while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 count = 1;</a:t>
            </a:r>
          </a:p>
          <a:p>
            <a:pPr marL="0" indent="0">
              <a:spcBef>
                <a:spcPts val="0"/>
              </a:spcBef>
              <a:buNone/>
            </a:pPr>
            <a:endParaRPr lang="pt-BR" sz="2800" dirty="0"/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/>
              <a:t>do </a:t>
            </a:r>
            <a:r>
              <a:rPr lang="pt-BR" sz="2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/>
              <a:t>      </a:t>
            </a:r>
            <a:r>
              <a:rPr lang="pt-BR" sz="2800" dirty="0" err="1" smtClean="0"/>
              <a:t>System.out.println</a:t>
            </a:r>
            <a:r>
              <a:rPr lang="pt-BR" sz="2800" dirty="0"/>
              <a:t>("</a:t>
            </a:r>
            <a:r>
              <a:rPr lang="pt-BR" sz="2800" dirty="0" err="1"/>
              <a:t>Count</a:t>
            </a:r>
            <a:r>
              <a:rPr lang="pt-BR" sz="2800" dirty="0"/>
              <a:t> </a:t>
            </a:r>
            <a:r>
              <a:rPr lang="pt-BR" sz="2800" dirty="0" err="1"/>
              <a:t>is</a:t>
            </a:r>
            <a:r>
              <a:rPr lang="pt-BR" sz="2800" dirty="0"/>
              <a:t>: </a:t>
            </a:r>
            <a:r>
              <a:rPr lang="pt-BR" sz="2800" dirty="0"/>
              <a:t>"</a:t>
            </a:r>
            <a:r>
              <a:rPr lang="en-US" sz="2800" dirty="0" smtClean="0"/>
              <a:t> </a:t>
            </a:r>
            <a:r>
              <a:rPr lang="en-US" sz="2800" dirty="0"/>
              <a:t>+ count);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</a:t>
            </a:r>
            <a:r>
              <a:rPr lang="en-US" sz="2800" dirty="0" smtClean="0"/>
              <a:t>    </a:t>
            </a:r>
            <a:r>
              <a:rPr lang="en-US" sz="2800" dirty="0"/>
              <a:t>count++</a:t>
            </a:r>
            <a:r>
              <a:rPr lang="en-US" sz="2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} </a:t>
            </a:r>
            <a:r>
              <a:rPr lang="en-US" sz="2800" dirty="0"/>
              <a:t>while (count &lt; 11);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47124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Example: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800" dirty="0" smtClean="0"/>
              <a:t>for (</a:t>
            </a:r>
            <a:r>
              <a:rPr lang="da-DK" sz="2800" dirty="0" err="1"/>
              <a:t>int</a:t>
            </a:r>
            <a:r>
              <a:rPr lang="da-DK" sz="2800" dirty="0"/>
              <a:t> </a:t>
            </a:r>
            <a:r>
              <a:rPr lang="da-DK" sz="2800" dirty="0" smtClean="0"/>
              <a:t>i = 1</a:t>
            </a:r>
            <a:r>
              <a:rPr lang="da-DK" sz="2800" dirty="0"/>
              <a:t>; </a:t>
            </a:r>
            <a:r>
              <a:rPr lang="da-DK" sz="2800" dirty="0" smtClean="0"/>
              <a:t>i &lt; 11</a:t>
            </a:r>
            <a:r>
              <a:rPr lang="da-DK" sz="2800" dirty="0"/>
              <a:t>; </a:t>
            </a:r>
            <a:r>
              <a:rPr lang="da-DK" sz="2800" dirty="0" smtClean="0"/>
              <a:t> i</a:t>
            </a:r>
            <a:r>
              <a:rPr lang="da-DK" sz="2800" dirty="0"/>
              <a:t>++</a:t>
            </a:r>
            <a:r>
              <a:rPr lang="da-DK" sz="2800" dirty="0" smtClean="0"/>
              <a:t>) {</a:t>
            </a:r>
            <a:endParaRPr lang="da-DK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   </a:t>
            </a:r>
            <a:r>
              <a:rPr lang="en-US" sz="2800" dirty="0" err="1" smtClean="0"/>
              <a:t>System.out.println</a:t>
            </a:r>
            <a:r>
              <a:rPr lang="en-US" sz="2800" dirty="0"/>
              <a:t>("Count is: </a:t>
            </a:r>
            <a:r>
              <a:rPr lang="en-US" sz="2800" dirty="0" smtClean="0"/>
              <a:t>" </a:t>
            </a:r>
            <a:r>
              <a:rPr lang="en-US" sz="2800" dirty="0"/>
              <a:t>+ 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  <a:r>
              <a:rPr lang="en-US" sz="2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da-DK" sz="2800" dirty="0"/>
              <a:t>for ( </a:t>
            </a:r>
            <a:r>
              <a:rPr lang="da-DK" sz="2800" dirty="0" smtClean="0"/>
              <a:t> ;  ;  </a:t>
            </a:r>
            <a:r>
              <a:rPr lang="da-DK" sz="2800" dirty="0"/>
              <a:t>) </a:t>
            </a:r>
            <a:r>
              <a:rPr lang="da-DK" sz="28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800" dirty="0"/>
              <a:t>	</a:t>
            </a:r>
            <a:r>
              <a:rPr lang="da-DK" sz="2800" dirty="0" err="1" smtClean="0"/>
              <a:t>System.out.println</a:t>
            </a:r>
            <a:r>
              <a:rPr lang="da-DK" sz="2800" dirty="0" smtClean="0"/>
              <a:t>("</a:t>
            </a:r>
            <a:r>
              <a:rPr lang="da-DK" sz="2800" dirty="0" err="1" smtClean="0"/>
              <a:t>this</a:t>
            </a:r>
            <a:r>
              <a:rPr lang="da-DK" sz="2800" dirty="0" smtClean="0"/>
              <a:t> is an </a:t>
            </a:r>
            <a:r>
              <a:rPr lang="da-DK" sz="2800" dirty="0" err="1" smtClean="0"/>
              <a:t>infinite</a:t>
            </a:r>
            <a:r>
              <a:rPr lang="da-DK" sz="2800" dirty="0" smtClean="0"/>
              <a:t> loop");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800" dirty="0"/>
              <a:t>}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3251413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Example: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[] numbers = </a:t>
            </a:r>
            <a:r>
              <a:rPr lang="en-US" sz="2800" dirty="0" smtClean="0"/>
              <a:t>{</a:t>
            </a:r>
            <a:r>
              <a:rPr lang="en-US" sz="2800" dirty="0"/>
              <a:t>1,2,3,4,5,6,7,8,9,10};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for 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item : numbers)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  </a:t>
            </a:r>
            <a:r>
              <a:rPr lang="en-US" sz="2800" dirty="0" smtClean="0"/>
              <a:t> </a:t>
            </a:r>
            <a:r>
              <a:rPr lang="en-US" sz="2800" dirty="0" err="1"/>
              <a:t>System.out.println</a:t>
            </a:r>
            <a:r>
              <a:rPr lang="en-US" sz="2800" dirty="0"/>
              <a:t>("Count is: </a:t>
            </a:r>
            <a:r>
              <a:rPr lang="en-US" sz="2800" dirty="0"/>
              <a:t>"</a:t>
            </a:r>
            <a:r>
              <a:rPr lang="cs-CZ" sz="2800" dirty="0" smtClean="0"/>
              <a:t> </a:t>
            </a:r>
            <a:r>
              <a:rPr lang="cs-CZ" sz="2800" dirty="0"/>
              <a:t>+ </a:t>
            </a:r>
            <a:r>
              <a:rPr lang="cs-CZ" sz="2800" dirty="0" err="1"/>
              <a:t>item</a:t>
            </a:r>
            <a:r>
              <a:rPr lang="cs-CZ" sz="2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248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 -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operators do not change the value of their </a:t>
            </a:r>
            <a:r>
              <a:rPr lang="en-US" dirty="0" err="1" smtClean="0"/>
              <a:t>operand(s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 operators work from left to right</a:t>
            </a:r>
          </a:p>
          <a:p>
            <a:r>
              <a:rPr lang="en-US" dirty="0" smtClean="0"/>
              <a:t>Assignment works from right to left</a:t>
            </a:r>
          </a:p>
          <a:p>
            <a:r>
              <a:rPr lang="en-US" dirty="0" smtClean="0"/>
              <a:t>And you can do this…</a:t>
            </a:r>
          </a:p>
          <a:p>
            <a:pPr>
              <a:buNone/>
            </a:pPr>
            <a:r>
              <a:rPr lang="en-US" dirty="0" err="1" smtClean="0"/>
              <a:t>c</a:t>
            </a:r>
            <a:r>
              <a:rPr lang="en-US" dirty="0" smtClean="0"/>
              <a:t>=4;</a:t>
            </a:r>
          </a:p>
          <a:p>
            <a:pPr>
              <a:buNone/>
            </a:pPr>
            <a:r>
              <a:rPr lang="en-US" dirty="0" smtClean="0"/>
              <a:t>a = </a:t>
            </a:r>
            <a:r>
              <a:rPr lang="en-US" dirty="0" err="1" smtClean="0"/>
              <a:t>b</a:t>
            </a:r>
            <a:r>
              <a:rPr lang="en-US" dirty="0" smtClean="0"/>
              <a:t> = c+2;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Passing: Pass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a method call and return, Java uses “pass by value”</a:t>
            </a:r>
          </a:p>
          <a:p>
            <a:pPr>
              <a:buNone/>
            </a:pPr>
            <a:r>
              <a:rPr lang="en-US" dirty="0" smtClean="0"/>
              <a:t>A method call sends arguments to method parameters, which match in number and type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sum(int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return (</a:t>
            </a:r>
            <a:r>
              <a:rPr lang="en-US" dirty="0" err="1" smtClean="0"/>
              <a:t>a+b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 by Value</a:t>
            </a:r>
            <a:br>
              <a:rPr lang="en-US" dirty="0" smtClean="0"/>
            </a:br>
            <a:r>
              <a:rPr lang="en-US" dirty="0" smtClean="0"/>
              <a:t>for primitive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sum(int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return (</a:t>
            </a:r>
            <a:r>
              <a:rPr lang="en-US" dirty="0" err="1" smtClean="0"/>
              <a:t>a+b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sum(1, 2); //values 1 and 2 are duplicated as the</a:t>
            </a:r>
          </a:p>
          <a:p>
            <a:pPr>
              <a:buNone/>
            </a:pPr>
            <a:r>
              <a:rPr lang="en-US" dirty="0" smtClean="0"/>
              <a:t>				    // values for a and </a:t>
            </a:r>
            <a:r>
              <a:rPr lang="en-US" dirty="0" err="1" smtClean="0"/>
              <a:t>b</a:t>
            </a:r>
            <a:r>
              <a:rPr lang="en-US" dirty="0" smtClean="0"/>
              <a:t> respectively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397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sum(int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return (</a:t>
            </a:r>
            <a:r>
              <a:rPr lang="en-US" dirty="0" err="1" smtClean="0"/>
              <a:t>a+b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=1;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=2;</a:t>
            </a:r>
          </a:p>
          <a:p>
            <a:pPr>
              <a:buNone/>
            </a:pPr>
            <a:r>
              <a:rPr lang="en-US" dirty="0" err="1" smtClean="0"/>
              <a:t>Sum(x</a:t>
            </a:r>
            <a:r>
              <a:rPr lang="en-US" dirty="0" smtClean="0"/>
              <a:t>, y); //same thing. The value of </a:t>
            </a:r>
            <a:r>
              <a:rPr lang="en-US" dirty="0" err="1" smtClean="0"/>
              <a:t>x</a:t>
            </a:r>
            <a:r>
              <a:rPr lang="en-US" dirty="0" smtClean="0"/>
              <a:t> is copied </a:t>
            </a:r>
          </a:p>
          <a:p>
            <a:pPr>
              <a:buNone/>
            </a:pPr>
            <a:r>
              <a:rPr lang="en-US" dirty="0" smtClean="0"/>
              <a:t>				   //into a. </a:t>
            </a:r>
            <a:r>
              <a:rPr lang="en-US" dirty="0" err="1" smtClean="0"/>
              <a:t>y’s</a:t>
            </a:r>
            <a:r>
              <a:rPr lang="en-US" dirty="0" smtClean="0"/>
              <a:t> value it copied into </a:t>
            </a:r>
            <a:r>
              <a:rPr lang="en-US" dirty="0" err="1" smtClean="0"/>
              <a:t>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   //if a is changed, </a:t>
            </a:r>
            <a:r>
              <a:rPr lang="en-US" dirty="0" err="1" smtClean="0"/>
              <a:t>x</a:t>
            </a:r>
            <a:r>
              <a:rPr lang="en-US" dirty="0" smtClean="0"/>
              <a:t> does not change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 by Value </a:t>
            </a:r>
            <a:br>
              <a:rPr lang="en-US" dirty="0" smtClean="0"/>
            </a:br>
            <a:r>
              <a:rPr lang="en-US" dirty="0" smtClean="0"/>
              <a:t>for reference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public class Person {</a:t>
            </a:r>
          </a:p>
          <a:p>
            <a:pPr>
              <a:buNone/>
            </a:pPr>
            <a:r>
              <a:rPr lang="en-US" dirty="0" smtClean="0"/>
              <a:t>	String: name;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Now what we create and pass a reference object instead of a literal value?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(See Eclipse project </a:t>
            </a:r>
            <a:r>
              <a:rPr lang="en-US" dirty="0" err="1" smtClean="0"/>
              <a:t>ByValue</a:t>
            </a:r>
            <a:r>
              <a:rPr lang="en-US" dirty="0" smtClean="0"/>
              <a:t> to continue)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 by Value </a:t>
            </a:r>
            <a:br>
              <a:rPr lang="en-US" dirty="0" smtClean="0"/>
            </a:br>
            <a:r>
              <a:rPr lang="en-US" dirty="0" smtClean="0"/>
              <a:t>for reference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the value of the argument is copied into the parameter</a:t>
            </a:r>
          </a:p>
          <a:p>
            <a:pPr>
              <a:buNone/>
            </a:pPr>
            <a:r>
              <a:rPr lang="en-US" dirty="0" smtClean="0"/>
              <a:t>since the argument is an address, the parameter will get a copy of the address</a:t>
            </a:r>
          </a:p>
          <a:p>
            <a:pPr>
              <a:buNone/>
            </a:pPr>
            <a:r>
              <a:rPr lang="en-US" dirty="0" smtClean="0"/>
              <a:t>so the parameter will point to the same place in memory as the argument</a:t>
            </a:r>
          </a:p>
          <a:p>
            <a:pPr>
              <a:buNone/>
            </a:pPr>
            <a:r>
              <a:rPr lang="en-US" dirty="0" smtClean="0"/>
              <a:t>so both point to the same object! </a:t>
            </a:r>
          </a:p>
          <a:p>
            <a:pPr>
              <a:buNone/>
            </a:pPr>
            <a:r>
              <a:rPr lang="en-US" dirty="0" smtClean="0"/>
              <a:t>so when a method changes an object via a reference parameter, the change is reflected in the object referred to in the calling code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immutable – cannot be modified after creation</a:t>
            </a:r>
          </a:p>
          <a:p>
            <a:pPr>
              <a:buNone/>
            </a:pPr>
            <a:r>
              <a:rPr lang="en-US" dirty="0" smtClean="0"/>
              <a:t>String – value cannot change after instantiation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s</a:t>
            </a:r>
            <a:r>
              <a:rPr lang="en-US" dirty="0" smtClean="0"/>
              <a:t> = "Hello";</a:t>
            </a:r>
          </a:p>
          <a:p>
            <a:pPr>
              <a:buNone/>
            </a:pPr>
            <a:r>
              <a:rPr lang="en-US" dirty="0" err="1" smtClean="0"/>
              <a:t>s</a:t>
            </a:r>
            <a:r>
              <a:rPr lang="en-US" dirty="0" smtClean="0"/>
              <a:t> = "World";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</a:t>
            </a:r>
            <a:r>
              <a:rPr lang="en-US" dirty="0" smtClean="0"/>
              <a:t> no longer points to the Hello object, but to a new World object</a:t>
            </a:r>
          </a:p>
          <a:p>
            <a:pPr>
              <a:buNone/>
            </a:pPr>
            <a:r>
              <a:rPr lang="en-US" dirty="0" smtClean="0"/>
              <a:t>Hello will be garbage collected later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871</Words>
  <Application>Microsoft Macintosh PowerPoint</Application>
  <PresentationFormat>On-screen Show (4:3)</PresentationFormat>
  <Paragraphs>226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 Side Effect</vt:lpstr>
      <vt:lpstr>Side Effect - Assignment</vt:lpstr>
      <vt:lpstr>Side Effect - Assignment</vt:lpstr>
      <vt:lpstr>Message Passing: Pass by Value</vt:lpstr>
      <vt:lpstr>Pass by Value for primitive variables</vt:lpstr>
      <vt:lpstr>Pass by Value</vt:lpstr>
      <vt:lpstr>Pass by Value  for reference variables</vt:lpstr>
      <vt:lpstr>Pass by Value  for reference variables</vt:lpstr>
      <vt:lpstr>Immutable Objects</vt:lpstr>
      <vt:lpstr>String </vt:lpstr>
      <vt:lpstr>Static</vt:lpstr>
      <vt:lpstr>Static member access </vt:lpstr>
      <vt:lpstr>Static member access</vt:lpstr>
      <vt:lpstr>Static this</vt:lpstr>
      <vt:lpstr>Control Structures</vt:lpstr>
      <vt:lpstr>Sequence </vt:lpstr>
      <vt:lpstr>Sequence Example</vt:lpstr>
      <vt:lpstr>Branch</vt:lpstr>
      <vt:lpstr>Branch Example: if..then</vt:lpstr>
      <vt:lpstr>Branch Example: if..then..else</vt:lpstr>
      <vt:lpstr>Branch Example: Nested if</vt:lpstr>
      <vt:lpstr>Branch - Switch</vt:lpstr>
      <vt:lpstr>Branch Example: Switch</vt:lpstr>
      <vt:lpstr>Loop</vt:lpstr>
      <vt:lpstr>Loop Example: while..do</vt:lpstr>
      <vt:lpstr>Loop Example: do..while</vt:lpstr>
      <vt:lpstr>Loop Example: for</vt:lpstr>
      <vt:lpstr>Loop Example: For</vt:lpstr>
    </vt:vector>
  </TitlesOfParts>
  <Company>College of Charleston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Access to Class Members</dc:title>
  <dc:creator>Chris Starr</dc:creator>
  <cp:lastModifiedBy>Chris Starr</cp:lastModifiedBy>
  <cp:revision>126</cp:revision>
  <dcterms:created xsi:type="dcterms:W3CDTF">2012-02-08T12:19:18Z</dcterms:created>
  <dcterms:modified xsi:type="dcterms:W3CDTF">2012-09-03T01:05:27Z</dcterms:modified>
</cp:coreProperties>
</file>