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erriweather"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4Yv2sGotJIV9v4KLQ8sxuA/Eu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54521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823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169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3698e19f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e3698e19ff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2689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3698e19ff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e3698e19ff_3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6619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3698e19f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2e3698e19f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76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429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502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009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3698e19f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2e3698e19f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0687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e3698e19ff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e3698e19ff_3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371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978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341c81cb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7341c81cb2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9380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68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1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0" name="Google Shape;2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1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4" name="Google Shape;24;p1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15"/>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 name="Google Shape;2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7"/>
        <p:cNvGrpSpPr/>
        <p:nvPr/>
      </p:nvGrpSpPr>
      <p:grpSpPr>
        <a:xfrm>
          <a:off x="0" y="0"/>
          <a:ext cx="0" cy="0"/>
          <a:chOff x="0" y="0"/>
          <a:chExt cx="0" cy="0"/>
        </a:xfrm>
      </p:grpSpPr>
      <p:sp>
        <p:nvSpPr>
          <p:cNvPr id="28" name="Google Shape;28;p1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9" name="Google Shape;29;p1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30" name="Google Shape;30;p1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1" name="Google Shape;3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1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5" name="Google Shape;35;p1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6" name="Google Shape;36;p1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7" name="Google Shape;37;p1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18"/>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8"/>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2" name="Google Shape;42;p18"/>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1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9"/>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7" name="Google Shape;47;p19"/>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19"/>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2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0"/>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akc.org/expert-advice/news/most-popular-dog-breeds-city-2021/" TargetMode="External"/><Relationship Id="rId7" Type="http://schemas.openxmlformats.org/officeDocument/2006/relationships/hyperlink" Target="https://create.microsoft.com/en-us/template/blob-design-62339b2c-5cf2-47ff-90b5-2207f1f6a677"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dogseechew.in/blog/whats-the-right-age-to-start-puppy-training#:~:text=Having%20your%20pup%20socialise%20and,%2C%20stand%2C%20stay%20and%20come" TargetMode="External"/><Relationship Id="rId5" Type="http://schemas.openxmlformats.org/officeDocument/2006/relationships/hyperlink" Target="https://coolors.co/visualizer/bdc667-4bd61d-626d58-544343-4f282c-653c40-734e51-737171-8c6d6f-7885e7" TargetMode="External"/><Relationship Id="rId4" Type="http://schemas.openxmlformats.org/officeDocument/2006/relationships/hyperlink" Target="https://www.kaggle.com/datasets/michaelbryantds/dog-bite-incidents/dat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Dog Biting Trends in New York</a:t>
            </a:r>
            <a:endParaRPr/>
          </a:p>
        </p:txBody>
      </p:sp>
      <p:sp>
        <p:nvSpPr>
          <p:cNvPr id="59" name="Google Shape;59;p1"/>
          <p:cNvSpPr txBox="1">
            <a:spLocks noGrp="1"/>
          </p:cNvSpPr>
          <p:nvPr>
            <p:ph type="subTitle" idx="1"/>
          </p:nvPr>
        </p:nvSpPr>
        <p:spPr>
          <a:xfrm>
            <a:off x="311700" y="1878525"/>
            <a:ext cx="2575200" cy="2487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sz="1800" b="1"/>
              <a:t>Presentation Team:</a:t>
            </a:r>
            <a:endParaRPr sz="1800" b="1"/>
          </a:p>
          <a:p>
            <a:pPr marL="0" lvl="0" indent="0" algn="l" rtl="0">
              <a:lnSpc>
                <a:spcPct val="100000"/>
              </a:lnSpc>
              <a:spcBef>
                <a:spcPts val="0"/>
              </a:spcBef>
              <a:spcAft>
                <a:spcPts val="0"/>
              </a:spcAft>
              <a:buSzPts val="1600"/>
              <a:buNone/>
            </a:pPr>
            <a:endParaRPr sz="1800" b="1"/>
          </a:p>
          <a:p>
            <a:pPr marL="0" lvl="0" indent="0" algn="l" rtl="0">
              <a:lnSpc>
                <a:spcPct val="100000"/>
              </a:lnSpc>
              <a:spcBef>
                <a:spcPts val="0"/>
              </a:spcBef>
              <a:spcAft>
                <a:spcPts val="0"/>
              </a:spcAft>
              <a:buSzPts val="1600"/>
              <a:buNone/>
            </a:pPr>
            <a:r>
              <a:rPr lang="en" sz="1800" b="1"/>
              <a:t>Alex Moore</a:t>
            </a:r>
            <a:endParaRPr sz="1800" b="1"/>
          </a:p>
          <a:p>
            <a:pPr marL="0" lvl="0" indent="0" algn="l" rtl="0">
              <a:lnSpc>
                <a:spcPct val="100000"/>
              </a:lnSpc>
              <a:spcBef>
                <a:spcPts val="0"/>
              </a:spcBef>
              <a:spcAft>
                <a:spcPts val="0"/>
              </a:spcAft>
              <a:buSzPts val="1600"/>
              <a:buNone/>
            </a:pPr>
            <a:r>
              <a:rPr lang="en" sz="1800" b="1"/>
              <a:t>Thripura Pakala</a:t>
            </a:r>
            <a:endParaRPr sz="1800" b="1"/>
          </a:p>
          <a:p>
            <a:pPr marL="0" lvl="0" indent="0" algn="l" rtl="0">
              <a:lnSpc>
                <a:spcPct val="100000"/>
              </a:lnSpc>
              <a:spcBef>
                <a:spcPts val="0"/>
              </a:spcBef>
              <a:spcAft>
                <a:spcPts val="0"/>
              </a:spcAft>
              <a:buSzPts val="1600"/>
              <a:buNone/>
            </a:pPr>
            <a:r>
              <a:rPr lang="en" sz="1800" b="1"/>
              <a:t>Joy Weishan</a:t>
            </a:r>
            <a:endParaRPr sz="1800" b="1"/>
          </a:p>
        </p:txBody>
      </p:sp>
      <p:pic>
        <p:nvPicPr>
          <p:cNvPr id="60" name="Google Shape;60;p1"/>
          <p:cNvPicPr preferRelativeResize="0"/>
          <p:nvPr/>
        </p:nvPicPr>
        <p:blipFill>
          <a:blip r:embed="rId3">
            <a:alphaModFix/>
          </a:blip>
          <a:stretch>
            <a:fillRect/>
          </a:stretch>
        </p:blipFill>
        <p:spPr>
          <a:xfrm>
            <a:off x="3061425" y="1303875"/>
            <a:ext cx="2736750" cy="352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Data Analytics Data Biases</a:t>
            </a:r>
            <a:endParaRPr/>
          </a:p>
        </p:txBody>
      </p:sp>
      <p:sp>
        <p:nvSpPr>
          <p:cNvPr id="123" name="Google Shape;123;p8"/>
          <p:cNvSpPr txBox="1"/>
          <p:nvPr/>
        </p:nvSpPr>
        <p:spPr>
          <a:xfrm>
            <a:off x="271350" y="1504825"/>
            <a:ext cx="8381400" cy="337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300">
                <a:solidFill>
                  <a:schemeClr val="dk2"/>
                </a:solidFill>
                <a:latin typeface="Merriweather"/>
                <a:ea typeface="Merriweather"/>
                <a:cs typeface="Merriweather"/>
                <a:sym typeface="Merriweather"/>
              </a:rPr>
              <a:t>Data Bias</a:t>
            </a:r>
            <a:endParaRPr sz="1300">
              <a:latin typeface="Merriweather"/>
              <a:ea typeface="Merriweather"/>
              <a:cs typeface="Merriweather"/>
              <a:sym typeface="Merriweather"/>
            </a:endParaRPr>
          </a:p>
          <a:p>
            <a:pPr marL="457200" lvl="0" indent="-311150" algn="l" rtl="0">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Data is limited to only New York City and its boroughs</a:t>
            </a:r>
            <a:endParaRPr sz="1300">
              <a:solidFill>
                <a:schemeClr val="dk2"/>
              </a:solidFill>
              <a:latin typeface="Merriweather"/>
              <a:ea typeface="Merriweather"/>
              <a:cs typeface="Merriweather"/>
              <a:sym typeface="Merriweather"/>
            </a:endParaRPr>
          </a:p>
          <a:p>
            <a:pPr marL="457200" lvl="0" indent="-311150" algn="l" rtl="0">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We need more data to understand the dog population in New York.  Are there more young dogs which could skew the data?  Does this dataset have proper data across age? Are elderly dogs represented properly?</a:t>
            </a:r>
            <a:endParaRPr sz="1300">
              <a:solidFill>
                <a:schemeClr val="dk2"/>
              </a:solidFill>
              <a:latin typeface="Merriweather"/>
              <a:ea typeface="Merriweather"/>
              <a:cs typeface="Merriweather"/>
              <a:sym typeface="Merriweather"/>
            </a:endParaRPr>
          </a:p>
          <a:p>
            <a:pPr marL="457200" lvl="0" indent="-311150" algn="l" rtl="0">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What is the definition of a dog bite?</a:t>
            </a:r>
            <a:endParaRPr sz="1300">
              <a:solidFill>
                <a:schemeClr val="dk2"/>
              </a:solidFill>
              <a:latin typeface="Merriweather"/>
              <a:ea typeface="Merriweather"/>
              <a:cs typeface="Merriweather"/>
              <a:sym typeface="Merriweather"/>
            </a:endParaRPr>
          </a:p>
          <a:p>
            <a:pPr marL="457200" lvl="0" indent="-311150" algn="l" rtl="0">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Dataset had many manual entry errors, especially with Age and Breed columns as well as null values</a:t>
            </a:r>
            <a:endParaRPr sz="1300">
              <a:solidFill>
                <a:schemeClr val="dk2"/>
              </a:solidFill>
              <a:latin typeface="Merriweather"/>
              <a:ea typeface="Merriweather"/>
              <a:cs typeface="Merriweather"/>
              <a:sym typeface="Merriweather"/>
            </a:endParaRPr>
          </a:p>
          <a:p>
            <a:pPr marL="457200" lvl="0" indent="-311150" algn="l" rtl="0">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Project Time constraints restricted efforts to clean all breed data which resulted in removal of large portions of data</a:t>
            </a:r>
            <a:endParaRPr sz="1300">
              <a:solidFill>
                <a:schemeClr val="dk2"/>
              </a:solidFill>
              <a:latin typeface="Merriweather"/>
              <a:ea typeface="Merriweather"/>
              <a:cs typeface="Merriweather"/>
              <a:sym typeface="Merriweather"/>
            </a:endParaRPr>
          </a:p>
          <a:p>
            <a:pPr marL="457200" lvl="0" indent="-311150" algn="l" rtl="0">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Spay/Neuter was not verified data and therefore may contain false information</a:t>
            </a:r>
            <a:endParaRPr sz="1300">
              <a:solidFill>
                <a:schemeClr val="dk2"/>
              </a:solidFill>
              <a:latin typeface="Merriweather"/>
              <a:ea typeface="Merriweather"/>
              <a:cs typeface="Merriweather"/>
              <a:sym typeface="Merriweather"/>
            </a:endParaRPr>
          </a:p>
          <a:p>
            <a:pPr marL="457200" lvl="0" indent="-311150" algn="l" rtl="0">
              <a:spcBef>
                <a:spcPts val="0"/>
              </a:spcBef>
              <a:spcAft>
                <a:spcPts val="0"/>
              </a:spcAft>
              <a:buClr>
                <a:schemeClr val="dk2"/>
              </a:buClr>
              <a:buSzPts val="1300"/>
              <a:buFont typeface="Merriweather"/>
              <a:buChar char="-"/>
            </a:pPr>
            <a:r>
              <a:rPr lang="en" sz="1300">
                <a:solidFill>
                  <a:schemeClr val="dk2"/>
                </a:solidFill>
                <a:latin typeface="Merriweather"/>
                <a:ea typeface="Merriweather"/>
                <a:cs typeface="Merriweather"/>
                <a:sym typeface="Merriweather"/>
              </a:rPr>
              <a:t>Age of person bitten could also be beneficial to tell a better story</a:t>
            </a:r>
            <a:endParaRPr sz="1300">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sz="1300">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sz="1300">
              <a:solidFill>
                <a:schemeClr val="dk2"/>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3698e19ff_0_20"/>
          <p:cNvSpPr txBox="1">
            <a:spLocks noGrp="1"/>
          </p:cNvSpPr>
          <p:nvPr>
            <p:ph type="title"/>
          </p:nvPr>
        </p:nvSpPr>
        <p:spPr>
          <a:xfrm>
            <a:off x="311700" y="445923"/>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Future Work</a:t>
            </a:r>
            <a:endParaRPr sz="1677"/>
          </a:p>
        </p:txBody>
      </p:sp>
      <p:sp>
        <p:nvSpPr>
          <p:cNvPr id="129" name="Google Shape;129;g2e3698e19ff_0_20"/>
          <p:cNvSpPr txBox="1">
            <a:spLocks noGrp="1"/>
          </p:cNvSpPr>
          <p:nvPr>
            <p:ph type="body" idx="1"/>
          </p:nvPr>
        </p:nvSpPr>
        <p:spPr>
          <a:xfrm>
            <a:off x="311700" y="1505700"/>
            <a:ext cx="8031900" cy="33423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ct val="100000"/>
              <a:buNone/>
            </a:pPr>
            <a:r>
              <a:rPr lang="en">
                <a:latin typeface="Merriweather"/>
                <a:ea typeface="Merriweather"/>
                <a:cs typeface="Merriweather"/>
                <a:sym typeface="Merriweather"/>
              </a:rPr>
              <a:t>- More data cleaning is needed under breed column.</a:t>
            </a: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r>
              <a:rPr lang="en">
                <a:latin typeface="Merriweather"/>
                <a:ea typeface="Merriweather"/>
                <a:cs typeface="Merriweather"/>
                <a:sym typeface="Merriweather"/>
              </a:rPr>
              <a:t>-Addressing data bias (More Years, New York only, Manually entered incorrect data for breed </a:t>
            </a: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r>
              <a:rPr lang="en">
                <a:latin typeface="Merriweather"/>
                <a:ea typeface="Merriweather"/>
                <a:cs typeface="Merriweather"/>
                <a:sym typeface="Merriweather"/>
              </a:rPr>
              <a:t>-Review a larger dataset that expands to the U.S. and not just NYC with more consistent data</a:t>
            </a: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r>
              <a:rPr lang="en">
                <a:latin typeface="Merriweather"/>
                <a:ea typeface="Merriweather"/>
                <a:cs typeface="Merriweather"/>
                <a:sym typeface="Merriweather"/>
              </a:rPr>
              <a:t>- Borough</a:t>
            </a:r>
            <a:endParaRPr>
              <a:latin typeface="Merriweather"/>
              <a:ea typeface="Merriweather"/>
              <a:cs typeface="Merriweather"/>
              <a:sym typeface="Merriweather"/>
            </a:endParaRPr>
          </a:p>
          <a:p>
            <a:pPr marL="0" lvl="0" indent="457200" algn="l" rtl="0">
              <a:lnSpc>
                <a:spcPct val="115000"/>
              </a:lnSpc>
              <a:spcBef>
                <a:spcPts val="0"/>
              </a:spcBef>
              <a:spcAft>
                <a:spcPts val="0"/>
              </a:spcAft>
              <a:buSzPct val="100000"/>
              <a:buNone/>
            </a:pPr>
            <a:r>
              <a:rPr lang="en">
                <a:latin typeface="Merriweather"/>
                <a:ea typeface="Merriweather"/>
                <a:cs typeface="Merriweather"/>
                <a:sym typeface="Merriweather"/>
              </a:rPr>
              <a:t>-This data set is limited to these places Brooklyn, Bronx, Staten Island, Queens, Manhattan from New York in the future we can collect data from more places to compare and make a good decision.</a:t>
            </a: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endParaRPr>
              <a:latin typeface="Merriweather"/>
              <a:ea typeface="Merriweather"/>
              <a:cs typeface="Merriweather"/>
              <a:sym typeface="Merriweather"/>
            </a:endParaRPr>
          </a:p>
          <a:p>
            <a:pPr marL="0" lvl="0" indent="0" algn="l" rtl="0">
              <a:lnSpc>
                <a:spcPct val="115000"/>
              </a:lnSpc>
              <a:spcBef>
                <a:spcPts val="0"/>
              </a:spcBef>
              <a:spcAft>
                <a:spcPts val="0"/>
              </a:spcAft>
              <a:buNone/>
            </a:pPr>
            <a:r>
              <a:rPr lang="en">
                <a:latin typeface="Merriweather"/>
                <a:ea typeface="Merriweather"/>
                <a:cs typeface="Merriweather"/>
                <a:sym typeface="Merriweather"/>
              </a:rPr>
              <a:t>- Gender</a:t>
            </a:r>
            <a:endParaRPr>
              <a:latin typeface="Merriweather"/>
              <a:ea typeface="Merriweather"/>
              <a:cs typeface="Merriweather"/>
              <a:sym typeface="Merriweather"/>
            </a:endParaRPr>
          </a:p>
          <a:p>
            <a:pPr marL="0" lvl="0" indent="0" algn="l" rtl="0">
              <a:lnSpc>
                <a:spcPct val="115000"/>
              </a:lnSpc>
              <a:spcBef>
                <a:spcPts val="0"/>
              </a:spcBef>
              <a:spcAft>
                <a:spcPts val="0"/>
              </a:spcAft>
              <a:buNone/>
            </a:pP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r>
              <a:rPr lang="en">
                <a:latin typeface="Merriweather"/>
                <a:ea typeface="Merriweather"/>
                <a:cs typeface="Merriweather"/>
                <a:sym typeface="Merriweather"/>
              </a:rPr>
              <a:t>- Dog Bite Incidents  dataset has data from 2015-2021, having only 7 years of data, future work would be collecting data for more years and ensure that we can make fair and ethical decision on this dataset.</a:t>
            </a:r>
            <a:endParaRPr>
              <a:latin typeface="Merriweather"/>
              <a:ea typeface="Merriweather"/>
              <a:cs typeface="Merriweather"/>
              <a:sym typeface="Merriweather"/>
            </a:endParaRPr>
          </a:p>
          <a:p>
            <a:pPr marL="0" lvl="0" indent="0" algn="l" rtl="0">
              <a:lnSpc>
                <a:spcPct val="115000"/>
              </a:lnSpc>
              <a:spcBef>
                <a:spcPts val="0"/>
              </a:spcBef>
              <a:spcAft>
                <a:spcPts val="0"/>
              </a:spcAft>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e3698e19ff_3_8"/>
          <p:cNvSpPr txBox="1">
            <a:spLocks noGrp="1"/>
          </p:cNvSpPr>
          <p:nvPr>
            <p:ph type="title"/>
          </p:nvPr>
        </p:nvSpPr>
        <p:spPr>
          <a:xfrm>
            <a:off x="311700" y="445923"/>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Sources</a:t>
            </a:r>
            <a:endParaRPr sz="1677"/>
          </a:p>
        </p:txBody>
      </p:sp>
      <p:sp>
        <p:nvSpPr>
          <p:cNvPr id="135" name="Google Shape;135;g2e3698e19ff_3_8"/>
          <p:cNvSpPr txBox="1">
            <a:spLocks noGrp="1"/>
          </p:cNvSpPr>
          <p:nvPr>
            <p:ph type="body" idx="2"/>
          </p:nvPr>
        </p:nvSpPr>
        <p:spPr>
          <a:xfrm>
            <a:off x="459900" y="1505700"/>
            <a:ext cx="8372400" cy="30762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15000"/>
              </a:lnSpc>
              <a:spcBef>
                <a:spcPts val="0"/>
              </a:spcBef>
              <a:spcAft>
                <a:spcPts val="0"/>
              </a:spcAft>
              <a:buSzPts val="1300"/>
              <a:buNone/>
            </a:pPr>
            <a:r>
              <a:rPr lang="en" sz="1100" b="1">
                <a:solidFill>
                  <a:srgbClr val="000000"/>
                </a:solidFill>
                <a:latin typeface="Arial"/>
                <a:ea typeface="Arial"/>
                <a:cs typeface="Arial"/>
                <a:sym typeface="Arial"/>
              </a:rPr>
              <a:t>"Most Popular Dog Breeds by City in 2021."</a:t>
            </a:r>
            <a:r>
              <a:rPr lang="en" sz="1100">
                <a:solidFill>
                  <a:srgbClr val="000000"/>
                </a:solidFill>
                <a:latin typeface="Arial"/>
                <a:ea typeface="Arial"/>
                <a:cs typeface="Arial"/>
                <a:sym typeface="Arial"/>
              </a:rPr>
              <a:t> </a:t>
            </a:r>
            <a:r>
              <a:rPr lang="en" sz="1100" i="1">
                <a:solidFill>
                  <a:srgbClr val="000000"/>
                </a:solidFill>
                <a:latin typeface="Arial"/>
                <a:ea typeface="Arial"/>
                <a:cs typeface="Arial"/>
                <a:sym typeface="Arial"/>
              </a:rPr>
              <a:t>American Kennel Club,</a:t>
            </a:r>
            <a:r>
              <a:rPr lang="en" sz="1100">
                <a:solidFill>
                  <a:srgbClr val="000000"/>
                </a:solidFill>
                <a:latin typeface="Arial"/>
                <a:ea typeface="Arial"/>
                <a:cs typeface="Arial"/>
                <a:sym typeface="Arial"/>
              </a:rPr>
              <a:t> 01 March 2024,</a:t>
            </a:r>
            <a:r>
              <a:rPr lang="en" sz="110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100" u="sng">
                <a:solidFill>
                  <a:schemeClr val="hlink"/>
                </a:solidFill>
                <a:latin typeface="Arial"/>
                <a:ea typeface="Arial"/>
                <a:cs typeface="Arial"/>
                <a:sym typeface="Arial"/>
                <a:hlinkClick r:id="rId3"/>
              </a:rPr>
              <a:t>https://www.akc.org/expert-advice/news/most-popular-dog-breeds-city-2021/</a:t>
            </a:r>
            <a:endParaRPr/>
          </a:p>
          <a:p>
            <a:pPr marL="0" lvl="0" indent="0" algn="l" rtl="0">
              <a:lnSpc>
                <a:spcPct val="115000"/>
              </a:lnSpc>
              <a:spcBef>
                <a:spcPts val="0"/>
              </a:spcBef>
              <a:spcAft>
                <a:spcPts val="0"/>
              </a:spcAft>
              <a:buSzPts val="1300"/>
              <a:buNone/>
            </a:pPr>
            <a:r>
              <a:rPr lang="en" sz="1100" b="1">
                <a:solidFill>
                  <a:srgbClr val="000000"/>
                </a:solidFill>
                <a:latin typeface="Arial"/>
                <a:ea typeface="Arial"/>
                <a:cs typeface="Arial"/>
                <a:sym typeface="Arial"/>
              </a:rPr>
              <a:t>"Dog Bite Incidents Dataset."</a:t>
            </a:r>
            <a:r>
              <a:rPr lang="en" sz="1100">
                <a:solidFill>
                  <a:srgbClr val="000000"/>
                </a:solidFill>
                <a:latin typeface="Arial"/>
                <a:ea typeface="Arial"/>
                <a:cs typeface="Arial"/>
                <a:sym typeface="Arial"/>
              </a:rPr>
              <a:t> </a:t>
            </a:r>
            <a:r>
              <a:rPr lang="en" sz="1100" i="1">
                <a:solidFill>
                  <a:srgbClr val="000000"/>
                </a:solidFill>
                <a:latin typeface="Arial"/>
                <a:ea typeface="Arial"/>
                <a:cs typeface="Arial"/>
                <a:sym typeface="Arial"/>
              </a:rPr>
              <a:t>Kaggle,</a:t>
            </a:r>
            <a:r>
              <a:rPr lang="en" sz="1100">
                <a:solidFill>
                  <a:srgbClr val="000000"/>
                </a:solidFill>
                <a:latin typeface="Arial"/>
                <a:ea typeface="Arial"/>
                <a:cs typeface="Arial"/>
                <a:sym typeface="Arial"/>
              </a:rPr>
              <a:t> n.d.,</a:t>
            </a:r>
            <a:r>
              <a:rPr lang="en" sz="1100">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100" u="sng">
                <a:solidFill>
                  <a:schemeClr val="hlink"/>
                </a:solidFill>
                <a:latin typeface="Arial"/>
                <a:ea typeface="Arial"/>
                <a:cs typeface="Arial"/>
                <a:sym typeface="Arial"/>
                <a:hlinkClick r:id="rId4"/>
              </a:rPr>
              <a:t>https://www.kaggle.com/datasets/michaelbryantds/dog-bite-incidents/data</a:t>
            </a:r>
            <a:endParaRPr/>
          </a:p>
          <a:p>
            <a:pPr marL="457200" lvl="0" indent="-457200" algn="l" rtl="0">
              <a:lnSpc>
                <a:spcPct val="115000"/>
              </a:lnSpc>
              <a:spcBef>
                <a:spcPts val="0"/>
              </a:spcBef>
              <a:spcAft>
                <a:spcPts val="0"/>
              </a:spcAft>
              <a:buSzPts val="1300"/>
              <a:buNone/>
            </a:pPr>
            <a:r>
              <a:rPr lang="en" sz="1100" b="1">
                <a:solidFill>
                  <a:srgbClr val="000000"/>
                </a:solidFill>
                <a:latin typeface="Arial"/>
                <a:ea typeface="Arial"/>
                <a:cs typeface="Arial"/>
                <a:sym typeface="Arial"/>
              </a:rPr>
              <a:t>"Coolors."</a:t>
            </a:r>
            <a:r>
              <a:rPr lang="en" sz="1100">
                <a:solidFill>
                  <a:srgbClr val="000000"/>
                </a:solidFill>
                <a:latin typeface="Arial"/>
                <a:ea typeface="Arial"/>
                <a:cs typeface="Arial"/>
                <a:sym typeface="Arial"/>
              </a:rPr>
              <a:t> </a:t>
            </a:r>
            <a:r>
              <a:rPr lang="en" sz="1100" i="1">
                <a:solidFill>
                  <a:srgbClr val="000000"/>
                </a:solidFill>
                <a:latin typeface="Arial"/>
                <a:ea typeface="Arial"/>
                <a:cs typeface="Arial"/>
                <a:sym typeface="Arial"/>
              </a:rPr>
              <a:t>Coolors.co,</a:t>
            </a:r>
            <a:r>
              <a:rPr lang="en" sz="1100">
                <a:solidFill>
                  <a:srgbClr val="000000"/>
                </a:solidFill>
                <a:latin typeface="Arial"/>
                <a:ea typeface="Arial"/>
                <a:cs typeface="Arial"/>
                <a:sym typeface="Arial"/>
              </a:rPr>
              <a:t> n.d., </a:t>
            </a:r>
            <a:r>
              <a:rPr lang="en" sz="1100" u="sng">
                <a:solidFill>
                  <a:schemeClr val="hlink"/>
                </a:solidFill>
                <a:latin typeface="Arial"/>
                <a:ea typeface="Arial"/>
                <a:cs typeface="Arial"/>
                <a:sym typeface="Arial"/>
                <a:hlinkClick r:id="rId5"/>
              </a:rPr>
              <a:t>https://coolors.co/visualizer/bdc667-4bd61d-626d58-544343-4f282c-653c40-734e51-737171-8c6d6f-7885e7</a:t>
            </a:r>
            <a:endParaRPr/>
          </a:p>
          <a:p>
            <a:pPr marL="457200" lvl="0" indent="-457200" algn="l" rtl="0">
              <a:lnSpc>
                <a:spcPct val="115000"/>
              </a:lnSpc>
              <a:spcBef>
                <a:spcPts val="0"/>
              </a:spcBef>
              <a:spcAft>
                <a:spcPts val="0"/>
              </a:spcAft>
              <a:buSzPts val="1300"/>
              <a:buNone/>
            </a:pPr>
            <a:r>
              <a:rPr lang="en" sz="1100" b="1">
                <a:solidFill>
                  <a:srgbClr val="000000"/>
                </a:solidFill>
                <a:latin typeface="Arial"/>
                <a:ea typeface="Arial"/>
                <a:cs typeface="Arial"/>
                <a:sym typeface="Arial"/>
              </a:rPr>
              <a:t>"What's the Right Age to Start Puppy Training?"</a:t>
            </a:r>
            <a:r>
              <a:rPr lang="en" sz="1100">
                <a:solidFill>
                  <a:srgbClr val="000000"/>
                </a:solidFill>
                <a:latin typeface="Arial"/>
                <a:ea typeface="Arial"/>
                <a:cs typeface="Arial"/>
                <a:sym typeface="Arial"/>
              </a:rPr>
              <a:t> </a:t>
            </a:r>
            <a:r>
              <a:rPr lang="en" sz="1100" i="1">
                <a:solidFill>
                  <a:srgbClr val="000000"/>
                </a:solidFill>
                <a:latin typeface="Arial"/>
                <a:ea typeface="Arial"/>
                <a:cs typeface="Arial"/>
                <a:sym typeface="Arial"/>
              </a:rPr>
              <a:t>Dogsee Chew Blog,</a:t>
            </a:r>
            <a:r>
              <a:rPr lang="en" sz="1100">
                <a:solidFill>
                  <a:srgbClr val="000000"/>
                </a:solidFill>
                <a:latin typeface="Arial"/>
                <a:ea typeface="Arial"/>
                <a:cs typeface="Arial"/>
                <a:sym typeface="Arial"/>
              </a:rPr>
              <a:t> 22 March 2022,</a:t>
            </a:r>
            <a:r>
              <a:rPr lang="en" sz="1100">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100" u="sng">
                <a:solidFill>
                  <a:schemeClr val="hlink"/>
                </a:solidFill>
                <a:latin typeface="Arial"/>
                <a:ea typeface="Arial"/>
                <a:cs typeface="Arial"/>
                <a:sym typeface="Arial"/>
                <a:hlinkClick r:id="rId6"/>
              </a:rPr>
              <a:t>https://www.dogseechew.in/blog/whats-the-right-age-to-start-puppy-training#:~:text=Having%20your%20pup%20socialise%20and,%2C%20stand%2C%20stay%20and%20come</a:t>
            </a:r>
            <a:r>
              <a:rPr lang="en"/>
              <a:t> </a:t>
            </a:r>
            <a:endParaRPr/>
          </a:p>
          <a:p>
            <a:pPr marL="457200" lvl="0" indent="-457200" algn="l" rtl="0">
              <a:lnSpc>
                <a:spcPct val="115000"/>
              </a:lnSpc>
              <a:spcBef>
                <a:spcPts val="0"/>
              </a:spcBef>
              <a:spcAft>
                <a:spcPts val="0"/>
              </a:spcAft>
              <a:buSzPts val="1300"/>
              <a:buNone/>
            </a:pPr>
            <a:r>
              <a:rPr lang="en" sz="1100" b="1">
                <a:solidFill>
                  <a:srgbClr val="000000"/>
                </a:solidFill>
                <a:latin typeface="Arial"/>
                <a:ea typeface="Arial"/>
                <a:cs typeface="Arial"/>
                <a:sym typeface="Arial"/>
              </a:rPr>
              <a:t>"Microsoft Template Designs"</a:t>
            </a:r>
            <a:r>
              <a:rPr lang="en" sz="1100">
                <a:solidFill>
                  <a:srgbClr val="000000"/>
                </a:solidFill>
                <a:latin typeface="Arial"/>
                <a:ea typeface="Arial"/>
                <a:cs typeface="Arial"/>
                <a:sym typeface="Arial"/>
              </a:rPr>
              <a:t> </a:t>
            </a:r>
            <a:r>
              <a:rPr lang="en" sz="1100" i="1">
                <a:solidFill>
                  <a:srgbClr val="000000"/>
                </a:solidFill>
                <a:latin typeface="Arial"/>
                <a:ea typeface="Arial"/>
                <a:cs typeface="Arial"/>
                <a:sym typeface="Arial"/>
              </a:rPr>
              <a:t>Microsoft</a:t>
            </a:r>
            <a:endParaRPr sz="110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100" u="sng">
                <a:solidFill>
                  <a:schemeClr val="hlink"/>
                </a:solidFill>
                <a:latin typeface="Arial"/>
                <a:ea typeface="Arial"/>
                <a:cs typeface="Arial"/>
                <a:sym typeface="Arial"/>
                <a:hlinkClick r:id="rId7"/>
              </a:rPr>
              <a:t>https://create.microsoft.com/en-us/template/blob-design-62339b2c-5cf2-47ff-90b5-2207f1f6a677</a:t>
            </a:r>
            <a:endParaRPr sz="1100">
              <a:solidFill>
                <a:srgbClr val="000000"/>
              </a:solidFill>
              <a:latin typeface="Arial"/>
              <a:ea typeface="Arial"/>
              <a:cs typeface="Arial"/>
              <a:sym typeface="Arial"/>
            </a:endParaRPr>
          </a:p>
          <a:p>
            <a:pPr marL="457200" lvl="0" indent="-457200" algn="l" rtl="0">
              <a:lnSpc>
                <a:spcPct val="115000"/>
              </a:lnSpc>
              <a:spcBef>
                <a:spcPts val="0"/>
              </a:spcBef>
              <a:spcAft>
                <a:spcPts val="0"/>
              </a:spcAft>
              <a:buSzPts val="1300"/>
              <a:buNone/>
            </a:pP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e3698e19ff_0_12"/>
          <p:cNvSpPr txBox="1">
            <a:spLocks noGrp="1"/>
          </p:cNvSpPr>
          <p:nvPr>
            <p:ph type="title"/>
          </p:nvPr>
        </p:nvSpPr>
        <p:spPr>
          <a:xfrm>
            <a:off x="311700" y="445923"/>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t>Q&amp;A</a:t>
            </a:r>
            <a:endParaRPr sz="167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296125" y="351000"/>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Introduction                                                   </a:t>
            </a:r>
            <a:endParaRPr/>
          </a:p>
        </p:txBody>
      </p:sp>
      <p:sp>
        <p:nvSpPr>
          <p:cNvPr id="66" name="Google Shape;66;p2"/>
          <p:cNvSpPr txBox="1"/>
          <p:nvPr/>
        </p:nvSpPr>
        <p:spPr>
          <a:xfrm>
            <a:off x="327325" y="1532575"/>
            <a:ext cx="8489400" cy="318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500">
                <a:latin typeface="Roboto"/>
                <a:ea typeface="Roboto"/>
                <a:cs typeface="Roboto"/>
                <a:sym typeface="Roboto"/>
              </a:rPr>
              <a:t>PURPOSE:</a:t>
            </a:r>
            <a:endParaRPr sz="1500">
              <a:latin typeface="Roboto"/>
              <a:ea typeface="Roboto"/>
              <a:cs typeface="Roboto"/>
              <a:sym typeface="Roboto"/>
            </a:endParaRPr>
          </a:p>
          <a:p>
            <a:pPr marL="0" marR="0" lvl="0" indent="0" algn="l" rtl="0">
              <a:lnSpc>
                <a:spcPct val="100000"/>
              </a:lnSpc>
              <a:spcBef>
                <a:spcPts val="0"/>
              </a:spcBef>
              <a:spcAft>
                <a:spcPts val="0"/>
              </a:spcAft>
              <a:buClr>
                <a:srgbClr val="000000"/>
              </a:buClr>
              <a:buSzPts val="1900"/>
              <a:buFont typeface="Arial"/>
              <a:buNone/>
            </a:pPr>
            <a:endParaRPr sz="1500">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The dog bite dataset was chosen because we found a common interest of dogs and all own dogs. </a:t>
            </a:r>
            <a:endParaRPr sz="1500">
              <a:latin typeface="Roboto"/>
              <a:ea typeface="Roboto"/>
              <a:cs typeface="Roboto"/>
              <a:sym typeface="Roboto"/>
            </a:endParaRPr>
          </a:p>
          <a:p>
            <a:pPr marL="457200" marR="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D</a:t>
            </a:r>
            <a:r>
              <a:rPr lang="en" sz="1500" i="0" u="none" strike="noStrike" cap="none">
                <a:solidFill>
                  <a:srgbClr val="000000"/>
                </a:solidFill>
                <a:latin typeface="Roboto"/>
                <a:ea typeface="Roboto"/>
                <a:cs typeface="Roboto"/>
                <a:sym typeface="Roboto"/>
              </a:rPr>
              <a:t>emonstrate data cleaning, data analysis, data visualizations and data presentation skills</a:t>
            </a:r>
            <a:endParaRPr sz="1500">
              <a:latin typeface="Roboto"/>
              <a:ea typeface="Roboto"/>
              <a:cs typeface="Roboto"/>
              <a:sym typeface="Roboto"/>
            </a:endParaRPr>
          </a:p>
          <a:p>
            <a:pPr marL="457200" marR="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S</a:t>
            </a:r>
            <a:r>
              <a:rPr lang="en" sz="1500" i="0" u="none" strike="noStrike" cap="none">
                <a:solidFill>
                  <a:srgbClr val="000000"/>
                </a:solidFill>
                <a:latin typeface="Roboto"/>
                <a:ea typeface="Roboto"/>
                <a:cs typeface="Roboto"/>
                <a:sym typeface="Roboto"/>
              </a:rPr>
              <a:t>how our team has grasped the concepts provided </a:t>
            </a:r>
            <a:r>
              <a:rPr lang="en" sz="1500">
                <a:latin typeface="Roboto"/>
                <a:ea typeface="Roboto"/>
                <a:cs typeface="Roboto"/>
                <a:sym typeface="Roboto"/>
              </a:rPr>
              <a:t>to date in the course</a:t>
            </a:r>
            <a:endParaRPr sz="1500">
              <a:latin typeface="Roboto"/>
              <a:ea typeface="Roboto"/>
              <a:cs typeface="Roboto"/>
              <a:sym typeface="Roboto"/>
            </a:endParaRPr>
          </a:p>
          <a:p>
            <a:pPr marL="457200" marR="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Display through data visualizations</a:t>
            </a:r>
            <a:r>
              <a:rPr lang="en" sz="1500" i="0" u="none" strike="noStrike" cap="none">
                <a:solidFill>
                  <a:srgbClr val="000000"/>
                </a:solidFill>
                <a:latin typeface="Roboto"/>
                <a:ea typeface="Roboto"/>
                <a:cs typeface="Roboto"/>
                <a:sym typeface="Roboto"/>
              </a:rPr>
              <a:t> what potentially increases their chances of biting and hope this educates our larger audience as well.</a:t>
            </a:r>
            <a:endParaRPr sz="1500">
              <a:latin typeface="Roboto"/>
              <a:ea typeface="Roboto"/>
              <a:cs typeface="Roboto"/>
              <a:sym typeface="Roboto"/>
            </a:endParaRPr>
          </a:p>
          <a:p>
            <a:pPr marL="457200" marR="0" lvl="0"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Answer Data Question through Data Visualization</a:t>
            </a:r>
            <a:endParaRPr sz="1500">
              <a:latin typeface="Roboto"/>
              <a:ea typeface="Roboto"/>
              <a:cs typeface="Roboto"/>
              <a:sym typeface="Roboto"/>
            </a:endParaRPr>
          </a:p>
          <a:p>
            <a:pPr marL="914400" marR="0" lvl="1"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What type of Breeds are more likely to bite?</a:t>
            </a:r>
            <a:endParaRPr sz="1500">
              <a:latin typeface="Roboto"/>
              <a:ea typeface="Roboto"/>
              <a:cs typeface="Roboto"/>
              <a:sym typeface="Roboto"/>
            </a:endParaRPr>
          </a:p>
          <a:p>
            <a:pPr marL="914400" marR="0" lvl="1"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How do Seasons and Days of Week impact biting?</a:t>
            </a:r>
            <a:endParaRPr sz="1500">
              <a:latin typeface="Roboto"/>
              <a:ea typeface="Roboto"/>
              <a:cs typeface="Roboto"/>
              <a:sym typeface="Roboto"/>
            </a:endParaRPr>
          </a:p>
          <a:p>
            <a:pPr marL="914400" marR="0" lvl="1"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Does the age of a dog show biting trends?</a:t>
            </a:r>
            <a:endParaRPr sz="1500">
              <a:latin typeface="Roboto"/>
              <a:ea typeface="Roboto"/>
              <a:cs typeface="Roboto"/>
              <a:sym typeface="Roboto"/>
            </a:endParaRPr>
          </a:p>
          <a:p>
            <a:pPr marL="914400" marR="0" lvl="1" indent="-323850" algn="l" rtl="0">
              <a:lnSpc>
                <a:spcPct val="100000"/>
              </a:lnSpc>
              <a:spcBef>
                <a:spcPts val="0"/>
              </a:spcBef>
              <a:spcAft>
                <a:spcPts val="0"/>
              </a:spcAft>
              <a:buSzPts val="1500"/>
              <a:buFont typeface="Roboto"/>
              <a:buChar char="○"/>
            </a:pPr>
            <a:r>
              <a:rPr lang="en" sz="1500">
                <a:latin typeface="Roboto"/>
                <a:ea typeface="Roboto"/>
                <a:cs typeface="Roboto"/>
                <a:sym typeface="Roboto"/>
              </a:rPr>
              <a:t>Are dog bites increasing or decreasing</a:t>
            </a:r>
            <a:endParaRPr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Data Cleaning</a:t>
            </a:r>
            <a:endParaRPr/>
          </a:p>
        </p:txBody>
      </p:sp>
      <p:sp>
        <p:nvSpPr>
          <p:cNvPr id="72" name="Google Shape;72;p3"/>
          <p:cNvSpPr txBox="1"/>
          <p:nvPr/>
        </p:nvSpPr>
        <p:spPr>
          <a:xfrm>
            <a:off x="419125" y="1285925"/>
            <a:ext cx="8413200" cy="3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dk2"/>
                </a:solidFill>
                <a:latin typeface="Roboto"/>
                <a:ea typeface="Roboto"/>
                <a:cs typeface="Roboto"/>
                <a:sym typeface="Roboto"/>
              </a:rPr>
              <a:t>-Breed:</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	- Over 1600 breeds</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	- Misspelling, added characters, mixes</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	- Dropped unknown/rare breeds</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-Age:</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	- The age data had decimals, alpha as well as timestamps in it.</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	- Examples of some of the data prior to data cleaning: 1W, 3WKS, 4WK, 2M, 2MTH, </a:t>
            </a:r>
            <a:r>
              <a:rPr lang="en" sz="1500" dirty="0" smtClean="0">
                <a:solidFill>
                  <a:schemeClr val="dk2"/>
                </a:solidFill>
                <a:latin typeface="Roboto"/>
                <a:ea typeface="Roboto"/>
                <a:cs typeface="Roboto"/>
                <a:sym typeface="Roboto"/>
              </a:rPr>
              <a:t>	2MTHS</a:t>
            </a:r>
            <a:r>
              <a:rPr lang="en" sz="1500" dirty="0">
                <a:solidFill>
                  <a:schemeClr val="dk2"/>
                </a:solidFill>
                <a:latin typeface="Roboto"/>
                <a:ea typeface="Roboto"/>
                <a:cs typeface="Roboto"/>
                <a:sym typeface="Roboto"/>
              </a:rPr>
              <a:t>, </a:t>
            </a:r>
            <a:r>
              <a:rPr lang="en" sz="1500" dirty="0" smtClean="0">
                <a:solidFill>
                  <a:schemeClr val="dk2"/>
                </a:solidFill>
                <a:latin typeface="Roboto"/>
                <a:ea typeface="Roboto"/>
                <a:cs typeface="Roboto"/>
                <a:sym typeface="Roboto"/>
              </a:rPr>
              <a:t>5Y</a:t>
            </a:r>
            <a:r>
              <a:rPr lang="en" sz="1500" dirty="0">
                <a:solidFill>
                  <a:schemeClr val="dk2"/>
                </a:solidFill>
                <a:latin typeface="Roboto"/>
                <a:ea typeface="Roboto"/>
                <a:cs typeface="Roboto"/>
                <a:sym typeface="Roboto"/>
              </a:rPr>
              <a:t>, 4 YRS, Timestamps.  before and after the alpha characters, There was a </a:t>
            </a:r>
            <a:r>
              <a:rPr lang="en" sz="1500" dirty="0" smtClean="0">
                <a:solidFill>
                  <a:schemeClr val="dk2"/>
                </a:solidFill>
                <a:latin typeface="Roboto"/>
                <a:ea typeface="Roboto"/>
                <a:cs typeface="Roboto"/>
                <a:sym typeface="Roboto"/>
              </a:rPr>
              <a:t>	dog </a:t>
            </a:r>
            <a:r>
              <a:rPr lang="en" sz="1500" dirty="0">
                <a:solidFill>
                  <a:schemeClr val="dk2"/>
                </a:solidFill>
                <a:latin typeface="Roboto"/>
                <a:ea typeface="Roboto"/>
                <a:cs typeface="Roboto"/>
                <a:sym typeface="Roboto"/>
              </a:rPr>
              <a:t>with </a:t>
            </a:r>
            <a:r>
              <a:rPr lang="en" sz="1500" dirty="0" smtClean="0">
                <a:solidFill>
                  <a:schemeClr val="dk2"/>
                </a:solidFill>
                <a:latin typeface="Roboto"/>
                <a:ea typeface="Roboto"/>
                <a:cs typeface="Roboto"/>
                <a:sym typeface="Roboto"/>
              </a:rPr>
              <a:t>an</a:t>
            </a:r>
            <a:r>
              <a:rPr lang="en" sz="1500" dirty="0" smtClean="0">
                <a:solidFill>
                  <a:schemeClr val="dk2"/>
                </a:solidFill>
                <a:latin typeface="Roboto"/>
                <a:ea typeface="Roboto"/>
                <a:cs typeface="Roboto"/>
                <a:sym typeface="Roboto"/>
              </a:rPr>
              <a:t>d </a:t>
            </a:r>
            <a:r>
              <a:rPr lang="en" sz="1500" dirty="0">
                <a:solidFill>
                  <a:schemeClr val="dk2"/>
                </a:solidFill>
                <a:latin typeface="Roboto"/>
                <a:ea typeface="Roboto"/>
                <a:cs typeface="Roboto"/>
                <a:sym typeface="Roboto"/>
              </a:rPr>
              <a:t>age of 41 that was deleted with breed processing.    </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         </a:t>
            </a:r>
            <a:r>
              <a:rPr lang="en" sz="1500" dirty="0" smtClean="0">
                <a:solidFill>
                  <a:schemeClr val="dk2"/>
                </a:solidFill>
                <a:latin typeface="Roboto"/>
                <a:ea typeface="Roboto"/>
                <a:cs typeface="Roboto"/>
                <a:sym typeface="Roboto"/>
              </a:rPr>
              <a:t>	- Dropped </a:t>
            </a:r>
            <a:r>
              <a:rPr lang="en" sz="1500" dirty="0">
                <a:solidFill>
                  <a:schemeClr val="dk2"/>
                </a:solidFill>
                <a:latin typeface="Roboto"/>
                <a:ea typeface="Roboto"/>
                <a:cs typeface="Roboto"/>
                <a:sym typeface="Roboto"/>
              </a:rPr>
              <a:t>Null Ages</a:t>
            </a:r>
            <a:endParaRPr sz="1500" dirty="0">
              <a:solidFill>
                <a:schemeClr val="dk2"/>
              </a:solidFill>
              <a:latin typeface="Roboto"/>
              <a:ea typeface="Roboto"/>
              <a:cs typeface="Roboto"/>
              <a:sym typeface="Roboto"/>
            </a:endParaRPr>
          </a:p>
          <a:p>
            <a:pPr marL="0" lvl="0" indent="0" algn="l" rtl="0">
              <a:spcBef>
                <a:spcPts val="0"/>
              </a:spcBef>
              <a:spcAft>
                <a:spcPts val="0"/>
              </a:spcAft>
              <a:buNone/>
            </a:pPr>
            <a:r>
              <a:rPr lang="en" sz="1500" dirty="0">
                <a:solidFill>
                  <a:schemeClr val="dk2"/>
                </a:solidFill>
                <a:latin typeface="Roboto"/>
                <a:ea typeface="Roboto"/>
                <a:cs typeface="Roboto"/>
                <a:sym typeface="Roboto"/>
              </a:rPr>
              <a:t>-Date/Season:</a:t>
            </a:r>
            <a:endParaRPr sz="1500" dirty="0">
              <a:solidFill>
                <a:schemeClr val="dk2"/>
              </a:solidFill>
              <a:latin typeface="Roboto"/>
              <a:ea typeface="Roboto"/>
              <a:cs typeface="Roboto"/>
              <a:sym typeface="Roboto"/>
            </a:endParaRPr>
          </a:p>
          <a:p>
            <a:pPr marL="457200" marR="0" lvl="0" indent="0" algn="l" rtl="0">
              <a:lnSpc>
                <a:spcPct val="100000"/>
              </a:lnSpc>
              <a:spcBef>
                <a:spcPts val="0"/>
              </a:spcBef>
              <a:spcAft>
                <a:spcPts val="0"/>
              </a:spcAft>
              <a:buNone/>
            </a:pPr>
            <a:r>
              <a:rPr lang="en" sz="1500" dirty="0" smtClean="0">
                <a:solidFill>
                  <a:schemeClr val="dk2"/>
                </a:solidFill>
                <a:latin typeface="Roboto"/>
                <a:ea typeface="Roboto"/>
                <a:cs typeface="Roboto"/>
                <a:sym typeface="Roboto"/>
              </a:rPr>
              <a:t>	- </a:t>
            </a:r>
            <a:r>
              <a:rPr lang="en" sz="1500" dirty="0">
                <a:solidFill>
                  <a:schemeClr val="dk2"/>
                </a:solidFill>
                <a:latin typeface="Roboto"/>
                <a:ea typeface="Roboto"/>
                <a:cs typeface="Roboto"/>
                <a:sym typeface="Roboto"/>
              </a:rPr>
              <a:t>The DateOfBite had Dates in text format, converted into datetime, and split into year, </a:t>
            </a:r>
            <a:r>
              <a:rPr lang="en" sz="1500" dirty="0" smtClean="0">
                <a:solidFill>
                  <a:schemeClr val="dk2"/>
                </a:solidFill>
                <a:latin typeface="Roboto"/>
                <a:ea typeface="Roboto"/>
                <a:cs typeface="Roboto"/>
                <a:sym typeface="Roboto"/>
              </a:rPr>
              <a:t>	month</a:t>
            </a:r>
            <a:r>
              <a:rPr lang="en" sz="1500" dirty="0">
                <a:solidFill>
                  <a:schemeClr val="dk2"/>
                </a:solidFill>
                <a:latin typeface="Roboto"/>
                <a:ea typeface="Roboto"/>
                <a:cs typeface="Roboto"/>
                <a:sym typeface="Roboto"/>
              </a:rPr>
              <a:t>, day, based on the month, day, created seasons, week of days cloumns. Set as </a:t>
            </a:r>
            <a:r>
              <a:rPr lang="en" sz="1500" dirty="0" smtClean="0">
                <a:solidFill>
                  <a:schemeClr val="dk2"/>
                </a:solidFill>
                <a:latin typeface="Roboto"/>
                <a:ea typeface="Roboto"/>
                <a:cs typeface="Roboto"/>
                <a:sym typeface="Roboto"/>
              </a:rPr>
              <a:t>	week </a:t>
            </a:r>
            <a:r>
              <a:rPr lang="en" sz="1500" dirty="0">
                <a:solidFill>
                  <a:schemeClr val="dk2"/>
                </a:solidFill>
                <a:latin typeface="Roboto"/>
                <a:ea typeface="Roboto"/>
                <a:cs typeface="Roboto"/>
                <a:sym typeface="Roboto"/>
              </a:rPr>
              <a:t>starts on Monday(Mon=0)</a:t>
            </a:r>
            <a:endParaRPr sz="1500" dirty="0">
              <a:solidFill>
                <a:schemeClr val="dk2"/>
              </a:solidFill>
              <a:latin typeface="Roboto"/>
              <a:ea typeface="Roboto"/>
              <a:cs typeface="Roboto"/>
              <a:sym typeface="Roboto"/>
            </a:endParaRPr>
          </a:p>
          <a:p>
            <a:pPr marL="0" marR="0" lvl="0" indent="0" algn="l" rtl="0">
              <a:lnSpc>
                <a:spcPct val="100000"/>
              </a:lnSpc>
              <a:spcBef>
                <a:spcPts val="0"/>
              </a:spcBef>
              <a:spcAft>
                <a:spcPts val="0"/>
              </a:spcAft>
              <a:buNone/>
            </a:pPr>
            <a:r>
              <a:rPr lang="en" sz="1500" dirty="0">
                <a:solidFill>
                  <a:schemeClr val="dk2"/>
                </a:solidFill>
                <a:latin typeface="Roboto"/>
                <a:ea typeface="Roboto"/>
                <a:cs typeface="Roboto"/>
                <a:sym typeface="Roboto"/>
              </a:rPr>
              <a:t>	- Dropped the column Species.(Dog)</a:t>
            </a:r>
            <a:endParaRPr sz="1500" dirty="0">
              <a:solidFill>
                <a:schemeClr val="dk2"/>
              </a:solidFill>
              <a:latin typeface="Roboto"/>
              <a:ea typeface="Roboto"/>
              <a:cs typeface="Roboto"/>
              <a:sym typeface="Roboto"/>
            </a:endParaRPr>
          </a:p>
          <a:p>
            <a:pPr marL="0" lvl="0" indent="0" algn="l" rtl="0">
              <a:spcBef>
                <a:spcPts val="0"/>
              </a:spcBef>
              <a:spcAft>
                <a:spcPts val="0"/>
              </a:spcAft>
              <a:buNone/>
            </a:pPr>
            <a:endParaRPr sz="1500" dirty="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211600"/>
            <a:ext cx="8520600" cy="623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
              <a:t>Leading Breeds in Bites</a:t>
            </a:r>
            <a:endParaRPr/>
          </a:p>
        </p:txBody>
      </p:sp>
      <p:sp>
        <p:nvSpPr>
          <p:cNvPr id="78" name="Google Shape;78;p4"/>
          <p:cNvSpPr txBox="1"/>
          <p:nvPr/>
        </p:nvSpPr>
        <p:spPr>
          <a:xfrm>
            <a:off x="222075" y="1571600"/>
            <a:ext cx="45456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solidFill>
                  <a:schemeClr val="accent1"/>
                </a:solidFill>
                <a:latin typeface="Merriweather"/>
                <a:ea typeface="Merriweather"/>
                <a:cs typeface="Merriweather"/>
                <a:sym typeface="Merriweather"/>
              </a:rPr>
              <a:t>-Leading the pack are Pit Bulls</a:t>
            </a: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 sz="1300">
                <a:solidFill>
                  <a:schemeClr val="accent1"/>
                </a:solidFill>
                <a:latin typeface="Merriweather"/>
                <a:ea typeface="Merriweather"/>
                <a:cs typeface="Merriweather"/>
                <a:sym typeface="Merriweather"/>
              </a:rPr>
              <a:t>- Small dog BIG bite</a:t>
            </a: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300"/>
              <a:buFont typeface="Arial"/>
              <a:buNone/>
            </a:pPr>
            <a:r>
              <a:rPr lang="en" sz="1300">
                <a:solidFill>
                  <a:schemeClr val="accent1"/>
                </a:solidFill>
                <a:latin typeface="Merriweather"/>
                <a:ea typeface="Merriweather"/>
                <a:cs typeface="Merriweather"/>
                <a:sym typeface="Merriweather"/>
              </a:rPr>
              <a:t>-Dogs leading in most bites are all common types of breeds</a:t>
            </a: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300"/>
              <a:buFont typeface="Arial"/>
              <a:buNone/>
            </a:pPr>
            <a:r>
              <a:rPr lang="en" sz="1300">
                <a:solidFill>
                  <a:schemeClr val="accent1"/>
                </a:solidFill>
                <a:latin typeface="Merriweather"/>
                <a:ea typeface="Merriweather"/>
                <a:cs typeface="Merriweather"/>
                <a:sym typeface="Merriweather"/>
              </a:rPr>
              <a:t>- NYC most common dogs, bull dog, poodle, retrievers, and pit bulls</a:t>
            </a: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300"/>
              <a:buFont typeface="Arial"/>
              <a:buNone/>
            </a:pPr>
            <a:endParaRPr sz="1300">
              <a:solidFill>
                <a:schemeClr val="accent1"/>
              </a:solidFill>
              <a:latin typeface="Merriweather"/>
              <a:ea typeface="Merriweather"/>
              <a:cs typeface="Merriweather"/>
              <a:sym typeface="Merriweather"/>
            </a:endParaRPr>
          </a:p>
        </p:txBody>
      </p:sp>
      <p:pic>
        <p:nvPicPr>
          <p:cNvPr id="79" name="Google Shape;79;p4"/>
          <p:cNvPicPr preferRelativeResize="0"/>
          <p:nvPr/>
        </p:nvPicPr>
        <p:blipFill>
          <a:blip r:embed="rId3">
            <a:alphaModFix/>
          </a:blip>
          <a:stretch>
            <a:fillRect/>
          </a:stretch>
        </p:blipFill>
        <p:spPr>
          <a:xfrm>
            <a:off x="4598400" y="877800"/>
            <a:ext cx="4545601" cy="3434876"/>
          </a:xfrm>
          <a:prstGeom prst="rect">
            <a:avLst/>
          </a:prstGeom>
          <a:noFill/>
          <a:ln>
            <a:noFill/>
          </a:ln>
        </p:spPr>
      </p:pic>
      <p:pic>
        <p:nvPicPr>
          <p:cNvPr id="80" name="Google Shape;80;p4"/>
          <p:cNvPicPr preferRelativeResize="0"/>
          <p:nvPr/>
        </p:nvPicPr>
        <p:blipFill>
          <a:blip r:embed="rId4">
            <a:alphaModFix/>
          </a:blip>
          <a:stretch>
            <a:fillRect/>
          </a:stretch>
        </p:blipFill>
        <p:spPr>
          <a:xfrm>
            <a:off x="451875" y="3825250"/>
            <a:ext cx="2857500" cy="109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2e3698e19ff_0_1"/>
          <p:cNvSpPr txBox="1">
            <a:spLocks noGrp="1"/>
          </p:cNvSpPr>
          <p:nvPr>
            <p:ph type="title"/>
          </p:nvPr>
        </p:nvSpPr>
        <p:spPr>
          <a:xfrm>
            <a:off x="311700" y="211600"/>
            <a:ext cx="8520600" cy="623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
              <a:t>Seasons/Day of Week</a:t>
            </a:r>
            <a:endParaRPr/>
          </a:p>
        </p:txBody>
      </p:sp>
      <p:sp>
        <p:nvSpPr>
          <p:cNvPr id="86" name="Google Shape;86;g2e3698e19ff_0_1"/>
          <p:cNvSpPr txBox="1"/>
          <p:nvPr/>
        </p:nvSpPr>
        <p:spPr>
          <a:xfrm>
            <a:off x="95675" y="661650"/>
            <a:ext cx="4821600" cy="366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1500" u="sng">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 sz="1500" u="sng">
                <a:solidFill>
                  <a:schemeClr val="dk1"/>
                </a:solidFill>
                <a:latin typeface="Merriweather"/>
                <a:ea typeface="Merriweather"/>
                <a:cs typeface="Merriweather"/>
                <a:sym typeface="Merriweather"/>
              </a:rPr>
              <a:t>BAR CHART-Seasons</a:t>
            </a:r>
            <a:endParaRPr sz="1500" u="sng">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300">
                <a:solidFill>
                  <a:schemeClr val="dk1"/>
                </a:solidFill>
                <a:latin typeface="Merriweather"/>
                <a:ea typeface="Merriweather"/>
                <a:cs typeface="Merriweather"/>
                <a:sym typeface="Merriweather"/>
              </a:rPr>
              <a:t>-The length of the bar indicates the number of dog bites reported during that Season</a:t>
            </a:r>
            <a:endParaRPr sz="13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 sz="1300">
                <a:solidFill>
                  <a:schemeClr val="dk1"/>
                </a:solidFill>
                <a:latin typeface="Merriweather"/>
                <a:ea typeface="Merriweather"/>
                <a:cs typeface="Merriweather"/>
                <a:sym typeface="Merriweather"/>
              </a:rPr>
              <a:t>-There are more dog bites reported during Summer, followed by Spring</a:t>
            </a:r>
            <a:endParaRPr sz="13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 sz="1300">
                <a:solidFill>
                  <a:schemeClr val="dk1"/>
                </a:solidFill>
                <a:latin typeface="Merriweather"/>
                <a:ea typeface="Merriweather"/>
                <a:cs typeface="Merriweather"/>
                <a:sym typeface="Merriweather"/>
              </a:rPr>
              <a:t>-dog safety measures and Awareness (Summer)</a:t>
            </a:r>
            <a:endParaRPr sz="13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3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endParaRPr sz="13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 sz="1500" u="sng">
                <a:solidFill>
                  <a:schemeClr val="dk1"/>
                </a:solidFill>
                <a:latin typeface="Merriweather"/>
                <a:ea typeface="Merriweather"/>
                <a:cs typeface="Merriweather"/>
                <a:sym typeface="Merriweather"/>
              </a:rPr>
              <a:t>BAR CHART-Day of Week</a:t>
            </a:r>
            <a:endParaRPr sz="1500" u="sng">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300">
                <a:solidFill>
                  <a:schemeClr val="dk1"/>
                </a:solidFill>
                <a:latin typeface="Merriweather"/>
                <a:ea typeface="Merriweather"/>
                <a:cs typeface="Merriweather"/>
                <a:sym typeface="Merriweather"/>
              </a:rPr>
              <a:t>-The length of the bar indicates the number of dog bites reported on that particular day</a:t>
            </a:r>
            <a:endParaRPr sz="13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300">
                <a:solidFill>
                  <a:schemeClr val="dk1"/>
                </a:solidFill>
                <a:latin typeface="Merriweather"/>
                <a:ea typeface="Merriweather"/>
                <a:cs typeface="Merriweather"/>
                <a:sym typeface="Merriweather"/>
              </a:rPr>
              <a:t>-There are more dog bites reported on weekends than weekdays</a:t>
            </a:r>
            <a:endParaRPr sz="13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300">
                <a:solidFill>
                  <a:schemeClr val="dk1"/>
                </a:solidFill>
                <a:latin typeface="Merriweather"/>
                <a:ea typeface="Merriweather"/>
                <a:cs typeface="Merriweather"/>
                <a:sym typeface="Merriweather"/>
              </a:rPr>
              <a:t>-dog safety measures and Awareness(Weekends)</a:t>
            </a:r>
            <a:endParaRPr sz="1300">
              <a:solidFill>
                <a:schemeClr val="dk1"/>
              </a:solidFill>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a:latin typeface="Merriweather"/>
                <a:ea typeface="Merriweather"/>
                <a:cs typeface="Merriweather"/>
                <a:sym typeface="Merriweather"/>
              </a:rPr>
              <a:t> </a:t>
            </a:r>
            <a:endParaRPr sz="1200">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200" i="0" u="none" strike="noStrike" cap="none">
              <a:solidFill>
                <a:schemeClr val="dk1"/>
              </a:solidFill>
              <a:latin typeface="Roboto"/>
              <a:ea typeface="Roboto"/>
              <a:cs typeface="Roboto"/>
              <a:sym typeface="Roboto"/>
            </a:endParaRPr>
          </a:p>
        </p:txBody>
      </p:sp>
      <p:pic>
        <p:nvPicPr>
          <p:cNvPr id="87" name="Google Shape;87;g2e3698e19ff_0_1"/>
          <p:cNvPicPr preferRelativeResize="0"/>
          <p:nvPr/>
        </p:nvPicPr>
        <p:blipFill>
          <a:blip r:embed="rId3">
            <a:alphaModFix/>
          </a:blip>
          <a:stretch>
            <a:fillRect/>
          </a:stretch>
        </p:blipFill>
        <p:spPr>
          <a:xfrm>
            <a:off x="4998475" y="661650"/>
            <a:ext cx="3993124" cy="1910100"/>
          </a:xfrm>
          <a:prstGeom prst="rect">
            <a:avLst/>
          </a:prstGeom>
          <a:noFill/>
          <a:ln>
            <a:noFill/>
          </a:ln>
        </p:spPr>
      </p:pic>
      <p:pic>
        <p:nvPicPr>
          <p:cNvPr id="88" name="Google Shape;88;g2e3698e19ff_0_1"/>
          <p:cNvPicPr preferRelativeResize="0"/>
          <p:nvPr/>
        </p:nvPicPr>
        <p:blipFill>
          <a:blip r:embed="rId4">
            <a:alphaModFix/>
          </a:blip>
          <a:stretch>
            <a:fillRect/>
          </a:stretch>
        </p:blipFill>
        <p:spPr>
          <a:xfrm>
            <a:off x="4998475" y="2777200"/>
            <a:ext cx="3993126" cy="191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e3698e19ff_3_25"/>
          <p:cNvSpPr txBox="1">
            <a:spLocks noGrp="1"/>
          </p:cNvSpPr>
          <p:nvPr>
            <p:ph type="title"/>
          </p:nvPr>
        </p:nvSpPr>
        <p:spPr>
          <a:xfrm>
            <a:off x="311700" y="211600"/>
            <a:ext cx="8520600" cy="623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
              <a:t>Number of Bites over the Years</a:t>
            </a:r>
            <a:endParaRPr/>
          </a:p>
        </p:txBody>
      </p:sp>
      <p:sp>
        <p:nvSpPr>
          <p:cNvPr id="94" name="Google Shape;94;g2e3698e19ff_3_25"/>
          <p:cNvSpPr txBox="1"/>
          <p:nvPr/>
        </p:nvSpPr>
        <p:spPr>
          <a:xfrm>
            <a:off x="202800" y="1014800"/>
            <a:ext cx="4257300" cy="404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500"/>
              <a:buFont typeface="Arial"/>
              <a:buNone/>
            </a:pPr>
            <a:r>
              <a:rPr lang="en" sz="1500" b="1" u="sng">
                <a:latin typeface="Merriweather"/>
                <a:ea typeface="Merriweather"/>
                <a:cs typeface="Merriweather"/>
                <a:sym typeface="Merriweather"/>
              </a:rPr>
              <a:t>Line Chart:</a:t>
            </a:r>
            <a:endParaRPr sz="1500" b="1" u="sng">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a:latin typeface="Merriweather"/>
                <a:ea typeface="Merriweather"/>
                <a:cs typeface="Merriweather"/>
                <a:sym typeface="Merriweather"/>
              </a:rPr>
              <a:t>-Data points(markers) on the chart represents Number of Dog bites each year</a:t>
            </a:r>
            <a:endParaRPr sz="13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a:latin typeface="Merriweather"/>
                <a:ea typeface="Merriweather"/>
                <a:cs typeface="Merriweather"/>
                <a:sym typeface="Merriweather"/>
              </a:rPr>
              <a:t>-Line - points the trend,  which shows the Number of Dog bites  decreasing or Increasing over the years (Decreasing)</a:t>
            </a:r>
            <a:endParaRPr sz="13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a:latin typeface="Merriweather"/>
                <a:ea typeface="Merriweather"/>
                <a:cs typeface="Merriweather"/>
                <a:sym typeface="Merriweather"/>
              </a:rPr>
              <a:t>-Dog bites has been generally dropping since 2017-2021</a:t>
            </a:r>
            <a:endParaRPr sz="13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a:latin typeface="Merriweather"/>
                <a:ea typeface="Merriweather"/>
                <a:cs typeface="Merriweather"/>
                <a:sym typeface="Merriweather"/>
              </a:rPr>
              <a:t>-The year 2021 has lowest Dog bites, because of the Covid impact (2019-2021) people spend more time with their dogs  and social distancing, which reduces the number of  dog bites, hopefully the trend continues to decrease (current data not available in our dataset)</a:t>
            </a:r>
            <a:endParaRPr sz="13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3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3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5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30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300">
              <a:latin typeface="Merriweather"/>
              <a:ea typeface="Merriweather"/>
              <a:cs typeface="Merriweather"/>
              <a:sym typeface="Merriweather"/>
            </a:endParaRPr>
          </a:p>
        </p:txBody>
      </p:sp>
      <p:pic>
        <p:nvPicPr>
          <p:cNvPr id="95" name="Google Shape;95;g2e3698e19ff_3_25"/>
          <p:cNvPicPr preferRelativeResize="0"/>
          <p:nvPr/>
        </p:nvPicPr>
        <p:blipFill>
          <a:blip r:embed="rId3">
            <a:alphaModFix/>
          </a:blip>
          <a:stretch>
            <a:fillRect/>
          </a:stretch>
        </p:blipFill>
        <p:spPr>
          <a:xfrm>
            <a:off x="4572000" y="1014800"/>
            <a:ext cx="4411949" cy="284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txBox="1">
            <a:spLocks noGrp="1"/>
          </p:cNvSpPr>
          <p:nvPr>
            <p:ph type="title"/>
          </p:nvPr>
        </p:nvSpPr>
        <p:spPr>
          <a:xfrm>
            <a:off x="311700" y="211600"/>
            <a:ext cx="8520600" cy="623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
              <a:t>Age</a:t>
            </a:r>
            <a:endParaRPr/>
          </a:p>
        </p:txBody>
      </p:sp>
      <p:sp>
        <p:nvSpPr>
          <p:cNvPr id="101" name="Google Shape;101;p5"/>
          <p:cNvSpPr txBox="1"/>
          <p:nvPr/>
        </p:nvSpPr>
        <p:spPr>
          <a:xfrm>
            <a:off x="202800" y="909100"/>
            <a:ext cx="4257300" cy="347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u="sng" dirty="0">
                <a:latin typeface="Merriweather"/>
                <a:ea typeface="Merriweather"/>
                <a:cs typeface="Merriweather"/>
                <a:sym typeface="Merriweather"/>
              </a:rPr>
              <a:t>HISTOGRAM </a:t>
            </a:r>
            <a:endParaRPr sz="1500" b="1" u="sng" dirty="0">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Histogram shape of the data distribution    </a:t>
            </a:r>
            <a:endParaRPr sz="1300" dirty="0">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Vertical bite count (type) vs Horizontal (age)</a:t>
            </a:r>
            <a:endParaRPr sz="1300" dirty="0">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Younger dogs vs Older dogs bite count</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right skewed; shows mean(avg) &gt; median, positive skew, peak (mode) is on the left</a:t>
            </a:r>
            <a:endParaRPr sz="1300" dirty="0">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Manually entered age data; how accurate</a:t>
            </a:r>
            <a:endParaRPr sz="1500" dirty="0">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500"/>
              <a:buFont typeface="Arial"/>
              <a:buNone/>
            </a:pPr>
            <a:endParaRPr sz="15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500" b="1" u="sng" dirty="0">
                <a:latin typeface="Merriweather"/>
                <a:ea typeface="Merriweather"/>
                <a:cs typeface="Merriweather"/>
                <a:sym typeface="Merriweather"/>
              </a:rPr>
              <a:t>Violinplot</a:t>
            </a:r>
            <a:endParaRPr sz="1500" b="1" u="sng"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Density Curve</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Min, 1st and 3rd quartile ranges, median, max</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Useful for bimodal data visualization; this is not the case for this data which is normal</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Younger dogs vs Older dogs bite count</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Oldest dog Dalmation (21) least likely</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Skewed</a:t>
            </a:r>
            <a:endParaRPr sz="1300" dirty="0">
              <a:latin typeface="Merriweather"/>
              <a:ea typeface="Merriweather"/>
              <a:cs typeface="Merriweather"/>
              <a:sym typeface="Merriweather"/>
            </a:endParaRPr>
          </a:p>
        </p:txBody>
      </p:sp>
      <p:pic>
        <p:nvPicPr>
          <p:cNvPr id="102" name="Google Shape;102;p5"/>
          <p:cNvPicPr preferRelativeResize="0"/>
          <p:nvPr/>
        </p:nvPicPr>
        <p:blipFill>
          <a:blip r:embed="rId3">
            <a:alphaModFix/>
          </a:blip>
          <a:stretch>
            <a:fillRect/>
          </a:stretch>
        </p:blipFill>
        <p:spPr>
          <a:xfrm>
            <a:off x="4572000" y="72350"/>
            <a:ext cx="4257299" cy="2267975"/>
          </a:xfrm>
          <a:prstGeom prst="rect">
            <a:avLst/>
          </a:prstGeom>
          <a:noFill/>
          <a:ln>
            <a:noFill/>
          </a:ln>
        </p:spPr>
      </p:pic>
      <p:pic>
        <p:nvPicPr>
          <p:cNvPr id="103" name="Google Shape;103;p5"/>
          <p:cNvPicPr preferRelativeResize="0"/>
          <p:nvPr/>
        </p:nvPicPr>
        <p:blipFill>
          <a:blip r:embed="rId4">
            <a:alphaModFix/>
          </a:blip>
          <a:stretch>
            <a:fillRect/>
          </a:stretch>
        </p:blipFill>
        <p:spPr>
          <a:xfrm>
            <a:off x="4572000" y="2439125"/>
            <a:ext cx="4257300" cy="257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7341c81cb2_0_9"/>
          <p:cNvSpPr txBox="1">
            <a:spLocks noGrp="1"/>
          </p:cNvSpPr>
          <p:nvPr>
            <p:ph type="title"/>
          </p:nvPr>
        </p:nvSpPr>
        <p:spPr>
          <a:xfrm>
            <a:off x="311700" y="211600"/>
            <a:ext cx="8520600" cy="623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
              <a:t>Regression Number of Bites VS Age</a:t>
            </a:r>
            <a:endParaRPr/>
          </a:p>
        </p:txBody>
      </p:sp>
      <p:sp>
        <p:nvSpPr>
          <p:cNvPr id="109" name="Google Shape;109;g27341c81cb2_0_9"/>
          <p:cNvSpPr txBox="1"/>
          <p:nvPr/>
        </p:nvSpPr>
        <p:spPr>
          <a:xfrm>
            <a:off x="202800" y="1014800"/>
            <a:ext cx="4257300" cy="307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500"/>
              <a:buFont typeface="Arial"/>
              <a:buNone/>
            </a:pPr>
            <a:r>
              <a:rPr lang="en" sz="1500" b="1" u="sng" dirty="0">
                <a:latin typeface="Merriweather"/>
                <a:ea typeface="Merriweather"/>
                <a:cs typeface="Merriweather"/>
                <a:sym typeface="Merriweather"/>
              </a:rPr>
              <a:t>Scatter Plot with Regresion</a:t>
            </a:r>
            <a:endParaRPr sz="1500" b="1" u="sng"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500" b="1" u="sng" dirty="0">
              <a:latin typeface="Merriweather"/>
              <a:ea typeface="Merriweather"/>
              <a:cs typeface="Merriweather"/>
              <a:sym typeface="Merriweather"/>
            </a:endParaRPr>
          </a:p>
          <a:p>
            <a:pPr marL="0" lvl="0" indent="0" algn="l" rtl="0">
              <a:spcBef>
                <a:spcPts val="0"/>
              </a:spcBef>
              <a:spcAft>
                <a:spcPts val="0"/>
              </a:spcAft>
              <a:buNone/>
            </a:pPr>
            <a:r>
              <a:rPr lang="en" sz="1300" dirty="0">
                <a:latin typeface="Merriweather"/>
                <a:ea typeface="Merriweather"/>
                <a:cs typeface="Merriweather"/>
                <a:sym typeface="Merriweather"/>
              </a:rPr>
              <a:t>- Correlation between age and # of Bites</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smtClean="0">
                <a:latin typeface="Merriweather"/>
                <a:ea typeface="Merriweather"/>
                <a:cs typeface="Merriweather"/>
                <a:sym typeface="Merriweather"/>
              </a:rPr>
              <a:t>- The </a:t>
            </a:r>
            <a:r>
              <a:rPr lang="en" sz="1300" dirty="0">
                <a:latin typeface="Merriweather"/>
                <a:ea typeface="Merriweather"/>
                <a:cs typeface="Merriweather"/>
                <a:sym typeface="Merriweather"/>
              </a:rPr>
              <a:t>r-squared is: </a:t>
            </a:r>
            <a:r>
              <a:rPr lang="en" sz="1300" dirty="0" smtClean="0">
                <a:latin typeface="Merriweather"/>
                <a:ea typeface="Merriweather"/>
                <a:cs typeface="Merriweather"/>
                <a:sym typeface="Merriweather"/>
              </a:rPr>
              <a:t>0.0003</a:t>
            </a:r>
          </a:p>
          <a:p>
            <a:pPr marL="0" lvl="0" indent="0" algn="l" rtl="0">
              <a:spcBef>
                <a:spcPts val="0"/>
              </a:spcBef>
              <a:spcAft>
                <a:spcPts val="0"/>
              </a:spcAft>
              <a:buClr>
                <a:srgbClr val="000000"/>
              </a:buClr>
              <a:buSzPts val="1500"/>
              <a:buFont typeface="Arial"/>
              <a:buNone/>
            </a:pPr>
            <a:r>
              <a:rPr lang="en" sz="1300" dirty="0" smtClean="0">
                <a:latin typeface="Merriweather"/>
                <a:ea typeface="Merriweather"/>
                <a:cs typeface="Merriweather"/>
                <a:sym typeface="Merriweather"/>
              </a:rPr>
              <a:t>- </a:t>
            </a:r>
            <a:r>
              <a:rPr lang="en" sz="1300" dirty="0">
                <a:latin typeface="Merriweather"/>
                <a:ea typeface="Merriweather"/>
                <a:cs typeface="Merriweather"/>
                <a:sym typeface="Merriweather"/>
              </a:rPr>
              <a:t>Regression explains very little about the </a:t>
            </a:r>
            <a:r>
              <a:rPr lang="en" sz="1300" dirty="0" smtClean="0">
                <a:latin typeface="Merriweather"/>
                <a:ea typeface="Merriweather"/>
                <a:cs typeface="Merriweather"/>
                <a:sym typeface="Merriweather"/>
              </a:rPr>
              <a:t>       variation</a:t>
            </a:r>
            <a:r>
              <a:rPr lang="en" sz="1300" dirty="0">
                <a:latin typeface="Merriweather"/>
                <a:ea typeface="Merriweather"/>
                <a:cs typeface="Merriweather"/>
                <a:sym typeface="Merriweather"/>
              </a:rPr>
              <a:t>.  Why?  Similar Age?  Young dogs?</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Is Age regression useful in many situations where the large population of data contains a similar age?  Can it be ignored?</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r>
              <a:rPr lang="en" sz="1300" dirty="0">
                <a:latin typeface="Merriweather"/>
                <a:ea typeface="Merriweather"/>
                <a:cs typeface="Merriweather"/>
                <a:sym typeface="Merriweather"/>
              </a:rPr>
              <a:t>- Can regression be improved by removing outliers?</a:t>
            </a: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5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300" dirty="0">
              <a:latin typeface="Merriweather"/>
              <a:ea typeface="Merriweather"/>
              <a:cs typeface="Merriweather"/>
              <a:sym typeface="Merriweather"/>
            </a:endParaRPr>
          </a:p>
          <a:p>
            <a:pPr marL="0" lvl="0" indent="0" algn="l" rtl="0">
              <a:spcBef>
                <a:spcPts val="0"/>
              </a:spcBef>
              <a:spcAft>
                <a:spcPts val="0"/>
              </a:spcAft>
              <a:buClr>
                <a:srgbClr val="000000"/>
              </a:buClr>
              <a:buSzPts val="1500"/>
              <a:buFont typeface="Arial"/>
              <a:buNone/>
            </a:pPr>
            <a:endParaRPr sz="1300" dirty="0">
              <a:latin typeface="Merriweather"/>
              <a:ea typeface="Merriweather"/>
              <a:cs typeface="Merriweather"/>
              <a:sym typeface="Merriweather"/>
            </a:endParaRPr>
          </a:p>
        </p:txBody>
      </p:sp>
      <p:pic>
        <p:nvPicPr>
          <p:cNvPr id="110" name="Google Shape;110;g27341c81cb2_0_9"/>
          <p:cNvPicPr preferRelativeResize="0"/>
          <p:nvPr/>
        </p:nvPicPr>
        <p:blipFill>
          <a:blip r:embed="rId3">
            <a:alphaModFix/>
          </a:blip>
          <a:stretch>
            <a:fillRect/>
          </a:stretch>
        </p:blipFill>
        <p:spPr>
          <a:xfrm>
            <a:off x="4521200" y="1156925"/>
            <a:ext cx="4372225" cy="3083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a:spLocks noGrp="1"/>
          </p:cNvSpPr>
          <p:nvPr>
            <p:ph type="title"/>
          </p:nvPr>
        </p:nvSpPr>
        <p:spPr>
          <a:xfrm>
            <a:off x="311700" y="445923"/>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Call to Action</a:t>
            </a:r>
            <a:endParaRPr sz="1677"/>
          </a:p>
        </p:txBody>
      </p:sp>
      <p:sp>
        <p:nvSpPr>
          <p:cNvPr id="116" name="Google Shape;116;p10"/>
          <p:cNvSpPr txBox="1">
            <a:spLocks noGrp="1"/>
          </p:cNvSpPr>
          <p:nvPr>
            <p:ph type="body" idx="1"/>
          </p:nvPr>
        </p:nvSpPr>
        <p:spPr>
          <a:xfrm>
            <a:off x="213825" y="1516575"/>
            <a:ext cx="5351400" cy="3342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-We should add regulations around pit bulls and leashes</a:t>
            </a: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–Dogs under the age of 5 need to be on leashes</a:t>
            </a: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-Mandatory dog classes once the they reach 10 weeks</a:t>
            </a: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	-You typically adopt dogs when they turn 8 weeks</a:t>
            </a: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	-Most receptive during this time</a:t>
            </a: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r>
              <a:rPr lang="en">
                <a:solidFill>
                  <a:srgbClr val="000000"/>
                </a:solidFill>
                <a:latin typeface="Merriweather"/>
                <a:ea typeface="Merriweather"/>
                <a:cs typeface="Merriweather"/>
                <a:sym typeface="Merriweather"/>
              </a:rPr>
              <a:t>-We recommend dog owners take their dog to the vet before the summer to check for any allergies or other symptoms</a:t>
            </a: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endParaRPr>
              <a:solidFill>
                <a:srgbClr val="000000"/>
              </a:solidFill>
              <a:latin typeface="Merriweather"/>
              <a:ea typeface="Merriweather"/>
              <a:cs typeface="Merriweather"/>
              <a:sym typeface="Merriweather"/>
            </a:endParaRPr>
          </a:p>
          <a:p>
            <a:pPr marL="0" lvl="0" indent="0" algn="l" rtl="0">
              <a:lnSpc>
                <a:spcPct val="115000"/>
              </a:lnSpc>
              <a:spcBef>
                <a:spcPts val="0"/>
              </a:spcBef>
              <a:spcAft>
                <a:spcPts val="0"/>
              </a:spcAft>
              <a:buSzPts val="1300"/>
              <a:buNone/>
            </a:pPr>
            <a:endParaRPr>
              <a:solidFill>
                <a:srgbClr val="000000"/>
              </a:solidFill>
              <a:latin typeface="Merriweather"/>
              <a:ea typeface="Merriweather"/>
              <a:cs typeface="Merriweather"/>
              <a:sym typeface="Merriweather"/>
            </a:endParaRPr>
          </a:p>
        </p:txBody>
      </p:sp>
      <p:pic>
        <p:nvPicPr>
          <p:cNvPr id="117" name="Google Shape;117;p10"/>
          <p:cNvPicPr preferRelativeResize="0"/>
          <p:nvPr/>
        </p:nvPicPr>
        <p:blipFill>
          <a:blip r:embed="rId3">
            <a:alphaModFix/>
          </a:blip>
          <a:stretch>
            <a:fillRect/>
          </a:stretch>
        </p:blipFill>
        <p:spPr>
          <a:xfrm>
            <a:off x="5663150" y="2634296"/>
            <a:ext cx="3067725" cy="23008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924</Words>
  <Application>Microsoft Office PowerPoint</Application>
  <PresentationFormat>On-screen Show (16:9)</PresentationFormat>
  <Paragraphs>128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Merriweather</vt:lpstr>
      <vt:lpstr>Arial</vt:lpstr>
      <vt:lpstr>Roboto</vt:lpstr>
      <vt:lpstr>Paradigm</vt:lpstr>
      <vt:lpstr>Dog Biting Trends in New York</vt:lpstr>
      <vt:lpstr>Introduction                                                   </vt:lpstr>
      <vt:lpstr>Data Cleaning</vt:lpstr>
      <vt:lpstr>Leading Breeds in Bites</vt:lpstr>
      <vt:lpstr>Seasons/Day of Week</vt:lpstr>
      <vt:lpstr>Number of Bites over the Years</vt:lpstr>
      <vt:lpstr>Age</vt:lpstr>
      <vt:lpstr>Regression Number of Bites VS Age</vt:lpstr>
      <vt:lpstr>Call to Action</vt:lpstr>
      <vt:lpstr>Data Analytics Data Biases</vt:lpstr>
      <vt:lpstr>Future Work</vt:lpstr>
      <vt:lpstr>Sources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Biting Trends in New York</dc:title>
  <dc:creator>Laura Weishan</dc:creator>
  <cp:lastModifiedBy>Laura Weishan</cp:lastModifiedBy>
  <cp:revision>2</cp:revision>
  <dcterms:modified xsi:type="dcterms:W3CDTF">2024-06-17T02:24:31Z</dcterms:modified>
</cp:coreProperties>
</file>