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i4Yv2sGotJIV9v4KLQ8sxuA/Eu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3698e19ff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e3698e19ff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3698e19ff_3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e3698e19ff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3698e19f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e3698e19f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3698e19f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e3698e19f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3698e19ff_3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e3698e19ff_3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341c81cb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7341c81cb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1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8" name="Shape 18"/>
        <p:cNvGrpSpPr/>
        <p:nvPr/>
      </p:nvGrpSpPr>
      <p:grpSpPr>
        <a:xfrm>
          <a:off x="0" y="0"/>
          <a:ext cx="0" cy="0"/>
          <a:chOff x="0" y="0"/>
          <a:chExt cx="0" cy="0"/>
        </a:xfrm>
      </p:grpSpPr>
      <p:sp>
        <p:nvSpPr>
          <p:cNvPr id="19" name="Google Shape;19;p14"/>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0" name="Google Shape;2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15"/>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5"/>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 name="Google Shape;2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7" name="Shape 27"/>
        <p:cNvGrpSpPr/>
        <p:nvPr/>
      </p:nvGrpSpPr>
      <p:grpSpPr>
        <a:xfrm>
          <a:off x="0" y="0"/>
          <a:ext cx="0" cy="0"/>
          <a:chOff x="0" y="0"/>
          <a:chExt cx="0" cy="0"/>
        </a:xfrm>
      </p:grpSpPr>
      <p:sp>
        <p:nvSpPr>
          <p:cNvPr id="28" name="Google Shape;28;p1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9" name="Google Shape;29;p1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0" name="Google Shape;30;p1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1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5" name="Google Shape;35;p1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6" name="Google Shape;36;p1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7" name="Google Shape;37;p1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1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2" name="Google Shape;42;p18"/>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1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1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akc.org/expert-advice/news/most-popular-dog-breeds-city-2021/" TargetMode="External"/><Relationship Id="rId4" Type="http://schemas.openxmlformats.org/officeDocument/2006/relationships/hyperlink" Target="https://www.akc.org/expert-advice/news/most-popular-dog-breeds-city-2021/" TargetMode="External"/><Relationship Id="rId10" Type="http://schemas.openxmlformats.org/officeDocument/2006/relationships/hyperlink" Target="https://create.microsoft.com/en-us/template/blob-design-62339b2c-5cf2-47ff-90b5-2207f1f6a677" TargetMode="External"/><Relationship Id="rId9" Type="http://schemas.openxmlformats.org/officeDocument/2006/relationships/hyperlink" Target="https://www.dogseechew.in/blog/whats-the-right-age-to-start-puppy-training#:~:text=Having%20your%20pup%20socialise%20and,%2C%20stand%2C%20stay%20and%20come" TargetMode="External"/><Relationship Id="rId5" Type="http://schemas.openxmlformats.org/officeDocument/2006/relationships/hyperlink" Target="https://www.kaggle.com/datasets/michaelbryantds/dog-bite-incidents/data" TargetMode="External"/><Relationship Id="rId6" Type="http://schemas.openxmlformats.org/officeDocument/2006/relationships/hyperlink" Target="https://www.kaggle.com/datasets/michaelbryantds/dog-bite-incidents/data" TargetMode="External"/><Relationship Id="rId7" Type="http://schemas.openxmlformats.org/officeDocument/2006/relationships/hyperlink" Target="https://coolors.co/visualizer/bdc667-4bd61d-626d58-544343-4f282c-653c40-734e51-737171-8c6d6f-7885e7" TargetMode="External"/><Relationship Id="rId8" Type="http://schemas.openxmlformats.org/officeDocument/2006/relationships/hyperlink" Target="https://www.dogseechew.in/blog/whats-the-right-age-to-start-puppy-training#:~:text=Having%20your%20pup%20socialise%20and,%2C%20stand%2C%20stay%20and%20com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Dog Biting Trends in New York</a:t>
            </a:r>
            <a:endParaRPr/>
          </a:p>
        </p:txBody>
      </p:sp>
      <p:sp>
        <p:nvSpPr>
          <p:cNvPr id="59" name="Google Shape;59;p1"/>
          <p:cNvSpPr txBox="1"/>
          <p:nvPr>
            <p:ph idx="1" type="subTitle"/>
          </p:nvPr>
        </p:nvSpPr>
        <p:spPr>
          <a:xfrm>
            <a:off x="311700" y="1878525"/>
            <a:ext cx="2575200" cy="2487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n" sz="1800"/>
              <a:t>Presentation Team:</a:t>
            </a:r>
            <a:endParaRPr b="1" sz="1800"/>
          </a:p>
          <a:p>
            <a:pPr indent="0" lvl="0" marL="0" rtl="0" algn="l">
              <a:lnSpc>
                <a:spcPct val="100000"/>
              </a:lnSpc>
              <a:spcBef>
                <a:spcPts val="0"/>
              </a:spcBef>
              <a:spcAft>
                <a:spcPts val="0"/>
              </a:spcAft>
              <a:buSzPts val="1600"/>
              <a:buNone/>
            </a:pPr>
            <a:r>
              <a:t/>
            </a:r>
            <a:endParaRPr b="1" sz="1800"/>
          </a:p>
          <a:p>
            <a:pPr indent="0" lvl="0" marL="0" rtl="0" algn="l">
              <a:lnSpc>
                <a:spcPct val="100000"/>
              </a:lnSpc>
              <a:spcBef>
                <a:spcPts val="0"/>
              </a:spcBef>
              <a:spcAft>
                <a:spcPts val="0"/>
              </a:spcAft>
              <a:buSzPts val="1600"/>
              <a:buNone/>
            </a:pPr>
            <a:r>
              <a:rPr b="1" lang="en" sz="1800"/>
              <a:t>Alex Moore</a:t>
            </a:r>
            <a:endParaRPr b="1" sz="1800"/>
          </a:p>
          <a:p>
            <a:pPr indent="0" lvl="0" marL="0" rtl="0" algn="l">
              <a:lnSpc>
                <a:spcPct val="100000"/>
              </a:lnSpc>
              <a:spcBef>
                <a:spcPts val="0"/>
              </a:spcBef>
              <a:spcAft>
                <a:spcPts val="0"/>
              </a:spcAft>
              <a:buSzPts val="1600"/>
              <a:buNone/>
            </a:pPr>
            <a:r>
              <a:rPr b="1" lang="en" sz="1800"/>
              <a:t>Thripura Pakala</a:t>
            </a:r>
            <a:endParaRPr b="1" sz="1800"/>
          </a:p>
          <a:p>
            <a:pPr indent="0" lvl="0" marL="0" rtl="0" algn="l">
              <a:lnSpc>
                <a:spcPct val="100000"/>
              </a:lnSpc>
              <a:spcBef>
                <a:spcPts val="0"/>
              </a:spcBef>
              <a:spcAft>
                <a:spcPts val="0"/>
              </a:spcAft>
              <a:buSzPts val="1600"/>
              <a:buNone/>
            </a:pPr>
            <a:r>
              <a:rPr b="1" lang="en" sz="1800"/>
              <a:t>Joy Weishan</a:t>
            </a:r>
            <a:endParaRPr b="1" sz="1800"/>
          </a:p>
        </p:txBody>
      </p:sp>
      <p:pic>
        <p:nvPicPr>
          <p:cNvPr id="60" name="Google Shape;60;p1"/>
          <p:cNvPicPr preferRelativeResize="0"/>
          <p:nvPr/>
        </p:nvPicPr>
        <p:blipFill>
          <a:blip r:embed="rId3">
            <a:alphaModFix/>
          </a:blip>
          <a:stretch>
            <a:fillRect/>
          </a:stretch>
        </p:blipFill>
        <p:spPr>
          <a:xfrm>
            <a:off x="3061425" y="1303875"/>
            <a:ext cx="2736750" cy="352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Analytics Data Biases</a:t>
            </a:r>
            <a:endParaRPr/>
          </a:p>
        </p:txBody>
      </p:sp>
      <p:sp>
        <p:nvSpPr>
          <p:cNvPr id="123" name="Google Shape;123;p8"/>
          <p:cNvSpPr txBox="1"/>
          <p:nvPr/>
        </p:nvSpPr>
        <p:spPr>
          <a:xfrm>
            <a:off x="271350" y="1504825"/>
            <a:ext cx="8381400" cy="33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n" sz="1300">
                <a:solidFill>
                  <a:schemeClr val="dk2"/>
                </a:solidFill>
                <a:latin typeface="Merriweather"/>
                <a:ea typeface="Merriweather"/>
                <a:cs typeface="Merriweather"/>
                <a:sym typeface="Merriweather"/>
              </a:rPr>
              <a:t>Data Bias</a:t>
            </a:r>
            <a:endParaRPr sz="1300">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Data is limited to only New York City and its </a:t>
            </a:r>
            <a:r>
              <a:rPr lang="en" sz="1300">
                <a:solidFill>
                  <a:schemeClr val="dk2"/>
                </a:solidFill>
                <a:latin typeface="Merriweather"/>
                <a:ea typeface="Merriweather"/>
                <a:cs typeface="Merriweather"/>
                <a:sym typeface="Merriweather"/>
              </a:rPr>
              <a:t>boroughs</a:t>
            </a:r>
            <a:endParaRPr sz="1300">
              <a:solidFill>
                <a:schemeClr val="dk2"/>
              </a:solidFill>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We need more data to understand the dog population in New York.  Are there more young dogs which could skew the data?  Does this dataset have proper data across age? Are elderly dogs represented properly?</a:t>
            </a:r>
            <a:endParaRPr sz="1300">
              <a:solidFill>
                <a:schemeClr val="dk2"/>
              </a:solidFill>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What is the definition of a dog bite?</a:t>
            </a:r>
            <a:endParaRPr sz="1300">
              <a:solidFill>
                <a:schemeClr val="dk2"/>
              </a:solidFill>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Dataset had many manual entry errors, </a:t>
            </a:r>
            <a:r>
              <a:rPr lang="en" sz="1300">
                <a:solidFill>
                  <a:schemeClr val="dk2"/>
                </a:solidFill>
                <a:latin typeface="Merriweather"/>
                <a:ea typeface="Merriweather"/>
                <a:cs typeface="Merriweather"/>
                <a:sym typeface="Merriweather"/>
              </a:rPr>
              <a:t>especially</a:t>
            </a:r>
            <a:r>
              <a:rPr lang="en" sz="1300">
                <a:solidFill>
                  <a:schemeClr val="dk2"/>
                </a:solidFill>
                <a:latin typeface="Merriweather"/>
                <a:ea typeface="Merriweather"/>
                <a:cs typeface="Merriweather"/>
                <a:sym typeface="Merriweather"/>
              </a:rPr>
              <a:t> with Age and Breed columns as well as null values</a:t>
            </a:r>
            <a:endParaRPr sz="1300">
              <a:solidFill>
                <a:schemeClr val="dk2"/>
              </a:solidFill>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Project Time constraints restricted efforts to clean all breed data which resulted in removal of large portions of data</a:t>
            </a:r>
            <a:endParaRPr sz="1300">
              <a:solidFill>
                <a:schemeClr val="dk2"/>
              </a:solidFill>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Spay/Neuter was not verified data and therefore may contain false information</a:t>
            </a:r>
            <a:endParaRPr sz="1300">
              <a:solidFill>
                <a:schemeClr val="dk2"/>
              </a:solidFill>
              <a:latin typeface="Merriweather"/>
              <a:ea typeface="Merriweather"/>
              <a:cs typeface="Merriweather"/>
              <a:sym typeface="Merriweather"/>
            </a:endParaRPr>
          </a:p>
          <a:p>
            <a:pPr indent="-311150" lvl="0" marL="457200" rtl="0" algn="l">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Age of person bitten could also be beneficial to tell a better story</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3698e19ff_0_20"/>
          <p:cNvSpPr txBox="1"/>
          <p:nvPr>
            <p:ph type="title"/>
          </p:nvPr>
        </p:nvSpPr>
        <p:spPr>
          <a:xfrm>
            <a:off x="311700" y="445923"/>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Future</a:t>
            </a:r>
            <a:r>
              <a:rPr lang="en"/>
              <a:t> Work</a:t>
            </a:r>
            <a:endParaRPr sz="1677"/>
          </a:p>
        </p:txBody>
      </p:sp>
      <p:sp>
        <p:nvSpPr>
          <p:cNvPr id="129" name="Google Shape;129;g2e3698e19ff_0_20"/>
          <p:cNvSpPr txBox="1"/>
          <p:nvPr>
            <p:ph idx="1" type="body"/>
          </p:nvPr>
        </p:nvSpPr>
        <p:spPr>
          <a:xfrm>
            <a:off x="311700" y="1505700"/>
            <a:ext cx="8031900" cy="3342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lang="en">
                <a:latin typeface="Merriweather"/>
                <a:ea typeface="Merriweather"/>
                <a:cs typeface="Merriweather"/>
                <a:sym typeface="Merriweather"/>
              </a:rPr>
              <a:t>- More data cleaning is needed under breed column.</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rPr lang="en">
                <a:latin typeface="Merriweather"/>
                <a:ea typeface="Merriweather"/>
                <a:cs typeface="Merriweather"/>
                <a:sym typeface="Merriweather"/>
              </a:rPr>
              <a:t>-Addressing data bias (More Years, New York only, Manually entered incorrect data for breed </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rPr lang="en">
                <a:latin typeface="Merriweather"/>
                <a:ea typeface="Merriweather"/>
                <a:cs typeface="Merriweather"/>
                <a:sym typeface="Merriweather"/>
              </a:rPr>
              <a:t>-Review a larger dataset that expands to the U.S. and not just NYC with more consistent data</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rPr lang="en">
                <a:latin typeface="Merriweather"/>
                <a:ea typeface="Merriweather"/>
                <a:cs typeface="Merriweather"/>
                <a:sym typeface="Merriweather"/>
              </a:rPr>
              <a:t>- Borough</a:t>
            </a:r>
            <a:endParaRPr>
              <a:latin typeface="Merriweather"/>
              <a:ea typeface="Merriweather"/>
              <a:cs typeface="Merriweather"/>
              <a:sym typeface="Merriweather"/>
            </a:endParaRPr>
          </a:p>
          <a:p>
            <a:pPr indent="457200" lvl="0" marL="0" rtl="0" algn="l">
              <a:lnSpc>
                <a:spcPct val="115000"/>
              </a:lnSpc>
              <a:spcBef>
                <a:spcPts val="0"/>
              </a:spcBef>
              <a:spcAft>
                <a:spcPts val="0"/>
              </a:spcAft>
              <a:buSzPct val="100000"/>
              <a:buNone/>
            </a:pPr>
            <a:r>
              <a:rPr lang="en">
                <a:latin typeface="Merriweather"/>
                <a:ea typeface="Merriweather"/>
                <a:cs typeface="Merriweather"/>
                <a:sym typeface="Merriweather"/>
              </a:rPr>
              <a:t>-This data set is limited to these places Brooklyn, Bronx, Staten Island, Queens, Manhattan from New York in the future we can collect data from more places to compare and make a good decision.</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rPr lang="en">
                <a:latin typeface="Merriweather"/>
                <a:ea typeface="Merriweather"/>
                <a:cs typeface="Merriweather"/>
                <a:sym typeface="Merriweather"/>
              </a:rPr>
              <a:t>- Gender</a:t>
            </a:r>
            <a:endParaRPr>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rPr lang="en">
                <a:latin typeface="Merriweather"/>
                <a:ea typeface="Merriweather"/>
                <a:cs typeface="Merriweather"/>
                <a:sym typeface="Merriweather"/>
              </a:rPr>
              <a:t>- Dog Bite Incidents  dataset has data from 2015-2021, having only 7 years of data, future work would be collecting data for more years and ensure that we can make fair and ethical decision on this dataset.</a:t>
            </a:r>
            <a:endParaRPr>
              <a:latin typeface="Merriweather"/>
              <a:ea typeface="Merriweather"/>
              <a:cs typeface="Merriweather"/>
              <a:sym typeface="Merriweather"/>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e3698e19ff_3_8"/>
          <p:cNvSpPr txBox="1"/>
          <p:nvPr>
            <p:ph type="title"/>
          </p:nvPr>
        </p:nvSpPr>
        <p:spPr>
          <a:xfrm>
            <a:off x="311700" y="445923"/>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Sources</a:t>
            </a:r>
            <a:endParaRPr sz="1677"/>
          </a:p>
        </p:txBody>
      </p:sp>
      <p:sp>
        <p:nvSpPr>
          <p:cNvPr id="135" name="Google Shape;135;g2e3698e19ff_3_8"/>
          <p:cNvSpPr txBox="1"/>
          <p:nvPr>
            <p:ph idx="2" type="body"/>
          </p:nvPr>
        </p:nvSpPr>
        <p:spPr>
          <a:xfrm>
            <a:off x="459900" y="1505700"/>
            <a:ext cx="8372400" cy="30762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15000"/>
              </a:lnSpc>
              <a:spcBef>
                <a:spcPts val="0"/>
              </a:spcBef>
              <a:spcAft>
                <a:spcPts val="0"/>
              </a:spcAft>
              <a:buSzPts val="1300"/>
              <a:buNone/>
            </a:pPr>
            <a:r>
              <a:rPr b="1" lang="en" sz="1100">
                <a:solidFill>
                  <a:srgbClr val="000000"/>
                </a:solidFill>
                <a:latin typeface="Arial"/>
                <a:ea typeface="Arial"/>
                <a:cs typeface="Arial"/>
                <a:sym typeface="Arial"/>
              </a:rPr>
              <a:t>"Most Popular Dog Breeds by City in 2021."</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American Kennel Club,</a:t>
            </a:r>
            <a:r>
              <a:rPr lang="en" sz="1100">
                <a:solidFill>
                  <a:srgbClr val="000000"/>
                </a:solidFill>
                <a:latin typeface="Arial"/>
                <a:ea typeface="Arial"/>
                <a:cs typeface="Arial"/>
                <a:sym typeface="Arial"/>
              </a:rPr>
              <a:t> 01 March 2024,</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https://www.akc.org/expert-advice/news/most-popular-dog-breeds-city-2021/</a:t>
            </a:r>
            <a:endParaRPr/>
          </a:p>
          <a:p>
            <a:pPr indent="0" lvl="0" marL="0" rtl="0" algn="l">
              <a:lnSpc>
                <a:spcPct val="115000"/>
              </a:lnSpc>
              <a:spcBef>
                <a:spcPts val="0"/>
              </a:spcBef>
              <a:spcAft>
                <a:spcPts val="0"/>
              </a:spcAft>
              <a:buSzPts val="1300"/>
              <a:buNone/>
            </a:pPr>
            <a:r>
              <a:rPr b="1" lang="en" sz="1100">
                <a:solidFill>
                  <a:srgbClr val="000000"/>
                </a:solidFill>
                <a:latin typeface="Arial"/>
                <a:ea typeface="Arial"/>
                <a:cs typeface="Arial"/>
                <a:sym typeface="Arial"/>
              </a:rPr>
              <a:t>"Dog Bite Incidents Dataset."</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Kaggle,</a:t>
            </a:r>
            <a:r>
              <a:rPr lang="en" sz="1100">
                <a:solidFill>
                  <a:srgbClr val="000000"/>
                </a:solidFill>
                <a:latin typeface="Arial"/>
                <a:ea typeface="Arial"/>
                <a:cs typeface="Arial"/>
                <a:sym typeface="Arial"/>
              </a:rPr>
              <a:t> n.d.,</a:t>
            </a:r>
            <a:r>
              <a:rPr lang="en" sz="11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 sz="1100" u="sng">
                <a:solidFill>
                  <a:schemeClr val="hlink"/>
                </a:solidFill>
                <a:latin typeface="Arial"/>
                <a:ea typeface="Arial"/>
                <a:cs typeface="Arial"/>
                <a:sym typeface="Arial"/>
                <a:hlinkClick r:id="rId6"/>
              </a:rPr>
              <a:t>https://www.kaggle.com/datasets/michaelbryantds/dog-bite-incidents/data</a:t>
            </a:r>
            <a:endParaRPr/>
          </a:p>
          <a:p>
            <a:pPr indent="-457200" lvl="0" marL="457200" rtl="0" algn="l">
              <a:lnSpc>
                <a:spcPct val="115000"/>
              </a:lnSpc>
              <a:spcBef>
                <a:spcPts val="0"/>
              </a:spcBef>
              <a:spcAft>
                <a:spcPts val="0"/>
              </a:spcAft>
              <a:buSzPts val="1300"/>
              <a:buNone/>
            </a:pPr>
            <a:r>
              <a:rPr b="1" lang="en" sz="1100">
                <a:solidFill>
                  <a:srgbClr val="000000"/>
                </a:solidFill>
                <a:latin typeface="Arial"/>
                <a:ea typeface="Arial"/>
                <a:cs typeface="Arial"/>
                <a:sym typeface="Arial"/>
              </a:rPr>
              <a:t>"Coolors."</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Coolors.co,</a:t>
            </a:r>
            <a:r>
              <a:rPr lang="en" sz="1100">
                <a:solidFill>
                  <a:srgbClr val="000000"/>
                </a:solidFill>
                <a:latin typeface="Arial"/>
                <a:ea typeface="Arial"/>
                <a:cs typeface="Arial"/>
                <a:sym typeface="Arial"/>
              </a:rPr>
              <a:t> n.d., </a:t>
            </a:r>
            <a:r>
              <a:rPr lang="en" sz="1100" u="sng">
                <a:solidFill>
                  <a:schemeClr val="hlink"/>
                </a:solidFill>
                <a:latin typeface="Arial"/>
                <a:ea typeface="Arial"/>
                <a:cs typeface="Arial"/>
                <a:sym typeface="Arial"/>
                <a:hlinkClick r:id="rId7"/>
              </a:rPr>
              <a:t>https://coolors.co/visualizer/bdc667-4bd61d-626d58-544343-4f282c-653c40-734e51-737171-8c6d6f-7885e7</a:t>
            </a:r>
            <a:endParaRPr/>
          </a:p>
          <a:p>
            <a:pPr indent="-457200" lvl="0" marL="457200" rtl="0" algn="l">
              <a:lnSpc>
                <a:spcPct val="115000"/>
              </a:lnSpc>
              <a:spcBef>
                <a:spcPts val="0"/>
              </a:spcBef>
              <a:spcAft>
                <a:spcPts val="0"/>
              </a:spcAft>
              <a:buSzPts val="1300"/>
              <a:buNone/>
            </a:pPr>
            <a:r>
              <a:rPr b="1" lang="en" sz="1100">
                <a:solidFill>
                  <a:srgbClr val="000000"/>
                </a:solidFill>
                <a:latin typeface="Arial"/>
                <a:ea typeface="Arial"/>
                <a:cs typeface="Arial"/>
                <a:sym typeface="Arial"/>
              </a:rPr>
              <a:t>"What's the Right Age to Start Puppy Training?"</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Dogsee Chew Blog,</a:t>
            </a:r>
            <a:r>
              <a:rPr lang="en" sz="1100">
                <a:solidFill>
                  <a:srgbClr val="000000"/>
                </a:solidFill>
                <a:latin typeface="Arial"/>
                <a:ea typeface="Arial"/>
                <a:cs typeface="Arial"/>
                <a:sym typeface="Arial"/>
              </a:rPr>
              <a:t> 22 March 2022,</a:t>
            </a:r>
            <a:r>
              <a:rPr lang="en" sz="1100">
                <a:solidFill>
                  <a:srgbClr val="000000"/>
                </a:solidFill>
                <a:uFill>
                  <a:noFill/>
                </a:uFill>
                <a:latin typeface="Arial"/>
                <a:ea typeface="Arial"/>
                <a:cs typeface="Arial"/>
                <a:sym typeface="Arial"/>
                <a:hlinkClick r:id="rId8">
                  <a:extLst>
                    <a:ext uri="{A12FA001-AC4F-418D-AE19-62706E023703}">
                      <ahyp:hlinkClr val="tx"/>
                    </a:ext>
                  </a:extLst>
                </a:hlinkClick>
              </a:rPr>
              <a:t> </a:t>
            </a:r>
            <a:r>
              <a:rPr lang="en" sz="1100" u="sng">
                <a:solidFill>
                  <a:schemeClr val="hlink"/>
                </a:solidFill>
                <a:latin typeface="Arial"/>
                <a:ea typeface="Arial"/>
                <a:cs typeface="Arial"/>
                <a:sym typeface="Arial"/>
                <a:hlinkClick r:id="rId9"/>
              </a:rPr>
              <a:t>https://www.dogseechew.in/blog/whats-the-right-age-to-start-puppy-training#:~:text=Having%20your%20pup%20socialise%20and,%2C%20stand%2C%20stay%20and%20come</a:t>
            </a:r>
            <a:r>
              <a:rPr lang="en"/>
              <a:t> </a:t>
            </a:r>
            <a:endParaRPr/>
          </a:p>
          <a:p>
            <a:pPr indent="-457200" lvl="0" marL="457200" rtl="0" algn="l">
              <a:lnSpc>
                <a:spcPct val="115000"/>
              </a:lnSpc>
              <a:spcBef>
                <a:spcPts val="0"/>
              </a:spcBef>
              <a:spcAft>
                <a:spcPts val="0"/>
              </a:spcAft>
              <a:buSzPts val="1300"/>
              <a:buNone/>
            </a:pPr>
            <a:r>
              <a:rPr b="1" lang="en" sz="1100">
                <a:solidFill>
                  <a:srgbClr val="000000"/>
                </a:solidFill>
                <a:latin typeface="Arial"/>
                <a:ea typeface="Arial"/>
                <a:cs typeface="Arial"/>
                <a:sym typeface="Arial"/>
              </a:rPr>
              <a:t>"Microsoft Template Designs"</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Microsoft</a:t>
            </a:r>
            <a:endParaRPr sz="1100">
              <a:solidFill>
                <a:srgbClr val="000000"/>
              </a:solidFill>
              <a:latin typeface="Arial"/>
              <a:ea typeface="Arial"/>
              <a:cs typeface="Arial"/>
              <a:sym typeface="Arial"/>
            </a:endParaRPr>
          </a:p>
          <a:p>
            <a:pPr indent="-457200" lvl="0" marL="914400" rtl="0" algn="l">
              <a:lnSpc>
                <a:spcPct val="115000"/>
              </a:lnSpc>
              <a:spcBef>
                <a:spcPts val="0"/>
              </a:spcBef>
              <a:spcAft>
                <a:spcPts val="0"/>
              </a:spcAft>
              <a:buSzPts val="1300"/>
              <a:buNone/>
            </a:pPr>
            <a:r>
              <a:rPr lang="en" sz="1100" u="sng">
                <a:solidFill>
                  <a:schemeClr val="hlink"/>
                </a:solidFill>
                <a:latin typeface="Arial"/>
                <a:ea typeface="Arial"/>
                <a:cs typeface="Arial"/>
                <a:sym typeface="Arial"/>
                <a:hlinkClick r:id="rId10"/>
              </a:rPr>
              <a:t>https://create.microsoft.com/en-us/template/blob-design-62339b2c-5cf2-47ff-90b5-2207f1f6a677</a:t>
            </a:r>
            <a:endParaRPr sz="1100">
              <a:solidFill>
                <a:srgbClr val="000000"/>
              </a:solidFill>
              <a:latin typeface="Arial"/>
              <a:ea typeface="Arial"/>
              <a:cs typeface="Arial"/>
              <a:sym typeface="Arial"/>
            </a:endParaRPr>
          </a:p>
          <a:p>
            <a:pPr indent="-457200" lvl="0" marL="45720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3698e19ff_0_12"/>
          <p:cNvSpPr txBox="1"/>
          <p:nvPr>
            <p:ph type="title"/>
          </p:nvPr>
        </p:nvSpPr>
        <p:spPr>
          <a:xfrm>
            <a:off x="311700" y="445923"/>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Q&amp;A</a:t>
            </a:r>
            <a:endParaRPr sz="167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296125" y="351000"/>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Introduction                                                   </a:t>
            </a:r>
            <a:endParaRPr/>
          </a:p>
        </p:txBody>
      </p:sp>
      <p:sp>
        <p:nvSpPr>
          <p:cNvPr id="66" name="Google Shape;66;p2"/>
          <p:cNvSpPr txBox="1"/>
          <p:nvPr/>
        </p:nvSpPr>
        <p:spPr>
          <a:xfrm>
            <a:off x="327325" y="1532575"/>
            <a:ext cx="84894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lang="en" sz="1500">
                <a:latin typeface="Roboto"/>
                <a:ea typeface="Roboto"/>
                <a:cs typeface="Roboto"/>
                <a:sym typeface="Roboto"/>
              </a:rPr>
              <a:t>PURPOSE:</a:t>
            </a:r>
            <a:endParaRPr sz="1500">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dog bite dataset was chosen because we found a common interest of dogs and all own dogs. </a:t>
            </a:r>
            <a:endParaRPr sz="1500">
              <a:latin typeface="Roboto"/>
              <a:ea typeface="Roboto"/>
              <a:cs typeface="Roboto"/>
              <a:sym typeface="Roboto"/>
            </a:endParaRPr>
          </a:p>
          <a:p>
            <a:pPr indent="-323850" lvl="0" marL="457200" marR="0" rtl="0" algn="l">
              <a:lnSpc>
                <a:spcPct val="100000"/>
              </a:lnSpc>
              <a:spcBef>
                <a:spcPts val="0"/>
              </a:spcBef>
              <a:spcAft>
                <a:spcPts val="0"/>
              </a:spcAft>
              <a:buSzPts val="1500"/>
              <a:buFont typeface="Roboto"/>
              <a:buChar char="●"/>
            </a:pPr>
            <a:r>
              <a:rPr lang="en" sz="1500">
                <a:latin typeface="Roboto"/>
                <a:ea typeface="Roboto"/>
                <a:cs typeface="Roboto"/>
                <a:sym typeface="Roboto"/>
              </a:rPr>
              <a:t>D</a:t>
            </a:r>
            <a:r>
              <a:rPr i="0" lang="en" sz="1500" u="none" cap="none" strike="noStrike">
                <a:solidFill>
                  <a:srgbClr val="000000"/>
                </a:solidFill>
                <a:latin typeface="Roboto"/>
                <a:ea typeface="Roboto"/>
                <a:cs typeface="Roboto"/>
                <a:sym typeface="Roboto"/>
              </a:rPr>
              <a:t>emonstrate data cleaning, data analysis, data visualizations and data presentation skills</a:t>
            </a:r>
            <a:endParaRPr sz="1500">
              <a:latin typeface="Roboto"/>
              <a:ea typeface="Roboto"/>
              <a:cs typeface="Roboto"/>
              <a:sym typeface="Roboto"/>
            </a:endParaRPr>
          </a:p>
          <a:p>
            <a:pPr indent="-323850" lvl="0" marL="457200" marR="0" rtl="0" algn="l">
              <a:lnSpc>
                <a:spcPct val="100000"/>
              </a:lnSpc>
              <a:spcBef>
                <a:spcPts val="0"/>
              </a:spcBef>
              <a:spcAft>
                <a:spcPts val="0"/>
              </a:spcAft>
              <a:buSzPts val="1500"/>
              <a:buFont typeface="Roboto"/>
              <a:buChar char="●"/>
            </a:pPr>
            <a:r>
              <a:rPr lang="en" sz="1500">
                <a:latin typeface="Roboto"/>
                <a:ea typeface="Roboto"/>
                <a:cs typeface="Roboto"/>
                <a:sym typeface="Roboto"/>
              </a:rPr>
              <a:t>S</a:t>
            </a:r>
            <a:r>
              <a:rPr i="0" lang="en" sz="1500" u="none" cap="none" strike="noStrike">
                <a:solidFill>
                  <a:srgbClr val="000000"/>
                </a:solidFill>
                <a:latin typeface="Roboto"/>
                <a:ea typeface="Roboto"/>
                <a:cs typeface="Roboto"/>
                <a:sym typeface="Roboto"/>
              </a:rPr>
              <a:t>how our team has grasped the concepts provided </a:t>
            </a:r>
            <a:r>
              <a:rPr lang="en" sz="1500">
                <a:latin typeface="Roboto"/>
                <a:ea typeface="Roboto"/>
                <a:cs typeface="Roboto"/>
                <a:sym typeface="Roboto"/>
              </a:rPr>
              <a:t>to date in the course</a:t>
            </a:r>
            <a:endParaRPr sz="1500">
              <a:latin typeface="Roboto"/>
              <a:ea typeface="Roboto"/>
              <a:cs typeface="Roboto"/>
              <a:sym typeface="Roboto"/>
            </a:endParaRPr>
          </a:p>
          <a:p>
            <a:pPr indent="-323850" lvl="0" marL="457200" marR="0" rtl="0" algn="l">
              <a:lnSpc>
                <a:spcPct val="100000"/>
              </a:lnSpc>
              <a:spcBef>
                <a:spcPts val="0"/>
              </a:spcBef>
              <a:spcAft>
                <a:spcPts val="0"/>
              </a:spcAft>
              <a:buSzPts val="1500"/>
              <a:buFont typeface="Roboto"/>
              <a:buChar char="●"/>
            </a:pPr>
            <a:r>
              <a:rPr lang="en" sz="1500">
                <a:latin typeface="Roboto"/>
                <a:ea typeface="Roboto"/>
                <a:cs typeface="Roboto"/>
                <a:sym typeface="Roboto"/>
              </a:rPr>
              <a:t>Display through data </a:t>
            </a:r>
            <a:r>
              <a:rPr lang="en" sz="1500">
                <a:latin typeface="Roboto"/>
                <a:ea typeface="Roboto"/>
                <a:cs typeface="Roboto"/>
                <a:sym typeface="Roboto"/>
              </a:rPr>
              <a:t>visualizations</a:t>
            </a:r>
            <a:r>
              <a:rPr i="0" lang="en" sz="1500" u="none" cap="none" strike="noStrike">
                <a:solidFill>
                  <a:srgbClr val="000000"/>
                </a:solidFill>
                <a:latin typeface="Roboto"/>
                <a:ea typeface="Roboto"/>
                <a:cs typeface="Roboto"/>
                <a:sym typeface="Roboto"/>
              </a:rPr>
              <a:t> what potentially increases their chances of biting and hope this educates our larger audience as well.</a:t>
            </a:r>
            <a:endParaRPr sz="1500">
              <a:latin typeface="Roboto"/>
              <a:ea typeface="Roboto"/>
              <a:cs typeface="Roboto"/>
              <a:sym typeface="Roboto"/>
            </a:endParaRPr>
          </a:p>
          <a:p>
            <a:pPr indent="-323850" lvl="0" marL="457200" marR="0" rtl="0" algn="l">
              <a:lnSpc>
                <a:spcPct val="100000"/>
              </a:lnSpc>
              <a:spcBef>
                <a:spcPts val="0"/>
              </a:spcBef>
              <a:spcAft>
                <a:spcPts val="0"/>
              </a:spcAft>
              <a:buSzPts val="1500"/>
              <a:buFont typeface="Roboto"/>
              <a:buChar char="●"/>
            </a:pPr>
            <a:r>
              <a:rPr lang="en" sz="1500">
                <a:latin typeface="Roboto"/>
                <a:ea typeface="Roboto"/>
                <a:cs typeface="Roboto"/>
                <a:sym typeface="Roboto"/>
              </a:rPr>
              <a:t>Answer Data Question through Data Visualization</a:t>
            </a:r>
            <a:endParaRPr sz="1500">
              <a:latin typeface="Roboto"/>
              <a:ea typeface="Roboto"/>
              <a:cs typeface="Roboto"/>
              <a:sym typeface="Roboto"/>
            </a:endParaRPr>
          </a:p>
          <a:p>
            <a:pPr indent="-323850" lvl="1" marL="914400" marR="0" rtl="0" algn="l">
              <a:lnSpc>
                <a:spcPct val="100000"/>
              </a:lnSpc>
              <a:spcBef>
                <a:spcPts val="0"/>
              </a:spcBef>
              <a:spcAft>
                <a:spcPts val="0"/>
              </a:spcAft>
              <a:buSzPts val="1500"/>
              <a:buFont typeface="Roboto"/>
              <a:buChar char="○"/>
            </a:pPr>
            <a:r>
              <a:rPr lang="en" sz="1500">
                <a:latin typeface="Roboto"/>
                <a:ea typeface="Roboto"/>
                <a:cs typeface="Roboto"/>
                <a:sym typeface="Roboto"/>
              </a:rPr>
              <a:t>What type of Breeds are more likely to bite?</a:t>
            </a:r>
            <a:endParaRPr sz="1500">
              <a:latin typeface="Roboto"/>
              <a:ea typeface="Roboto"/>
              <a:cs typeface="Roboto"/>
              <a:sym typeface="Roboto"/>
            </a:endParaRPr>
          </a:p>
          <a:p>
            <a:pPr indent="-323850" lvl="1" marL="914400" marR="0" rtl="0" algn="l">
              <a:lnSpc>
                <a:spcPct val="100000"/>
              </a:lnSpc>
              <a:spcBef>
                <a:spcPts val="0"/>
              </a:spcBef>
              <a:spcAft>
                <a:spcPts val="0"/>
              </a:spcAft>
              <a:buSzPts val="1500"/>
              <a:buFont typeface="Roboto"/>
              <a:buChar char="○"/>
            </a:pPr>
            <a:r>
              <a:rPr lang="en" sz="1500">
                <a:latin typeface="Roboto"/>
                <a:ea typeface="Roboto"/>
                <a:cs typeface="Roboto"/>
                <a:sym typeface="Roboto"/>
              </a:rPr>
              <a:t>How do Seasons and Days of Week impact biting?</a:t>
            </a:r>
            <a:endParaRPr sz="1500">
              <a:latin typeface="Roboto"/>
              <a:ea typeface="Roboto"/>
              <a:cs typeface="Roboto"/>
              <a:sym typeface="Roboto"/>
            </a:endParaRPr>
          </a:p>
          <a:p>
            <a:pPr indent="-323850" lvl="1" marL="914400" marR="0" rtl="0" algn="l">
              <a:lnSpc>
                <a:spcPct val="100000"/>
              </a:lnSpc>
              <a:spcBef>
                <a:spcPts val="0"/>
              </a:spcBef>
              <a:spcAft>
                <a:spcPts val="0"/>
              </a:spcAft>
              <a:buSzPts val="1500"/>
              <a:buFont typeface="Roboto"/>
              <a:buChar char="○"/>
            </a:pPr>
            <a:r>
              <a:rPr lang="en" sz="1500">
                <a:latin typeface="Roboto"/>
                <a:ea typeface="Roboto"/>
                <a:cs typeface="Roboto"/>
                <a:sym typeface="Roboto"/>
              </a:rPr>
              <a:t>Does the age of a dog show biting trends?</a:t>
            </a:r>
            <a:endParaRPr sz="1500">
              <a:latin typeface="Roboto"/>
              <a:ea typeface="Roboto"/>
              <a:cs typeface="Roboto"/>
              <a:sym typeface="Roboto"/>
            </a:endParaRPr>
          </a:p>
          <a:p>
            <a:pPr indent="-323850" lvl="1" marL="914400" marR="0" rtl="0" algn="l">
              <a:lnSpc>
                <a:spcPct val="100000"/>
              </a:lnSpc>
              <a:spcBef>
                <a:spcPts val="0"/>
              </a:spcBef>
              <a:spcAft>
                <a:spcPts val="0"/>
              </a:spcAft>
              <a:buSzPts val="1500"/>
              <a:buFont typeface="Roboto"/>
              <a:buChar char="○"/>
            </a:pPr>
            <a:r>
              <a:rPr lang="en" sz="1500">
                <a:latin typeface="Roboto"/>
                <a:ea typeface="Roboto"/>
                <a:cs typeface="Roboto"/>
                <a:sym typeface="Roboto"/>
              </a:rPr>
              <a:t>Are dog bites increasing or decreasing</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Cleaning</a:t>
            </a:r>
            <a:endParaRPr/>
          </a:p>
        </p:txBody>
      </p:sp>
      <p:sp>
        <p:nvSpPr>
          <p:cNvPr id="72" name="Google Shape;72;p3"/>
          <p:cNvSpPr txBox="1"/>
          <p:nvPr/>
        </p:nvSpPr>
        <p:spPr>
          <a:xfrm>
            <a:off x="419125" y="1285925"/>
            <a:ext cx="8413200" cy="3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-Breed:</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 Over 1600 breeds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 Misspelling, added characters, mixes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 Dropped </a:t>
            </a:r>
            <a:r>
              <a:rPr lang="en" sz="1500">
                <a:solidFill>
                  <a:schemeClr val="dk2"/>
                </a:solidFill>
                <a:latin typeface="Roboto"/>
                <a:ea typeface="Roboto"/>
                <a:cs typeface="Roboto"/>
                <a:sym typeface="Roboto"/>
              </a:rPr>
              <a:t>unknown/rare breeds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-Age:</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 The age data had decimals, alpha as well as timestamps in it.</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 Examples of some of the data prior to data cleaning: 1W, 3WKS, 4WK, 2M, 2MTH, 2MTHS,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5Y, 4 YRS, Timestamps.  before and after the alpha characters, There was a dog with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and age of 41 that was deleted with breed processing.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 Dropped Null Ages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-Date/Season:</a:t>
            </a:r>
            <a:endParaRPr sz="1500">
              <a:solidFill>
                <a:schemeClr val="dk2"/>
              </a:solidFill>
              <a:latin typeface="Roboto"/>
              <a:ea typeface="Roboto"/>
              <a:cs typeface="Roboto"/>
              <a:sym typeface="Roboto"/>
            </a:endParaRPr>
          </a:p>
          <a:p>
            <a:pPr indent="0" lvl="0" marL="457200" marR="0" rtl="0" algn="l">
              <a:lnSpc>
                <a:spcPct val="100000"/>
              </a:lnSpc>
              <a:spcBef>
                <a:spcPts val="0"/>
              </a:spcBef>
              <a:spcAft>
                <a:spcPts val="0"/>
              </a:spcAft>
              <a:buNone/>
            </a:pPr>
            <a:r>
              <a:rPr lang="en" sz="1500">
                <a:solidFill>
                  <a:schemeClr val="dk2"/>
                </a:solidFill>
                <a:latin typeface="Roboto"/>
                <a:ea typeface="Roboto"/>
                <a:cs typeface="Roboto"/>
                <a:sym typeface="Roboto"/>
              </a:rPr>
              <a:t>- The DateOfBite had Dates in text format, converted into datetime, and split into year, month, day, based on the month, day, created seasons, week of days cloumns. </a:t>
            </a:r>
            <a:r>
              <a:rPr lang="en" sz="1500">
                <a:solidFill>
                  <a:schemeClr val="dk2"/>
                </a:solidFill>
                <a:latin typeface="Roboto"/>
                <a:ea typeface="Roboto"/>
                <a:cs typeface="Roboto"/>
                <a:sym typeface="Roboto"/>
              </a:rPr>
              <a:t>Set as week starts on Monday(Mon=0)</a:t>
            </a:r>
            <a:endParaRPr sz="1500">
              <a:solidFill>
                <a:schemeClr val="dk2"/>
              </a:solidFill>
              <a:latin typeface="Roboto"/>
              <a:ea typeface="Roboto"/>
              <a:cs typeface="Roboto"/>
              <a:sym typeface="Roboto"/>
            </a:endParaRPr>
          </a:p>
          <a:p>
            <a:pPr indent="0" lvl="0" marL="0" marR="0" rtl="0" algn="l">
              <a:lnSpc>
                <a:spcPct val="100000"/>
              </a:lnSpc>
              <a:spcBef>
                <a:spcPts val="0"/>
              </a:spcBef>
              <a:spcAft>
                <a:spcPts val="0"/>
              </a:spcAft>
              <a:buNone/>
            </a:pPr>
            <a:r>
              <a:rPr lang="en" sz="1500">
                <a:solidFill>
                  <a:schemeClr val="dk2"/>
                </a:solidFill>
                <a:latin typeface="Roboto"/>
                <a:ea typeface="Roboto"/>
                <a:cs typeface="Roboto"/>
                <a:sym typeface="Roboto"/>
              </a:rPr>
              <a:t>	- Dropped the column Species.(Dog)</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211600"/>
            <a:ext cx="8520600" cy="62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Leading Breeds in Bites</a:t>
            </a:r>
            <a:endParaRPr/>
          </a:p>
        </p:txBody>
      </p:sp>
      <p:sp>
        <p:nvSpPr>
          <p:cNvPr id="78" name="Google Shape;78;p4"/>
          <p:cNvSpPr txBox="1"/>
          <p:nvPr/>
        </p:nvSpPr>
        <p:spPr>
          <a:xfrm>
            <a:off x="222075" y="1571600"/>
            <a:ext cx="45456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Merriweather"/>
                <a:ea typeface="Merriweather"/>
                <a:cs typeface="Merriweather"/>
                <a:sym typeface="Merriweather"/>
              </a:rPr>
              <a:t>-Leading the pack are Pit Bulls</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300">
                <a:solidFill>
                  <a:schemeClr val="accent1"/>
                </a:solidFill>
                <a:latin typeface="Merriweather"/>
                <a:ea typeface="Merriweather"/>
                <a:cs typeface="Merriweather"/>
                <a:sym typeface="Merriweather"/>
              </a:rPr>
              <a:t>- Small dog BIG bite</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Merriweather"/>
                <a:ea typeface="Merriweather"/>
                <a:cs typeface="Merriweather"/>
                <a:sym typeface="Merriweather"/>
              </a:rPr>
              <a:t>-Dogs leading in most bites are all common types of breeds</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Merriweather"/>
                <a:ea typeface="Merriweather"/>
                <a:cs typeface="Merriweather"/>
                <a:sym typeface="Merriweather"/>
              </a:rPr>
              <a:t>- NYC most common dogs, bull dog, poodle, retrievers, and pit bulls</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accent1"/>
              </a:solidFill>
              <a:latin typeface="Merriweather"/>
              <a:ea typeface="Merriweather"/>
              <a:cs typeface="Merriweather"/>
              <a:sym typeface="Merriweather"/>
            </a:endParaRPr>
          </a:p>
        </p:txBody>
      </p:sp>
      <p:pic>
        <p:nvPicPr>
          <p:cNvPr id="79" name="Google Shape;79;p4"/>
          <p:cNvPicPr preferRelativeResize="0"/>
          <p:nvPr/>
        </p:nvPicPr>
        <p:blipFill>
          <a:blip r:embed="rId3">
            <a:alphaModFix/>
          </a:blip>
          <a:stretch>
            <a:fillRect/>
          </a:stretch>
        </p:blipFill>
        <p:spPr>
          <a:xfrm>
            <a:off x="4598400" y="877800"/>
            <a:ext cx="4545601" cy="3434876"/>
          </a:xfrm>
          <a:prstGeom prst="rect">
            <a:avLst/>
          </a:prstGeom>
          <a:noFill/>
          <a:ln>
            <a:noFill/>
          </a:ln>
        </p:spPr>
      </p:pic>
      <p:pic>
        <p:nvPicPr>
          <p:cNvPr id="80" name="Google Shape;80;p4"/>
          <p:cNvPicPr preferRelativeResize="0"/>
          <p:nvPr/>
        </p:nvPicPr>
        <p:blipFill>
          <a:blip r:embed="rId4">
            <a:alphaModFix/>
          </a:blip>
          <a:stretch>
            <a:fillRect/>
          </a:stretch>
        </p:blipFill>
        <p:spPr>
          <a:xfrm>
            <a:off x="451875" y="3825250"/>
            <a:ext cx="2857500" cy="109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e3698e19ff_0_1"/>
          <p:cNvSpPr txBox="1"/>
          <p:nvPr>
            <p:ph type="title"/>
          </p:nvPr>
        </p:nvSpPr>
        <p:spPr>
          <a:xfrm>
            <a:off x="311700" y="211600"/>
            <a:ext cx="8520600" cy="62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Seasons/Day of Week</a:t>
            </a:r>
            <a:endParaRPr/>
          </a:p>
        </p:txBody>
      </p:sp>
      <p:sp>
        <p:nvSpPr>
          <p:cNvPr id="86" name="Google Shape;86;g2e3698e19ff_0_1"/>
          <p:cNvSpPr txBox="1"/>
          <p:nvPr/>
        </p:nvSpPr>
        <p:spPr>
          <a:xfrm>
            <a:off x="95675" y="661650"/>
            <a:ext cx="4821600" cy="366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500" u="sng">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500" u="sng">
                <a:solidFill>
                  <a:schemeClr val="dk1"/>
                </a:solidFill>
                <a:latin typeface="Merriweather"/>
                <a:ea typeface="Merriweather"/>
                <a:cs typeface="Merriweather"/>
                <a:sym typeface="Merriweather"/>
              </a:rPr>
              <a:t>BAR CHART-Seasons</a:t>
            </a:r>
            <a:endParaRPr sz="15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-The length of the bar indicates the number of dog bites reported during that Season</a:t>
            </a:r>
            <a:endParaRPr sz="1300">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300">
                <a:solidFill>
                  <a:schemeClr val="dk1"/>
                </a:solidFill>
                <a:latin typeface="Merriweather"/>
                <a:ea typeface="Merriweather"/>
                <a:cs typeface="Merriweather"/>
                <a:sym typeface="Merriweather"/>
              </a:rPr>
              <a:t>-There are more dog bites reported during Summer, followed by Spring</a:t>
            </a:r>
            <a:endParaRPr sz="1300">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300">
                <a:solidFill>
                  <a:schemeClr val="dk1"/>
                </a:solidFill>
                <a:latin typeface="Merriweather"/>
                <a:ea typeface="Merriweather"/>
                <a:cs typeface="Merriweather"/>
                <a:sym typeface="Merriweather"/>
              </a:rPr>
              <a:t>-dog safety measures and Awareness (Summer)</a:t>
            </a:r>
            <a:endParaRPr sz="1300">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sz="1300">
              <a:solidFill>
                <a:schemeClr val="dk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500" u="sng">
                <a:solidFill>
                  <a:schemeClr val="dk1"/>
                </a:solidFill>
                <a:latin typeface="Merriweather"/>
                <a:ea typeface="Merriweather"/>
                <a:cs typeface="Merriweather"/>
                <a:sym typeface="Merriweather"/>
              </a:rPr>
              <a:t>BAR CHART-Day of Week</a:t>
            </a:r>
            <a:endParaRPr sz="15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-The length of the bar indicates the number of dog bites reported on that particular day</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-There are more dog bites reported on weekends than weekdays</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-dog safety measures and Awareness(Weekends)</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a:t>
            </a:r>
            <a:endParaRPr sz="1200">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i="0" sz="1200" u="none" cap="none" strike="noStrike">
              <a:solidFill>
                <a:schemeClr val="dk1"/>
              </a:solidFill>
              <a:latin typeface="Roboto"/>
              <a:ea typeface="Roboto"/>
              <a:cs typeface="Roboto"/>
              <a:sym typeface="Roboto"/>
            </a:endParaRPr>
          </a:p>
        </p:txBody>
      </p:sp>
      <p:pic>
        <p:nvPicPr>
          <p:cNvPr id="87" name="Google Shape;87;g2e3698e19ff_0_1"/>
          <p:cNvPicPr preferRelativeResize="0"/>
          <p:nvPr/>
        </p:nvPicPr>
        <p:blipFill>
          <a:blip r:embed="rId3">
            <a:alphaModFix/>
          </a:blip>
          <a:stretch>
            <a:fillRect/>
          </a:stretch>
        </p:blipFill>
        <p:spPr>
          <a:xfrm>
            <a:off x="4998475" y="661650"/>
            <a:ext cx="3993124" cy="1910100"/>
          </a:xfrm>
          <a:prstGeom prst="rect">
            <a:avLst/>
          </a:prstGeom>
          <a:noFill/>
          <a:ln>
            <a:noFill/>
          </a:ln>
        </p:spPr>
      </p:pic>
      <p:pic>
        <p:nvPicPr>
          <p:cNvPr id="88" name="Google Shape;88;g2e3698e19ff_0_1"/>
          <p:cNvPicPr preferRelativeResize="0"/>
          <p:nvPr/>
        </p:nvPicPr>
        <p:blipFill>
          <a:blip r:embed="rId4">
            <a:alphaModFix/>
          </a:blip>
          <a:stretch>
            <a:fillRect/>
          </a:stretch>
        </p:blipFill>
        <p:spPr>
          <a:xfrm>
            <a:off x="4998475" y="2777200"/>
            <a:ext cx="3993126" cy="191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e3698e19ff_3_25"/>
          <p:cNvSpPr txBox="1"/>
          <p:nvPr>
            <p:ph type="title"/>
          </p:nvPr>
        </p:nvSpPr>
        <p:spPr>
          <a:xfrm>
            <a:off x="311700" y="211600"/>
            <a:ext cx="8520600" cy="62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Number of Bites over the Years</a:t>
            </a:r>
            <a:endParaRPr/>
          </a:p>
        </p:txBody>
      </p:sp>
      <p:sp>
        <p:nvSpPr>
          <p:cNvPr id="94" name="Google Shape;94;g2e3698e19ff_3_25"/>
          <p:cNvSpPr txBox="1"/>
          <p:nvPr/>
        </p:nvSpPr>
        <p:spPr>
          <a:xfrm>
            <a:off x="202800" y="1014800"/>
            <a:ext cx="42573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500"/>
              <a:buFont typeface="Arial"/>
              <a:buNone/>
            </a:pPr>
            <a:r>
              <a:rPr b="1" lang="en" sz="1500" u="sng">
                <a:latin typeface="Merriweather"/>
                <a:ea typeface="Merriweather"/>
                <a:cs typeface="Merriweather"/>
                <a:sym typeface="Merriweather"/>
              </a:rPr>
              <a:t>Line Chart:</a:t>
            </a:r>
            <a:endParaRPr b="1" sz="1500" u="sng">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-Data points(markers) on the chart represents Number of Dog bites each year</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-Line - points the trend,  which shows the Number of Dog bites  decreasing or Increasing over the years (Decreasing)</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-Dog bites has been generally dropping since 2017-2021</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-The year 2021 has lowest Dog bites, </a:t>
            </a:r>
            <a:r>
              <a:rPr lang="en" sz="1300">
                <a:latin typeface="Merriweather"/>
                <a:ea typeface="Merriweather"/>
                <a:cs typeface="Merriweather"/>
                <a:sym typeface="Merriweather"/>
              </a:rPr>
              <a:t>because</a:t>
            </a:r>
            <a:r>
              <a:rPr lang="en" sz="1300">
                <a:latin typeface="Merriweather"/>
                <a:ea typeface="Merriweather"/>
                <a:cs typeface="Merriweather"/>
                <a:sym typeface="Merriweather"/>
              </a:rPr>
              <a:t> of the Covid impact (2019-2021) </a:t>
            </a:r>
            <a:r>
              <a:rPr lang="en" sz="1300">
                <a:latin typeface="Merriweather"/>
                <a:ea typeface="Merriweather"/>
                <a:cs typeface="Merriweather"/>
                <a:sym typeface="Merriweather"/>
              </a:rPr>
              <a:t>people</a:t>
            </a:r>
            <a:r>
              <a:rPr lang="en" sz="1300">
                <a:latin typeface="Merriweather"/>
                <a:ea typeface="Merriweather"/>
                <a:cs typeface="Merriweather"/>
                <a:sym typeface="Merriweather"/>
              </a:rPr>
              <a:t> spend more time with their dogs  and social </a:t>
            </a:r>
            <a:r>
              <a:rPr lang="en" sz="1300">
                <a:latin typeface="Merriweather"/>
                <a:ea typeface="Merriweather"/>
                <a:cs typeface="Merriweather"/>
                <a:sym typeface="Merriweather"/>
              </a:rPr>
              <a:t>distancing</a:t>
            </a:r>
            <a:r>
              <a:rPr lang="en" sz="1300">
                <a:latin typeface="Merriweather"/>
                <a:ea typeface="Merriweather"/>
                <a:cs typeface="Merriweather"/>
                <a:sym typeface="Merriweather"/>
              </a:rPr>
              <a:t>, which reduces the number of  dog bites, hopefully the trend continues to </a:t>
            </a:r>
            <a:r>
              <a:rPr lang="en" sz="1300">
                <a:latin typeface="Merriweather"/>
                <a:ea typeface="Merriweather"/>
                <a:cs typeface="Merriweather"/>
                <a:sym typeface="Merriweather"/>
              </a:rPr>
              <a:t>decrease (current data not available in our dataset)</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300">
              <a:latin typeface="Merriweather"/>
              <a:ea typeface="Merriweather"/>
              <a:cs typeface="Merriweather"/>
              <a:sym typeface="Merriweather"/>
            </a:endParaRPr>
          </a:p>
        </p:txBody>
      </p:sp>
      <p:pic>
        <p:nvPicPr>
          <p:cNvPr id="95" name="Google Shape;95;g2e3698e19ff_3_25"/>
          <p:cNvPicPr preferRelativeResize="0"/>
          <p:nvPr/>
        </p:nvPicPr>
        <p:blipFill>
          <a:blip r:embed="rId3">
            <a:alphaModFix/>
          </a:blip>
          <a:stretch>
            <a:fillRect/>
          </a:stretch>
        </p:blipFill>
        <p:spPr>
          <a:xfrm>
            <a:off x="4572000" y="1014800"/>
            <a:ext cx="4411949" cy="284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311700" y="211600"/>
            <a:ext cx="8520600" cy="62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Age</a:t>
            </a:r>
            <a:endParaRPr/>
          </a:p>
        </p:txBody>
      </p:sp>
      <p:sp>
        <p:nvSpPr>
          <p:cNvPr id="101" name="Google Shape;101;p5"/>
          <p:cNvSpPr txBox="1"/>
          <p:nvPr/>
        </p:nvSpPr>
        <p:spPr>
          <a:xfrm>
            <a:off x="202800" y="909100"/>
            <a:ext cx="4257300" cy="34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 sz="1500" u="sng">
                <a:latin typeface="Merriweather"/>
                <a:ea typeface="Merriweather"/>
                <a:cs typeface="Merriweather"/>
                <a:sym typeface="Merriweather"/>
              </a:rPr>
              <a:t>HISTOGRAM</a:t>
            </a:r>
            <a:r>
              <a:rPr b="1" lang="en" sz="1500" u="sng">
                <a:latin typeface="Merriweather"/>
                <a:ea typeface="Merriweather"/>
                <a:cs typeface="Merriweather"/>
                <a:sym typeface="Merriweather"/>
              </a:rPr>
              <a:t> </a:t>
            </a:r>
            <a:endParaRPr b="1" sz="1500" u="sng">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lang="en" sz="1300">
                <a:latin typeface="Merriweather"/>
                <a:ea typeface="Merriweather"/>
                <a:cs typeface="Merriweather"/>
                <a:sym typeface="Merriweather"/>
              </a:rPr>
              <a:t>- </a:t>
            </a:r>
            <a:r>
              <a:rPr lang="en" sz="1300">
                <a:latin typeface="Merriweather"/>
                <a:ea typeface="Merriweather"/>
                <a:cs typeface="Merriweather"/>
                <a:sym typeface="Merriweather"/>
              </a:rPr>
              <a:t>Histogram shape of the data distribution    </a:t>
            </a:r>
            <a:endParaRPr sz="1300">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lang="en" sz="1300">
                <a:latin typeface="Merriweather"/>
                <a:ea typeface="Merriweather"/>
                <a:cs typeface="Merriweather"/>
                <a:sym typeface="Merriweather"/>
              </a:rPr>
              <a:t>- Vertical bite count (type) vs Horizontal (age)</a:t>
            </a:r>
            <a:endParaRPr sz="1300">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lang="en" sz="1300">
                <a:latin typeface="Merriweather"/>
                <a:ea typeface="Merriweather"/>
                <a:cs typeface="Merriweather"/>
                <a:sym typeface="Merriweather"/>
              </a:rPr>
              <a:t>- Younger dogs vs Older dogs bite count</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right skewed; shows mean(avg) &gt; median, positive skew, peak (mode) is on the left</a:t>
            </a:r>
            <a:endParaRPr sz="1300">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rPr lang="en" sz="1300">
                <a:latin typeface="Merriweather"/>
                <a:ea typeface="Merriweather"/>
                <a:cs typeface="Merriweather"/>
                <a:sym typeface="Merriweather"/>
              </a:rPr>
              <a:t>-</a:t>
            </a:r>
            <a:r>
              <a:rPr lang="en" sz="1300">
                <a:latin typeface="Merriweather"/>
                <a:ea typeface="Merriweather"/>
                <a:cs typeface="Merriweather"/>
                <a:sym typeface="Merriweather"/>
              </a:rPr>
              <a:t> Manually entered age data; how accurate</a:t>
            </a:r>
            <a:endParaRPr sz="1500">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b="1" lang="en" sz="1500" u="sng">
                <a:latin typeface="Merriweather"/>
                <a:ea typeface="Merriweather"/>
                <a:cs typeface="Merriweather"/>
                <a:sym typeface="Merriweather"/>
              </a:rPr>
              <a:t>Violinplot</a:t>
            </a:r>
            <a:endParaRPr b="1" sz="1500" u="sng">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Density Curve</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Min, 1st and 3rd quartile ranges, median, max</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Useful for bimodal data visualization; this is not the case for this data which is normal</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Younger dogs vs Older dogs bite count</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Oldest dog Dalmation (21) least likely</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Skewed</a:t>
            </a:r>
            <a:endParaRPr sz="1300">
              <a:latin typeface="Merriweather"/>
              <a:ea typeface="Merriweather"/>
              <a:cs typeface="Merriweather"/>
              <a:sym typeface="Merriweather"/>
            </a:endParaRPr>
          </a:p>
        </p:txBody>
      </p:sp>
      <p:pic>
        <p:nvPicPr>
          <p:cNvPr id="102" name="Google Shape;102;p5"/>
          <p:cNvPicPr preferRelativeResize="0"/>
          <p:nvPr/>
        </p:nvPicPr>
        <p:blipFill>
          <a:blip r:embed="rId3">
            <a:alphaModFix/>
          </a:blip>
          <a:stretch>
            <a:fillRect/>
          </a:stretch>
        </p:blipFill>
        <p:spPr>
          <a:xfrm>
            <a:off x="4572000" y="72350"/>
            <a:ext cx="4257299" cy="2267975"/>
          </a:xfrm>
          <a:prstGeom prst="rect">
            <a:avLst/>
          </a:prstGeom>
          <a:noFill/>
          <a:ln>
            <a:noFill/>
          </a:ln>
        </p:spPr>
      </p:pic>
      <p:pic>
        <p:nvPicPr>
          <p:cNvPr id="103" name="Google Shape;103;p5"/>
          <p:cNvPicPr preferRelativeResize="0"/>
          <p:nvPr/>
        </p:nvPicPr>
        <p:blipFill>
          <a:blip r:embed="rId4">
            <a:alphaModFix/>
          </a:blip>
          <a:stretch>
            <a:fillRect/>
          </a:stretch>
        </p:blipFill>
        <p:spPr>
          <a:xfrm>
            <a:off x="4572000" y="2439125"/>
            <a:ext cx="4257300" cy="257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341c81cb2_0_9"/>
          <p:cNvSpPr txBox="1"/>
          <p:nvPr>
            <p:ph type="title"/>
          </p:nvPr>
        </p:nvSpPr>
        <p:spPr>
          <a:xfrm>
            <a:off x="311700" y="211600"/>
            <a:ext cx="8520600" cy="623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Regression Number of Bites VS Age</a:t>
            </a:r>
            <a:endParaRPr/>
          </a:p>
        </p:txBody>
      </p:sp>
      <p:sp>
        <p:nvSpPr>
          <p:cNvPr id="109" name="Google Shape;109;g27341c81cb2_0_9"/>
          <p:cNvSpPr txBox="1"/>
          <p:nvPr/>
        </p:nvSpPr>
        <p:spPr>
          <a:xfrm>
            <a:off x="202800" y="1014800"/>
            <a:ext cx="42573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500"/>
              <a:buFont typeface="Arial"/>
              <a:buNone/>
            </a:pPr>
            <a:r>
              <a:rPr b="1" lang="en" sz="1500" u="sng">
                <a:latin typeface="Merriweather"/>
                <a:ea typeface="Merriweather"/>
                <a:cs typeface="Merriweather"/>
                <a:sym typeface="Merriweather"/>
              </a:rPr>
              <a:t>Scatter Plot with Regresion</a:t>
            </a:r>
            <a:endParaRPr b="1" sz="1500" u="sng">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b="1" sz="1500" u="sng">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Correlation between age and # of Bites</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The r-squared is: 0.00032908540749924215</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Regression explains very little about the variation.  Why?  Similar Age?  Young dogs?</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Is Age regression useful in many situations where the large population of data contains a similar age?  Can it be ignored?</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rPr lang="en" sz="1300">
                <a:latin typeface="Merriweather"/>
                <a:ea typeface="Merriweather"/>
                <a:cs typeface="Merriweather"/>
                <a:sym typeface="Merriweather"/>
              </a:rPr>
              <a:t>- Can regression be improved by removing outliers?</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300">
              <a:latin typeface="Merriweather"/>
              <a:ea typeface="Merriweather"/>
              <a:cs typeface="Merriweather"/>
              <a:sym typeface="Merriweather"/>
            </a:endParaRPr>
          </a:p>
          <a:p>
            <a:pPr indent="0" lvl="0" marL="0" rtl="0" algn="l">
              <a:spcBef>
                <a:spcPts val="0"/>
              </a:spcBef>
              <a:spcAft>
                <a:spcPts val="0"/>
              </a:spcAft>
              <a:buClr>
                <a:srgbClr val="000000"/>
              </a:buClr>
              <a:buSzPts val="1500"/>
              <a:buFont typeface="Arial"/>
              <a:buNone/>
            </a:pPr>
            <a:r>
              <a:t/>
            </a:r>
            <a:endParaRPr sz="1300">
              <a:latin typeface="Merriweather"/>
              <a:ea typeface="Merriweather"/>
              <a:cs typeface="Merriweather"/>
              <a:sym typeface="Merriweather"/>
            </a:endParaRPr>
          </a:p>
        </p:txBody>
      </p:sp>
      <p:pic>
        <p:nvPicPr>
          <p:cNvPr id="110" name="Google Shape;110;g27341c81cb2_0_9"/>
          <p:cNvPicPr preferRelativeResize="0"/>
          <p:nvPr/>
        </p:nvPicPr>
        <p:blipFill>
          <a:blip r:embed="rId3">
            <a:alphaModFix/>
          </a:blip>
          <a:stretch>
            <a:fillRect/>
          </a:stretch>
        </p:blipFill>
        <p:spPr>
          <a:xfrm>
            <a:off x="4521200" y="1156925"/>
            <a:ext cx="4372225" cy="3083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700" y="445923"/>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Call to Action</a:t>
            </a:r>
            <a:endParaRPr sz="1677"/>
          </a:p>
        </p:txBody>
      </p:sp>
      <p:sp>
        <p:nvSpPr>
          <p:cNvPr id="116" name="Google Shape;116;p10"/>
          <p:cNvSpPr txBox="1"/>
          <p:nvPr>
            <p:ph idx="1" type="body"/>
          </p:nvPr>
        </p:nvSpPr>
        <p:spPr>
          <a:xfrm>
            <a:off x="213825" y="1516575"/>
            <a:ext cx="5351400" cy="334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-We should add regulations around pit bulls and leashes</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–Dogs under the age of 5 need to be on leashes</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-Mandatory dog classes once the they reach 10 weeks</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	-You typically adopt dogs when they turn 8 weeks</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	-Most receptive during this time</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-We recommend dog owners take their dog to the vet before the summer to check for any allergies or other symptoms</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t/>
            </a:r>
            <a:endParaRPr>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SzPts val="1300"/>
              <a:buNone/>
            </a:pPr>
            <a:r>
              <a:t/>
            </a:r>
            <a:endParaRPr>
              <a:solidFill>
                <a:srgbClr val="000000"/>
              </a:solidFill>
              <a:latin typeface="Merriweather"/>
              <a:ea typeface="Merriweather"/>
              <a:cs typeface="Merriweather"/>
              <a:sym typeface="Merriweather"/>
            </a:endParaRPr>
          </a:p>
        </p:txBody>
      </p:sp>
      <p:pic>
        <p:nvPicPr>
          <p:cNvPr id="117" name="Google Shape;117;p10"/>
          <p:cNvPicPr preferRelativeResize="0"/>
          <p:nvPr/>
        </p:nvPicPr>
        <p:blipFill>
          <a:blip r:embed="rId3">
            <a:alphaModFix/>
          </a:blip>
          <a:stretch>
            <a:fillRect/>
          </a:stretch>
        </p:blipFill>
        <p:spPr>
          <a:xfrm>
            <a:off x="5663150" y="2634296"/>
            <a:ext cx="3067725" cy="230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Laura Weishan</dc:creator>
</cp:coreProperties>
</file>