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24"/>
  </p:notesMasterIdLst>
  <p:sldIdLst>
    <p:sldId id="262" r:id="rId2"/>
    <p:sldId id="272" r:id="rId3"/>
    <p:sldId id="260" r:id="rId4"/>
    <p:sldId id="263" r:id="rId5"/>
    <p:sldId id="269" r:id="rId6"/>
    <p:sldId id="270" r:id="rId7"/>
    <p:sldId id="266" r:id="rId8"/>
    <p:sldId id="265" r:id="rId9"/>
    <p:sldId id="286" r:id="rId10"/>
    <p:sldId id="289" r:id="rId11"/>
    <p:sldId id="267" r:id="rId12"/>
    <p:sldId id="271" r:id="rId13"/>
    <p:sldId id="273" r:id="rId14"/>
    <p:sldId id="284" r:id="rId15"/>
    <p:sldId id="290" r:id="rId16"/>
    <p:sldId id="293" r:id="rId17"/>
    <p:sldId id="291" r:id="rId18"/>
    <p:sldId id="294" r:id="rId19"/>
    <p:sldId id="295" r:id="rId20"/>
    <p:sldId id="283" r:id="rId21"/>
    <p:sldId id="285" r:id="rId22"/>
    <p:sldId id="28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13" autoAdjust="0"/>
  </p:normalViewPr>
  <p:slideViewPr>
    <p:cSldViewPr snapToGrid="0" snapToObjects="1">
      <p:cViewPr varScale="1">
        <p:scale>
          <a:sx n="69" d="100"/>
          <a:sy n="69" d="100"/>
        </p:scale>
        <p:origin x="25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Research\Virome\Galaxy\Excel%20Graphs%20from%20Galaxy%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Research\Virome\Galaxy\Excel%20Graphs%20from%20Galaxy%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a:t>Top 25 Contig Length</a:t>
            </a:r>
          </a:p>
        </c:rich>
      </c:tx>
      <c:layout/>
      <c:overlay val="0"/>
      <c:spPr>
        <a:noFill/>
        <a:ln>
          <a:noFill/>
        </a:ln>
        <a:effectLst/>
      </c:spPr>
    </c:title>
    <c:autoTitleDeleted val="0"/>
    <c:plotArea>
      <c:layout/>
      <c:lineChart>
        <c:grouping val="standard"/>
        <c:varyColors val="0"/>
        <c:ser>
          <c:idx val="0"/>
          <c:order val="0"/>
          <c:tx>
            <c:strRef>
              <c:f>'Contig Length'!$B$1</c:f>
              <c:strCache>
                <c:ptCount val="1"/>
                <c:pt idx="0">
                  <c:v>Grinder Contig Length</c:v>
                </c:pt>
              </c:strCache>
            </c:strRef>
          </c:tx>
          <c:spPr>
            <a:ln w="28575" cap="rnd">
              <a:solidFill>
                <a:schemeClr val="accent1"/>
              </a:solidFill>
              <a:round/>
            </a:ln>
            <a:effectLst/>
          </c:spPr>
          <c:marker>
            <c:symbol val="none"/>
          </c:marker>
          <c:val>
            <c:numRef>
              <c:f>'Contig Length'!$B$2:$B$26</c:f>
              <c:numCache>
                <c:formatCode>General</c:formatCode>
                <c:ptCount val="25"/>
                <c:pt idx="0">
                  <c:v>161425</c:v>
                </c:pt>
                <c:pt idx="1">
                  <c:v>100400</c:v>
                </c:pt>
                <c:pt idx="2">
                  <c:v>48424</c:v>
                </c:pt>
                <c:pt idx="3">
                  <c:v>47470</c:v>
                </c:pt>
                <c:pt idx="4">
                  <c:v>46165</c:v>
                </c:pt>
                <c:pt idx="5">
                  <c:v>26842</c:v>
                </c:pt>
                <c:pt idx="6">
                  <c:v>19831</c:v>
                </c:pt>
                <c:pt idx="7">
                  <c:v>11767</c:v>
                </c:pt>
                <c:pt idx="8">
                  <c:v>9507</c:v>
                </c:pt>
                <c:pt idx="9">
                  <c:v>8673</c:v>
                </c:pt>
                <c:pt idx="10">
                  <c:v>6391</c:v>
                </c:pt>
                <c:pt idx="11">
                  <c:v>4939</c:v>
                </c:pt>
                <c:pt idx="12">
                  <c:v>4802</c:v>
                </c:pt>
                <c:pt idx="13">
                  <c:v>4241</c:v>
                </c:pt>
                <c:pt idx="14">
                  <c:v>4061</c:v>
                </c:pt>
                <c:pt idx="15">
                  <c:v>4036</c:v>
                </c:pt>
                <c:pt idx="16">
                  <c:v>3583</c:v>
                </c:pt>
                <c:pt idx="17">
                  <c:v>3299</c:v>
                </c:pt>
                <c:pt idx="18">
                  <c:v>3293</c:v>
                </c:pt>
                <c:pt idx="19">
                  <c:v>3270</c:v>
                </c:pt>
                <c:pt idx="20">
                  <c:v>3234</c:v>
                </c:pt>
                <c:pt idx="21">
                  <c:v>3126</c:v>
                </c:pt>
                <c:pt idx="22">
                  <c:v>3092</c:v>
                </c:pt>
                <c:pt idx="23">
                  <c:v>3053</c:v>
                </c:pt>
                <c:pt idx="24">
                  <c:v>2682</c:v>
                </c:pt>
              </c:numCache>
            </c:numRef>
          </c:val>
          <c:smooth val="0"/>
        </c:ser>
        <c:ser>
          <c:idx val="1"/>
          <c:order val="1"/>
          <c:tx>
            <c:strRef>
              <c:f>'Contig Length'!$D$1</c:f>
              <c:strCache>
                <c:ptCount val="1"/>
                <c:pt idx="0">
                  <c:v> SimSeq Contig Length</c:v>
                </c:pt>
              </c:strCache>
            </c:strRef>
          </c:tx>
          <c:spPr>
            <a:ln w="28575" cap="rnd">
              <a:solidFill>
                <a:schemeClr val="accent2"/>
              </a:solidFill>
              <a:round/>
            </a:ln>
            <a:effectLst/>
          </c:spPr>
          <c:marker>
            <c:symbol val="none"/>
          </c:marker>
          <c:val>
            <c:numRef>
              <c:f>'Contig Length'!$D$2:$D$26</c:f>
              <c:numCache>
                <c:formatCode>General</c:formatCode>
                <c:ptCount val="25"/>
                <c:pt idx="0">
                  <c:v>50537</c:v>
                </c:pt>
                <c:pt idx="1">
                  <c:v>44414</c:v>
                </c:pt>
                <c:pt idx="2">
                  <c:v>32383</c:v>
                </c:pt>
                <c:pt idx="3">
                  <c:v>28673</c:v>
                </c:pt>
                <c:pt idx="4">
                  <c:v>25758</c:v>
                </c:pt>
                <c:pt idx="5">
                  <c:v>20772</c:v>
                </c:pt>
                <c:pt idx="6">
                  <c:v>20481</c:v>
                </c:pt>
                <c:pt idx="7">
                  <c:v>17240</c:v>
                </c:pt>
                <c:pt idx="8">
                  <c:v>16506</c:v>
                </c:pt>
                <c:pt idx="9">
                  <c:v>15870</c:v>
                </c:pt>
                <c:pt idx="10">
                  <c:v>15798</c:v>
                </c:pt>
                <c:pt idx="11">
                  <c:v>15386</c:v>
                </c:pt>
                <c:pt idx="12">
                  <c:v>13641</c:v>
                </c:pt>
                <c:pt idx="13">
                  <c:v>13395</c:v>
                </c:pt>
                <c:pt idx="14">
                  <c:v>13277</c:v>
                </c:pt>
                <c:pt idx="15">
                  <c:v>12552</c:v>
                </c:pt>
                <c:pt idx="16">
                  <c:v>11746</c:v>
                </c:pt>
                <c:pt idx="17">
                  <c:v>10654</c:v>
                </c:pt>
                <c:pt idx="18">
                  <c:v>10111</c:v>
                </c:pt>
                <c:pt idx="19">
                  <c:v>9981</c:v>
                </c:pt>
                <c:pt idx="20">
                  <c:v>9577</c:v>
                </c:pt>
                <c:pt idx="21">
                  <c:v>8461</c:v>
                </c:pt>
                <c:pt idx="22">
                  <c:v>8399</c:v>
                </c:pt>
                <c:pt idx="23">
                  <c:v>8106</c:v>
                </c:pt>
                <c:pt idx="24">
                  <c:v>8102</c:v>
                </c:pt>
              </c:numCache>
            </c:numRef>
          </c:val>
          <c:smooth val="0"/>
        </c:ser>
        <c:dLbls>
          <c:showLegendKey val="0"/>
          <c:showVal val="0"/>
          <c:showCatName val="0"/>
          <c:showSerName val="0"/>
          <c:showPercent val="0"/>
          <c:showBubbleSize val="0"/>
        </c:dLbls>
        <c:smooth val="0"/>
        <c:axId val="203541472"/>
        <c:axId val="203541864"/>
      </c:lineChart>
      <c:catAx>
        <c:axId val="20354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crossAx val="203541864"/>
        <c:crosses val="autoZero"/>
        <c:auto val="1"/>
        <c:lblAlgn val="ctr"/>
        <c:lblOffset val="100"/>
        <c:noMultiLvlLbl val="0"/>
      </c:catAx>
      <c:valAx>
        <c:axId val="203541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crossAx val="2035414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t>Filtered Contig Coverage</a:t>
            </a:r>
          </a:p>
        </c:rich>
      </c:tx>
      <c:layout/>
      <c:overlay val="0"/>
      <c:spPr>
        <a:noFill/>
        <a:ln>
          <a:noFill/>
        </a:ln>
        <a:effectLst/>
      </c:spPr>
    </c:title>
    <c:autoTitleDeleted val="0"/>
    <c:plotArea>
      <c:layout>
        <c:manualLayout>
          <c:layoutTarget val="inner"/>
          <c:xMode val="edge"/>
          <c:yMode val="edge"/>
          <c:x val="9.4928258967629103E-2"/>
          <c:y val="0.17171296296296301"/>
          <c:w val="0.87451618547681498"/>
          <c:h val="0.58303988043161303"/>
        </c:manualLayout>
      </c:layout>
      <c:lineChart>
        <c:grouping val="standard"/>
        <c:varyColors val="0"/>
        <c:ser>
          <c:idx val="0"/>
          <c:order val="0"/>
          <c:tx>
            <c:strRef>
              <c:f>FilteredContigCoverage!$B$1</c:f>
              <c:strCache>
                <c:ptCount val="1"/>
                <c:pt idx="0">
                  <c:v>Grinder Contig Coverage</c:v>
                </c:pt>
              </c:strCache>
            </c:strRef>
          </c:tx>
          <c:spPr>
            <a:ln w="28575" cap="rnd">
              <a:solidFill>
                <a:schemeClr val="accent1"/>
              </a:solidFill>
              <a:round/>
            </a:ln>
            <a:effectLst/>
          </c:spPr>
          <c:marker>
            <c:symbol val="none"/>
          </c:marker>
          <c:val>
            <c:numRef>
              <c:f>FilteredContigCoverage!$B$2:$B$248</c:f>
              <c:numCache>
                <c:formatCode>General</c:formatCode>
                <c:ptCount val="247"/>
                <c:pt idx="0">
                  <c:v>55</c:v>
                </c:pt>
                <c:pt idx="1">
                  <c:v>54</c:v>
                </c:pt>
                <c:pt idx="2">
                  <c:v>54</c:v>
                </c:pt>
                <c:pt idx="3">
                  <c:v>53</c:v>
                </c:pt>
                <c:pt idx="4">
                  <c:v>52</c:v>
                </c:pt>
                <c:pt idx="5">
                  <c:v>52</c:v>
                </c:pt>
                <c:pt idx="6">
                  <c:v>52</c:v>
                </c:pt>
                <c:pt idx="7">
                  <c:v>52</c:v>
                </c:pt>
                <c:pt idx="8">
                  <c:v>52</c:v>
                </c:pt>
                <c:pt idx="9">
                  <c:v>52</c:v>
                </c:pt>
                <c:pt idx="10">
                  <c:v>52</c:v>
                </c:pt>
                <c:pt idx="11">
                  <c:v>51</c:v>
                </c:pt>
                <c:pt idx="12">
                  <c:v>51</c:v>
                </c:pt>
                <c:pt idx="13">
                  <c:v>51</c:v>
                </c:pt>
                <c:pt idx="14">
                  <c:v>51</c:v>
                </c:pt>
                <c:pt idx="15">
                  <c:v>51</c:v>
                </c:pt>
                <c:pt idx="16">
                  <c:v>51</c:v>
                </c:pt>
                <c:pt idx="17">
                  <c:v>51</c:v>
                </c:pt>
                <c:pt idx="18">
                  <c:v>51</c:v>
                </c:pt>
                <c:pt idx="19">
                  <c:v>50</c:v>
                </c:pt>
                <c:pt idx="20">
                  <c:v>50</c:v>
                </c:pt>
                <c:pt idx="21">
                  <c:v>50</c:v>
                </c:pt>
                <c:pt idx="22">
                  <c:v>50</c:v>
                </c:pt>
                <c:pt idx="23">
                  <c:v>50</c:v>
                </c:pt>
                <c:pt idx="24">
                  <c:v>50</c:v>
                </c:pt>
                <c:pt idx="25">
                  <c:v>50</c:v>
                </c:pt>
                <c:pt idx="26">
                  <c:v>50</c:v>
                </c:pt>
                <c:pt idx="27">
                  <c:v>50</c:v>
                </c:pt>
                <c:pt idx="28">
                  <c:v>50</c:v>
                </c:pt>
                <c:pt idx="29">
                  <c:v>50</c:v>
                </c:pt>
                <c:pt idx="30">
                  <c:v>50</c:v>
                </c:pt>
                <c:pt idx="31">
                  <c:v>50</c:v>
                </c:pt>
                <c:pt idx="32">
                  <c:v>50</c:v>
                </c:pt>
                <c:pt idx="33">
                  <c:v>50</c:v>
                </c:pt>
                <c:pt idx="34">
                  <c:v>49</c:v>
                </c:pt>
                <c:pt idx="35">
                  <c:v>49</c:v>
                </c:pt>
                <c:pt idx="36">
                  <c:v>49</c:v>
                </c:pt>
                <c:pt idx="37">
                  <c:v>49</c:v>
                </c:pt>
                <c:pt idx="38">
                  <c:v>49</c:v>
                </c:pt>
                <c:pt idx="39">
                  <c:v>49</c:v>
                </c:pt>
                <c:pt idx="40">
                  <c:v>49</c:v>
                </c:pt>
                <c:pt idx="41">
                  <c:v>49</c:v>
                </c:pt>
                <c:pt idx="42">
                  <c:v>49</c:v>
                </c:pt>
                <c:pt idx="43">
                  <c:v>49</c:v>
                </c:pt>
                <c:pt idx="44">
                  <c:v>49</c:v>
                </c:pt>
                <c:pt idx="45">
                  <c:v>49</c:v>
                </c:pt>
                <c:pt idx="46">
                  <c:v>49</c:v>
                </c:pt>
                <c:pt idx="47">
                  <c:v>49</c:v>
                </c:pt>
                <c:pt idx="48">
                  <c:v>49</c:v>
                </c:pt>
                <c:pt idx="49">
                  <c:v>49</c:v>
                </c:pt>
                <c:pt idx="50">
                  <c:v>48</c:v>
                </c:pt>
                <c:pt idx="51">
                  <c:v>48</c:v>
                </c:pt>
                <c:pt idx="52">
                  <c:v>48</c:v>
                </c:pt>
                <c:pt idx="53">
                  <c:v>48</c:v>
                </c:pt>
                <c:pt idx="54">
                  <c:v>48</c:v>
                </c:pt>
                <c:pt idx="55">
                  <c:v>48</c:v>
                </c:pt>
                <c:pt idx="56">
                  <c:v>48</c:v>
                </c:pt>
                <c:pt idx="57">
                  <c:v>48</c:v>
                </c:pt>
                <c:pt idx="58">
                  <c:v>48</c:v>
                </c:pt>
                <c:pt idx="59">
                  <c:v>48</c:v>
                </c:pt>
                <c:pt idx="60">
                  <c:v>48</c:v>
                </c:pt>
                <c:pt idx="61">
                  <c:v>48</c:v>
                </c:pt>
                <c:pt idx="62">
                  <c:v>48</c:v>
                </c:pt>
                <c:pt idx="63">
                  <c:v>48</c:v>
                </c:pt>
                <c:pt idx="64">
                  <c:v>48</c:v>
                </c:pt>
                <c:pt idx="65">
                  <c:v>48</c:v>
                </c:pt>
                <c:pt idx="66">
                  <c:v>48</c:v>
                </c:pt>
                <c:pt idx="67">
                  <c:v>48</c:v>
                </c:pt>
                <c:pt idx="68">
                  <c:v>48</c:v>
                </c:pt>
                <c:pt idx="69">
                  <c:v>48</c:v>
                </c:pt>
                <c:pt idx="70">
                  <c:v>47</c:v>
                </c:pt>
                <c:pt idx="71">
                  <c:v>47</c:v>
                </c:pt>
                <c:pt idx="72">
                  <c:v>47</c:v>
                </c:pt>
                <c:pt idx="73">
                  <c:v>47</c:v>
                </c:pt>
                <c:pt idx="74">
                  <c:v>47</c:v>
                </c:pt>
                <c:pt idx="75">
                  <c:v>47</c:v>
                </c:pt>
                <c:pt idx="76">
                  <c:v>47</c:v>
                </c:pt>
                <c:pt idx="77">
                  <c:v>47</c:v>
                </c:pt>
                <c:pt idx="78">
                  <c:v>47</c:v>
                </c:pt>
                <c:pt idx="79">
                  <c:v>47</c:v>
                </c:pt>
                <c:pt idx="80">
                  <c:v>47</c:v>
                </c:pt>
                <c:pt idx="81">
                  <c:v>47</c:v>
                </c:pt>
                <c:pt idx="82">
                  <c:v>47</c:v>
                </c:pt>
                <c:pt idx="83">
                  <c:v>47</c:v>
                </c:pt>
                <c:pt idx="84">
                  <c:v>47</c:v>
                </c:pt>
                <c:pt idx="85">
                  <c:v>47</c:v>
                </c:pt>
                <c:pt idx="86">
                  <c:v>47</c:v>
                </c:pt>
                <c:pt idx="87">
                  <c:v>47</c:v>
                </c:pt>
                <c:pt idx="88">
                  <c:v>47</c:v>
                </c:pt>
                <c:pt idx="89">
                  <c:v>47</c:v>
                </c:pt>
                <c:pt idx="90">
                  <c:v>47</c:v>
                </c:pt>
                <c:pt idx="91">
                  <c:v>47</c:v>
                </c:pt>
                <c:pt idx="92">
                  <c:v>47</c:v>
                </c:pt>
                <c:pt idx="93">
                  <c:v>47</c:v>
                </c:pt>
                <c:pt idx="94">
                  <c:v>47</c:v>
                </c:pt>
                <c:pt idx="95">
                  <c:v>46</c:v>
                </c:pt>
                <c:pt idx="96">
                  <c:v>46</c:v>
                </c:pt>
                <c:pt idx="97">
                  <c:v>46</c:v>
                </c:pt>
                <c:pt idx="98">
                  <c:v>46</c:v>
                </c:pt>
                <c:pt idx="99">
                  <c:v>46</c:v>
                </c:pt>
                <c:pt idx="100">
                  <c:v>46</c:v>
                </c:pt>
                <c:pt idx="101">
                  <c:v>46</c:v>
                </c:pt>
                <c:pt idx="102">
                  <c:v>46</c:v>
                </c:pt>
                <c:pt idx="103">
                  <c:v>46</c:v>
                </c:pt>
                <c:pt idx="104">
                  <c:v>46</c:v>
                </c:pt>
                <c:pt idx="105">
                  <c:v>46</c:v>
                </c:pt>
                <c:pt idx="106">
                  <c:v>46</c:v>
                </c:pt>
                <c:pt idx="107">
                  <c:v>46</c:v>
                </c:pt>
                <c:pt idx="108">
                  <c:v>46</c:v>
                </c:pt>
                <c:pt idx="109">
                  <c:v>46</c:v>
                </c:pt>
                <c:pt idx="110">
                  <c:v>46</c:v>
                </c:pt>
                <c:pt idx="111">
                  <c:v>46</c:v>
                </c:pt>
                <c:pt idx="112">
                  <c:v>46</c:v>
                </c:pt>
                <c:pt idx="113">
                  <c:v>45</c:v>
                </c:pt>
                <c:pt idx="114">
                  <c:v>45</c:v>
                </c:pt>
                <c:pt idx="115">
                  <c:v>45</c:v>
                </c:pt>
                <c:pt idx="116">
                  <c:v>45</c:v>
                </c:pt>
                <c:pt idx="117">
                  <c:v>45</c:v>
                </c:pt>
                <c:pt idx="118">
                  <c:v>45</c:v>
                </c:pt>
                <c:pt idx="119">
                  <c:v>45</c:v>
                </c:pt>
                <c:pt idx="120">
                  <c:v>45</c:v>
                </c:pt>
                <c:pt idx="121">
                  <c:v>45</c:v>
                </c:pt>
                <c:pt idx="122">
                  <c:v>45</c:v>
                </c:pt>
                <c:pt idx="123">
                  <c:v>45</c:v>
                </c:pt>
                <c:pt idx="124">
                  <c:v>44</c:v>
                </c:pt>
                <c:pt idx="125">
                  <c:v>44</c:v>
                </c:pt>
                <c:pt idx="126">
                  <c:v>44</c:v>
                </c:pt>
                <c:pt idx="127">
                  <c:v>44</c:v>
                </c:pt>
                <c:pt idx="128">
                  <c:v>43</c:v>
                </c:pt>
                <c:pt idx="129">
                  <c:v>43</c:v>
                </c:pt>
                <c:pt idx="130">
                  <c:v>43</c:v>
                </c:pt>
                <c:pt idx="131">
                  <c:v>42</c:v>
                </c:pt>
                <c:pt idx="132">
                  <c:v>42</c:v>
                </c:pt>
                <c:pt idx="133">
                  <c:v>42</c:v>
                </c:pt>
                <c:pt idx="134">
                  <c:v>42</c:v>
                </c:pt>
                <c:pt idx="135">
                  <c:v>42</c:v>
                </c:pt>
                <c:pt idx="136">
                  <c:v>41</c:v>
                </c:pt>
                <c:pt idx="137">
                  <c:v>41</c:v>
                </c:pt>
                <c:pt idx="138">
                  <c:v>40</c:v>
                </c:pt>
                <c:pt idx="139">
                  <c:v>40</c:v>
                </c:pt>
                <c:pt idx="140">
                  <c:v>40</c:v>
                </c:pt>
                <c:pt idx="141">
                  <c:v>39</c:v>
                </c:pt>
                <c:pt idx="142">
                  <c:v>39</c:v>
                </c:pt>
                <c:pt idx="143">
                  <c:v>37</c:v>
                </c:pt>
                <c:pt idx="144">
                  <c:v>36</c:v>
                </c:pt>
                <c:pt idx="145">
                  <c:v>36</c:v>
                </c:pt>
                <c:pt idx="146">
                  <c:v>36</c:v>
                </c:pt>
                <c:pt idx="147">
                  <c:v>36</c:v>
                </c:pt>
                <c:pt idx="148">
                  <c:v>35</c:v>
                </c:pt>
                <c:pt idx="149">
                  <c:v>35</c:v>
                </c:pt>
                <c:pt idx="150">
                  <c:v>34</c:v>
                </c:pt>
                <c:pt idx="151">
                  <c:v>33.6</c:v>
                </c:pt>
                <c:pt idx="152">
                  <c:v>31.7</c:v>
                </c:pt>
                <c:pt idx="153">
                  <c:v>31.1</c:v>
                </c:pt>
                <c:pt idx="154">
                  <c:v>31</c:v>
                </c:pt>
                <c:pt idx="155">
                  <c:v>30</c:v>
                </c:pt>
                <c:pt idx="156">
                  <c:v>28</c:v>
                </c:pt>
                <c:pt idx="157">
                  <c:v>25.7</c:v>
                </c:pt>
                <c:pt idx="158">
                  <c:v>22.4</c:v>
                </c:pt>
                <c:pt idx="159">
                  <c:v>22</c:v>
                </c:pt>
                <c:pt idx="160">
                  <c:v>19</c:v>
                </c:pt>
                <c:pt idx="161">
                  <c:v>18.8</c:v>
                </c:pt>
                <c:pt idx="162">
                  <c:v>17.600000000000001</c:v>
                </c:pt>
                <c:pt idx="163">
                  <c:v>16.899999999999999</c:v>
                </c:pt>
                <c:pt idx="164">
                  <c:v>16.3</c:v>
                </c:pt>
                <c:pt idx="165">
                  <c:v>15.5</c:v>
                </c:pt>
                <c:pt idx="166">
                  <c:v>15</c:v>
                </c:pt>
                <c:pt idx="167">
                  <c:v>14.8</c:v>
                </c:pt>
                <c:pt idx="168">
                  <c:v>14</c:v>
                </c:pt>
                <c:pt idx="169">
                  <c:v>13.8</c:v>
                </c:pt>
                <c:pt idx="170">
                  <c:v>13</c:v>
                </c:pt>
                <c:pt idx="171">
                  <c:v>11</c:v>
                </c:pt>
                <c:pt idx="172">
                  <c:v>7</c:v>
                </c:pt>
                <c:pt idx="173">
                  <c:v>6.3</c:v>
                </c:pt>
                <c:pt idx="174">
                  <c:v>5.2</c:v>
                </c:pt>
                <c:pt idx="175">
                  <c:v>5</c:v>
                </c:pt>
                <c:pt idx="176">
                  <c:v>4</c:v>
                </c:pt>
                <c:pt idx="177">
                  <c:v>4</c:v>
                </c:pt>
                <c:pt idx="178">
                  <c:v>4</c:v>
                </c:pt>
                <c:pt idx="179">
                  <c:v>4</c:v>
                </c:pt>
                <c:pt idx="180">
                  <c:v>4</c:v>
                </c:pt>
                <c:pt idx="181">
                  <c:v>3.8</c:v>
                </c:pt>
                <c:pt idx="182">
                  <c:v>3.7</c:v>
                </c:pt>
                <c:pt idx="183">
                  <c:v>3.5</c:v>
                </c:pt>
                <c:pt idx="184">
                  <c:v>3.4</c:v>
                </c:pt>
                <c:pt idx="185">
                  <c:v>3.3</c:v>
                </c:pt>
                <c:pt idx="186">
                  <c:v>3</c:v>
                </c:pt>
                <c:pt idx="187">
                  <c:v>3</c:v>
                </c:pt>
                <c:pt idx="188">
                  <c:v>3</c:v>
                </c:pt>
                <c:pt idx="189">
                  <c:v>3</c:v>
                </c:pt>
                <c:pt idx="190">
                  <c:v>3</c:v>
                </c:pt>
                <c:pt idx="191">
                  <c:v>3</c:v>
                </c:pt>
                <c:pt idx="192">
                  <c:v>3</c:v>
                </c:pt>
                <c:pt idx="193">
                  <c:v>3</c:v>
                </c:pt>
                <c:pt idx="194">
                  <c:v>3</c:v>
                </c:pt>
                <c:pt idx="195">
                  <c:v>2.9</c:v>
                </c:pt>
                <c:pt idx="196">
                  <c:v>2.9</c:v>
                </c:pt>
                <c:pt idx="197">
                  <c:v>2.9</c:v>
                </c:pt>
                <c:pt idx="198">
                  <c:v>2.9</c:v>
                </c:pt>
                <c:pt idx="199">
                  <c:v>2.8</c:v>
                </c:pt>
                <c:pt idx="200">
                  <c:v>2.8</c:v>
                </c:pt>
                <c:pt idx="201">
                  <c:v>2.8</c:v>
                </c:pt>
                <c:pt idx="202">
                  <c:v>2.7</c:v>
                </c:pt>
                <c:pt idx="203">
                  <c:v>2.7</c:v>
                </c:pt>
                <c:pt idx="204">
                  <c:v>2.6</c:v>
                </c:pt>
                <c:pt idx="205">
                  <c:v>2.6</c:v>
                </c:pt>
                <c:pt idx="206">
                  <c:v>2.6</c:v>
                </c:pt>
                <c:pt idx="207">
                  <c:v>2.6</c:v>
                </c:pt>
                <c:pt idx="208">
                  <c:v>2.5</c:v>
                </c:pt>
                <c:pt idx="209">
                  <c:v>2.5</c:v>
                </c:pt>
                <c:pt idx="210">
                  <c:v>2.5</c:v>
                </c:pt>
                <c:pt idx="211">
                  <c:v>2.5</c:v>
                </c:pt>
                <c:pt idx="212">
                  <c:v>2.5</c:v>
                </c:pt>
                <c:pt idx="213">
                  <c:v>2.5</c:v>
                </c:pt>
                <c:pt idx="214">
                  <c:v>2.5</c:v>
                </c:pt>
                <c:pt idx="215">
                  <c:v>2.4</c:v>
                </c:pt>
                <c:pt idx="216">
                  <c:v>2.4</c:v>
                </c:pt>
                <c:pt idx="217">
                  <c:v>2.4</c:v>
                </c:pt>
                <c:pt idx="218">
                  <c:v>2.2999999999999998</c:v>
                </c:pt>
                <c:pt idx="219">
                  <c:v>2.2999999999999998</c:v>
                </c:pt>
                <c:pt idx="220">
                  <c:v>2.2999999999999998</c:v>
                </c:pt>
                <c:pt idx="221">
                  <c:v>2.2000000000000002</c:v>
                </c:pt>
                <c:pt idx="222">
                  <c:v>2.1</c:v>
                </c:pt>
                <c:pt idx="223">
                  <c:v>2</c:v>
                </c:pt>
                <c:pt idx="224">
                  <c:v>2</c:v>
                </c:pt>
                <c:pt idx="225">
                  <c:v>2</c:v>
                </c:pt>
                <c:pt idx="226">
                  <c:v>2</c:v>
                </c:pt>
                <c:pt idx="227">
                  <c:v>2</c:v>
                </c:pt>
                <c:pt idx="228">
                  <c:v>2</c:v>
                </c:pt>
                <c:pt idx="229">
                  <c:v>2</c:v>
                </c:pt>
                <c:pt idx="230">
                  <c:v>2</c:v>
                </c:pt>
                <c:pt idx="231">
                  <c:v>2</c:v>
                </c:pt>
                <c:pt idx="232">
                  <c:v>2</c:v>
                </c:pt>
                <c:pt idx="233">
                  <c:v>2</c:v>
                </c:pt>
                <c:pt idx="234">
                  <c:v>2</c:v>
                </c:pt>
                <c:pt idx="235">
                  <c:v>1.9</c:v>
                </c:pt>
                <c:pt idx="236">
                  <c:v>1.7</c:v>
                </c:pt>
                <c:pt idx="237">
                  <c:v>1.6</c:v>
                </c:pt>
                <c:pt idx="238">
                  <c:v>1.5</c:v>
                </c:pt>
                <c:pt idx="239">
                  <c:v>1.5</c:v>
                </c:pt>
                <c:pt idx="240">
                  <c:v>1.4</c:v>
                </c:pt>
                <c:pt idx="241">
                  <c:v>1</c:v>
                </c:pt>
                <c:pt idx="242">
                  <c:v>1</c:v>
                </c:pt>
                <c:pt idx="243">
                  <c:v>1</c:v>
                </c:pt>
                <c:pt idx="244">
                  <c:v>1</c:v>
                </c:pt>
                <c:pt idx="245">
                  <c:v>1</c:v>
                </c:pt>
                <c:pt idx="246">
                  <c:v>1</c:v>
                </c:pt>
              </c:numCache>
            </c:numRef>
          </c:val>
          <c:smooth val="0"/>
        </c:ser>
        <c:ser>
          <c:idx val="1"/>
          <c:order val="1"/>
          <c:tx>
            <c:strRef>
              <c:f>FilteredContigCoverage!$D$1</c:f>
              <c:strCache>
                <c:ptCount val="1"/>
                <c:pt idx="0">
                  <c:v>SimSeq Contig Coverage</c:v>
                </c:pt>
              </c:strCache>
            </c:strRef>
          </c:tx>
          <c:spPr>
            <a:ln w="28575" cap="rnd">
              <a:solidFill>
                <a:schemeClr val="accent2"/>
              </a:solidFill>
              <a:round/>
            </a:ln>
            <a:effectLst/>
          </c:spPr>
          <c:marker>
            <c:symbol val="none"/>
          </c:marker>
          <c:val>
            <c:numRef>
              <c:f>FilteredContigCoverage!$D$2:$D$248</c:f>
              <c:numCache>
                <c:formatCode>General</c:formatCode>
                <c:ptCount val="247"/>
                <c:pt idx="0">
                  <c:v>63</c:v>
                </c:pt>
                <c:pt idx="1">
                  <c:v>63</c:v>
                </c:pt>
                <c:pt idx="2">
                  <c:v>63</c:v>
                </c:pt>
                <c:pt idx="3">
                  <c:v>63</c:v>
                </c:pt>
                <c:pt idx="4">
                  <c:v>63</c:v>
                </c:pt>
                <c:pt idx="5">
                  <c:v>63</c:v>
                </c:pt>
                <c:pt idx="6">
                  <c:v>63</c:v>
                </c:pt>
                <c:pt idx="7">
                  <c:v>63</c:v>
                </c:pt>
                <c:pt idx="8">
                  <c:v>63</c:v>
                </c:pt>
                <c:pt idx="9">
                  <c:v>63</c:v>
                </c:pt>
                <c:pt idx="10">
                  <c:v>63</c:v>
                </c:pt>
                <c:pt idx="11">
                  <c:v>63</c:v>
                </c:pt>
                <c:pt idx="12">
                  <c:v>63</c:v>
                </c:pt>
                <c:pt idx="13">
                  <c:v>63</c:v>
                </c:pt>
                <c:pt idx="14">
                  <c:v>63</c:v>
                </c:pt>
                <c:pt idx="15">
                  <c:v>63</c:v>
                </c:pt>
                <c:pt idx="16">
                  <c:v>63</c:v>
                </c:pt>
                <c:pt idx="17">
                  <c:v>63</c:v>
                </c:pt>
                <c:pt idx="18">
                  <c:v>63</c:v>
                </c:pt>
                <c:pt idx="19">
                  <c:v>63</c:v>
                </c:pt>
                <c:pt idx="20">
                  <c:v>63</c:v>
                </c:pt>
                <c:pt idx="21">
                  <c:v>63</c:v>
                </c:pt>
                <c:pt idx="22">
                  <c:v>63</c:v>
                </c:pt>
                <c:pt idx="23">
                  <c:v>63</c:v>
                </c:pt>
                <c:pt idx="24">
                  <c:v>63</c:v>
                </c:pt>
                <c:pt idx="25">
                  <c:v>63</c:v>
                </c:pt>
                <c:pt idx="26">
                  <c:v>63</c:v>
                </c:pt>
                <c:pt idx="27">
                  <c:v>63</c:v>
                </c:pt>
                <c:pt idx="28">
                  <c:v>63</c:v>
                </c:pt>
                <c:pt idx="29">
                  <c:v>63</c:v>
                </c:pt>
                <c:pt idx="30">
                  <c:v>63</c:v>
                </c:pt>
                <c:pt idx="31">
                  <c:v>63</c:v>
                </c:pt>
                <c:pt idx="32">
                  <c:v>63</c:v>
                </c:pt>
                <c:pt idx="33">
                  <c:v>63</c:v>
                </c:pt>
                <c:pt idx="34">
                  <c:v>63</c:v>
                </c:pt>
                <c:pt idx="35">
                  <c:v>63</c:v>
                </c:pt>
                <c:pt idx="36">
                  <c:v>63</c:v>
                </c:pt>
                <c:pt idx="37">
                  <c:v>63</c:v>
                </c:pt>
                <c:pt idx="38">
                  <c:v>63</c:v>
                </c:pt>
                <c:pt idx="39">
                  <c:v>63</c:v>
                </c:pt>
                <c:pt idx="40">
                  <c:v>63</c:v>
                </c:pt>
                <c:pt idx="41">
                  <c:v>63</c:v>
                </c:pt>
                <c:pt idx="42">
                  <c:v>62.1</c:v>
                </c:pt>
                <c:pt idx="43">
                  <c:v>62</c:v>
                </c:pt>
                <c:pt idx="44">
                  <c:v>62</c:v>
                </c:pt>
                <c:pt idx="45">
                  <c:v>62</c:v>
                </c:pt>
                <c:pt idx="46">
                  <c:v>62</c:v>
                </c:pt>
                <c:pt idx="47">
                  <c:v>62</c:v>
                </c:pt>
                <c:pt idx="48">
                  <c:v>62</c:v>
                </c:pt>
                <c:pt idx="49">
                  <c:v>62</c:v>
                </c:pt>
                <c:pt idx="50">
                  <c:v>62</c:v>
                </c:pt>
                <c:pt idx="51">
                  <c:v>62</c:v>
                </c:pt>
                <c:pt idx="52">
                  <c:v>62</c:v>
                </c:pt>
                <c:pt idx="53">
                  <c:v>62</c:v>
                </c:pt>
                <c:pt idx="54">
                  <c:v>62</c:v>
                </c:pt>
                <c:pt idx="55">
                  <c:v>62</c:v>
                </c:pt>
                <c:pt idx="56">
                  <c:v>62</c:v>
                </c:pt>
                <c:pt idx="57">
                  <c:v>62</c:v>
                </c:pt>
                <c:pt idx="58">
                  <c:v>62</c:v>
                </c:pt>
                <c:pt idx="59">
                  <c:v>62</c:v>
                </c:pt>
                <c:pt idx="60">
                  <c:v>62</c:v>
                </c:pt>
                <c:pt idx="61">
                  <c:v>62</c:v>
                </c:pt>
                <c:pt idx="62">
                  <c:v>62</c:v>
                </c:pt>
                <c:pt idx="63">
                  <c:v>62</c:v>
                </c:pt>
                <c:pt idx="64">
                  <c:v>62</c:v>
                </c:pt>
                <c:pt idx="65">
                  <c:v>62</c:v>
                </c:pt>
                <c:pt idx="66">
                  <c:v>62</c:v>
                </c:pt>
                <c:pt idx="67">
                  <c:v>62</c:v>
                </c:pt>
                <c:pt idx="68">
                  <c:v>62</c:v>
                </c:pt>
                <c:pt idx="69">
                  <c:v>62</c:v>
                </c:pt>
                <c:pt idx="70">
                  <c:v>62</c:v>
                </c:pt>
                <c:pt idx="71">
                  <c:v>62</c:v>
                </c:pt>
                <c:pt idx="72">
                  <c:v>62</c:v>
                </c:pt>
                <c:pt idx="73">
                  <c:v>62</c:v>
                </c:pt>
                <c:pt idx="74">
                  <c:v>62</c:v>
                </c:pt>
                <c:pt idx="75">
                  <c:v>62</c:v>
                </c:pt>
                <c:pt idx="76">
                  <c:v>62</c:v>
                </c:pt>
                <c:pt idx="77">
                  <c:v>62</c:v>
                </c:pt>
                <c:pt idx="78">
                  <c:v>62</c:v>
                </c:pt>
                <c:pt idx="79">
                  <c:v>61</c:v>
                </c:pt>
                <c:pt idx="80">
                  <c:v>61</c:v>
                </c:pt>
                <c:pt idx="81">
                  <c:v>60.7</c:v>
                </c:pt>
                <c:pt idx="82">
                  <c:v>60.6</c:v>
                </c:pt>
                <c:pt idx="83">
                  <c:v>60.1</c:v>
                </c:pt>
                <c:pt idx="84">
                  <c:v>60</c:v>
                </c:pt>
                <c:pt idx="85">
                  <c:v>60</c:v>
                </c:pt>
                <c:pt idx="86">
                  <c:v>58.5</c:v>
                </c:pt>
                <c:pt idx="87">
                  <c:v>58.3</c:v>
                </c:pt>
                <c:pt idx="88">
                  <c:v>58.3</c:v>
                </c:pt>
                <c:pt idx="89">
                  <c:v>58</c:v>
                </c:pt>
                <c:pt idx="90">
                  <c:v>58</c:v>
                </c:pt>
                <c:pt idx="91">
                  <c:v>57</c:v>
                </c:pt>
                <c:pt idx="92">
                  <c:v>57</c:v>
                </c:pt>
                <c:pt idx="93">
                  <c:v>56.5</c:v>
                </c:pt>
                <c:pt idx="94">
                  <c:v>56.3</c:v>
                </c:pt>
                <c:pt idx="95">
                  <c:v>56.3</c:v>
                </c:pt>
                <c:pt idx="96">
                  <c:v>55.3</c:v>
                </c:pt>
                <c:pt idx="97">
                  <c:v>55</c:v>
                </c:pt>
                <c:pt idx="98">
                  <c:v>55</c:v>
                </c:pt>
                <c:pt idx="99">
                  <c:v>53.8</c:v>
                </c:pt>
                <c:pt idx="100">
                  <c:v>53.3</c:v>
                </c:pt>
                <c:pt idx="101">
                  <c:v>53.2</c:v>
                </c:pt>
                <c:pt idx="102">
                  <c:v>53</c:v>
                </c:pt>
                <c:pt idx="103">
                  <c:v>52.2</c:v>
                </c:pt>
                <c:pt idx="104">
                  <c:v>51.6</c:v>
                </c:pt>
                <c:pt idx="105">
                  <c:v>51.5</c:v>
                </c:pt>
                <c:pt idx="106">
                  <c:v>50.4</c:v>
                </c:pt>
                <c:pt idx="107">
                  <c:v>49.8</c:v>
                </c:pt>
                <c:pt idx="108">
                  <c:v>49.4</c:v>
                </c:pt>
                <c:pt idx="109">
                  <c:v>48.6</c:v>
                </c:pt>
                <c:pt idx="110">
                  <c:v>48.3</c:v>
                </c:pt>
                <c:pt idx="111">
                  <c:v>48.2</c:v>
                </c:pt>
                <c:pt idx="112">
                  <c:v>47.8</c:v>
                </c:pt>
                <c:pt idx="113">
                  <c:v>47.7</c:v>
                </c:pt>
                <c:pt idx="114">
                  <c:v>47.3</c:v>
                </c:pt>
                <c:pt idx="115">
                  <c:v>47</c:v>
                </c:pt>
                <c:pt idx="116">
                  <c:v>42.7</c:v>
                </c:pt>
                <c:pt idx="117">
                  <c:v>41.1</c:v>
                </c:pt>
                <c:pt idx="118">
                  <c:v>39.9</c:v>
                </c:pt>
                <c:pt idx="119">
                  <c:v>39.700000000000003</c:v>
                </c:pt>
                <c:pt idx="120">
                  <c:v>38</c:v>
                </c:pt>
                <c:pt idx="121">
                  <c:v>37.4</c:v>
                </c:pt>
                <c:pt idx="122">
                  <c:v>35.700000000000003</c:v>
                </c:pt>
                <c:pt idx="123">
                  <c:v>34.9</c:v>
                </c:pt>
                <c:pt idx="124">
                  <c:v>34.9</c:v>
                </c:pt>
                <c:pt idx="125">
                  <c:v>32.700000000000003</c:v>
                </c:pt>
                <c:pt idx="126">
                  <c:v>32</c:v>
                </c:pt>
                <c:pt idx="127">
                  <c:v>30.5</c:v>
                </c:pt>
                <c:pt idx="128">
                  <c:v>30.3</c:v>
                </c:pt>
                <c:pt idx="129">
                  <c:v>28</c:v>
                </c:pt>
                <c:pt idx="130">
                  <c:v>28</c:v>
                </c:pt>
                <c:pt idx="131">
                  <c:v>27.7</c:v>
                </c:pt>
                <c:pt idx="132">
                  <c:v>27</c:v>
                </c:pt>
                <c:pt idx="133">
                  <c:v>27</c:v>
                </c:pt>
                <c:pt idx="134">
                  <c:v>26</c:v>
                </c:pt>
                <c:pt idx="135">
                  <c:v>25.1</c:v>
                </c:pt>
                <c:pt idx="136">
                  <c:v>22.4</c:v>
                </c:pt>
                <c:pt idx="137">
                  <c:v>18</c:v>
                </c:pt>
                <c:pt idx="138">
                  <c:v>16.8</c:v>
                </c:pt>
                <c:pt idx="139">
                  <c:v>16.3</c:v>
                </c:pt>
                <c:pt idx="140">
                  <c:v>15.3</c:v>
                </c:pt>
                <c:pt idx="141">
                  <c:v>14.5</c:v>
                </c:pt>
                <c:pt idx="142">
                  <c:v>12.2</c:v>
                </c:pt>
                <c:pt idx="143">
                  <c:v>8.3000000000000007</c:v>
                </c:pt>
                <c:pt idx="144">
                  <c:v>5</c:v>
                </c:pt>
                <c:pt idx="145">
                  <c:v>4.5999999999999996</c:v>
                </c:pt>
                <c:pt idx="146">
                  <c:v>4.0999999999999996</c:v>
                </c:pt>
                <c:pt idx="147">
                  <c:v>4</c:v>
                </c:pt>
                <c:pt idx="148">
                  <c:v>3.5</c:v>
                </c:pt>
                <c:pt idx="149">
                  <c:v>3.4</c:v>
                </c:pt>
                <c:pt idx="150">
                  <c:v>3.4</c:v>
                </c:pt>
                <c:pt idx="151">
                  <c:v>3.4</c:v>
                </c:pt>
                <c:pt idx="152">
                  <c:v>3.4</c:v>
                </c:pt>
                <c:pt idx="153">
                  <c:v>3.2</c:v>
                </c:pt>
                <c:pt idx="154">
                  <c:v>3.1</c:v>
                </c:pt>
                <c:pt idx="155">
                  <c:v>3</c:v>
                </c:pt>
                <c:pt idx="156">
                  <c:v>3</c:v>
                </c:pt>
                <c:pt idx="157">
                  <c:v>2.9</c:v>
                </c:pt>
                <c:pt idx="158">
                  <c:v>2.7</c:v>
                </c:pt>
                <c:pt idx="159">
                  <c:v>2.4</c:v>
                </c:pt>
                <c:pt idx="160">
                  <c:v>2.4</c:v>
                </c:pt>
                <c:pt idx="161">
                  <c:v>2</c:v>
                </c:pt>
                <c:pt idx="162">
                  <c:v>2</c:v>
                </c:pt>
                <c:pt idx="163">
                  <c:v>2</c:v>
                </c:pt>
                <c:pt idx="164">
                  <c:v>2</c:v>
                </c:pt>
                <c:pt idx="165">
                  <c:v>1.9</c:v>
                </c:pt>
                <c:pt idx="166">
                  <c:v>1.8</c:v>
                </c:pt>
                <c:pt idx="167">
                  <c:v>1.6</c:v>
                </c:pt>
                <c:pt idx="168">
                  <c:v>1.4</c:v>
                </c:pt>
              </c:numCache>
            </c:numRef>
          </c:val>
          <c:smooth val="0"/>
        </c:ser>
        <c:dLbls>
          <c:showLegendKey val="0"/>
          <c:showVal val="0"/>
          <c:showCatName val="0"/>
          <c:showSerName val="0"/>
          <c:showPercent val="0"/>
          <c:showBubbleSize val="0"/>
        </c:dLbls>
        <c:smooth val="0"/>
        <c:axId val="270718200"/>
        <c:axId val="270717808"/>
      </c:lineChart>
      <c:catAx>
        <c:axId val="270718200"/>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t>Conti #</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270717808"/>
        <c:crosses val="autoZero"/>
        <c:auto val="1"/>
        <c:lblAlgn val="ctr"/>
        <c:lblOffset val="100"/>
        <c:noMultiLvlLbl val="0"/>
      </c:catAx>
      <c:valAx>
        <c:axId val="270717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t>Coverage</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2707182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4C519-A7D9-AA45-8A74-DAFB967AFC2A}" type="datetimeFigureOut">
              <a:rPr kumimoji="1" lang="ja-JP" altLang="en-US" smtClean="0"/>
              <a:t>2014/7/21</a:t>
            </a:fld>
            <a:endParaRPr kumimoji="1" lang="ja-JP"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8765EF-FD09-7147-BAE4-78CFCF524C0E}" type="slidenum">
              <a:rPr kumimoji="1" lang="ja-JP" altLang="en-US" smtClean="0"/>
              <a:t>‹#›</a:t>
            </a:fld>
            <a:endParaRPr kumimoji="1" lang="ja-JP" altLang="en-US"/>
          </a:p>
        </p:txBody>
      </p:sp>
    </p:spTree>
    <p:extLst>
      <p:ext uri="{BB962C8B-B14F-4D97-AF65-F5344CB8AC3E}">
        <p14:creationId xmlns:p14="http://schemas.microsoft.com/office/powerpoint/2010/main" val="2579176254"/>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32,000</a:t>
            </a:r>
            <a:r>
              <a:rPr kumimoji="1" lang="en-US" altLang="ja-JP" baseline="0" dirty="0" smtClean="0"/>
              <a:t> reads for each except </a:t>
            </a:r>
            <a:r>
              <a:rPr kumimoji="1" lang="en-US" altLang="ja-JP" baseline="0" dirty="0" err="1" smtClean="0"/>
              <a:t>SimSeq</a:t>
            </a:r>
            <a:r>
              <a:rPr kumimoji="1" lang="en-US" altLang="ja-JP" baseline="0" dirty="0" smtClean="0"/>
              <a:t> (1.6 million)</a:t>
            </a:r>
          </a:p>
          <a:p>
            <a:r>
              <a:rPr kumimoji="1" lang="en-US" altLang="ja-JP" baseline="0" dirty="0" smtClean="0"/>
              <a:t>Jacques -&gt; 4 libraries 8000 reads per library, 4000 L 4000 R</a:t>
            </a:r>
          </a:p>
          <a:p>
            <a:r>
              <a:rPr kumimoji="1" lang="en-US" altLang="ja-JP" baseline="0" dirty="0" smtClean="0"/>
              <a:t>Subsampling -&gt; first N sequences</a:t>
            </a:r>
          </a:p>
          <a:p>
            <a:endParaRPr kumimoji="1" lang="en-US" altLang="ja-JP" baseline="0" dirty="0" smtClean="0"/>
          </a:p>
          <a:p>
            <a:r>
              <a:rPr kumimoji="1" lang="en-US" altLang="ja-JP" baseline="0" dirty="0" smtClean="0"/>
              <a:t>From Steve’s slide:</a:t>
            </a:r>
          </a:p>
          <a:p>
            <a:pPr lvl="0"/>
            <a:r>
              <a:rPr lang="en-US" altLang="ja-JP" dirty="0" smtClean="0"/>
              <a:t>The read simulators make an attempt to provide data as close to </a:t>
            </a:r>
            <a:r>
              <a:rPr lang="en-US" altLang="ja-JP" dirty="0" err="1" smtClean="0"/>
              <a:t>illumina’s</a:t>
            </a:r>
            <a:r>
              <a:rPr lang="en-US" altLang="ja-JP" dirty="0" smtClean="0"/>
              <a:t> output as possible</a:t>
            </a:r>
          </a:p>
          <a:p>
            <a:pPr lvl="0"/>
            <a:r>
              <a:rPr lang="en-US" altLang="ja-JP" dirty="0" smtClean="0"/>
              <a:t>The error profile created from our reads shows a curved error model.</a:t>
            </a:r>
          </a:p>
          <a:p>
            <a:pPr lvl="0"/>
            <a:r>
              <a:rPr lang="en-US" altLang="ja-JP" dirty="0" smtClean="0"/>
              <a:t>EXPLAIN HOW THEY GOT ERRROR MODELS</a:t>
            </a:r>
          </a:p>
          <a:p>
            <a:endParaRPr kumimoji="1" lang="en-US" altLang="ja-JP" baseline="0" dirty="0" smtClean="0"/>
          </a:p>
        </p:txBody>
      </p:sp>
      <p:sp>
        <p:nvSpPr>
          <p:cNvPr id="4" name="Slide Number Placeholder 3"/>
          <p:cNvSpPr>
            <a:spLocks noGrp="1"/>
          </p:cNvSpPr>
          <p:nvPr>
            <p:ph type="sldNum" sz="quarter" idx="10"/>
          </p:nvPr>
        </p:nvSpPr>
        <p:spPr/>
        <p:txBody>
          <a:bodyPr/>
          <a:lstStyle/>
          <a:p>
            <a:fld id="{7E8765EF-FD09-7147-BAE4-78CFCF524C0E}" type="slidenum">
              <a:rPr kumimoji="1" lang="ja-JP" altLang="en-US" smtClean="0"/>
              <a:t>7</a:t>
            </a:fld>
            <a:endParaRPr kumimoji="1" lang="ja-JP" altLang="en-US"/>
          </a:p>
        </p:txBody>
      </p:sp>
    </p:spTree>
    <p:extLst>
      <p:ext uri="{BB962C8B-B14F-4D97-AF65-F5344CB8AC3E}">
        <p14:creationId xmlns:p14="http://schemas.microsoft.com/office/powerpoint/2010/main" val="150541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15,000,000 (tenth of lane)</a:t>
            </a:r>
            <a:endParaRPr kumimoji="1" lang="ja-JP" altLang="en-US" dirty="0"/>
          </a:p>
        </p:txBody>
      </p:sp>
      <p:sp>
        <p:nvSpPr>
          <p:cNvPr id="4" name="Slide Number Placeholder 3"/>
          <p:cNvSpPr>
            <a:spLocks noGrp="1"/>
          </p:cNvSpPr>
          <p:nvPr>
            <p:ph type="sldNum" sz="quarter" idx="10"/>
          </p:nvPr>
        </p:nvSpPr>
        <p:spPr/>
        <p:txBody>
          <a:bodyPr/>
          <a:lstStyle/>
          <a:p>
            <a:fld id="{7E8765EF-FD09-7147-BAE4-78CFCF524C0E}" type="slidenum">
              <a:rPr kumimoji="1" lang="ja-JP" altLang="en-US" smtClean="0"/>
              <a:t>8</a:t>
            </a:fld>
            <a:endParaRPr kumimoji="1" lang="ja-JP" altLang="en-US"/>
          </a:p>
        </p:txBody>
      </p:sp>
    </p:spTree>
    <p:extLst>
      <p:ext uri="{BB962C8B-B14F-4D97-AF65-F5344CB8AC3E}">
        <p14:creationId xmlns:p14="http://schemas.microsoft.com/office/powerpoint/2010/main" val="485231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7E8765EF-FD09-7147-BAE4-78CFCF524C0E}" type="slidenum">
              <a:rPr kumimoji="1" lang="ja-JP" altLang="en-US" smtClean="0"/>
              <a:t>9</a:t>
            </a:fld>
            <a:endParaRPr kumimoji="1" lang="ja-JP" altLang="en-US"/>
          </a:p>
        </p:txBody>
      </p:sp>
    </p:spTree>
    <p:extLst>
      <p:ext uri="{BB962C8B-B14F-4D97-AF65-F5344CB8AC3E}">
        <p14:creationId xmlns:p14="http://schemas.microsoft.com/office/powerpoint/2010/main" val="3745952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Schematic overview of the assembly algorithm. (A) Genomic DNA was fragmented randomly and sequenced using paired-end tech- </a:t>
            </a:r>
            <a:r>
              <a:rPr kumimoji="1" lang="en-US" altLang="ja-JP" sz="1200" kern="1200" dirty="0" err="1" smtClean="0">
                <a:solidFill>
                  <a:schemeClr val="tx1"/>
                </a:solidFill>
                <a:latin typeface="+mn-lt"/>
                <a:ea typeface="+mn-ea"/>
                <a:cs typeface="+mn-cs"/>
              </a:rPr>
              <a:t>nology</a:t>
            </a:r>
            <a:r>
              <a:rPr kumimoji="1" lang="en-US" altLang="ja-JP" sz="1200" kern="1200" dirty="0" smtClean="0">
                <a:solidFill>
                  <a:schemeClr val="tx1"/>
                </a:solidFill>
                <a:latin typeface="+mn-lt"/>
                <a:ea typeface="+mn-ea"/>
                <a:cs typeface="+mn-cs"/>
              </a:rPr>
              <a:t>. Short clones with sizes between 150 and 500 </a:t>
            </a:r>
            <a:r>
              <a:rPr kumimoji="1" lang="en-US" altLang="ja-JP" sz="1200" kern="1200" dirty="0" err="1" smtClean="0">
                <a:solidFill>
                  <a:schemeClr val="tx1"/>
                </a:solidFill>
                <a:latin typeface="+mn-lt"/>
                <a:ea typeface="+mn-ea"/>
                <a:cs typeface="+mn-cs"/>
              </a:rPr>
              <a:t>bp</a:t>
            </a:r>
            <a:r>
              <a:rPr kumimoji="1" lang="en-US" altLang="ja-JP" sz="1200" kern="1200" dirty="0" smtClean="0">
                <a:solidFill>
                  <a:schemeClr val="tx1"/>
                </a:solidFill>
                <a:latin typeface="+mn-lt"/>
                <a:ea typeface="+mn-ea"/>
                <a:cs typeface="+mn-cs"/>
              </a:rPr>
              <a:t> were amplified and sequenced directly; while long range (2–10 kb) paired-end libraries were constructed by circularizing DNA, fragmentation, and then purifying fragments with sizes in the range of 400–600 </a:t>
            </a:r>
            <a:r>
              <a:rPr kumimoji="1" lang="en-US" altLang="ja-JP" sz="1200" kern="1200" dirty="0" err="1" smtClean="0">
                <a:solidFill>
                  <a:schemeClr val="tx1"/>
                </a:solidFill>
                <a:latin typeface="+mn-lt"/>
                <a:ea typeface="+mn-ea"/>
                <a:cs typeface="+mn-cs"/>
              </a:rPr>
              <a:t>bp</a:t>
            </a:r>
            <a:r>
              <a:rPr kumimoji="1" lang="en-US" altLang="ja-JP" sz="1200" kern="1200" dirty="0" smtClean="0">
                <a:solidFill>
                  <a:schemeClr val="tx1"/>
                </a:solidFill>
                <a:latin typeface="+mn-lt"/>
                <a:ea typeface="+mn-ea"/>
                <a:cs typeface="+mn-cs"/>
              </a:rPr>
              <a:t> for cluster formation. (B) The raw or </a:t>
            </a:r>
            <a:r>
              <a:rPr kumimoji="1" lang="en-US" altLang="ja-JP" sz="1200" kern="1200" dirty="0" err="1" smtClean="0">
                <a:solidFill>
                  <a:schemeClr val="tx1"/>
                </a:solidFill>
                <a:latin typeface="+mn-lt"/>
                <a:ea typeface="+mn-ea"/>
                <a:cs typeface="+mn-cs"/>
              </a:rPr>
              <a:t>precorrected</a:t>
            </a:r>
            <a:r>
              <a:rPr kumimoji="1" lang="en-US" altLang="ja-JP" sz="1200" kern="1200" dirty="0" smtClean="0">
                <a:solidFill>
                  <a:schemeClr val="tx1"/>
                </a:solidFill>
                <a:latin typeface="+mn-lt"/>
                <a:ea typeface="+mn-ea"/>
                <a:cs typeface="+mn-cs"/>
              </a:rPr>
              <a:t> reads were then loaded into computer memory and de </a:t>
            </a:r>
            <a:r>
              <a:rPr kumimoji="1" lang="en-US" altLang="ja-JP" sz="1200" kern="1200" dirty="0" err="1" smtClean="0">
                <a:solidFill>
                  <a:schemeClr val="tx1"/>
                </a:solidFill>
                <a:latin typeface="+mn-lt"/>
                <a:ea typeface="+mn-ea"/>
                <a:cs typeface="+mn-cs"/>
              </a:rPr>
              <a:t>Bruijn</a:t>
            </a:r>
            <a:r>
              <a:rPr kumimoji="1" lang="en-US" altLang="ja-JP" sz="1200" kern="1200" dirty="0" smtClean="0">
                <a:solidFill>
                  <a:schemeClr val="tx1"/>
                </a:solidFill>
                <a:latin typeface="+mn-lt"/>
                <a:ea typeface="+mn-ea"/>
                <a:cs typeface="+mn-cs"/>
              </a:rPr>
              <a:t> graph data structure was used to represent the overlap among the reads. (C ) The graph was simplified by removing </a:t>
            </a:r>
            <a:r>
              <a:rPr kumimoji="1" lang="en-US" altLang="ja-JP" sz="1200" kern="1200" dirty="0" err="1" smtClean="0">
                <a:solidFill>
                  <a:schemeClr val="tx1"/>
                </a:solidFill>
                <a:latin typeface="+mn-lt"/>
                <a:ea typeface="+mn-ea"/>
                <a:cs typeface="+mn-cs"/>
              </a:rPr>
              <a:t>er</a:t>
            </a:r>
            <a:r>
              <a:rPr kumimoji="1" lang="en-US" altLang="ja-JP" sz="1200" kern="1200" dirty="0" smtClean="0">
                <a:solidFill>
                  <a:schemeClr val="tx1"/>
                </a:solidFill>
                <a:latin typeface="+mn-lt"/>
                <a:ea typeface="+mn-ea"/>
                <a:cs typeface="+mn-cs"/>
              </a:rPr>
              <a:t>- </a:t>
            </a:r>
            <a:r>
              <a:rPr kumimoji="1" lang="en-US" altLang="ja-JP" sz="1200" kern="1200" dirty="0" err="1" smtClean="0">
                <a:solidFill>
                  <a:schemeClr val="tx1"/>
                </a:solidFill>
                <a:latin typeface="+mn-lt"/>
                <a:ea typeface="+mn-ea"/>
                <a:cs typeface="+mn-cs"/>
              </a:rPr>
              <a:t>roneous</a:t>
            </a:r>
            <a:r>
              <a:rPr kumimoji="1" lang="en-US" altLang="ja-JP" sz="1200" kern="1200" dirty="0" smtClean="0">
                <a:solidFill>
                  <a:schemeClr val="tx1"/>
                </a:solidFill>
                <a:latin typeface="+mn-lt"/>
                <a:ea typeface="+mn-ea"/>
                <a:cs typeface="+mn-cs"/>
              </a:rPr>
              <a:t> connections (in red color on the graph) and solving tiny repeats by read path: (</a:t>
            </a:r>
            <a:r>
              <a:rPr kumimoji="1" lang="en-US" altLang="ja-JP" sz="1200" kern="1200" dirty="0" err="1" smtClean="0">
                <a:solidFill>
                  <a:schemeClr val="tx1"/>
                </a:solidFill>
                <a:latin typeface="+mn-lt"/>
                <a:ea typeface="+mn-ea"/>
                <a:cs typeface="+mn-cs"/>
              </a:rPr>
              <a:t>i</a:t>
            </a:r>
            <a:r>
              <a:rPr kumimoji="1" lang="en-US" altLang="ja-JP" sz="1200" kern="1200" dirty="0" smtClean="0">
                <a:solidFill>
                  <a:schemeClr val="tx1"/>
                </a:solidFill>
                <a:latin typeface="+mn-lt"/>
                <a:ea typeface="+mn-ea"/>
                <a:cs typeface="+mn-cs"/>
              </a:rPr>
              <a:t> ) Clipping the short tips, (ii ) removing low-coverage links, (iii) solving tiny repeats by read path, and (iv) merging the bubbles that were caused by repeats or heterozygotes of diploid chromosomes. (D) On the simplified graph, we broke the connections at repeat boundaries and output the unambiguous sequence fragments as </a:t>
            </a:r>
            <a:r>
              <a:rPr kumimoji="1" lang="en-US" altLang="ja-JP" sz="1200" kern="1200" dirty="0" err="1" smtClean="0">
                <a:solidFill>
                  <a:schemeClr val="tx1"/>
                </a:solidFill>
                <a:latin typeface="+mn-lt"/>
                <a:ea typeface="+mn-ea"/>
                <a:cs typeface="+mn-cs"/>
              </a:rPr>
              <a:t>contigs</a:t>
            </a:r>
            <a:r>
              <a:rPr kumimoji="1" lang="en-US" altLang="ja-JP" sz="1200" kern="1200" dirty="0" smtClean="0">
                <a:solidFill>
                  <a:schemeClr val="tx1"/>
                </a:solidFill>
                <a:latin typeface="+mn-lt"/>
                <a:ea typeface="+mn-ea"/>
                <a:cs typeface="+mn-cs"/>
              </a:rPr>
              <a:t>. (E ) We realigned the reads onto the </a:t>
            </a:r>
            <a:r>
              <a:rPr kumimoji="1" lang="en-US" altLang="ja-JP" sz="1200" kern="1200" dirty="0" err="1" smtClean="0">
                <a:solidFill>
                  <a:schemeClr val="tx1"/>
                </a:solidFill>
                <a:latin typeface="+mn-lt"/>
                <a:ea typeface="+mn-ea"/>
                <a:cs typeface="+mn-cs"/>
              </a:rPr>
              <a:t>contigs</a:t>
            </a:r>
            <a:r>
              <a:rPr kumimoji="1" lang="en-US" altLang="ja-JP" sz="1200" kern="1200" dirty="0" smtClean="0">
                <a:solidFill>
                  <a:schemeClr val="tx1"/>
                </a:solidFill>
                <a:latin typeface="+mn-lt"/>
                <a:ea typeface="+mn-ea"/>
                <a:cs typeface="+mn-cs"/>
              </a:rPr>
              <a:t> and used the paired-end information to join the unique </a:t>
            </a:r>
            <a:r>
              <a:rPr kumimoji="1" lang="en-US" altLang="ja-JP" sz="1200" kern="1200" dirty="0" err="1" smtClean="0">
                <a:solidFill>
                  <a:schemeClr val="tx1"/>
                </a:solidFill>
                <a:latin typeface="+mn-lt"/>
                <a:ea typeface="+mn-ea"/>
                <a:cs typeface="+mn-cs"/>
              </a:rPr>
              <a:t>contigs</a:t>
            </a:r>
            <a:r>
              <a:rPr kumimoji="1" lang="en-US" altLang="ja-JP" sz="1200" kern="1200" dirty="0" smtClean="0">
                <a:solidFill>
                  <a:schemeClr val="tx1"/>
                </a:solidFill>
                <a:latin typeface="+mn-lt"/>
                <a:ea typeface="+mn-ea"/>
                <a:cs typeface="+mn-cs"/>
              </a:rPr>
              <a:t> into scaffolds. (F ) Finally, we filled in the </a:t>
            </a:r>
            <a:r>
              <a:rPr kumimoji="1" lang="en-US" altLang="ja-JP" sz="1200" kern="1200" dirty="0" err="1" smtClean="0">
                <a:solidFill>
                  <a:schemeClr val="tx1"/>
                </a:solidFill>
                <a:latin typeface="+mn-lt"/>
                <a:ea typeface="+mn-ea"/>
                <a:cs typeface="+mn-cs"/>
              </a:rPr>
              <a:t>intrascaffold</a:t>
            </a:r>
            <a:r>
              <a:rPr kumimoji="1" lang="en-US" altLang="ja-JP" sz="1200" kern="1200" dirty="0" smtClean="0">
                <a:solidFill>
                  <a:schemeClr val="tx1"/>
                </a:solidFill>
                <a:latin typeface="+mn-lt"/>
                <a:ea typeface="+mn-ea"/>
                <a:cs typeface="+mn-cs"/>
              </a:rPr>
              <a:t> gaps, which were most likely comprised by repeats, using the paired-end ex- </a:t>
            </a:r>
            <a:r>
              <a:rPr kumimoji="1" lang="en-US" altLang="ja-JP" sz="1200" kern="1200" dirty="0" err="1" smtClean="0">
                <a:solidFill>
                  <a:schemeClr val="tx1"/>
                </a:solidFill>
                <a:latin typeface="+mn-lt"/>
                <a:ea typeface="+mn-ea"/>
                <a:cs typeface="+mn-cs"/>
              </a:rPr>
              <a:t>tracted</a:t>
            </a:r>
            <a:r>
              <a:rPr kumimoji="1" lang="en-US" altLang="ja-JP" sz="1200" kern="1200" dirty="0" smtClean="0">
                <a:solidFill>
                  <a:schemeClr val="tx1"/>
                </a:solidFill>
                <a:latin typeface="+mn-lt"/>
                <a:ea typeface="+mn-ea"/>
                <a:cs typeface="+mn-cs"/>
              </a:rPr>
              <a:t> reads.</a:t>
            </a:r>
            <a:endParaRPr kumimoji="1" lang="ja-JP" altLang="en-US" dirty="0" smtClean="0"/>
          </a:p>
          <a:p>
            <a:endParaRPr kumimoji="1" lang="ja-JP" altLang="en-US" dirty="0"/>
          </a:p>
        </p:txBody>
      </p:sp>
      <p:sp>
        <p:nvSpPr>
          <p:cNvPr id="4" name="Slide Number Placeholder 3"/>
          <p:cNvSpPr>
            <a:spLocks noGrp="1"/>
          </p:cNvSpPr>
          <p:nvPr>
            <p:ph type="sldNum" sz="quarter" idx="10"/>
          </p:nvPr>
        </p:nvSpPr>
        <p:spPr/>
        <p:txBody>
          <a:bodyPr/>
          <a:lstStyle/>
          <a:p>
            <a:fld id="{7E8765EF-FD09-7147-BAE4-78CFCF524C0E}" type="slidenum">
              <a:rPr kumimoji="1" lang="ja-JP" altLang="en-US" smtClean="0"/>
              <a:t>10</a:t>
            </a:fld>
            <a:endParaRPr kumimoji="1" lang="ja-JP" altLang="en-US"/>
          </a:p>
        </p:txBody>
      </p:sp>
    </p:spTree>
    <p:extLst>
      <p:ext uri="{BB962C8B-B14F-4D97-AF65-F5344CB8AC3E}">
        <p14:creationId xmlns:p14="http://schemas.microsoft.com/office/powerpoint/2010/main" val="388304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Regarding </a:t>
            </a:r>
            <a:r>
              <a:rPr kumimoji="1" lang="en-US" altLang="ja-JP" dirty="0" err="1" smtClean="0"/>
              <a:t>map</a:t>
            </a:r>
            <a:r>
              <a:rPr kumimoji="1" lang="en-US" altLang="ja-JP" baseline="0" dirty="0" err="1" smtClean="0"/>
              <a:t>_len</a:t>
            </a:r>
            <a:endParaRPr kumimoji="1" lang="en-US" altLang="ja-JP" baseline="0" dirty="0" smtClean="0"/>
          </a:p>
          <a:p>
            <a:r>
              <a:rPr kumimoji="1" lang="en-US" altLang="ja-JP" dirty="0" smtClean="0"/>
              <a:t>There is an official answer came from a technician in Beijing Genomics Institute (BGI).</a:t>
            </a:r>
          </a:p>
          <a:p>
            <a:endParaRPr kumimoji="1" lang="en-US" altLang="ja-JP" dirty="0" smtClean="0"/>
          </a:p>
          <a:p>
            <a:r>
              <a:rPr kumimoji="1" lang="en-US" altLang="ja-JP" dirty="0" smtClean="0"/>
              <a:t>I want to share it with everyone here.</a:t>
            </a:r>
          </a:p>
          <a:p>
            <a:endParaRPr kumimoji="1" lang="en-US" altLang="ja-JP" dirty="0" smtClean="0"/>
          </a:p>
          <a:p>
            <a:r>
              <a:rPr kumimoji="1" lang="en-US" altLang="ja-JP" dirty="0" smtClean="0"/>
              <a:t>"Just leave the option "</a:t>
            </a:r>
            <a:r>
              <a:rPr kumimoji="1" lang="en-US" altLang="ja-JP" dirty="0" err="1" smtClean="0"/>
              <a:t>map_len</a:t>
            </a:r>
            <a:r>
              <a:rPr kumimoji="1" lang="en-US" altLang="ja-JP" dirty="0" smtClean="0"/>
              <a:t>" alone when you are doing initial assembly.</a:t>
            </a:r>
          </a:p>
          <a:p>
            <a:r>
              <a:rPr kumimoji="1" lang="en-US" altLang="ja-JP" dirty="0" smtClean="0"/>
              <a:t>After the success of initial assembly, try increase "</a:t>
            </a:r>
            <a:r>
              <a:rPr kumimoji="1" lang="en-US" altLang="ja-JP" dirty="0" err="1" smtClean="0"/>
              <a:t>map_len</a:t>
            </a:r>
            <a:r>
              <a:rPr kumimoji="1" lang="en-US" altLang="ja-JP" dirty="0" smtClean="0"/>
              <a:t>" to gain a better scaffold result (or, sometime, worse) provided that, 1. The "</a:t>
            </a:r>
            <a:r>
              <a:rPr kumimoji="1" lang="en-US" altLang="ja-JP" dirty="0" err="1" smtClean="0"/>
              <a:t>map_len</a:t>
            </a:r>
            <a:r>
              <a:rPr kumimoji="1" lang="en-US" altLang="ja-JP" dirty="0" smtClean="0"/>
              <a:t>" option will not effect on libraries that reads are long than 100, 2. It's not wise to set over 50.</a:t>
            </a:r>
          </a:p>
          <a:p>
            <a:r>
              <a:rPr kumimoji="1" lang="en-US" altLang="ja-JP" dirty="0" smtClean="0"/>
              <a:t>3. Increase 1 by 1, optimal results usually gain when increase by 2 or 3, don't increase to much, especially for genomes with higher </a:t>
            </a:r>
            <a:r>
              <a:rPr kumimoji="1" lang="en-US" altLang="ja-JP" dirty="0" err="1" smtClean="0"/>
              <a:t>heterozygosity</a:t>
            </a:r>
            <a:r>
              <a:rPr kumimoji="1" lang="en-US" altLang="ja-JP" dirty="0" smtClean="0"/>
              <a:t>.</a:t>
            </a:r>
          </a:p>
          <a:p>
            <a:r>
              <a:rPr kumimoji="1" lang="en-US" altLang="ja-JP" dirty="0" smtClean="0"/>
              <a:t>"</a:t>
            </a:r>
            <a:endParaRPr kumimoji="1" lang="ja-JP" altLang="en-US" dirty="0"/>
          </a:p>
        </p:txBody>
      </p:sp>
      <p:sp>
        <p:nvSpPr>
          <p:cNvPr id="4" name="Slide Number Placeholder 3"/>
          <p:cNvSpPr>
            <a:spLocks noGrp="1"/>
          </p:cNvSpPr>
          <p:nvPr>
            <p:ph type="sldNum" sz="quarter" idx="10"/>
          </p:nvPr>
        </p:nvSpPr>
        <p:spPr/>
        <p:txBody>
          <a:bodyPr/>
          <a:lstStyle/>
          <a:p>
            <a:fld id="{7E8765EF-FD09-7147-BAE4-78CFCF524C0E}" type="slidenum">
              <a:rPr kumimoji="1" lang="ja-JP" altLang="en-US" smtClean="0"/>
              <a:t>11</a:t>
            </a:fld>
            <a:endParaRPr kumimoji="1" lang="ja-JP" altLang="en-US"/>
          </a:p>
        </p:txBody>
      </p:sp>
    </p:spTree>
    <p:extLst>
      <p:ext uri="{BB962C8B-B14F-4D97-AF65-F5344CB8AC3E}">
        <p14:creationId xmlns:p14="http://schemas.microsoft.com/office/powerpoint/2010/main" val="342828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Another issue may be that the 2 read simulators created different length </a:t>
            </a:r>
            <a:r>
              <a:rPr lang="en-US" altLang="ja-JP" dirty="0" err="1" smtClean="0"/>
              <a:t>contigs</a:t>
            </a:r>
            <a:r>
              <a:rPr lang="en-US" altLang="ja-JP" dirty="0" smtClean="0"/>
              <a:t> from after the assembly.</a:t>
            </a:r>
          </a:p>
          <a:p>
            <a:r>
              <a:rPr lang="en-US" altLang="ja-JP" dirty="0" smtClean="0"/>
              <a:t>This may mean that more of the genomes are spread over shorter </a:t>
            </a:r>
            <a:r>
              <a:rPr lang="en-US" altLang="ja-JP" dirty="0" err="1" smtClean="0"/>
              <a:t>contigs</a:t>
            </a:r>
            <a:r>
              <a:rPr lang="en-US" altLang="ja-JP" dirty="0" smtClean="0"/>
              <a:t> for the </a:t>
            </a:r>
            <a:r>
              <a:rPr lang="en-US" altLang="ja-JP" dirty="0" err="1" smtClean="0"/>
              <a:t>SimSeq</a:t>
            </a:r>
            <a:r>
              <a:rPr lang="en-US" altLang="ja-JP" dirty="0" smtClean="0"/>
              <a:t> read simulator.</a:t>
            </a:r>
          </a:p>
          <a:p>
            <a:endParaRPr kumimoji="1" lang="ja-JP" altLang="en-US" dirty="0"/>
          </a:p>
        </p:txBody>
      </p:sp>
      <p:sp>
        <p:nvSpPr>
          <p:cNvPr id="4" name="Slide Number Placeholder 3"/>
          <p:cNvSpPr>
            <a:spLocks noGrp="1"/>
          </p:cNvSpPr>
          <p:nvPr>
            <p:ph type="sldNum" sz="quarter" idx="10"/>
          </p:nvPr>
        </p:nvSpPr>
        <p:spPr/>
        <p:txBody>
          <a:bodyPr/>
          <a:lstStyle/>
          <a:p>
            <a:fld id="{7E8765EF-FD09-7147-BAE4-78CFCF524C0E}" type="slidenum">
              <a:rPr kumimoji="1" lang="ja-JP" altLang="en-US" smtClean="0"/>
              <a:t>14</a:t>
            </a:fld>
            <a:endParaRPr kumimoji="1" lang="ja-JP" altLang="en-US"/>
          </a:p>
        </p:txBody>
      </p:sp>
    </p:spTree>
    <p:extLst>
      <p:ext uri="{BB962C8B-B14F-4D97-AF65-F5344CB8AC3E}">
        <p14:creationId xmlns:p14="http://schemas.microsoft.com/office/powerpoint/2010/main" val="4270965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We recruit reads back to </a:t>
            </a:r>
            <a:r>
              <a:rPr kumimoji="1" lang="en-US" altLang="ja-JP" dirty="0" err="1" smtClean="0"/>
              <a:t>contigs</a:t>
            </a:r>
            <a:r>
              <a:rPr kumimoji="1" lang="en-US" altLang="ja-JP" dirty="0" smtClean="0"/>
              <a:t> or ref genomes. Count the hits. </a:t>
            </a:r>
            <a:r>
              <a:rPr kumimoji="1" lang="en-US" altLang="ja-JP" dirty="0" smtClean="0">
                <a:sym typeface="Wingdings"/>
              </a:rPr>
              <a:t> unadjusted/uncorrected abundance </a:t>
            </a:r>
            <a:endParaRPr kumimoji="1" lang="ja-JP" altLang="en-US" dirty="0"/>
          </a:p>
        </p:txBody>
      </p:sp>
      <p:sp>
        <p:nvSpPr>
          <p:cNvPr id="4" name="Slide Number Placeholder 3"/>
          <p:cNvSpPr>
            <a:spLocks noGrp="1"/>
          </p:cNvSpPr>
          <p:nvPr>
            <p:ph type="sldNum" sz="quarter" idx="10"/>
          </p:nvPr>
        </p:nvSpPr>
        <p:spPr/>
        <p:txBody>
          <a:bodyPr/>
          <a:lstStyle/>
          <a:p>
            <a:fld id="{7E8765EF-FD09-7147-BAE4-78CFCF524C0E}" type="slidenum">
              <a:rPr kumimoji="1" lang="ja-JP" altLang="en-US" smtClean="0"/>
              <a:t>16</a:t>
            </a:fld>
            <a:endParaRPr kumimoji="1" lang="ja-JP" altLang="en-US"/>
          </a:p>
        </p:txBody>
      </p:sp>
    </p:spTree>
    <p:extLst>
      <p:ext uri="{BB962C8B-B14F-4D97-AF65-F5344CB8AC3E}">
        <p14:creationId xmlns:p14="http://schemas.microsoft.com/office/powerpoint/2010/main" val="1072434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overlayTitl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779463" y="1597025"/>
            <a:ext cx="7583488" cy="1679575"/>
          </a:xfrm>
        </p:spPr>
        <p:txBody>
          <a:bodyPr anchor="b" anchorCtr="0"/>
          <a:lstStyle>
            <a:lvl1pPr>
              <a:defRPr sz="5400"/>
            </a:lvl1pPr>
          </a:lstStyle>
          <a:p>
            <a:r>
              <a:rPr lang="en-US" altLang="ja-JP" smtClean="0"/>
              <a:t>Click to edit Master title style</a:t>
            </a:r>
            <a:endParaRPr lang="en-US" dirty="0"/>
          </a:p>
        </p:txBody>
      </p:sp>
      <p:sp>
        <p:nvSpPr>
          <p:cNvPr id="3" name="Subtitle 2"/>
          <p:cNvSpPr>
            <a:spLocks noGrp="1"/>
          </p:cNvSpPr>
          <p:nvPr>
            <p:ph type="subTitle" idx="1"/>
          </p:nvPr>
        </p:nvSpPr>
        <p:spPr>
          <a:xfrm>
            <a:off x="779463" y="3276600"/>
            <a:ext cx="7583487" cy="1752600"/>
          </a:xfrm>
        </p:spPr>
        <p:txBody>
          <a:bodyPr/>
          <a:lstStyle>
            <a:lvl1pPr marL="0" indent="0" algn="ctr">
              <a:lnSpc>
                <a:spcPct val="110000"/>
              </a:lnSpc>
              <a:spcBef>
                <a:spcPts val="60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7/21/2014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66787" y="838200"/>
            <a:ext cx="3474720" cy="1619250"/>
          </a:xfrm>
        </p:spPr>
        <p:txBody>
          <a:bodyPr vert="horz" lIns="91440" tIns="45720" rIns="91440" bIns="45720" rtlCol="0" anchor="b">
            <a:noAutofit/>
          </a:bodyPr>
          <a:lstStyle>
            <a:lvl1pPr algn="ctr" defTabSz="914400" rtl="0" eaLnBrk="1" latinLnBrk="0" hangingPunct="1">
              <a:lnSpc>
                <a:spcPct val="95000"/>
              </a:lnSpc>
              <a:spcBef>
                <a:spcPct val="0"/>
              </a:spcBef>
              <a:buNone/>
              <a:defRPr lang="en-US" sz="3000" b="1" kern="1200" dirty="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altLang="ja-JP" smtClean="0"/>
              <a:t>Click to edit Master title style</a:t>
            </a:r>
            <a:endParaRPr lang="en-US" dirty="0"/>
          </a:p>
        </p:txBody>
      </p:sp>
      <p:sp>
        <p:nvSpPr>
          <p:cNvPr id="3" name="Picture Placeholder 2"/>
          <p:cNvSpPr>
            <a:spLocks noGrp="1"/>
          </p:cNvSpPr>
          <p:nvPr>
            <p:ph type="pic" idx="1"/>
          </p:nvPr>
        </p:nvSpPr>
        <p:spPr>
          <a:xfrm>
            <a:off x="4727892" y="838200"/>
            <a:ext cx="3474720" cy="4572000"/>
          </a:xfrm>
          <a:prstGeom prst="roundRect">
            <a:avLst>
              <a:gd name="adj" fmla="val 10888"/>
            </a:avLst>
          </a:prstGeom>
          <a:solidFill>
            <a:schemeClr val="bg1">
              <a:lumMod val="75000"/>
            </a:schemeClr>
          </a:solidFill>
          <a:effectLst>
            <a:reflection blurRad="6350" stA="20000" endA="300" endPos="25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Drag picture to placeholder or click icon to add</a:t>
            </a:r>
            <a:endParaRPr lang="en-US"/>
          </a:p>
        </p:txBody>
      </p:sp>
      <p:sp>
        <p:nvSpPr>
          <p:cNvPr id="4" name="Text Placeholder 3"/>
          <p:cNvSpPr>
            <a:spLocks noGrp="1"/>
          </p:cNvSpPr>
          <p:nvPr>
            <p:ph type="body" sz="half" idx="2"/>
          </p:nvPr>
        </p:nvSpPr>
        <p:spPr>
          <a:xfrm>
            <a:off x="966787" y="2474258"/>
            <a:ext cx="3474720" cy="2743200"/>
          </a:xfrm>
        </p:spPr>
        <p:txBody>
          <a:bodyPr vert="horz" lIns="91440" tIns="45720" rIns="91440" bIns="45720" rtlCol="0">
            <a:normAutofit/>
          </a:bodyPr>
          <a:lstStyle>
            <a:lvl1pPr marL="0" indent="0" algn="ctr">
              <a:lnSpc>
                <a:spcPct val="110000"/>
              </a:lnSpc>
              <a:spcBef>
                <a:spcPts val="600"/>
              </a:spcBef>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altLang="ja-JP"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7/21/2014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2" name="Title 1"/>
          <p:cNvSpPr>
            <a:spLocks noGrp="1"/>
          </p:cNvSpPr>
          <p:nvPr>
            <p:ph type="title"/>
          </p:nvPr>
        </p:nvSpPr>
        <p:spPr>
          <a:xfrm>
            <a:off x="779463" y="89647"/>
            <a:ext cx="7583488" cy="1143000"/>
          </a:xfrm>
        </p:spPr>
        <p:txBody>
          <a:bodyPr/>
          <a:lstStyle/>
          <a:p>
            <a:r>
              <a:rPr lang="en-US" altLang="ja-JP" smtClean="0"/>
              <a:t>Click to edit Master 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7/21/2014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Text Placeholder 3"/>
          <p:cNvSpPr>
            <a:spLocks noGrp="1"/>
          </p:cNvSpPr>
          <p:nvPr>
            <p:ph type="body" sz="half" idx="2"/>
          </p:nvPr>
        </p:nvSpPr>
        <p:spPr>
          <a:xfrm>
            <a:off x="779463" y="1371600"/>
            <a:ext cx="7583488" cy="1371600"/>
          </a:xfrm>
        </p:spPr>
        <p:txBody>
          <a:bodyPr vert="horz" lIns="91440" tIns="45720" rIns="91440" bIns="45720" rtlCol="0">
            <a:normAutofit/>
          </a:bodyPr>
          <a:lstStyle>
            <a:lvl1pPr marL="0" indent="0" algn="ctr">
              <a:lnSpc>
                <a:spcPct val="110000"/>
              </a:lnSpc>
              <a:spcBef>
                <a:spcPts val="600"/>
              </a:spcBef>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altLang="ja-JP" smtClean="0"/>
              <a:t>Click to edit Master text styles</a:t>
            </a:r>
          </a:p>
        </p:txBody>
      </p:sp>
      <p:sp>
        <p:nvSpPr>
          <p:cNvPr id="9" name="Picture Placeholder 2"/>
          <p:cNvSpPr>
            <a:spLocks noGrp="1"/>
          </p:cNvSpPr>
          <p:nvPr>
            <p:ph type="pic" idx="1"/>
          </p:nvPr>
        </p:nvSpPr>
        <p:spPr>
          <a:xfrm>
            <a:off x="2514600" y="2743200"/>
            <a:ext cx="4114800" cy="2819400"/>
          </a:xfrm>
          <a:prstGeom prst="roundRect">
            <a:avLst>
              <a:gd name="adj" fmla="val 10888"/>
            </a:avLst>
          </a:prstGeom>
          <a:solidFill>
            <a:schemeClr val="bg1">
              <a:lumMod val="75000"/>
            </a:schemeClr>
          </a:solidFill>
          <a:effectLst>
            <a:reflection blurRad="6350" stA="20000" endA="300" endPos="38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Drag picture to placeholder or click icon to add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lvl1pPr marL="365760" indent="-365760">
              <a:defRPr/>
            </a:lvl1pPr>
            <a:lvl2pPr marL="731520" indent="-365760">
              <a:defRPr/>
            </a:lvl2pPr>
            <a:lvl3pPr marL="1097280" indent="-365760">
              <a:defRPr/>
            </a:lvl3pPr>
            <a:lvl4pPr marL="1463040" indent="-365760">
              <a:defRPr/>
            </a:lvl4pPr>
            <a:lvl5pPr marL="1828800" indent="-365760">
              <a:defRPr/>
            </a:lvl5pPr>
            <a:lvl6pPr marL="2194560" indent="-365760">
              <a:defRPr/>
            </a:lvl6pPr>
            <a:lvl7pPr marL="2560320" indent="-365760">
              <a:defRPr/>
            </a:lvl7pPr>
            <a:lvl8pPr marL="2926080" indent="-365760">
              <a:defRPr/>
            </a:lvl8pPr>
            <a:lvl9pPr marL="3291840" indent="-365760">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7/21/2014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overlayVertical.png"/>
          <p:cNvPicPr>
            <a:picLocks noChangeAspect="1"/>
          </p:cNvPicPr>
          <p:nvPr/>
        </p:nvPicPr>
        <p:blipFill>
          <a:blip r:embed="rId2"/>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7239000" y="838200"/>
            <a:ext cx="1676400" cy="5053013"/>
          </a:xfrm>
        </p:spPr>
        <p:txBody>
          <a:bodyPr vert="eaVert"/>
          <a:lstStyle>
            <a:lvl1pPr>
              <a:defRPr sz="3600"/>
            </a:lvl1pP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779462" y="838200"/>
            <a:ext cx="6019800" cy="5053013"/>
          </a:xfrm>
        </p:spPr>
        <p:txBody>
          <a:bodyPr vert="eaVert"/>
          <a:lstStyle>
            <a:lvl5pPr>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7/21/2014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7/21/2014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picTx" preserve="1">
  <p:cSld name="Title Slide with Picture">
    <p:spTree>
      <p:nvGrpSpPr>
        <p:cNvPr id="1" name=""/>
        <p:cNvGrpSpPr/>
        <p:nvPr/>
      </p:nvGrpSpPr>
      <p:grpSpPr>
        <a:xfrm>
          <a:off x="0" y="0"/>
          <a:ext cx="0" cy="0"/>
          <a:chOff x="0" y="0"/>
          <a:chExt cx="0" cy="0"/>
        </a:xfrm>
      </p:grpSpPr>
      <p:pic>
        <p:nvPicPr>
          <p:cNvPr id="9" name="Picture 8" descr="overlayText.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781812" y="3254188"/>
            <a:ext cx="7580376" cy="1685365"/>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5400" b="1" kern="120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altLang="ja-JP" smtClean="0"/>
              <a:t>Click to edit Master title style</a:t>
            </a:r>
            <a:endParaRPr lang="en-US" dirty="0"/>
          </a:p>
        </p:txBody>
      </p:sp>
      <p:sp>
        <p:nvSpPr>
          <p:cNvPr id="3" name="Picture Placeholder 2"/>
          <p:cNvSpPr>
            <a:spLocks noGrp="1"/>
          </p:cNvSpPr>
          <p:nvPr>
            <p:ph type="pic" idx="1"/>
          </p:nvPr>
        </p:nvSpPr>
        <p:spPr>
          <a:xfrm>
            <a:off x="2514600" y="457200"/>
            <a:ext cx="4114800" cy="2743200"/>
          </a:xfrm>
          <a:prstGeom prst="roundRect">
            <a:avLst>
              <a:gd name="adj" fmla="val 10888"/>
            </a:avLst>
          </a:prstGeom>
          <a:solidFill>
            <a:schemeClr val="bg1">
              <a:lumMod val="75000"/>
            </a:schemeClr>
          </a:solidFill>
          <a:effectLst>
            <a:reflection blurRad="6350" stA="20000" endA="300" endPos="38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Drag picture to placeholder or click icon to add</a:t>
            </a:r>
            <a:endParaRPr lang="en-US"/>
          </a:p>
        </p:txBody>
      </p:sp>
      <p:sp>
        <p:nvSpPr>
          <p:cNvPr id="4" name="Text Placeholder 3"/>
          <p:cNvSpPr>
            <a:spLocks noGrp="1"/>
          </p:cNvSpPr>
          <p:nvPr>
            <p:ph type="body" sz="half" idx="2"/>
          </p:nvPr>
        </p:nvSpPr>
        <p:spPr>
          <a:xfrm>
            <a:off x="781812" y="4953000"/>
            <a:ext cx="7580376" cy="914400"/>
          </a:xfrm>
        </p:spPr>
        <p:txBody>
          <a:bodyPr>
            <a:normAutofit/>
          </a:bodyPr>
          <a:lstStyle>
            <a:lvl1pPr marL="0" indent="0" algn="ctr">
              <a:spcBef>
                <a:spcPts val="3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7/21/2014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806450" y="1627188"/>
            <a:ext cx="7580376" cy="1682496"/>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4400" b="1" kern="1200" dirty="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806450" y="3309411"/>
            <a:ext cx="7580376" cy="1755648"/>
          </a:xfrm>
        </p:spPr>
        <p:txBody>
          <a:bodyPr vert="horz" lIns="91440" tIns="45720" rIns="91440" bIns="45720" rtlCol="0">
            <a:normAutofit/>
          </a:bodyPr>
          <a:lstStyle>
            <a:lvl1pPr marL="0" indent="0" algn="ctr" defTabSz="914400" rtl="0" eaLnBrk="1" latinLnBrk="0" hangingPunct="1">
              <a:lnSpc>
                <a:spcPct val="110000"/>
              </a:lnSpc>
              <a:spcBef>
                <a:spcPts val="600"/>
              </a:spcBef>
              <a:spcAft>
                <a:spcPts val="0"/>
              </a:spcAft>
              <a:buSzPct val="90000"/>
              <a:buFont typeface="Wingdings" pitchFamily="2" charset="2"/>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7/21/2014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966788" y="1600200"/>
            <a:ext cx="3529584" cy="4288536"/>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defRPr sz="1800"/>
            </a:lvl6pPr>
            <a:lvl7pPr marL="1603375" indent="-231775">
              <a:defRPr sz="1800"/>
            </a:lvl7pPr>
            <a:lvl8pPr marL="1828800" indent="-231775">
              <a:defRPr sz="1800"/>
            </a:lvl8pPr>
            <a:lvl9pPr marL="2060575" indent="-231775">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smtClean="0"/>
          </a:p>
        </p:txBody>
      </p:sp>
      <p:sp>
        <p:nvSpPr>
          <p:cNvPr id="4" name="Content Placeholder 3"/>
          <p:cNvSpPr>
            <a:spLocks noGrp="1"/>
          </p:cNvSpPr>
          <p:nvPr>
            <p:ph sz="half" idx="2"/>
          </p:nvPr>
        </p:nvSpPr>
        <p:spPr>
          <a:xfrm>
            <a:off x="4648200" y="1600200"/>
            <a:ext cx="3529584" cy="4288536"/>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defRPr sz="1800"/>
            </a:lvl6pPr>
            <a:lvl7pPr marL="1603375" indent="-231775">
              <a:defRPr sz="1800"/>
            </a:lvl7pPr>
            <a:lvl8pPr marL="1828800" indent="-231775">
              <a:defRPr sz="1800"/>
            </a:lvl8pPr>
            <a:lvl9pPr marL="2060575" indent="-231775">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7/21/2014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966216" y="1272988"/>
            <a:ext cx="3529584" cy="879475"/>
          </a:xfrm>
        </p:spPr>
        <p:txBody>
          <a:bodyPr anchor="b" anchorCtr="0">
            <a:noAutofit/>
          </a:bodyPr>
          <a:lstStyle>
            <a:lvl1pPr marL="0" indent="0" algn="ctr">
              <a:spcBef>
                <a:spcPts val="0"/>
              </a:spcBef>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966216" y="2174875"/>
            <a:ext cx="3529584" cy="3716338"/>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tabLst/>
              <a:defRPr sz="1800"/>
            </a:lvl6pPr>
            <a:lvl7pPr marL="1603375" indent="-231775">
              <a:tabLst/>
              <a:defRPr sz="1800"/>
            </a:lvl7pPr>
            <a:lvl8pPr marL="1828800" indent="-231775">
              <a:tabLst/>
              <a:defRPr sz="1800"/>
            </a:lvl8pPr>
            <a:lvl9pPr marL="2060575" indent="-231775">
              <a:tabLst/>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4645025" y="1272988"/>
            <a:ext cx="3529584" cy="879475"/>
          </a:xfrm>
        </p:spPr>
        <p:txBody>
          <a:bodyPr anchor="b" anchorCtr="0">
            <a:noAutofit/>
          </a:bodyPr>
          <a:lstStyle>
            <a:lvl1pPr marL="0" indent="0" algn="ctr">
              <a:spcBef>
                <a:spcPts val="0"/>
              </a:spcBef>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3529584" cy="3716338"/>
          </a:xfrm>
        </p:spPr>
        <p:txBody>
          <a:bodyPr>
            <a:noAutofit/>
          </a:bodyPr>
          <a:lstStyle>
            <a:lvl1pPr marL="2317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2pPr>
            <a:lvl3pPr marL="6889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3pPr>
            <a:lvl4pPr marL="9144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4pPr>
            <a:lvl5pPr marL="11461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5pPr>
            <a:lvl6pPr marL="13716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16033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18288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2060575" indent="-231775" algn="l" defTabSz="914400" rtl="0" eaLnBrk="1" latinLnBrk="0" hangingPunct="1">
              <a:buSzPct val="90000"/>
              <a:buFont typeface="Wingdings" pitchFamily="2" charset="2"/>
              <a:defRPr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7/21/2014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7/21/2014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overlayBlank.pn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8E36636D-D922-432D-A958-524484B5923D}" type="datetimeFigureOut">
              <a:rPr lang="en-US" smtClean="0"/>
              <a:pPr/>
              <a:t>7/21/2014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66787" y="838200"/>
            <a:ext cx="3474720" cy="1619250"/>
          </a:xfrm>
        </p:spPr>
        <p:txBody>
          <a:bodyPr vert="horz" lIns="91440" tIns="45720" rIns="91440" bIns="45720" rtlCol="0" anchor="b">
            <a:noAutofit/>
          </a:bodyPr>
          <a:lstStyle>
            <a:lvl1pPr algn="ctr" defTabSz="914400" rtl="0" eaLnBrk="1" latinLnBrk="0" hangingPunct="1">
              <a:lnSpc>
                <a:spcPct val="95000"/>
              </a:lnSpc>
              <a:spcBef>
                <a:spcPct val="0"/>
              </a:spcBef>
              <a:buNone/>
              <a:defRPr lang="en-US" sz="3000" b="1" kern="1200" dirty="0" smtClean="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altLang="ja-JP" smtClean="0"/>
              <a:t>Click to edit Master title style</a:t>
            </a:r>
            <a:endParaRPr lang="en-US" dirty="0"/>
          </a:p>
        </p:txBody>
      </p:sp>
      <p:sp>
        <p:nvSpPr>
          <p:cNvPr id="3" name="Content Placeholder 2"/>
          <p:cNvSpPr>
            <a:spLocks noGrp="1"/>
          </p:cNvSpPr>
          <p:nvPr>
            <p:ph idx="1"/>
          </p:nvPr>
        </p:nvSpPr>
        <p:spPr>
          <a:xfrm>
            <a:off x="4727892" y="838200"/>
            <a:ext cx="3474720" cy="4572000"/>
          </a:xfrm>
        </p:spPr>
        <p:txBody>
          <a:bodyPr>
            <a:normAutofit/>
          </a:bodyPr>
          <a:lstStyle>
            <a:lvl1pPr marL="282575" indent="-282575">
              <a:defRPr sz="2400"/>
            </a:lvl1pPr>
            <a:lvl2pPr marL="573088" indent="-282575">
              <a:defRPr sz="2200"/>
            </a:lvl2pPr>
            <a:lvl3pPr marL="855663" indent="-282575">
              <a:defRPr sz="2000"/>
            </a:lvl3pPr>
            <a:lvl4pPr marL="1146175" indent="-282575">
              <a:defRPr sz="1800"/>
            </a:lvl4pPr>
            <a:lvl5pPr marL="1430338" indent="-282575">
              <a:defRPr sz="1800"/>
            </a:lvl5pPr>
            <a:lvl6pPr marL="1712913" indent="-282575">
              <a:defRPr sz="1800"/>
            </a:lvl6pPr>
            <a:lvl7pPr marL="2003425" indent="-282575">
              <a:defRPr sz="1800"/>
            </a:lvl7pPr>
            <a:lvl8pPr marL="2286000" indent="-282575">
              <a:defRPr sz="1800"/>
            </a:lvl8pPr>
            <a:lvl9pPr marL="2568575" indent="-282575">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966787" y="2474258"/>
            <a:ext cx="3474720" cy="2743200"/>
          </a:xfrm>
        </p:spPr>
        <p:txBody>
          <a:bodyPr vert="horz" lIns="91440" tIns="45720" rIns="91440" bIns="45720" rtlCol="0">
            <a:normAutofit/>
          </a:bodyPr>
          <a:lstStyle>
            <a:lvl1pPr marL="0" indent="0" algn="ctr">
              <a:lnSpc>
                <a:spcPct val="110000"/>
              </a:lnSpc>
              <a:spcBef>
                <a:spcPts val="600"/>
              </a:spcBef>
              <a:buNone/>
              <a:defRPr lang="en-US" sz="1800" kern="120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altLang="ja-JP"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7/21/2014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overlayText.png"/>
          <p:cNvPicPr>
            <a:picLocks noChangeAspect="1"/>
          </p:cNvPicPr>
          <p:nvPr/>
        </p:nvPicPr>
        <p:blipFill>
          <a:blip r:embed="rId15"/>
          <a:stretch>
            <a:fillRect/>
          </a:stretch>
        </p:blipFill>
        <p:spPr>
          <a:xfrm>
            <a:off x="0" y="0"/>
            <a:ext cx="9144000" cy="6858000"/>
          </a:xfrm>
          <a:prstGeom prst="rect">
            <a:avLst/>
          </a:prstGeom>
        </p:spPr>
      </p:pic>
      <p:sp>
        <p:nvSpPr>
          <p:cNvPr id="2" name="Title Placeholder 1"/>
          <p:cNvSpPr>
            <a:spLocks noGrp="1"/>
          </p:cNvSpPr>
          <p:nvPr>
            <p:ph type="title"/>
          </p:nvPr>
        </p:nvSpPr>
        <p:spPr>
          <a:xfrm>
            <a:off x="779463" y="89647"/>
            <a:ext cx="7583488" cy="1143000"/>
          </a:xfrm>
          <a:prstGeom prst="rect">
            <a:avLst/>
          </a:prstGeom>
        </p:spPr>
        <p:txBody>
          <a:bodyPr vert="horz" lIns="91440" tIns="45720" rIns="91440" bIns="45720" rtlCol="0" anchor="ctr">
            <a:noAutofit/>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955675" y="1600200"/>
            <a:ext cx="7232650" cy="4291013"/>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2"/>
          </p:nvPr>
        </p:nvSpPr>
        <p:spPr>
          <a:xfrm>
            <a:off x="5486400" y="6172200"/>
            <a:ext cx="3200400" cy="365125"/>
          </a:xfrm>
          <a:prstGeom prst="rect">
            <a:avLst/>
          </a:prstGeom>
        </p:spPr>
        <p:txBody>
          <a:bodyPr vert="horz" lIns="91440" tIns="45720" rIns="91440" bIns="45720" rtlCol="0" anchor="ctr"/>
          <a:lstStyle>
            <a:lvl1pPr algn="r">
              <a:defRPr sz="1000" b="1">
                <a:solidFill>
                  <a:schemeClr val="bg1"/>
                </a:solidFill>
              </a:defRPr>
            </a:lvl1pPr>
          </a:lstStyle>
          <a:p>
            <a:fld id="{8E36636D-D922-432D-A958-524484B5923D}" type="datetimeFigureOut">
              <a:rPr lang="en-US" smtClean="0"/>
              <a:pPr/>
              <a:t>7/21/2014</a:t>
            </a:fld>
            <a:endParaRPr lang="en-US"/>
          </a:p>
        </p:txBody>
      </p:sp>
      <p:sp>
        <p:nvSpPr>
          <p:cNvPr id="5" name="Footer Placeholder 4"/>
          <p:cNvSpPr>
            <a:spLocks noGrp="1"/>
          </p:cNvSpPr>
          <p:nvPr>
            <p:ph type="ftr" sz="quarter" idx="3"/>
          </p:nvPr>
        </p:nvSpPr>
        <p:spPr>
          <a:xfrm>
            <a:off x="457200" y="6172200"/>
            <a:ext cx="3200400" cy="365125"/>
          </a:xfrm>
          <a:prstGeom prst="rect">
            <a:avLst/>
          </a:prstGeom>
        </p:spPr>
        <p:txBody>
          <a:bodyPr vert="horz" lIns="91440" tIns="45720" rIns="91440" bIns="45720" rtlCol="0" anchor="ctr"/>
          <a:lstStyle>
            <a:lvl1pPr algn="l">
              <a:defRPr sz="1000" b="1">
                <a:solidFill>
                  <a:schemeClr val="bg1"/>
                </a:solidFill>
              </a:defRPr>
            </a:lvl1pPr>
          </a:lstStyle>
          <a:p>
            <a:endParaRPr lang="en-US"/>
          </a:p>
        </p:txBody>
      </p:sp>
      <p:sp>
        <p:nvSpPr>
          <p:cNvPr id="6" name="Slide Number Placeholder 5"/>
          <p:cNvSpPr>
            <a:spLocks noGrp="1"/>
          </p:cNvSpPr>
          <p:nvPr>
            <p:ph type="sldNum" sz="quarter" idx="4"/>
          </p:nvPr>
        </p:nvSpPr>
        <p:spPr>
          <a:xfrm>
            <a:off x="4305300" y="6172200"/>
            <a:ext cx="533400" cy="365125"/>
          </a:xfrm>
          <a:prstGeom prst="rect">
            <a:avLst/>
          </a:prstGeom>
        </p:spPr>
        <p:txBody>
          <a:bodyPr vert="horz" lIns="91440" tIns="45720" rIns="91440" bIns="45720" rtlCol="0" anchor="ctr"/>
          <a:lstStyle>
            <a:lvl1pPr algn="ctr">
              <a:defRPr sz="1000" b="1">
                <a:solidFill>
                  <a:schemeClr val="bg1"/>
                </a:solidFill>
              </a:defRPr>
            </a:lvl1pPr>
          </a:lstStyle>
          <a:p>
            <a:fld id="{DF28FB93-0A08-4E7D-8E63-9EFA29F1E0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Lst>
  <p:txStyles>
    <p:titleStyle>
      <a:lvl1pPr algn="ctr" defTabSz="914400" rtl="0" eaLnBrk="1" latinLnBrk="0" hangingPunct="1">
        <a:lnSpc>
          <a:spcPct val="95000"/>
        </a:lnSpc>
        <a:spcBef>
          <a:spcPct val="0"/>
        </a:spcBef>
        <a:buNone/>
        <a:defRPr kumimoji="1" sz="4800" b="1" kern="1200">
          <a:solidFill>
            <a:schemeClr val="bg1"/>
          </a:solidFill>
          <a:effectLst>
            <a:outerShdw blurRad="101600" dist="12700" dir="3600000" algn="tl" rotWithShape="0">
              <a:prstClr val="black">
                <a:alpha val="30000"/>
              </a:prstClr>
            </a:outerShdw>
          </a:effectLst>
          <a:latin typeface="+mj-lt"/>
          <a:ea typeface="+mj-ea"/>
          <a:cs typeface="+mj-cs"/>
        </a:defRPr>
      </a:lvl1pPr>
    </p:titleStyle>
    <p:bodyStyle>
      <a:lvl1pPr marL="457200" indent="-457200" algn="l" defTabSz="914400" rtl="0" eaLnBrk="1" latinLnBrk="0" hangingPunct="1">
        <a:spcBef>
          <a:spcPts val="2000"/>
        </a:spcBef>
        <a:spcAft>
          <a:spcPts val="0"/>
        </a:spcAft>
        <a:buSzPct val="90000"/>
        <a:buFont typeface="Wingdings" pitchFamily="2" charset="2"/>
        <a:buChar char=""/>
        <a:defRPr kumimoji="1" sz="2400" kern="1200">
          <a:solidFill>
            <a:schemeClr val="bg1"/>
          </a:solidFill>
          <a:effectLst>
            <a:outerShdw blurRad="101600" dist="12700" dir="3600000" algn="tl" rotWithShape="0">
              <a:prstClr val="black">
                <a:alpha val="30000"/>
              </a:prstClr>
            </a:outerShdw>
          </a:effectLst>
          <a:latin typeface="+mn-lt"/>
          <a:ea typeface="+mn-ea"/>
          <a:cs typeface="+mn-cs"/>
        </a:defRPr>
      </a:lvl1pPr>
      <a:lvl2pPr marL="914400" indent="-457200" algn="l" defTabSz="914400" rtl="0" eaLnBrk="1" latinLnBrk="0" hangingPunct="1">
        <a:spcBef>
          <a:spcPts val="1000"/>
        </a:spcBef>
        <a:spcAft>
          <a:spcPts val="0"/>
        </a:spcAft>
        <a:buSzPct val="90000"/>
        <a:buFont typeface="Wingdings" pitchFamily="2" charset="2"/>
        <a:buChar char=""/>
        <a:defRPr kumimoji="1" sz="2200" kern="1200">
          <a:solidFill>
            <a:schemeClr val="bg1"/>
          </a:solidFill>
          <a:effectLst>
            <a:outerShdw blurRad="101600" dist="12700" dir="3600000" algn="tl" rotWithShape="0">
              <a:prstClr val="black">
                <a:alpha val="30000"/>
              </a:prstClr>
            </a:outerShdw>
          </a:effectLst>
          <a:latin typeface="+mn-lt"/>
          <a:ea typeface="+mn-ea"/>
          <a:cs typeface="+mn-cs"/>
        </a:defRPr>
      </a:lvl2pPr>
      <a:lvl3pPr marL="1371600" indent="-457200" algn="l" defTabSz="914400" rtl="0" eaLnBrk="1" latinLnBrk="0" hangingPunct="1">
        <a:spcBef>
          <a:spcPts val="1000"/>
        </a:spcBef>
        <a:spcAft>
          <a:spcPts val="0"/>
        </a:spcAft>
        <a:buSzPct val="90000"/>
        <a:buFont typeface="Wingdings" pitchFamily="2" charset="2"/>
        <a:buChar char=""/>
        <a:defRPr kumimoji="1" sz="2000" kern="1200">
          <a:solidFill>
            <a:schemeClr val="bg1"/>
          </a:solidFill>
          <a:effectLst>
            <a:outerShdw blurRad="101600" dist="12700" dir="3600000" algn="tl" rotWithShape="0">
              <a:prstClr val="black">
                <a:alpha val="30000"/>
              </a:prstClr>
            </a:outerShdw>
          </a:effectLst>
          <a:latin typeface="+mn-lt"/>
          <a:ea typeface="+mn-ea"/>
          <a:cs typeface="+mn-cs"/>
        </a:defRPr>
      </a:lvl3pPr>
      <a:lvl4pPr marL="1828800" indent="-457200" algn="l" defTabSz="914400" rtl="0" eaLnBrk="1" latinLnBrk="0" hangingPunct="1">
        <a:spcBef>
          <a:spcPts val="1000"/>
        </a:spcBef>
        <a:spcAft>
          <a:spcPts val="0"/>
        </a:spcAft>
        <a:buSzPct val="90000"/>
        <a:buFont typeface="Wingdings" pitchFamily="2" charset="2"/>
        <a:buChar char=""/>
        <a:defRPr kumimoji="1" sz="1800" kern="1200">
          <a:solidFill>
            <a:schemeClr val="bg1"/>
          </a:solidFill>
          <a:effectLst>
            <a:outerShdw blurRad="101600" dist="12700" dir="3600000" algn="tl" rotWithShape="0">
              <a:prstClr val="black">
                <a:alpha val="30000"/>
              </a:prstClr>
            </a:outerShdw>
          </a:effectLst>
          <a:latin typeface="+mn-lt"/>
          <a:ea typeface="+mn-ea"/>
          <a:cs typeface="+mn-cs"/>
        </a:defRPr>
      </a:lvl4pPr>
      <a:lvl5pPr marL="2286000" indent="-457200" algn="l" defTabSz="914400" rtl="0" eaLnBrk="1" latinLnBrk="0" hangingPunct="1">
        <a:spcBef>
          <a:spcPts val="1000"/>
        </a:spcBef>
        <a:spcAft>
          <a:spcPts val="0"/>
        </a:spcAft>
        <a:buSzPct val="90000"/>
        <a:buFont typeface="Wingdings" pitchFamily="2" charset="2"/>
        <a:buChar char=""/>
        <a:defRPr kumimoji="1" sz="1800" kern="1200">
          <a:solidFill>
            <a:schemeClr val="bg1"/>
          </a:solidFill>
          <a:effectLst>
            <a:outerShdw blurRad="101600" dist="12700" dir="3600000" algn="tl" rotWithShape="0">
              <a:prstClr val="black">
                <a:alpha val="30000"/>
              </a:prstClr>
            </a:outerShdw>
          </a:effectLst>
          <a:latin typeface="+mn-lt"/>
          <a:ea typeface="+mn-ea"/>
          <a:cs typeface="+mn-cs"/>
        </a:defRPr>
      </a:lvl5pPr>
      <a:lvl6pPr marL="2743200" indent="-457200" algn="l" defTabSz="914400" rtl="0" eaLnBrk="1" latinLnBrk="0" hangingPunct="1">
        <a:spcBef>
          <a:spcPts val="1000"/>
        </a:spcBef>
        <a:buSzPct val="90000"/>
        <a:buFont typeface="Wingdings" pitchFamily="2" charset="2"/>
        <a:buChar char="{"/>
        <a:defRPr kumimoji="1"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3200400" indent="-457200" algn="l" defTabSz="914400" rtl="0" eaLnBrk="1" latinLnBrk="0" hangingPunct="1">
        <a:spcBef>
          <a:spcPts val="1000"/>
        </a:spcBef>
        <a:buSzPct val="90000"/>
        <a:buFont typeface="Wingdings" pitchFamily="2" charset="2"/>
        <a:buChar char="|"/>
        <a:defRPr kumimoji="1"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3657600" indent="-457200" algn="l" defTabSz="914400" rtl="0" eaLnBrk="1" latinLnBrk="0" hangingPunct="1">
        <a:spcBef>
          <a:spcPts val="1000"/>
        </a:spcBef>
        <a:buSzPct val="90000"/>
        <a:buFont typeface="Wingdings" pitchFamily="2" charset="2"/>
        <a:buChar char="{"/>
        <a:defRPr kumimoji="1"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4114800" indent="-457200" algn="l" defTabSz="914400" rtl="0" eaLnBrk="1" latinLnBrk="0" hangingPunct="1">
        <a:spcBef>
          <a:spcPts val="1000"/>
        </a:spcBef>
        <a:buSzPct val="90000"/>
        <a:buFont typeface="Wingdings" pitchFamily="2" charset="2"/>
        <a:buChar char="|"/>
        <a:defRPr kumimoji="1"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emf"/><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269" y="4457764"/>
            <a:ext cx="7636013" cy="1378784"/>
          </a:xfrm>
        </p:spPr>
        <p:txBody>
          <a:bodyPr/>
          <a:lstStyle/>
          <a:p>
            <a:pPr algn="l"/>
            <a:r>
              <a:rPr kumimoji="1" lang="en-US" altLang="ja-JP" sz="4800" dirty="0" smtClean="0"/>
              <a:t>Community Abundance </a:t>
            </a:r>
            <a:r>
              <a:rPr lang="en-US" altLang="ja-JP" sz="4800" dirty="0" smtClean="0"/>
              <a:t>Declassified</a:t>
            </a:r>
            <a:endParaRPr kumimoji="1" lang="ja-JP" altLang="en-US" sz="4800" dirty="0"/>
          </a:p>
        </p:txBody>
      </p:sp>
      <p:sp>
        <p:nvSpPr>
          <p:cNvPr id="3" name="Subtitle 2"/>
          <p:cNvSpPr>
            <a:spLocks noGrp="1"/>
          </p:cNvSpPr>
          <p:nvPr>
            <p:ph type="subTitle" idx="1"/>
          </p:nvPr>
        </p:nvSpPr>
        <p:spPr>
          <a:xfrm>
            <a:off x="4235635" y="5362088"/>
            <a:ext cx="4386208" cy="948919"/>
          </a:xfrm>
        </p:spPr>
        <p:txBody>
          <a:bodyPr>
            <a:normAutofit/>
          </a:bodyPr>
          <a:lstStyle/>
          <a:p>
            <a:pPr algn="r"/>
            <a:r>
              <a:rPr kumimoji="1" lang="en-US" altLang="ja-JP" sz="1600" dirty="0" smtClean="0"/>
              <a:t>An investigation by</a:t>
            </a:r>
          </a:p>
          <a:p>
            <a:pPr algn="r"/>
            <a:r>
              <a:rPr kumimoji="1" lang="en-US" altLang="ja-JP" dirty="0" smtClean="0"/>
              <a:t>Steve Smith &amp; </a:t>
            </a:r>
            <a:r>
              <a:rPr lang="en-US" altLang="ja-JP" dirty="0" smtClean="0"/>
              <a:t>Ryan Moore</a:t>
            </a:r>
            <a:endParaRPr kumimoji="1" lang="ja-JP" altLang="en-US" dirty="0"/>
          </a:p>
        </p:txBody>
      </p:sp>
      <p:sp>
        <p:nvSpPr>
          <p:cNvPr id="6" name="TextBox 5"/>
          <p:cNvSpPr txBox="1"/>
          <p:nvPr/>
        </p:nvSpPr>
        <p:spPr>
          <a:xfrm>
            <a:off x="150383" y="218316"/>
            <a:ext cx="8148490" cy="2308324"/>
          </a:xfrm>
          <a:prstGeom prst="rect">
            <a:avLst/>
          </a:prstGeom>
          <a:noFill/>
        </p:spPr>
        <p:txBody>
          <a:bodyPr wrap="square" rtlCol="0">
            <a:spAutoFit/>
          </a:bodyPr>
          <a:lstStyle/>
          <a:p>
            <a:r>
              <a:rPr kumimoji="1" lang="en-US" altLang="ja-JP" sz="900" spc="20" dirty="0" smtClean="0">
                <a:solidFill>
                  <a:schemeClr val="bg1"/>
                </a:solidFill>
                <a:latin typeface="Monaco"/>
                <a:cs typeface="Monaco"/>
              </a:rPr>
              <a:t>               AAA                                                                           </a:t>
            </a:r>
            <a:r>
              <a:rPr kumimoji="1" lang="en-US" altLang="ja-JP" sz="900" spc="20" dirty="0">
                <a:solidFill>
                  <a:schemeClr val="bg1"/>
                </a:solidFill>
                <a:latin typeface="Monaco"/>
                <a:cs typeface="Monaco"/>
              </a:rPr>
              <a:t>555555555555555555   1111111   </a:t>
            </a:r>
          </a:p>
          <a:p>
            <a:r>
              <a:rPr kumimoji="1" lang="en-US" altLang="ja-JP" sz="900" spc="20" dirty="0">
                <a:solidFill>
                  <a:schemeClr val="bg1"/>
                </a:solidFill>
                <a:latin typeface="Monaco"/>
                <a:cs typeface="Monaco"/>
              </a:rPr>
              <a:t>              A:::A                                                                          5::::::::::::::::5  1::::::1   </a:t>
            </a:r>
          </a:p>
          <a:p>
            <a:r>
              <a:rPr kumimoji="1" lang="en-US" altLang="ja-JP" sz="900" spc="20" dirty="0">
                <a:solidFill>
                  <a:schemeClr val="bg1"/>
                </a:solidFill>
                <a:latin typeface="Monaco"/>
                <a:cs typeface="Monaco"/>
              </a:rPr>
              <a:t>             A:::::A                                                                         5::::::::::::::::5 1:::::::1   </a:t>
            </a:r>
          </a:p>
          <a:p>
            <a:r>
              <a:rPr kumimoji="1" lang="en-US" altLang="ja-JP" sz="900" spc="20" dirty="0">
                <a:solidFill>
                  <a:schemeClr val="bg1"/>
                </a:solidFill>
                <a:latin typeface="Monaco"/>
                <a:cs typeface="Monaco"/>
              </a:rPr>
              <a:t>            A:::::::A                                                                        5:::::555555555555 111:::::1   </a:t>
            </a:r>
          </a:p>
          <a:p>
            <a:r>
              <a:rPr kumimoji="1" lang="en-US" altLang="ja-JP" sz="900" spc="20" dirty="0">
                <a:solidFill>
                  <a:schemeClr val="bg1"/>
                </a:solidFill>
                <a:latin typeface="Monaco"/>
                <a:cs typeface="Monaco"/>
              </a:rPr>
              <a:t>           A:::::::::A          </a:t>
            </a:r>
            <a:r>
              <a:rPr kumimoji="1" lang="en-US" altLang="ja-JP" sz="900" spc="20" dirty="0" err="1">
                <a:solidFill>
                  <a:schemeClr val="bg1"/>
                </a:solidFill>
                <a:latin typeface="Monaco"/>
                <a:cs typeface="Monaco"/>
              </a:rPr>
              <a:t>rrrrr</a:t>
            </a:r>
            <a:r>
              <a:rPr kumimoji="1" lang="en-US" altLang="ja-JP" sz="900" spc="20" dirty="0">
                <a:solidFill>
                  <a:schemeClr val="bg1"/>
                </a:solidFill>
                <a:latin typeface="Monaco"/>
                <a:cs typeface="Monaco"/>
              </a:rPr>
              <a:t>   </a:t>
            </a:r>
            <a:r>
              <a:rPr kumimoji="1" lang="en-US" altLang="ja-JP" sz="900" spc="20" dirty="0" err="1">
                <a:solidFill>
                  <a:schemeClr val="bg1"/>
                </a:solidFill>
                <a:latin typeface="Monaco"/>
                <a:cs typeface="Monaco"/>
              </a:rPr>
              <a:t>rrrrrrrrr</a:t>
            </a:r>
            <a:r>
              <a:rPr kumimoji="1" lang="en-US" altLang="ja-JP" sz="900" spc="20" dirty="0">
                <a:solidFill>
                  <a:schemeClr val="bg1"/>
                </a:solidFill>
                <a:latin typeface="Monaco"/>
                <a:cs typeface="Monaco"/>
              </a:rPr>
              <a:t>       </a:t>
            </a:r>
            <a:r>
              <a:rPr kumimoji="1" lang="en-US" altLang="ja-JP" sz="900" spc="20" dirty="0" err="1">
                <a:solidFill>
                  <a:schemeClr val="bg1"/>
                </a:solidFill>
                <a:latin typeface="Monaco"/>
                <a:cs typeface="Monaco"/>
              </a:rPr>
              <a:t>eeeeeeeeeeee</a:t>
            </a:r>
            <a:r>
              <a:rPr kumimoji="1" lang="en-US" altLang="ja-JP" sz="900" spc="20" dirty="0">
                <a:solidFill>
                  <a:schemeClr val="bg1"/>
                </a:solidFill>
                <a:latin typeface="Monaco"/>
                <a:cs typeface="Monaco"/>
              </a:rPr>
              <a:t>    </a:t>
            </a:r>
            <a:r>
              <a:rPr kumimoji="1" lang="en-US" altLang="ja-JP" sz="900" spc="20" dirty="0" err="1">
                <a:solidFill>
                  <a:schemeClr val="bg1"/>
                </a:solidFill>
                <a:latin typeface="Monaco"/>
                <a:cs typeface="Monaco"/>
              </a:rPr>
              <a:t>aaaaaaaaaaaaa</a:t>
            </a:r>
            <a:r>
              <a:rPr kumimoji="1" lang="en-US" altLang="ja-JP" sz="900" spc="20" dirty="0">
                <a:solidFill>
                  <a:schemeClr val="bg1"/>
                </a:solidFill>
                <a:latin typeface="Monaco"/>
                <a:cs typeface="Monaco"/>
              </a:rPr>
              <a:t>        5:::::5               1::::1   </a:t>
            </a:r>
          </a:p>
          <a:p>
            <a:r>
              <a:rPr kumimoji="1" lang="en-US" altLang="ja-JP" sz="900" spc="20" dirty="0">
                <a:solidFill>
                  <a:schemeClr val="bg1"/>
                </a:solidFill>
                <a:latin typeface="Monaco"/>
                <a:cs typeface="Monaco"/>
              </a:rPr>
              <a:t>          A:::::A:::::A         r::::</a:t>
            </a:r>
            <a:r>
              <a:rPr kumimoji="1" lang="en-US" altLang="ja-JP" sz="900" spc="20" dirty="0" err="1">
                <a:solidFill>
                  <a:schemeClr val="bg1"/>
                </a:solidFill>
                <a:latin typeface="Monaco"/>
                <a:cs typeface="Monaco"/>
              </a:rPr>
              <a:t>rrr</a:t>
            </a:r>
            <a:r>
              <a:rPr kumimoji="1" lang="en-US" altLang="ja-JP" sz="900" spc="20" dirty="0">
                <a:solidFill>
                  <a:schemeClr val="bg1"/>
                </a:solidFill>
                <a:latin typeface="Monaco"/>
                <a:cs typeface="Monaco"/>
              </a:rPr>
              <a:t>:::::::::r    </a:t>
            </a:r>
            <a:r>
              <a:rPr kumimoji="1" lang="en-US" altLang="ja-JP" sz="900" spc="20" dirty="0" err="1">
                <a:solidFill>
                  <a:schemeClr val="bg1"/>
                </a:solidFill>
                <a:latin typeface="Monaco"/>
                <a:cs typeface="Monaco"/>
              </a:rPr>
              <a:t>ee</a:t>
            </a:r>
            <a:r>
              <a:rPr kumimoji="1" lang="en-US" altLang="ja-JP" sz="900" spc="20" dirty="0">
                <a:solidFill>
                  <a:schemeClr val="bg1"/>
                </a:solidFill>
                <a:latin typeface="Monaco"/>
                <a:cs typeface="Monaco"/>
              </a:rPr>
              <a:t>::::::::::::</a:t>
            </a:r>
            <a:r>
              <a:rPr kumimoji="1" lang="en-US" altLang="ja-JP" sz="900" spc="20" dirty="0" err="1">
                <a:solidFill>
                  <a:schemeClr val="bg1"/>
                </a:solidFill>
                <a:latin typeface="Monaco"/>
                <a:cs typeface="Monaco"/>
              </a:rPr>
              <a:t>ee</a:t>
            </a:r>
            <a:r>
              <a:rPr kumimoji="1" lang="en-US" altLang="ja-JP" sz="900" spc="20" dirty="0">
                <a:solidFill>
                  <a:schemeClr val="bg1"/>
                </a:solidFill>
                <a:latin typeface="Monaco"/>
                <a:cs typeface="Monaco"/>
              </a:rPr>
              <a:t>  a::::::::::::a       5:::::5               1::::1   </a:t>
            </a:r>
          </a:p>
          <a:p>
            <a:r>
              <a:rPr kumimoji="1" lang="en-US" altLang="ja-JP" sz="900" spc="20" dirty="0">
                <a:solidFill>
                  <a:schemeClr val="bg1"/>
                </a:solidFill>
                <a:latin typeface="Monaco"/>
                <a:cs typeface="Monaco"/>
              </a:rPr>
              <a:t>         A:::::A A:::::A        r:::::::::::::::::r  e::::::</a:t>
            </a:r>
            <a:r>
              <a:rPr kumimoji="1" lang="en-US" altLang="ja-JP" sz="900" spc="20" dirty="0" err="1">
                <a:solidFill>
                  <a:schemeClr val="bg1"/>
                </a:solidFill>
                <a:latin typeface="Monaco"/>
                <a:cs typeface="Monaco"/>
              </a:rPr>
              <a:t>eeeee</a:t>
            </a:r>
            <a:r>
              <a:rPr kumimoji="1" lang="en-US" altLang="ja-JP" sz="900" spc="20" dirty="0">
                <a:solidFill>
                  <a:schemeClr val="bg1"/>
                </a:solidFill>
                <a:latin typeface="Monaco"/>
                <a:cs typeface="Monaco"/>
              </a:rPr>
              <a:t>:::::</a:t>
            </a:r>
            <a:r>
              <a:rPr kumimoji="1" lang="en-US" altLang="ja-JP" sz="900" spc="20" dirty="0" err="1">
                <a:solidFill>
                  <a:schemeClr val="bg1"/>
                </a:solidFill>
                <a:latin typeface="Monaco"/>
                <a:cs typeface="Monaco"/>
              </a:rPr>
              <a:t>eeaaaaaaaaa</a:t>
            </a:r>
            <a:r>
              <a:rPr kumimoji="1" lang="en-US" altLang="ja-JP" sz="900" spc="20" dirty="0">
                <a:solidFill>
                  <a:schemeClr val="bg1"/>
                </a:solidFill>
                <a:latin typeface="Monaco"/>
                <a:cs typeface="Monaco"/>
              </a:rPr>
              <a:t>:::::a      5:::::5555555555      1::::1   </a:t>
            </a:r>
          </a:p>
          <a:p>
            <a:r>
              <a:rPr kumimoji="1" lang="en-US" altLang="ja-JP" sz="900" spc="20" dirty="0">
                <a:solidFill>
                  <a:schemeClr val="bg1"/>
                </a:solidFill>
                <a:latin typeface="Monaco"/>
                <a:cs typeface="Monaco"/>
              </a:rPr>
              <a:t>        A:::::A   A:::::A       </a:t>
            </a:r>
            <a:r>
              <a:rPr kumimoji="1" lang="en-US" altLang="ja-JP" sz="900" spc="20" dirty="0" err="1">
                <a:solidFill>
                  <a:schemeClr val="bg1"/>
                </a:solidFill>
                <a:latin typeface="Monaco"/>
                <a:cs typeface="Monaco"/>
              </a:rPr>
              <a:t>rr</a:t>
            </a:r>
            <a:r>
              <a:rPr kumimoji="1" lang="en-US" altLang="ja-JP" sz="900" spc="20" dirty="0">
                <a:solidFill>
                  <a:schemeClr val="bg1"/>
                </a:solidFill>
                <a:latin typeface="Monaco"/>
                <a:cs typeface="Monaco"/>
              </a:rPr>
              <a:t>::::::</a:t>
            </a:r>
            <a:r>
              <a:rPr kumimoji="1" lang="en-US" altLang="ja-JP" sz="900" spc="20" dirty="0" err="1">
                <a:solidFill>
                  <a:schemeClr val="bg1"/>
                </a:solidFill>
                <a:latin typeface="Monaco"/>
                <a:cs typeface="Monaco"/>
              </a:rPr>
              <a:t>rrrrr</a:t>
            </a:r>
            <a:r>
              <a:rPr kumimoji="1" lang="en-US" altLang="ja-JP" sz="900" spc="20" dirty="0">
                <a:solidFill>
                  <a:schemeClr val="bg1"/>
                </a:solidFill>
                <a:latin typeface="Monaco"/>
                <a:cs typeface="Monaco"/>
              </a:rPr>
              <a:t>::::::re::::::e     e:::::e         a::::a      5:::::::::::::::5     1::::l   </a:t>
            </a:r>
          </a:p>
          <a:p>
            <a:r>
              <a:rPr kumimoji="1" lang="en-US" altLang="ja-JP" sz="900" spc="20" dirty="0">
                <a:solidFill>
                  <a:schemeClr val="bg1"/>
                </a:solidFill>
                <a:latin typeface="Monaco"/>
                <a:cs typeface="Monaco"/>
              </a:rPr>
              <a:t>       A:::::A     A:::::A       r:::::r     r:::::re:::::::</a:t>
            </a:r>
            <a:r>
              <a:rPr kumimoji="1" lang="en-US" altLang="ja-JP" sz="900" spc="20" dirty="0" err="1">
                <a:solidFill>
                  <a:schemeClr val="bg1"/>
                </a:solidFill>
                <a:latin typeface="Monaco"/>
                <a:cs typeface="Monaco"/>
              </a:rPr>
              <a:t>eeeee</a:t>
            </a:r>
            <a:r>
              <a:rPr kumimoji="1" lang="en-US" altLang="ja-JP" sz="900" spc="20" dirty="0">
                <a:solidFill>
                  <a:schemeClr val="bg1"/>
                </a:solidFill>
                <a:latin typeface="Monaco"/>
                <a:cs typeface="Monaco"/>
              </a:rPr>
              <a:t>::::::e  </a:t>
            </a:r>
            <a:r>
              <a:rPr kumimoji="1" lang="en-US" altLang="ja-JP" sz="900" spc="20" dirty="0" err="1">
                <a:solidFill>
                  <a:schemeClr val="bg1"/>
                </a:solidFill>
                <a:latin typeface="Monaco"/>
                <a:cs typeface="Monaco"/>
              </a:rPr>
              <a:t>aaaaaaa</a:t>
            </a:r>
            <a:r>
              <a:rPr kumimoji="1" lang="en-US" altLang="ja-JP" sz="900" spc="20" dirty="0">
                <a:solidFill>
                  <a:schemeClr val="bg1"/>
                </a:solidFill>
                <a:latin typeface="Monaco"/>
                <a:cs typeface="Monaco"/>
              </a:rPr>
              <a:t>:::::a      555555555555:::::5    1::::l   </a:t>
            </a:r>
          </a:p>
          <a:p>
            <a:r>
              <a:rPr kumimoji="1" lang="en-US" altLang="ja-JP" sz="900" spc="20" dirty="0">
                <a:solidFill>
                  <a:schemeClr val="bg1"/>
                </a:solidFill>
                <a:latin typeface="Monaco"/>
                <a:cs typeface="Monaco"/>
              </a:rPr>
              <a:t>      A:::::AAAAAAAAA:::::A      r:::::r     </a:t>
            </a:r>
            <a:r>
              <a:rPr kumimoji="1" lang="en-US" altLang="ja-JP" sz="900" spc="20" dirty="0" err="1">
                <a:solidFill>
                  <a:schemeClr val="bg1"/>
                </a:solidFill>
                <a:latin typeface="Monaco"/>
                <a:cs typeface="Monaco"/>
              </a:rPr>
              <a:t>rrrrrrre</a:t>
            </a:r>
            <a:r>
              <a:rPr kumimoji="1" lang="en-US" altLang="ja-JP" sz="900" spc="20" dirty="0">
                <a:solidFill>
                  <a:schemeClr val="bg1"/>
                </a:solidFill>
                <a:latin typeface="Monaco"/>
                <a:cs typeface="Monaco"/>
              </a:rPr>
              <a:t>:::::::::::::::::e </a:t>
            </a:r>
            <a:r>
              <a:rPr kumimoji="1" lang="en-US" altLang="ja-JP" sz="900" spc="20" dirty="0" err="1">
                <a:solidFill>
                  <a:schemeClr val="bg1"/>
                </a:solidFill>
                <a:latin typeface="Monaco"/>
                <a:cs typeface="Monaco"/>
              </a:rPr>
              <a:t>aa</a:t>
            </a:r>
            <a:r>
              <a:rPr kumimoji="1" lang="en-US" altLang="ja-JP" sz="900" spc="20" dirty="0">
                <a:solidFill>
                  <a:schemeClr val="bg1"/>
                </a:solidFill>
                <a:latin typeface="Monaco"/>
                <a:cs typeface="Monaco"/>
              </a:rPr>
              <a:t>::::::::::::a                  5:::::5   1::::l   </a:t>
            </a:r>
          </a:p>
          <a:p>
            <a:r>
              <a:rPr kumimoji="1" lang="en-US" altLang="ja-JP" sz="900" spc="20" dirty="0">
                <a:solidFill>
                  <a:schemeClr val="bg1"/>
                </a:solidFill>
                <a:latin typeface="Monaco"/>
                <a:cs typeface="Monaco"/>
              </a:rPr>
              <a:t>     A:::::::::::::::::::::A     r:::::r            e::::::</a:t>
            </a:r>
            <a:r>
              <a:rPr kumimoji="1" lang="en-US" altLang="ja-JP" sz="900" spc="20" dirty="0" err="1">
                <a:solidFill>
                  <a:schemeClr val="bg1"/>
                </a:solidFill>
                <a:latin typeface="Monaco"/>
                <a:cs typeface="Monaco"/>
              </a:rPr>
              <a:t>eeeeeeeeeee</a:t>
            </a:r>
            <a:r>
              <a:rPr kumimoji="1" lang="en-US" altLang="ja-JP" sz="900" spc="20" dirty="0">
                <a:solidFill>
                  <a:schemeClr val="bg1"/>
                </a:solidFill>
                <a:latin typeface="Monaco"/>
                <a:cs typeface="Monaco"/>
              </a:rPr>
              <a:t> a::::</a:t>
            </a:r>
            <a:r>
              <a:rPr kumimoji="1" lang="en-US" altLang="ja-JP" sz="900" spc="20" dirty="0" err="1">
                <a:solidFill>
                  <a:schemeClr val="bg1"/>
                </a:solidFill>
                <a:latin typeface="Monaco"/>
                <a:cs typeface="Monaco"/>
              </a:rPr>
              <a:t>aaaa</a:t>
            </a:r>
            <a:r>
              <a:rPr kumimoji="1" lang="en-US" altLang="ja-JP" sz="900" spc="20" dirty="0">
                <a:solidFill>
                  <a:schemeClr val="bg1"/>
                </a:solidFill>
                <a:latin typeface="Monaco"/>
                <a:cs typeface="Monaco"/>
              </a:rPr>
              <a:t>::::::a                  5:::::5   1::::l   </a:t>
            </a:r>
          </a:p>
          <a:p>
            <a:r>
              <a:rPr kumimoji="1" lang="en-US" altLang="ja-JP" sz="900" spc="20" dirty="0">
                <a:solidFill>
                  <a:schemeClr val="bg1"/>
                </a:solidFill>
                <a:latin typeface="Monaco"/>
                <a:cs typeface="Monaco"/>
              </a:rPr>
              <a:t>    A:::::AAAAAAAAAAAAA:::::A    r:::::r            e:::::::e         a::::a    a:::::a      5555555     5:::::5   1::::l   </a:t>
            </a:r>
          </a:p>
          <a:p>
            <a:r>
              <a:rPr kumimoji="1" lang="en-US" altLang="ja-JP" sz="900" spc="20" dirty="0">
                <a:solidFill>
                  <a:schemeClr val="bg1"/>
                </a:solidFill>
                <a:latin typeface="Monaco"/>
                <a:cs typeface="Monaco"/>
              </a:rPr>
              <a:t>   A:::::A             A:::::A   r:::::r            e::::::::e        a::::a    a:::::a      5::::::55555::::::5111::::::111</a:t>
            </a:r>
          </a:p>
          <a:p>
            <a:r>
              <a:rPr kumimoji="1" lang="en-US" altLang="ja-JP" sz="900" spc="20" dirty="0">
                <a:solidFill>
                  <a:schemeClr val="bg1"/>
                </a:solidFill>
                <a:latin typeface="Monaco"/>
                <a:cs typeface="Monaco"/>
              </a:rPr>
              <a:t>  A:::::A               A:::::A  r:::::r             e::::::::</a:t>
            </a:r>
            <a:r>
              <a:rPr kumimoji="1" lang="en-US" altLang="ja-JP" sz="900" spc="20" dirty="0" err="1">
                <a:solidFill>
                  <a:schemeClr val="bg1"/>
                </a:solidFill>
                <a:latin typeface="Monaco"/>
                <a:cs typeface="Monaco"/>
              </a:rPr>
              <a:t>eeeeeeeea</a:t>
            </a:r>
            <a:r>
              <a:rPr kumimoji="1" lang="en-US" altLang="ja-JP" sz="900" spc="20" dirty="0">
                <a:solidFill>
                  <a:schemeClr val="bg1"/>
                </a:solidFill>
                <a:latin typeface="Monaco"/>
                <a:cs typeface="Monaco"/>
              </a:rPr>
              <a:t>:::::</a:t>
            </a:r>
            <a:r>
              <a:rPr kumimoji="1" lang="en-US" altLang="ja-JP" sz="900" spc="20" dirty="0" err="1">
                <a:solidFill>
                  <a:schemeClr val="bg1"/>
                </a:solidFill>
                <a:latin typeface="Monaco"/>
                <a:cs typeface="Monaco"/>
              </a:rPr>
              <a:t>aaaa</a:t>
            </a:r>
            <a:r>
              <a:rPr kumimoji="1" lang="en-US" altLang="ja-JP" sz="900" spc="20" dirty="0">
                <a:solidFill>
                  <a:schemeClr val="bg1"/>
                </a:solidFill>
                <a:latin typeface="Monaco"/>
                <a:cs typeface="Monaco"/>
              </a:rPr>
              <a:t>::::::a       55:::::::::::::55 1::::::::::1</a:t>
            </a:r>
          </a:p>
          <a:p>
            <a:r>
              <a:rPr kumimoji="1" lang="en-US" altLang="ja-JP" sz="900" spc="20" dirty="0">
                <a:solidFill>
                  <a:schemeClr val="bg1"/>
                </a:solidFill>
                <a:latin typeface="Monaco"/>
                <a:cs typeface="Monaco"/>
              </a:rPr>
              <a:t> A:::::A                 A:::::A r:::::r              </a:t>
            </a:r>
            <a:r>
              <a:rPr kumimoji="1" lang="en-US" altLang="ja-JP" sz="900" spc="20" dirty="0" err="1">
                <a:solidFill>
                  <a:schemeClr val="bg1"/>
                </a:solidFill>
                <a:latin typeface="Monaco"/>
                <a:cs typeface="Monaco"/>
              </a:rPr>
              <a:t>ee</a:t>
            </a:r>
            <a:r>
              <a:rPr kumimoji="1" lang="en-US" altLang="ja-JP" sz="900" spc="20" dirty="0">
                <a:solidFill>
                  <a:schemeClr val="bg1"/>
                </a:solidFill>
                <a:latin typeface="Monaco"/>
                <a:cs typeface="Monaco"/>
              </a:rPr>
              <a:t>:::::::::::::e a::::::::::</a:t>
            </a:r>
            <a:r>
              <a:rPr kumimoji="1" lang="en-US" altLang="ja-JP" sz="900" spc="20" dirty="0" err="1">
                <a:solidFill>
                  <a:schemeClr val="bg1"/>
                </a:solidFill>
                <a:latin typeface="Monaco"/>
                <a:cs typeface="Monaco"/>
              </a:rPr>
              <a:t>aa</a:t>
            </a:r>
            <a:r>
              <a:rPr kumimoji="1" lang="en-US" altLang="ja-JP" sz="900" spc="20" dirty="0">
                <a:solidFill>
                  <a:schemeClr val="bg1"/>
                </a:solidFill>
                <a:latin typeface="Monaco"/>
                <a:cs typeface="Monaco"/>
              </a:rPr>
              <a:t>:::a        55:::::::::55   1::::::::::1</a:t>
            </a:r>
          </a:p>
          <a:p>
            <a:r>
              <a:rPr kumimoji="1" lang="en-US" altLang="ja-JP" sz="900" spc="20" dirty="0">
                <a:solidFill>
                  <a:schemeClr val="bg1"/>
                </a:solidFill>
                <a:latin typeface="Monaco"/>
                <a:cs typeface="Monaco"/>
              </a:rPr>
              <a:t>AAAAAAA                   </a:t>
            </a:r>
            <a:r>
              <a:rPr kumimoji="1" lang="en-US" altLang="ja-JP" sz="900" spc="20" dirty="0" err="1">
                <a:solidFill>
                  <a:schemeClr val="bg1"/>
                </a:solidFill>
                <a:latin typeface="Monaco"/>
                <a:cs typeface="Monaco"/>
              </a:rPr>
              <a:t>AAAAAAArrrrrrr</a:t>
            </a:r>
            <a:r>
              <a:rPr kumimoji="1" lang="en-US" altLang="ja-JP" sz="900" spc="20" dirty="0">
                <a:solidFill>
                  <a:schemeClr val="bg1"/>
                </a:solidFill>
                <a:latin typeface="Monaco"/>
                <a:cs typeface="Monaco"/>
              </a:rPr>
              <a:t>                </a:t>
            </a:r>
            <a:r>
              <a:rPr kumimoji="1" lang="en-US" altLang="ja-JP" sz="900" spc="20" dirty="0" err="1">
                <a:solidFill>
                  <a:schemeClr val="bg1"/>
                </a:solidFill>
                <a:latin typeface="Monaco"/>
                <a:cs typeface="Monaco"/>
              </a:rPr>
              <a:t>eeeeeeeeeeeeee</a:t>
            </a:r>
            <a:r>
              <a:rPr kumimoji="1" lang="en-US" altLang="ja-JP" sz="900" spc="20" dirty="0">
                <a:solidFill>
                  <a:schemeClr val="bg1"/>
                </a:solidFill>
                <a:latin typeface="Monaco"/>
                <a:cs typeface="Monaco"/>
              </a:rPr>
              <a:t>  </a:t>
            </a:r>
            <a:r>
              <a:rPr kumimoji="1" lang="en-US" altLang="ja-JP" sz="900" spc="20" dirty="0" err="1">
                <a:solidFill>
                  <a:schemeClr val="bg1"/>
                </a:solidFill>
                <a:latin typeface="Monaco"/>
                <a:cs typeface="Monaco"/>
              </a:rPr>
              <a:t>aaaaaaaaaa</a:t>
            </a:r>
            <a:r>
              <a:rPr kumimoji="1" lang="en-US" altLang="ja-JP" sz="900" spc="20" dirty="0">
                <a:solidFill>
                  <a:schemeClr val="bg1"/>
                </a:solidFill>
                <a:latin typeface="Monaco"/>
                <a:cs typeface="Monaco"/>
              </a:rPr>
              <a:t>  </a:t>
            </a:r>
            <a:r>
              <a:rPr kumimoji="1" lang="en-US" altLang="ja-JP" sz="900" spc="20" dirty="0" err="1">
                <a:solidFill>
                  <a:schemeClr val="bg1"/>
                </a:solidFill>
                <a:latin typeface="Monaco"/>
                <a:cs typeface="Monaco"/>
              </a:rPr>
              <a:t>aaaa</a:t>
            </a:r>
            <a:r>
              <a:rPr kumimoji="1" lang="en-US" altLang="ja-JP" sz="900" spc="20" dirty="0">
                <a:solidFill>
                  <a:schemeClr val="bg1"/>
                </a:solidFill>
                <a:latin typeface="Monaco"/>
                <a:cs typeface="Monaco"/>
              </a:rPr>
              <a:t>          555555555     111111111111</a:t>
            </a:r>
            <a:endParaRPr kumimoji="1" lang="ja-JP" altLang="en-US" sz="900" spc="20" dirty="0">
              <a:solidFill>
                <a:schemeClr val="bg1"/>
              </a:solidFill>
              <a:latin typeface="Monaco"/>
              <a:cs typeface="Monaco"/>
            </a:endParaRPr>
          </a:p>
        </p:txBody>
      </p:sp>
    </p:spTree>
    <p:extLst>
      <p:ext uri="{BB962C8B-B14F-4D97-AF65-F5344CB8AC3E}">
        <p14:creationId xmlns:p14="http://schemas.microsoft.com/office/powerpoint/2010/main" val="2930598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67051"/>
            <a:ext cx="2152199" cy="538878"/>
          </a:xfrm>
        </p:spPr>
        <p:txBody>
          <a:bodyPr/>
          <a:lstStyle/>
          <a:p>
            <a:pPr marL="0" indent="0">
              <a:buNone/>
            </a:pPr>
            <a:r>
              <a:rPr lang="en-US" altLang="ja-JP" dirty="0" smtClean="0"/>
              <a:t>Li et al., 2010</a:t>
            </a:r>
            <a:endParaRPr kumimoji="1" lang="ja-JP" altLang="en-US" dirty="0"/>
          </a:p>
        </p:txBody>
      </p:sp>
      <p:sp>
        <p:nvSpPr>
          <p:cNvPr id="5" name="Title 1"/>
          <p:cNvSpPr>
            <a:spLocks noGrp="1"/>
          </p:cNvSpPr>
          <p:nvPr>
            <p:ph type="title"/>
          </p:nvPr>
        </p:nvSpPr>
        <p:spPr>
          <a:xfrm>
            <a:off x="-407208" y="26108"/>
            <a:ext cx="4851470" cy="1143000"/>
          </a:xfrm>
        </p:spPr>
        <p:txBody>
          <a:bodyPr/>
          <a:lstStyle/>
          <a:p>
            <a:r>
              <a:rPr lang="en-US" altLang="ja-JP" dirty="0" err="1" smtClean="0"/>
              <a:t>SOAPdenovo</a:t>
            </a:r>
            <a:endParaRPr kumimoji="1" lang="ja-JP" altLang="en-US" dirty="0"/>
          </a:p>
        </p:txBody>
      </p:sp>
      <p:sp>
        <p:nvSpPr>
          <p:cNvPr id="6" name="Content Placeholder 2"/>
          <p:cNvSpPr txBox="1">
            <a:spLocks/>
          </p:cNvSpPr>
          <p:nvPr/>
        </p:nvSpPr>
        <p:spPr>
          <a:xfrm>
            <a:off x="217217" y="1600200"/>
            <a:ext cx="3575726" cy="5101129"/>
          </a:xfrm>
          <a:prstGeom prst="rect">
            <a:avLst/>
          </a:prstGeom>
        </p:spPr>
        <p:txBody>
          <a:bodyPr vert="horz" lIns="91440" tIns="45720" rIns="91440" bIns="45720" rtlCol="0">
            <a:normAutofit lnSpcReduction="10000"/>
          </a:bodyPr>
          <a:lstStyle>
            <a:lvl1pPr marL="457200" indent="-457200" algn="l" defTabSz="914400" rtl="0" eaLnBrk="1" latinLnBrk="0" hangingPunct="1">
              <a:spcBef>
                <a:spcPts val="2000"/>
              </a:spcBef>
              <a:spcAft>
                <a:spcPts val="0"/>
              </a:spcAft>
              <a:buSzPct val="90000"/>
              <a:buFont typeface="Wingdings" pitchFamily="2" charset="2"/>
              <a:buChar char=""/>
              <a:defRPr kumimoji="1" sz="2400" kern="1200">
                <a:solidFill>
                  <a:schemeClr val="bg1"/>
                </a:solidFill>
                <a:effectLst>
                  <a:outerShdw blurRad="101600" dist="12700" dir="3600000" algn="tl" rotWithShape="0">
                    <a:prstClr val="black">
                      <a:alpha val="30000"/>
                    </a:prstClr>
                  </a:outerShdw>
                </a:effectLst>
                <a:latin typeface="+mn-lt"/>
                <a:ea typeface="+mn-ea"/>
                <a:cs typeface="+mn-cs"/>
              </a:defRPr>
            </a:lvl1pPr>
            <a:lvl2pPr marL="914400" indent="-457200" algn="l" defTabSz="914400" rtl="0" eaLnBrk="1" latinLnBrk="0" hangingPunct="1">
              <a:spcBef>
                <a:spcPts val="1000"/>
              </a:spcBef>
              <a:spcAft>
                <a:spcPts val="0"/>
              </a:spcAft>
              <a:buSzPct val="90000"/>
              <a:buFont typeface="Wingdings" pitchFamily="2" charset="2"/>
              <a:buChar char=""/>
              <a:defRPr kumimoji="1" sz="2200" kern="1200">
                <a:solidFill>
                  <a:schemeClr val="bg1"/>
                </a:solidFill>
                <a:effectLst>
                  <a:outerShdw blurRad="101600" dist="12700" dir="3600000" algn="tl" rotWithShape="0">
                    <a:prstClr val="black">
                      <a:alpha val="30000"/>
                    </a:prstClr>
                  </a:outerShdw>
                </a:effectLst>
                <a:latin typeface="+mn-lt"/>
                <a:ea typeface="+mn-ea"/>
                <a:cs typeface="+mn-cs"/>
              </a:defRPr>
            </a:lvl2pPr>
            <a:lvl3pPr marL="1371600" indent="-457200" algn="l" defTabSz="914400" rtl="0" eaLnBrk="1" latinLnBrk="0" hangingPunct="1">
              <a:spcBef>
                <a:spcPts val="1000"/>
              </a:spcBef>
              <a:spcAft>
                <a:spcPts val="0"/>
              </a:spcAft>
              <a:buSzPct val="90000"/>
              <a:buFont typeface="Wingdings" pitchFamily="2" charset="2"/>
              <a:buChar char=""/>
              <a:defRPr kumimoji="1" sz="2000" kern="1200">
                <a:solidFill>
                  <a:schemeClr val="bg1"/>
                </a:solidFill>
                <a:effectLst>
                  <a:outerShdw blurRad="101600" dist="12700" dir="3600000" algn="tl" rotWithShape="0">
                    <a:prstClr val="black">
                      <a:alpha val="30000"/>
                    </a:prstClr>
                  </a:outerShdw>
                </a:effectLst>
                <a:latin typeface="+mn-lt"/>
                <a:ea typeface="+mn-ea"/>
                <a:cs typeface="+mn-cs"/>
              </a:defRPr>
            </a:lvl3pPr>
            <a:lvl4pPr marL="1828800" indent="-457200" algn="l" defTabSz="914400" rtl="0" eaLnBrk="1" latinLnBrk="0" hangingPunct="1">
              <a:spcBef>
                <a:spcPts val="1000"/>
              </a:spcBef>
              <a:spcAft>
                <a:spcPts val="0"/>
              </a:spcAft>
              <a:buSzPct val="90000"/>
              <a:buFont typeface="Wingdings" pitchFamily="2" charset="2"/>
              <a:buChar char=""/>
              <a:defRPr kumimoji="1" sz="1800" kern="1200">
                <a:solidFill>
                  <a:schemeClr val="bg1"/>
                </a:solidFill>
                <a:effectLst>
                  <a:outerShdw blurRad="101600" dist="12700" dir="3600000" algn="tl" rotWithShape="0">
                    <a:prstClr val="black">
                      <a:alpha val="30000"/>
                    </a:prstClr>
                  </a:outerShdw>
                </a:effectLst>
                <a:latin typeface="+mn-lt"/>
                <a:ea typeface="+mn-ea"/>
                <a:cs typeface="+mn-cs"/>
              </a:defRPr>
            </a:lvl4pPr>
            <a:lvl5pPr marL="2286000" indent="-457200" algn="l" defTabSz="914400" rtl="0" eaLnBrk="1" latinLnBrk="0" hangingPunct="1">
              <a:spcBef>
                <a:spcPts val="1000"/>
              </a:spcBef>
              <a:spcAft>
                <a:spcPts val="0"/>
              </a:spcAft>
              <a:buSzPct val="90000"/>
              <a:buFont typeface="Wingdings" pitchFamily="2" charset="2"/>
              <a:buChar char=""/>
              <a:defRPr kumimoji="1" sz="1800" kern="1200">
                <a:solidFill>
                  <a:schemeClr val="bg1"/>
                </a:solidFill>
                <a:effectLst>
                  <a:outerShdw blurRad="101600" dist="12700" dir="3600000" algn="tl" rotWithShape="0">
                    <a:prstClr val="black">
                      <a:alpha val="30000"/>
                    </a:prstClr>
                  </a:outerShdw>
                </a:effectLst>
                <a:latin typeface="+mn-lt"/>
                <a:ea typeface="+mn-ea"/>
                <a:cs typeface="+mn-cs"/>
              </a:defRPr>
            </a:lvl5pPr>
            <a:lvl6pPr marL="2743200" indent="-457200" algn="l" defTabSz="914400" rtl="0" eaLnBrk="1" latinLnBrk="0" hangingPunct="1">
              <a:spcBef>
                <a:spcPts val="1000"/>
              </a:spcBef>
              <a:buSzPct val="90000"/>
              <a:buFont typeface="Wingdings" pitchFamily="2" charset="2"/>
              <a:buChar char="{"/>
              <a:defRPr kumimoji="1"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3200400" indent="-457200" algn="l" defTabSz="914400" rtl="0" eaLnBrk="1" latinLnBrk="0" hangingPunct="1">
              <a:spcBef>
                <a:spcPts val="1000"/>
              </a:spcBef>
              <a:buSzPct val="90000"/>
              <a:buFont typeface="Wingdings" pitchFamily="2" charset="2"/>
              <a:buChar char="|"/>
              <a:defRPr kumimoji="1"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3657600" indent="-457200" algn="l" defTabSz="914400" rtl="0" eaLnBrk="1" latinLnBrk="0" hangingPunct="1">
              <a:spcBef>
                <a:spcPts val="1000"/>
              </a:spcBef>
              <a:buSzPct val="90000"/>
              <a:buFont typeface="Wingdings" pitchFamily="2" charset="2"/>
              <a:buChar char="{"/>
              <a:defRPr kumimoji="1"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4114800" indent="-457200" algn="l" defTabSz="914400" rtl="0" eaLnBrk="1" latinLnBrk="0" hangingPunct="1">
              <a:spcBef>
                <a:spcPts val="1000"/>
              </a:spcBef>
              <a:buSzPct val="90000"/>
              <a:buFont typeface="Wingdings" pitchFamily="2" charset="2"/>
              <a:buChar char="|"/>
              <a:defRPr kumimoji="1"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a:lstStyle>
          <a:p>
            <a:r>
              <a:rPr lang="en-US" altLang="ja-JP" dirty="0" smtClean="0"/>
              <a:t>De </a:t>
            </a:r>
            <a:r>
              <a:rPr lang="en-US" altLang="ja-JP" dirty="0" err="1" smtClean="0"/>
              <a:t>Bruijn</a:t>
            </a:r>
            <a:r>
              <a:rPr lang="en-US" altLang="ja-JP" dirty="0" smtClean="0"/>
              <a:t> graph represents overlaps</a:t>
            </a:r>
          </a:p>
          <a:p>
            <a:r>
              <a:rPr lang="en-US" altLang="ja-JP" dirty="0" smtClean="0"/>
              <a:t>Remove erroneous connections</a:t>
            </a:r>
          </a:p>
          <a:p>
            <a:r>
              <a:rPr lang="en-US" altLang="ja-JP" dirty="0" smtClean="0"/>
              <a:t>Break connections at repeat boundaries</a:t>
            </a:r>
          </a:p>
          <a:p>
            <a:r>
              <a:rPr lang="en-US" altLang="ja-JP" dirty="0" smtClean="0"/>
              <a:t>Join </a:t>
            </a:r>
            <a:r>
              <a:rPr lang="en-US" altLang="ja-JP" dirty="0" err="1" smtClean="0"/>
              <a:t>contigs</a:t>
            </a:r>
            <a:r>
              <a:rPr lang="en-US" altLang="ja-JP" dirty="0" smtClean="0"/>
              <a:t> into scaffolds w/PE info</a:t>
            </a:r>
          </a:p>
          <a:p>
            <a:r>
              <a:rPr lang="en-US" altLang="ja-JP" dirty="0" smtClean="0"/>
              <a:t>Close gaps w/PE info</a:t>
            </a:r>
          </a:p>
          <a:p>
            <a:endParaRPr lang="ja-JP" altLang="en-US" dirty="0"/>
          </a:p>
        </p:txBody>
      </p:sp>
      <p:pic>
        <p:nvPicPr>
          <p:cNvPr id="7" name="Picture 6" descr="Screen shot 2014-07-18 at 12.24.06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339381" y="1019404"/>
            <a:ext cx="4720742" cy="4845300"/>
          </a:xfrm>
          <a:prstGeom prst="rect">
            <a:avLst/>
          </a:prstGeom>
        </p:spPr>
      </p:pic>
    </p:spTree>
    <p:extLst>
      <p:ext uri="{BB962C8B-B14F-4D97-AF65-F5344CB8AC3E}">
        <p14:creationId xmlns:p14="http://schemas.microsoft.com/office/powerpoint/2010/main" val="1615714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Assembly</a:t>
            </a:r>
            <a:endParaRPr kumimoji="1" lang="ja-JP" altLang="en-US" dirty="0"/>
          </a:p>
        </p:txBody>
      </p:sp>
      <p:sp>
        <p:nvSpPr>
          <p:cNvPr id="3" name="Content Placeholder 2"/>
          <p:cNvSpPr>
            <a:spLocks noGrp="1"/>
          </p:cNvSpPr>
          <p:nvPr>
            <p:ph idx="1"/>
          </p:nvPr>
        </p:nvSpPr>
        <p:spPr/>
        <p:txBody>
          <a:bodyPr>
            <a:normAutofit lnSpcReduction="10000"/>
          </a:bodyPr>
          <a:lstStyle/>
          <a:p>
            <a:r>
              <a:rPr lang="en-US" altLang="ja-JP" dirty="0" err="1"/>
              <a:t>SOAPdenovo</a:t>
            </a:r>
            <a:endParaRPr lang="en-US" altLang="ja-JP" dirty="0"/>
          </a:p>
          <a:p>
            <a:pPr lvl="1"/>
            <a:r>
              <a:rPr lang="en-US" altLang="ja-JP" dirty="0" err="1"/>
              <a:t>Kmer</a:t>
            </a:r>
            <a:r>
              <a:rPr lang="en-US" altLang="ja-JP" dirty="0"/>
              <a:t>: 127</a:t>
            </a:r>
          </a:p>
          <a:p>
            <a:pPr lvl="1"/>
            <a:r>
              <a:rPr lang="en-US" altLang="ja-JP" dirty="0"/>
              <a:t>Reads used for both </a:t>
            </a:r>
            <a:r>
              <a:rPr lang="en-US" altLang="ja-JP" dirty="0" err="1" smtClean="0"/>
              <a:t>contigs</a:t>
            </a:r>
            <a:r>
              <a:rPr lang="en-US" altLang="ja-JP" dirty="0" smtClean="0"/>
              <a:t> </a:t>
            </a:r>
            <a:r>
              <a:rPr lang="en-US" altLang="ja-JP" dirty="0"/>
              <a:t>&amp; scaffolds</a:t>
            </a:r>
          </a:p>
          <a:p>
            <a:pPr lvl="1"/>
            <a:r>
              <a:rPr lang="en-US" altLang="ja-JP" dirty="0"/>
              <a:t>&gt;= 3 PE reads for connecting </a:t>
            </a:r>
            <a:r>
              <a:rPr lang="en-US" altLang="ja-JP" dirty="0" err="1"/>
              <a:t>contigs</a:t>
            </a:r>
            <a:r>
              <a:rPr lang="en-US" altLang="ja-JP" dirty="0"/>
              <a:t> &amp; pre-scaffolds</a:t>
            </a:r>
          </a:p>
          <a:p>
            <a:pPr lvl="1"/>
            <a:r>
              <a:rPr lang="en-US" altLang="ja-JP" dirty="0"/>
              <a:t>Min. aligned </a:t>
            </a:r>
            <a:r>
              <a:rPr lang="en-US" altLang="ja-JP" dirty="0" err="1"/>
              <a:t>len</a:t>
            </a:r>
            <a:r>
              <a:rPr lang="en-US" altLang="ja-JP" dirty="0"/>
              <a:t>. </a:t>
            </a:r>
            <a:r>
              <a:rPr lang="en-US" altLang="ja-JP" dirty="0" smtClean="0"/>
              <a:t>to </a:t>
            </a:r>
            <a:r>
              <a:rPr lang="en-US" altLang="ja-JP" dirty="0" err="1"/>
              <a:t>contigs</a:t>
            </a:r>
            <a:r>
              <a:rPr lang="en-US" altLang="ja-JP" dirty="0"/>
              <a:t> for read location = 64</a:t>
            </a:r>
          </a:p>
          <a:p>
            <a:r>
              <a:rPr kumimoji="1" lang="en-US" altLang="ja-JP" dirty="0" smtClean="0"/>
              <a:t>Filter out </a:t>
            </a:r>
            <a:r>
              <a:rPr kumimoji="1" lang="en-US" altLang="ja-JP" dirty="0" err="1" smtClean="0"/>
              <a:t>contigs</a:t>
            </a:r>
            <a:r>
              <a:rPr kumimoji="1" lang="en-US" altLang="ja-JP" dirty="0" smtClean="0"/>
              <a:t> &lt; 600bp</a:t>
            </a:r>
          </a:p>
          <a:p>
            <a:pPr lvl="1"/>
            <a:r>
              <a:rPr lang="en-US" altLang="ja-JP" dirty="0" err="1" smtClean="0"/>
              <a:t>Num</a:t>
            </a:r>
            <a:r>
              <a:rPr lang="en-US" altLang="ja-JP" dirty="0" smtClean="0"/>
              <a:t>: 247, mean: 3248, median: 1108, max: 161,400</a:t>
            </a:r>
            <a:endParaRPr kumimoji="1" lang="en-US" altLang="ja-JP" dirty="0" smtClean="0"/>
          </a:p>
        </p:txBody>
      </p:sp>
      <p:pic>
        <p:nvPicPr>
          <p:cNvPr id="4" name="Picture 3" descr="assem.pd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11399" y="1086412"/>
            <a:ext cx="4644371" cy="1337822"/>
          </a:xfrm>
          <a:prstGeom prst="rect">
            <a:avLst/>
          </a:prstGeom>
        </p:spPr>
      </p:pic>
    </p:spTree>
    <p:extLst>
      <p:ext uri="{BB962C8B-B14F-4D97-AF65-F5344CB8AC3E}">
        <p14:creationId xmlns:p14="http://schemas.microsoft.com/office/powerpoint/2010/main" val="1059451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n50_graph.pd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671726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50_graph_gt_600bp.pd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45280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455693731"/>
              </p:ext>
            </p:extLst>
          </p:nvPr>
        </p:nvGraphicFramePr>
        <p:xfrm>
          <a:off x="645688" y="615961"/>
          <a:ext cx="7966253" cy="48180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519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Extracting community abundance</a:t>
            </a:r>
            <a:endParaRPr kumimoji="1" lang="ja-JP" altLang="en-US" dirty="0"/>
          </a:p>
        </p:txBody>
      </p:sp>
      <p:sp>
        <p:nvSpPr>
          <p:cNvPr id="3" name="Content Placeholder 2"/>
          <p:cNvSpPr>
            <a:spLocks noGrp="1"/>
          </p:cNvSpPr>
          <p:nvPr>
            <p:ph idx="1"/>
          </p:nvPr>
        </p:nvSpPr>
        <p:spPr/>
        <p:txBody>
          <a:bodyPr>
            <a:normAutofit fontScale="92500" lnSpcReduction="20000"/>
          </a:bodyPr>
          <a:lstStyle/>
          <a:p>
            <a:r>
              <a:rPr kumimoji="1" lang="en-US" altLang="ja-JP" dirty="0" err="1" smtClean="0"/>
              <a:t>Contig</a:t>
            </a:r>
            <a:r>
              <a:rPr kumimoji="1" lang="en-US" altLang="ja-JP" dirty="0" smtClean="0"/>
              <a:t> counts</a:t>
            </a:r>
          </a:p>
          <a:p>
            <a:pPr lvl="1"/>
            <a:r>
              <a:rPr lang="en-US" i="1" dirty="0" err="1" smtClean="0"/>
              <a:t>Contigs</a:t>
            </a:r>
            <a:r>
              <a:rPr lang="en-US" i="1" dirty="0" smtClean="0"/>
              <a:t> with hits to a genome are added to abundance of that genome.  Irvine-</a:t>
            </a:r>
            <a:r>
              <a:rPr lang="en-US" i="1" dirty="0" err="1" smtClean="0"/>
              <a:t>Fynn</a:t>
            </a:r>
            <a:r>
              <a:rPr lang="en-US" i="1" dirty="0"/>
              <a:t>, T., et al. (</a:t>
            </a:r>
            <a:r>
              <a:rPr lang="en-US" i="1" dirty="0" smtClean="0"/>
              <a:t>2013)</a:t>
            </a:r>
          </a:p>
          <a:p>
            <a:r>
              <a:rPr lang="en-US" altLang="ja-JP" dirty="0" err="1" smtClean="0"/>
              <a:t>Contig</a:t>
            </a:r>
            <a:r>
              <a:rPr lang="en-US" altLang="ja-JP" dirty="0" smtClean="0"/>
              <a:t> spectra</a:t>
            </a:r>
          </a:p>
          <a:p>
            <a:pPr lvl="1"/>
            <a:r>
              <a:rPr kumimoji="1" lang="en-US" altLang="ja-JP" dirty="0" err="1" smtClean="0"/>
              <a:t>CatchAll</a:t>
            </a:r>
            <a:r>
              <a:rPr kumimoji="1" lang="en-US" altLang="ja-JP" dirty="0" smtClean="0"/>
              <a:t> –uses the number of times a </a:t>
            </a:r>
            <a:r>
              <a:rPr kumimoji="1" lang="en-US" altLang="ja-JP" dirty="0" err="1" smtClean="0"/>
              <a:t>contig</a:t>
            </a:r>
            <a:r>
              <a:rPr kumimoji="1" lang="en-US" altLang="ja-JP" dirty="0" smtClean="0"/>
              <a:t> was made after an assembly to predict abundance of that </a:t>
            </a:r>
            <a:r>
              <a:rPr kumimoji="1" lang="en-US" altLang="ja-JP" dirty="0" err="1" smtClean="0"/>
              <a:t>contig</a:t>
            </a:r>
            <a:r>
              <a:rPr kumimoji="1" lang="en-US" altLang="ja-JP" dirty="0" smtClean="0"/>
              <a:t>.  Allen(2013)</a:t>
            </a:r>
          </a:p>
          <a:p>
            <a:r>
              <a:rPr lang="en-US" altLang="ja-JP" dirty="0" smtClean="0"/>
              <a:t>Recruitment based</a:t>
            </a:r>
          </a:p>
          <a:p>
            <a:pPr lvl="1"/>
            <a:r>
              <a:rPr lang="en-US" altLang="ja-JP" dirty="0" smtClean="0"/>
              <a:t>GAAS, </a:t>
            </a:r>
            <a:r>
              <a:rPr lang="en-US" altLang="ja-JP" dirty="0" err="1" smtClean="0"/>
              <a:t>GRAAMy</a:t>
            </a:r>
            <a:r>
              <a:rPr lang="en-US" altLang="ja-JP" dirty="0" smtClean="0"/>
              <a:t>, </a:t>
            </a:r>
            <a:r>
              <a:rPr lang="en-US" altLang="ja-JP" dirty="0" err="1" smtClean="0"/>
              <a:t>GASiC</a:t>
            </a:r>
            <a:r>
              <a:rPr lang="en-US" altLang="ja-JP" dirty="0" smtClean="0"/>
              <a:t>, etc.                  </a:t>
            </a:r>
            <a:r>
              <a:rPr lang="en-US" altLang="ja-JP" dirty="0" err="1" smtClean="0"/>
              <a:t>Renard</a:t>
            </a:r>
            <a:r>
              <a:rPr lang="en-US" altLang="ja-JP" dirty="0" smtClean="0"/>
              <a:t> (2012)</a:t>
            </a:r>
          </a:p>
          <a:p>
            <a:r>
              <a:rPr lang="en-US" altLang="ja-JP" dirty="0" err="1" smtClean="0"/>
              <a:t>Kmer</a:t>
            </a:r>
            <a:r>
              <a:rPr lang="en-US" altLang="ja-JP" dirty="0" smtClean="0"/>
              <a:t> coverage? (from assembly)</a:t>
            </a:r>
          </a:p>
        </p:txBody>
      </p:sp>
    </p:spTree>
    <p:extLst>
      <p:ext uri="{BB962C8B-B14F-4D97-AF65-F5344CB8AC3E}">
        <p14:creationId xmlns:p14="http://schemas.microsoft.com/office/powerpoint/2010/main" val="3832917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450" y="367654"/>
            <a:ext cx="7580376" cy="752818"/>
          </a:xfrm>
        </p:spPr>
        <p:txBody>
          <a:bodyPr/>
          <a:lstStyle/>
          <a:p>
            <a:r>
              <a:rPr kumimoji="1" lang="en-US" altLang="ja-JP" sz="3600" dirty="0" smtClean="0"/>
              <a:t>Recruitment based abundance</a:t>
            </a:r>
            <a:endParaRPr kumimoji="1" lang="ja-JP" altLang="en-US" sz="3600" dirty="0"/>
          </a:p>
        </p:txBody>
      </p:sp>
      <p:pic>
        <p:nvPicPr>
          <p:cNvPr id="4" name="Picture 3" descr="rec_based_abun.pd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74918" y="1255950"/>
            <a:ext cx="5461000" cy="5384800"/>
          </a:xfrm>
          <a:prstGeom prst="rect">
            <a:avLst/>
          </a:prstGeom>
        </p:spPr>
      </p:pic>
    </p:spTree>
    <p:extLst>
      <p:ext uri="{BB962C8B-B14F-4D97-AF65-F5344CB8AC3E}">
        <p14:creationId xmlns:p14="http://schemas.microsoft.com/office/powerpoint/2010/main" val="3583543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err="1" smtClean="0"/>
              <a:t>GASiC</a:t>
            </a:r>
            <a:endParaRPr kumimoji="1" lang="ja-JP" altLang="en-US" dirty="0"/>
          </a:p>
        </p:txBody>
      </p:sp>
      <p:sp>
        <p:nvSpPr>
          <p:cNvPr id="3" name="Content Placeholder 2"/>
          <p:cNvSpPr>
            <a:spLocks noGrp="1"/>
          </p:cNvSpPr>
          <p:nvPr>
            <p:ph idx="1"/>
          </p:nvPr>
        </p:nvSpPr>
        <p:spPr>
          <a:xfrm>
            <a:off x="138258" y="1232648"/>
            <a:ext cx="9005742" cy="4658566"/>
          </a:xfrm>
        </p:spPr>
        <p:txBody>
          <a:bodyPr>
            <a:normAutofit/>
          </a:bodyPr>
          <a:lstStyle/>
          <a:p>
            <a:r>
              <a:rPr kumimoji="1" lang="en-US" altLang="ja-JP" sz="1800" dirty="0" smtClean="0"/>
              <a:t>Reads are input into a read mapper to compare to reference genomes.</a:t>
            </a:r>
          </a:p>
          <a:p>
            <a:r>
              <a:rPr lang="en-US" altLang="ja-JP" sz="1800" dirty="0" smtClean="0"/>
              <a:t>Reference genomes and mapped reads are used to create a 1-1 matrix with logical </a:t>
            </a:r>
            <a:r>
              <a:rPr lang="en-US" altLang="ja-JP" sz="1800" dirty="0" smtClean="0"/>
              <a:t>likelihoods</a:t>
            </a:r>
            <a:endParaRPr lang="en-US" altLang="ja-JP" sz="1800" dirty="0" smtClean="0"/>
          </a:p>
          <a:p>
            <a:r>
              <a:rPr lang="en-US" altLang="ja-JP" sz="1800" dirty="0" smtClean="0"/>
              <a:t>Mapped reads are compared to likelihood of read mapping there .</a:t>
            </a:r>
          </a:p>
          <a:p>
            <a:r>
              <a:rPr kumimoji="1" lang="en-US" altLang="ja-JP" sz="1800" dirty="0" smtClean="0"/>
              <a:t>Abundances are determined from reads.</a:t>
            </a:r>
            <a:endParaRPr kumimoji="1" lang="ja-JP" alt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918" y="3629588"/>
            <a:ext cx="5654577" cy="3103717"/>
          </a:xfrm>
          <a:prstGeom prst="rect">
            <a:avLst/>
          </a:prstGeom>
        </p:spPr>
      </p:pic>
    </p:spTree>
    <p:extLst>
      <p:ext uri="{BB962C8B-B14F-4D97-AF65-F5344CB8AC3E}">
        <p14:creationId xmlns:p14="http://schemas.microsoft.com/office/powerpoint/2010/main" val="3921121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Abundance from </a:t>
            </a:r>
            <a:r>
              <a:rPr kumimoji="1" lang="en-US" altLang="ja-JP" dirty="0" err="1" smtClean="0"/>
              <a:t>kmer</a:t>
            </a:r>
            <a:r>
              <a:rPr kumimoji="1" lang="en-US" altLang="ja-JP" dirty="0" smtClean="0"/>
              <a:t> coverage</a:t>
            </a:r>
            <a:endParaRPr kumimoji="1" lang="ja-JP" altLang="en-US" dirty="0"/>
          </a:p>
        </p:txBody>
      </p:sp>
      <p:pic>
        <p:nvPicPr>
          <p:cNvPr id="4" name="Picture 3" descr="kmer.pd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276600" y="3545122"/>
            <a:ext cx="2590800" cy="2489200"/>
          </a:xfrm>
          <a:prstGeom prst="rect">
            <a:avLst/>
          </a:prstGeom>
        </p:spPr>
      </p:pic>
    </p:spTree>
    <p:extLst>
      <p:ext uri="{BB962C8B-B14F-4D97-AF65-F5344CB8AC3E}">
        <p14:creationId xmlns:p14="http://schemas.microsoft.com/office/powerpoint/2010/main" val="2938755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70" y="-210154"/>
            <a:ext cx="8228766" cy="1144884"/>
          </a:xfrm>
        </p:spPr>
        <p:txBody>
          <a:bodyPr/>
          <a:lstStyle/>
          <a:p>
            <a:r>
              <a:rPr lang="en-US" dirty="0" err="1" smtClean="0"/>
              <a:t>GASiC</a:t>
            </a:r>
            <a:r>
              <a:rPr lang="en-US" dirty="0" smtClean="0"/>
              <a:t>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5024783"/>
              </p:ext>
            </p:extLst>
          </p:nvPr>
        </p:nvGraphicFramePr>
        <p:xfrm>
          <a:off x="207818" y="743165"/>
          <a:ext cx="8797636" cy="2274897"/>
        </p:xfrm>
        <a:graphic>
          <a:graphicData uri="http://schemas.openxmlformats.org/drawingml/2006/table">
            <a:tbl>
              <a:tblPr firstRow="1" bandRow="1">
                <a:tableStyleId>{5C22544A-7EE6-4342-B048-85BDC9FD1C3A}</a:tableStyleId>
              </a:tblPr>
              <a:tblGrid>
                <a:gridCol w="2199409"/>
                <a:gridCol w="2199409"/>
                <a:gridCol w="2199409"/>
                <a:gridCol w="2199409"/>
              </a:tblGrid>
              <a:tr h="850109">
                <a:tc>
                  <a:txBody>
                    <a:bodyPr/>
                    <a:lstStyle/>
                    <a:p>
                      <a:pPr algn="ctr"/>
                      <a:r>
                        <a:rPr lang="en-US" sz="2500" dirty="0" err="1" smtClean="0"/>
                        <a:t>GASiC</a:t>
                      </a:r>
                      <a:endParaRPr lang="en-US" sz="2500" dirty="0"/>
                    </a:p>
                  </a:txBody>
                  <a:tcPr marL="82944" marR="82944" marT="41472" marB="41472" anchor="ctr"/>
                </a:tc>
                <a:tc>
                  <a:txBody>
                    <a:bodyPr/>
                    <a:lstStyle/>
                    <a:p>
                      <a:r>
                        <a:rPr lang="en-US" sz="1600" dirty="0" smtClean="0"/>
                        <a:t>10 Reference </a:t>
                      </a:r>
                      <a:r>
                        <a:rPr lang="en-US" sz="1600" dirty="0" err="1" smtClean="0"/>
                        <a:t>Viuses</a:t>
                      </a:r>
                      <a:endParaRPr lang="en-US" sz="1600" dirty="0"/>
                    </a:p>
                  </a:txBody>
                  <a:tcPr marL="82944" marR="82944" marT="41472" marB="41472"/>
                </a:tc>
                <a:tc>
                  <a:txBody>
                    <a:bodyPr/>
                    <a:lstStyle/>
                    <a:p>
                      <a:r>
                        <a:rPr lang="en-US" sz="1600" dirty="0" smtClean="0"/>
                        <a:t>10 </a:t>
                      </a:r>
                      <a:r>
                        <a:rPr lang="en-US" sz="1600" dirty="0" err="1" smtClean="0"/>
                        <a:t>RefVir</a:t>
                      </a:r>
                      <a:r>
                        <a:rPr lang="en-US" sz="1600" dirty="0" smtClean="0"/>
                        <a:t> + 3 Close Relatives</a:t>
                      </a:r>
                      <a:endParaRPr lang="en-US" sz="1600" dirty="0"/>
                    </a:p>
                  </a:txBody>
                  <a:tcPr marL="82944" marR="82944" marT="41472" marB="41472"/>
                </a:tc>
                <a:tc>
                  <a:txBody>
                    <a:bodyPr/>
                    <a:lstStyle/>
                    <a:p>
                      <a:r>
                        <a:rPr lang="en-US" sz="1600" dirty="0" smtClean="0"/>
                        <a:t>10</a:t>
                      </a:r>
                      <a:r>
                        <a:rPr lang="en-US" sz="1600" baseline="0" dirty="0" smtClean="0"/>
                        <a:t> </a:t>
                      </a:r>
                      <a:r>
                        <a:rPr lang="en-US" sz="1600" baseline="0" dirty="0" err="1" smtClean="0"/>
                        <a:t>RefVir</a:t>
                      </a:r>
                      <a:r>
                        <a:rPr lang="en-US" sz="1600" baseline="0" dirty="0" smtClean="0"/>
                        <a:t> + 3 Relatives + 3 Host Bacterial Genomes</a:t>
                      </a:r>
                      <a:endParaRPr lang="en-US" sz="1600" dirty="0"/>
                    </a:p>
                  </a:txBody>
                  <a:tcPr marL="82944" marR="82944" marT="41472" marB="41472"/>
                </a:tc>
              </a:tr>
              <a:tr h="415636">
                <a:tc>
                  <a:txBody>
                    <a:bodyPr/>
                    <a:lstStyle/>
                    <a:p>
                      <a:pPr algn="ctr"/>
                      <a:r>
                        <a:rPr lang="en-US" sz="1600" dirty="0" smtClean="0"/>
                        <a:t>Total mapped reads</a:t>
                      </a:r>
                      <a:endParaRPr lang="en-US" sz="1600" dirty="0"/>
                    </a:p>
                  </a:txBody>
                  <a:tcPr marL="82944" marR="82944" marT="41472" marB="41472" anchor="ctr"/>
                </a:tc>
                <a:tc>
                  <a:txBody>
                    <a:bodyPr/>
                    <a:lstStyle/>
                    <a:p>
                      <a:pPr algn="ctr" fontAlgn="ctr"/>
                      <a:r>
                        <a:rPr lang="en-US" sz="1500" b="0" i="0" u="none" strike="noStrike" baseline="0" dirty="0">
                          <a:solidFill>
                            <a:srgbClr val="000000"/>
                          </a:solidFill>
                          <a:effectLst/>
                          <a:latin typeface="Arial" panose="020B0604020202020204" pitchFamily="34" charset="0"/>
                        </a:rPr>
                        <a:t>1643253</a:t>
                      </a:r>
                    </a:p>
                  </a:txBody>
                  <a:tcPr marL="8640" marR="8640" marT="8640" marB="0" anchor="ctr"/>
                </a:tc>
                <a:tc>
                  <a:txBody>
                    <a:bodyPr/>
                    <a:lstStyle/>
                    <a:p>
                      <a:pPr algn="ctr" fontAlgn="ctr"/>
                      <a:r>
                        <a:rPr lang="en-US" sz="1500" b="0" i="0" u="none" strike="noStrike" baseline="0" dirty="0">
                          <a:solidFill>
                            <a:srgbClr val="000000"/>
                          </a:solidFill>
                          <a:effectLst/>
                          <a:latin typeface="Arial" panose="020B0604020202020204" pitchFamily="34" charset="0"/>
                        </a:rPr>
                        <a:t>1646927</a:t>
                      </a:r>
                    </a:p>
                  </a:txBody>
                  <a:tcPr marL="8640" marR="8640" marT="8640" marB="0" anchor="ctr"/>
                </a:tc>
                <a:tc>
                  <a:txBody>
                    <a:bodyPr/>
                    <a:lstStyle/>
                    <a:p>
                      <a:pPr algn="ctr" fontAlgn="b"/>
                      <a:r>
                        <a:rPr lang="en-US" sz="1500" b="0" i="0" u="none" strike="noStrike" baseline="0" dirty="0">
                          <a:solidFill>
                            <a:srgbClr val="000000"/>
                          </a:solidFill>
                          <a:effectLst/>
                          <a:latin typeface="Arial" panose="020B0604020202020204" pitchFamily="34" charset="0"/>
                        </a:rPr>
                        <a:t>1653313</a:t>
                      </a:r>
                    </a:p>
                  </a:txBody>
                  <a:tcPr marL="8640" marR="8640" marT="8640" marB="0" anchor="ctr"/>
                </a:tc>
              </a:tr>
              <a:tr h="336384">
                <a:tc>
                  <a:txBody>
                    <a:bodyPr/>
                    <a:lstStyle/>
                    <a:p>
                      <a:pPr algn="ctr"/>
                      <a:r>
                        <a:rPr lang="en-US" sz="1600" dirty="0" smtClean="0"/>
                        <a:t>Estimated reads</a:t>
                      </a:r>
                      <a:endParaRPr lang="en-US" sz="1600" dirty="0"/>
                    </a:p>
                  </a:txBody>
                  <a:tcPr marL="82944" marR="82944" marT="41472" marB="41472" anchor="ctr"/>
                </a:tc>
                <a:tc>
                  <a:txBody>
                    <a:bodyPr/>
                    <a:lstStyle/>
                    <a:p>
                      <a:pPr algn="ctr" fontAlgn="ctr"/>
                      <a:r>
                        <a:rPr lang="en-US" sz="1500" b="0" i="0" u="none" strike="noStrike" baseline="0" dirty="0">
                          <a:solidFill>
                            <a:srgbClr val="000000"/>
                          </a:solidFill>
                          <a:effectLst/>
                          <a:latin typeface="Arial" panose="020B0604020202020204" pitchFamily="34" charset="0"/>
                        </a:rPr>
                        <a:t>1641520</a:t>
                      </a:r>
                    </a:p>
                  </a:txBody>
                  <a:tcPr marL="8640" marR="8640" marT="8640" marB="0" anchor="ctr"/>
                </a:tc>
                <a:tc>
                  <a:txBody>
                    <a:bodyPr/>
                    <a:lstStyle/>
                    <a:p>
                      <a:pPr algn="ctr" fontAlgn="ctr"/>
                      <a:r>
                        <a:rPr lang="en-US" sz="1500" b="0" i="0" u="none" strike="noStrike" baseline="0" dirty="0">
                          <a:solidFill>
                            <a:srgbClr val="000000"/>
                          </a:solidFill>
                          <a:effectLst/>
                          <a:latin typeface="Arial" panose="020B0604020202020204" pitchFamily="34" charset="0"/>
                        </a:rPr>
                        <a:t>1641520</a:t>
                      </a:r>
                    </a:p>
                  </a:txBody>
                  <a:tcPr marL="8640" marR="8640" marT="8640" marB="0" anchor="ctr"/>
                </a:tc>
                <a:tc>
                  <a:txBody>
                    <a:bodyPr/>
                    <a:lstStyle/>
                    <a:p>
                      <a:pPr algn="ctr" fontAlgn="b"/>
                      <a:r>
                        <a:rPr lang="en-US" sz="1500" b="0" i="0" u="none" strike="noStrike" baseline="0" dirty="0">
                          <a:solidFill>
                            <a:srgbClr val="000000"/>
                          </a:solidFill>
                          <a:effectLst/>
                          <a:latin typeface="Arial" panose="020B0604020202020204" pitchFamily="34" charset="0"/>
                        </a:rPr>
                        <a:t>1641520</a:t>
                      </a:r>
                    </a:p>
                  </a:txBody>
                  <a:tcPr marL="8640" marR="8640" marT="8640" marB="0" anchor="ctr"/>
                </a:tc>
              </a:tr>
              <a:tr h="336384">
                <a:tc>
                  <a:txBody>
                    <a:bodyPr/>
                    <a:lstStyle/>
                    <a:p>
                      <a:pPr algn="ctr"/>
                      <a:r>
                        <a:rPr lang="en-US" sz="1600" dirty="0" smtClean="0"/>
                        <a:t>Difference</a:t>
                      </a:r>
                      <a:endParaRPr lang="en-US" sz="1600" dirty="0"/>
                    </a:p>
                  </a:txBody>
                  <a:tcPr marL="82944" marR="82944" marT="41472" marB="4147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0" i="0" u="none" strike="noStrike" baseline="0" dirty="0" smtClean="0">
                          <a:solidFill>
                            <a:srgbClr val="000000"/>
                          </a:solidFill>
                          <a:effectLst/>
                          <a:latin typeface="Arial" panose="020B0604020202020204" pitchFamily="34" charset="0"/>
                        </a:rPr>
                        <a:t>1733</a:t>
                      </a:r>
                    </a:p>
                  </a:txBody>
                  <a:tcPr marL="82944" marR="82944" marT="41472" marB="41472" anchor="ctr"/>
                </a:tc>
                <a:tc>
                  <a:txBody>
                    <a:bodyPr/>
                    <a:lstStyle/>
                    <a:p>
                      <a:pPr algn="ctr"/>
                      <a:r>
                        <a:rPr lang="en-US" sz="1500" baseline="0" dirty="0" smtClean="0">
                          <a:latin typeface="Arial" panose="020B0604020202020204" pitchFamily="34" charset="0"/>
                        </a:rPr>
                        <a:t>5406</a:t>
                      </a:r>
                      <a:endParaRPr lang="en-US" sz="1500" baseline="0" dirty="0">
                        <a:latin typeface="Arial" panose="020B0604020202020204" pitchFamily="34" charset="0"/>
                      </a:endParaRPr>
                    </a:p>
                  </a:txBody>
                  <a:tcPr marL="82944" marR="82944" marT="41472" marB="41472" anchor="ctr"/>
                </a:tc>
                <a:tc>
                  <a:txBody>
                    <a:bodyPr/>
                    <a:lstStyle/>
                    <a:p>
                      <a:pPr algn="ctr"/>
                      <a:r>
                        <a:rPr lang="en-US" sz="1500" baseline="0" dirty="0" smtClean="0">
                          <a:latin typeface="Arial" panose="020B0604020202020204" pitchFamily="34" charset="0"/>
                        </a:rPr>
                        <a:t>11793</a:t>
                      </a:r>
                      <a:endParaRPr lang="en-US" sz="1500" baseline="0" dirty="0">
                        <a:latin typeface="Arial" panose="020B0604020202020204" pitchFamily="34" charset="0"/>
                      </a:endParaRPr>
                    </a:p>
                  </a:txBody>
                  <a:tcPr marL="82944" marR="82944" marT="41472" marB="41472" anchor="ctr"/>
                </a:tc>
              </a:tr>
              <a:tr h="336384">
                <a:tc>
                  <a:txBody>
                    <a:bodyPr/>
                    <a:lstStyle/>
                    <a:p>
                      <a:pPr algn="ctr"/>
                      <a:r>
                        <a:rPr lang="en-US" sz="1600" dirty="0" smtClean="0"/>
                        <a:t>Percent error</a:t>
                      </a:r>
                      <a:endParaRPr lang="en-US" sz="1600" dirty="0"/>
                    </a:p>
                  </a:txBody>
                  <a:tcPr marL="82944" marR="82944" marT="41472" marB="41472" anchor="ctr"/>
                </a:tc>
                <a:tc>
                  <a:txBody>
                    <a:bodyPr/>
                    <a:lstStyle/>
                    <a:p>
                      <a:pPr algn="ctr"/>
                      <a:r>
                        <a:rPr lang="en-US" sz="1500" baseline="0" dirty="0" smtClean="0">
                          <a:latin typeface="Arial" panose="020B0604020202020204" pitchFamily="34" charset="0"/>
                        </a:rPr>
                        <a:t>0.1056%</a:t>
                      </a:r>
                    </a:p>
                  </a:txBody>
                  <a:tcPr marL="82944" marR="82944" marT="41472" marB="41472" anchor="ctr"/>
                </a:tc>
                <a:tc>
                  <a:txBody>
                    <a:bodyPr/>
                    <a:lstStyle/>
                    <a:p>
                      <a:pPr algn="ctr"/>
                      <a:r>
                        <a:rPr lang="en-US" sz="1500" baseline="0" dirty="0" smtClean="0">
                          <a:latin typeface="Arial" panose="020B0604020202020204" pitchFamily="34" charset="0"/>
                        </a:rPr>
                        <a:t>0.3294%</a:t>
                      </a:r>
                    </a:p>
                  </a:txBody>
                  <a:tcPr marL="82944" marR="82944" marT="41472" marB="41472" anchor="ctr"/>
                </a:tc>
                <a:tc>
                  <a:txBody>
                    <a:bodyPr/>
                    <a:lstStyle/>
                    <a:p>
                      <a:pPr algn="ctr"/>
                      <a:r>
                        <a:rPr lang="en-US" sz="1500" baseline="0" dirty="0" smtClean="0">
                          <a:latin typeface="Arial" panose="020B0604020202020204" pitchFamily="34" charset="0"/>
                        </a:rPr>
                        <a:t>0.7184%</a:t>
                      </a:r>
                    </a:p>
                  </a:txBody>
                  <a:tcPr marL="82944" marR="82944" marT="41472" marB="41472" anchor="ctr"/>
                </a:tc>
              </a:tr>
            </a:tbl>
          </a:graphicData>
        </a:graphic>
      </p:graphicFrame>
      <p:pic>
        <p:nvPicPr>
          <p:cNvPr id="5" name="Picture 4"/>
          <p:cNvPicPr>
            <a:picLocks noChangeAspect="1"/>
          </p:cNvPicPr>
          <p:nvPr/>
        </p:nvPicPr>
        <p:blipFill rotWithShape="1">
          <a:blip r:embed="rId2"/>
          <a:srcRect b="6739"/>
          <a:stretch/>
        </p:blipFill>
        <p:spPr>
          <a:xfrm>
            <a:off x="912138" y="3127614"/>
            <a:ext cx="7318830" cy="3594088"/>
          </a:xfrm>
          <a:prstGeom prst="rect">
            <a:avLst/>
          </a:prstGeom>
        </p:spPr>
      </p:pic>
    </p:spTree>
    <p:extLst>
      <p:ext uri="{BB962C8B-B14F-4D97-AF65-F5344CB8AC3E}">
        <p14:creationId xmlns:p14="http://schemas.microsoft.com/office/powerpoint/2010/main" val="1400418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eve_summer_2014_3.pd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292100"/>
            <a:ext cx="9144000" cy="625011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92" y="4758488"/>
            <a:ext cx="3174272" cy="1783724"/>
          </a:xfrm>
          <a:prstGeom prst="rect">
            <a:avLst/>
          </a:prstGeom>
        </p:spPr>
      </p:pic>
      <p:pic>
        <p:nvPicPr>
          <p:cNvPr id="4" name="Picture 3"/>
          <p:cNvPicPr>
            <a:picLocks noChangeAspect="1"/>
          </p:cNvPicPr>
          <p:nvPr/>
        </p:nvPicPr>
        <p:blipFill>
          <a:blip r:embed="rId4" cstate="email">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20856245">
            <a:off x="2195738" y="5241129"/>
            <a:ext cx="233511" cy="300897"/>
          </a:xfrm>
          <a:prstGeom prst="rect">
            <a:avLst/>
          </a:prstGeom>
        </p:spPr>
      </p:pic>
    </p:spTree>
    <p:extLst>
      <p:ext uri="{BB962C8B-B14F-4D97-AF65-F5344CB8AC3E}">
        <p14:creationId xmlns:p14="http://schemas.microsoft.com/office/powerpoint/2010/main" val="3749027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089101090"/>
              </p:ext>
            </p:extLst>
          </p:nvPr>
        </p:nvGraphicFramePr>
        <p:xfrm>
          <a:off x="413380" y="622090"/>
          <a:ext cx="4940278" cy="298496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316182" y="77798"/>
            <a:ext cx="7065818" cy="453088"/>
          </a:xfrm>
          <a:prstGeom prst="rect">
            <a:avLst/>
          </a:prstGeom>
          <a:noFill/>
        </p:spPr>
        <p:txBody>
          <a:bodyPr wrap="square" lIns="82945" tIns="41473" rIns="82945" bIns="41473" rtlCol="0">
            <a:spAutoFit/>
          </a:bodyPr>
          <a:lstStyle/>
          <a:p>
            <a:pPr>
              <a:spcBef>
                <a:spcPts val="2000"/>
              </a:spcBef>
              <a:buSzPct val="90000"/>
            </a:pPr>
            <a:r>
              <a:rPr kumimoji="1" lang="en-US" sz="2400" b="1" dirty="0">
                <a:solidFill>
                  <a:schemeClr val="bg1"/>
                </a:solidFill>
                <a:effectLst>
                  <a:outerShdw blurRad="101600" dist="12700" dir="3600000" algn="tl" rotWithShape="0">
                    <a:prstClr val="black">
                      <a:alpha val="30000"/>
                    </a:prstClr>
                  </a:outerShdw>
                </a:effectLst>
              </a:rPr>
              <a:t>Community abundance from </a:t>
            </a:r>
            <a:r>
              <a:rPr kumimoji="1" lang="en-US" sz="2400" b="1" dirty="0" err="1">
                <a:solidFill>
                  <a:schemeClr val="bg1"/>
                </a:solidFill>
                <a:effectLst>
                  <a:outerShdw blurRad="101600" dist="12700" dir="3600000" algn="tl" rotWithShape="0">
                    <a:prstClr val="black">
                      <a:alpha val="30000"/>
                    </a:prstClr>
                  </a:outerShdw>
                </a:effectLst>
              </a:rPr>
              <a:t>kmer</a:t>
            </a:r>
            <a:r>
              <a:rPr kumimoji="1" lang="en-US" sz="2400" b="1" dirty="0">
                <a:solidFill>
                  <a:schemeClr val="bg1"/>
                </a:solidFill>
                <a:effectLst>
                  <a:outerShdw blurRad="101600" dist="12700" dir="3600000" algn="tl" rotWithShape="0">
                    <a:prstClr val="black">
                      <a:alpha val="30000"/>
                    </a:prstClr>
                  </a:outerShdw>
                </a:effectLst>
              </a:rPr>
              <a:t> </a:t>
            </a:r>
            <a:r>
              <a:rPr kumimoji="1" lang="en-US" sz="2400" b="1" dirty="0" smtClean="0">
                <a:solidFill>
                  <a:schemeClr val="bg1"/>
                </a:solidFill>
                <a:effectLst>
                  <a:outerShdw blurRad="101600" dist="12700" dir="3600000" algn="tl" rotWithShape="0">
                    <a:prstClr val="black">
                      <a:alpha val="30000"/>
                    </a:prstClr>
                  </a:outerShdw>
                </a:effectLst>
              </a:rPr>
              <a:t>coverage</a:t>
            </a:r>
            <a:endParaRPr kumimoji="1" lang="en-US" sz="2400" b="1" dirty="0">
              <a:solidFill>
                <a:schemeClr val="bg1"/>
              </a:solidFill>
              <a:effectLst>
                <a:outerShdw blurRad="101600" dist="12700" dir="3600000" algn="tl" rotWithShape="0">
                  <a:prstClr val="black">
                    <a:alpha val="30000"/>
                  </a:prstClr>
                </a:outerShdw>
              </a:effectLst>
            </a:endParaRPr>
          </a:p>
        </p:txBody>
      </p:sp>
      <p:sp>
        <p:nvSpPr>
          <p:cNvPr id="2" name="TextBox 1"/>
          <p:cNvSpPr txBox="1"/>
          <p:nvPr/>
        </p:nvSpPr>
        <p:spPr>
          <a:xfrm>
            <a:off x="5529601" y="648054"/>
            <a:ext cx="3456000" cy="5008181"/>
          </a:xfrm>
          <a:prstGeom prst="rect">
            <a:avLst/>
          </a:prstGeom>
          <a:noFill/>
        </p:spPr>
        <p:txBody>
          <a:bodyPr wrap="square" lIns="82945" tIns="41473" rIns="82945" bIns="41473" rtlCol="0">
            <a:spAutoFit/>
          </a:bodyPr>
          <a:lstStyle/>
          <a:p>
            <a:pPr marL="457200" indent="-457200">
              <a:spcBef>
                <a:spcPts val="2000"/>
              </a:spcBef>
              <a:buSzPct val="90000"/>
              <a:buFont typeface="Wingdings" pitchFamily="2" charset="2"/>
              <a:buChar char=""/>
            </a:pPr>
            <a:r>
              <a:rPr kumimoji="1" lang="en-US" dirty="0" err="1">
                <a:solidFill>
                  <a:schemeClr val="bg1"/>
                </a:solidFill>
                <a:effectLst>
                  <a:outerShdw blurRad="101600" dist="12700" dir="3600000" algn="tl" rotWithShape="0">
                    <a:prstClr val="black">
                      <a:alpha val="30000"/>
                    </a:prstClr>
                  </a:outerShdw>
                </a:effectLst>
              </a:rPr>
              <a:t>Contigs</a:t>
            </a:r>
            <a:r>
              <a:rPr kumimoji="1" lang="en-US" dirty="0">
                <a:solidFill>
                  <a:schemeClr val="bg1"/>
                </a:solidFill>
                <a:effectLst>
                  <a:outerShdw blurRad="101600" dist="12700" dir="3600000" algn="tl" rotWithShape="0">
                    <a:prstClr val="black">
                      <a:alpha val="30000"/>
                    </a:prstClr>
                  </a:outerShdw>
                </a:effectLst>
              </a:rPr>
              <a:t> with coverages are output from the </a:t>
            </a:r>
            <a:r>
              <a:rPr kumimoji="1" lang="en-US" dirty="0" err="1">
                <a:solidFill>
                  <a:schemeClr val="bg1"/>
                </a:solidFill>
                <a:effectLst>
                  <a:outerShdw blurRad="101600" dist="12700" dir="3600000" algn="tl" rotWithShape="0">
                    <a:prstClr val="black">
                      <a:alpha val="30000"/>
                    </a:prstClr>
                  </a:outerShdw>
                </a:effectLst>
              </a:rPr>
              <a:t>SOAPdenovo</a:t>
            </a:r>
            <a:r>
              <a:rPr kumimoji="1" lang="en-US" dirty="0">
                <a:solidFill>
                  <a:schemeClr val="bg1"/>
                </a:solidFill>
                <a:effectLst>
                  <a:outerShdw blurRad="101600" dist="12700" dir="3600000" algn="tl" rotWithShape="0">
                    <a:prstClr val="black">
                      <a:alpha val="30000"/>
                    </a:prstClr>
                  </a:outerShdw>
                </a:effectLst>
              </a:rPr>
              <a:t> assembler.</a:t>
            </a:r>
          </a:p>
          <a:p>
            <a:pPr marL="457200" indent="-457200">
              <a:spcBef>
                <a:spcPts val="2000"/>
              </a:spcBef>
              <a:buSzPct val="90000"/>
              <a:buFont typeface="Wingdings" pitchFamily="2" charset="2"/>
              <a:buChar char=""/>
            </a:pPr>
            <a:r>
              <a:rPr kumimoji="1" lang="en-US" dirty="0">
                <a:solidFill>
                  <a:schemeClr val="bg1"/>
                </a:solidFill>
                <a:effectLst>
                  <a:outerShdw blurRad="101600" dist="12700" dir="3600000" algn="tl" rotWithShape="0">
                    <a:prstClr val="black">
                      <a:alpha val="30000"/>
                    </a:prstClr>
                  </a:outerShdw>
                </a:effectLst>
              </a:rPr>
              <a:t>Coverages are compared within an assembly of the same in-</a:t>
            </a:r>
            <a:r>
              <a:rPr kumimoji="1" lang="en-US" dirty="0" err="1">
                <a:solidFill>
                  <a:schemeClr val="bg1"/>
                </a:solidFill>
                <a:effectLst>
                  <a:outerShdw blurRad="101600" dist="12700" dir="3600000" algn="tl" rotWithShape="0">
                    <a:prstClr val="black">
                      <a:alpha val="30000"/>
                    </a:prstClr>
                  </a:outerShdw>
                </a:effectLst>
              </a:rPr>
              <a:t>silico</a:t>
            </a:r>
            <a:r>
              <a:rPr kumimoji="1" lang="en-US" dirty="0">
                <a:solidFill>
                  <a:schemeClr val="bg1"/>
                </a:solidFill>
                <a:effectLst>
                  <a:outerShdw blurRad="101600" dist="12700" dir="3600000" algn="tl" rotWithShape="0">
                    <a:prstClr val="black">
                      <a:alpha val="30000"/>
                    </a:prstClr>
                  </a:outerShdw>
                </a:effectLst>
              </a:rPr>
              <a:t> reads.</a:t>
            </a:r>
          </a:p>
          <a:p>
            <a:pPr marL="457200" indent="-457200">
              <a:spcBef>
                <a:spcPts val="2000"/>
              </a:spcBef>
              <a:buSzPct val="90000"/>
              <a:buFont typeface="Wingdings" pitchFamily="2" charset="2"/>
              <a:buChar char=""/>
            </a:pPr>
            <a:r>
              <a:rPr kumimoji="1" lang="en-US" dirty="0">
                <a:solidFill>
                  <a:schemeClr val="bg1"/>
                </a:solidFill>
                <a:effectLst>
                  <a:outerShdw blurRad="101600" dist="12700" dir="3600000" algn="tl" rotWithShape="0">
                    <a:prstClr val="black">
                      <a:alpha val="30000"/>
                    </a:prstClr>
                  </a:outerShdw>
                </a:effectLst>
              </a:rPr>
              <a:t>A large number of </a:t>
            </a:r>
            <a:r>
              <a:rPr kumimoji="1" lang="en-US" dirty="0" err="1">
                <a:solidFill>
                  <a:schemeClr val="bg1"/>
                </a:solidFill>
                <a:effectLst>
                  <a:outerShdw blurRad="101600" dist="12700" dir="3600000" algn="tl" rotWithShape="0">
                    <a:prstClr val="black">
                      <a:alpha val="30000"/>
                    </a:prstClr>
                  </a:outerShdw>
                </a:effectLst>
              </a:rPr>
              <a:t>Contigs</a:t>
            </a:r>
            <a:r>
              <a:rPr kumimoji="1" lang="en-US" dirty="0">
                <a:solidFill>
                  <a:schemeClr val="bg1"/>
                </a:solidFill>
                <a:effectLst>
                  <a:outerShdw blurRad="101600" dist="12700" dir="3600000" algn="tl" rotWithShape="0">
                    <a:prstClr val="black">
                      <a:alpha val="30000"/>
                    </a:prstClr>
                  </a:outerShdw>
                </a:effectLst>
              </a:rPr>
              <a:t> with low and high coverage exist than with medium coverage.</a:t>
            </a:r>
          </a:p>
          <a:p>
            <a:pPr marL="457200" indent="-457200">
              <a:spcBef>
                <a:spcPts val="2000"/>
              </a:spcBef>
              <a:buSzPct val="90000"/>
              <a:buFont typeface="Wingdings" pitchFamily="2" charset="2"/>
              <a:buChar char=""/>
            </a:pPr>
            <a:r>
              <a:rPr kumimoji="1" lang="en-US" dirty="0" err="1">
                <a:solidFill>
                  <a:schemeClr val="bg1"/>
                </a:solidFill>
                <a:effectLst>
                  <a:outerShdw blurRad="101600" dist="12700" dir="3600000" algn="tl" rotWithShape="0">
                    <a:prstClr val="black">
                      <a:alpha val="30000"/>
                    </a:prstClr>
                  </a:outerShdw>
                </a:effectLst>
              </a:rPr>
              <a:t>Contigs</a:t>
            </a:r>
            <a:r>
              <a:rPr kumimoji="1" lang="en-US" dirty="0">
                <a:solidFill>
                  <a:schemeClr val="bg1"/>
                </a:solidFill>
                <a:effectLst>
                  <a:outerShdw blurRad="101600" dist="12700" dir="3600000" algn="tl" rotWithShape="0">
                    <a:prstClr val="black">
                      <a:alpha val="30000"/>
                    </a:prstClr>
                  </a:outerShdw>
                </a:effectLst>
              </a:rPr>
              <a:t> with less than 600 </a:t>
            </a:r>
            <a:r>
              <a:rPr kumimoji="1" lang="en-US" dirty="0" err="1">
                <a:solidFill>
                  <a:schemeClr val="bg1"/>
                </a:solidFill>
                <a:effectLst>
                  <a:outerShdw blurRad="101600" dist="12700" dir="3600000" algn="tl" rotWithShape="0">
                    <a:prstClr val="black">
                      <a:alpha val="30000"/>
                    </a:prstClr>
                  </a:outerShdw>
                </a:effectLst>
              </a:rPr>
              <a:t>bp</a:t>
            </a:r>
            <a:r>
              <a:rPr kumimoji="1" lang="en-US" dirty="0">
                <a:solidFill>
                  <a:schemeClr val="bg1"/>
                </a:solidFill>
                <a:effectLst>
                  <a:outerShdw blurRad="101600" dist="12700" dir="3600000" algn="tl" rotWithShape="0">
                    <a:prstClr val="black">
                      <a:alpha val="30000"/>
                    </a:prstClr>
                  </a:outerShdw>
                </a:effectLst>
              </a:rPr>
              <a:t> in length have been filtered out to maintain high quality of data.</a:t>
            </a:r>
          </a:p>
        </p:txBody>
      </p:sp>
      <p:pic>
        <p:nvPicPr>
          <p:cNvPr id="6" name="Picture 5"/>
          <p:cNvPicPr>
            <a:picLocks noChangeAspect="1"/>
          </p:cNvPicPr>
          <p:nvPr/>
        </p:nvPicPr>
        <p:blipFill>
          <a:blip r:embed="rId3"/>
          <a:stretch>
            <a:fillRect/>
          </a:stretch>
        </p:blipFill>
        <p:spPr>
          <a:xfrm>
            <a:off x="413380" y="3607052"/>
            <a:ext cx="4940278" cy="2969734"/>
          </a:xfrm>
          <a:prstGeom prst="rect">
            <a:avLst/>
          </a:prstGeom>
        </p:spPr>
      </p:pic>
    </p:spTree>
    <p:extLst>
      <p:ext uri="{BB962C8B-B14F-4D97-AF65-F5344CB8AC3E}">
        <p14:creationId xmlns:p14="http://schemas.microsoft.com/office/powerpoint/2010/main" val="1338431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7170" y="743881"/>
            <a:ext cx="4893198" cy="2941433"/>
          </a:xfrm>
          <a:prstGeom prst="rect">
            <a:avLst/>
          </a:prstGeom>
        </p:spPr>
      </p:pic>
      <p:pic>
        <p:nvPicPr>
          <p:cNvPr id="4" name="Picture 3"/>
          <p:cNvPicPr>
            <a:picLocks noChangeAspect="1"/>
          </p:cNvPicPr>
          <p:nvPr/>
        </p:nvPicPr>
        <p:blipFill>
          <a:blip r:embed="rId3"/>
          <a:stretch>
            <a:fillRect/>
          </a:stretch>
        </p:blipFill>
        <p:spPr>
          <a:xfrm>
            <a:off x="177169" y="3673228"/>
            <a:ext cx="4906195" cy="2949246"/>
          </a:xfrm>
          <a:prstGeom prst="rect">
            <a:avLst/>
          </a:prstGeom>
        </p:spPr>
      </p:pic>
      <p:sp>
        <p:nvSpPr>
          <p:cNvPr id="5" name="TextBox 4"/>
          <p:cNvSpPr txBox="1"/>
          <p:nvPr/>
        </p:nvSpPr>
        <p:spPr>
          <a:xfrm>
            <a:off x="5153891" y="923985"/>
            <a:ext cx="3344864" cy="4474702"/>
          </a:xfrm>
          <a:prstGeom prst="rect">
            <a:avLst/>
          </a:prstGeom>
          <a:noFill/>
        </p:spPr>
        <p:txBody>
          <a:bodyPr wrap="square" lIns="82945" tIns="41473" rIns="82945" bIns="41473" rtlCol="0">
            <a:spAutoFit/>
          </a:bodyPr>
          <a:lstStyle/>
          <a:p>
            <a:pPr marL="457200" indent="-457200">
              <a:spcBef>
                <a:spcPts val="2000"/>
              </a:spcBef>
              <a:buSzPct val="90000"/>
              <a:buFont typeface="Wingdings" pitchFamily="2" charset="2"/>
              <a:buChar char=""/>
            </a:pPr>
            <a:r>
              <a:rPr kumimoji="1" lang="en-US" dirty="0">
                <a:solidFill>
                  <a:schemeClr val="bg1"/>
                </a:solidFill>
                <a:effectLst>
                  <a:outerShdw blurRad="101600" dist="12700" dir="3600000" algn="tl" rotWithShape="0">
                    <a:prstClr val="black">
                      <a:alpha val="30000"/>
                    </a:prstClr>
                  </a:outerShdw>
                </a:effectLst>
              </a:rPr>
              <a:t>The output of the Grinder dataset has shown that </a:t>
            </a:r>
            <a:r>
              <a:rPr kumimoji="1" lang="en-US" dirty="0" err="1">
                <a:solidFill>
                  <a:schemeClr val="bg1"/>
                </a:solidFill>
                <a:effectLst>
                  <a:outerShdw blurRad="101600" dist="12700" dir="3600000" algn="tl" rotWithShape="0">
                    <a:prstClr val="black">
                      <a:alpha val="30000"/>
                    </a:prstClr>
                  </a:outerShdw>
                </a:effectLst>
              </a:rPr>
              <a:t>contig</a:t>
            </a:r>
            <a:r>
              <a:rPr kumimoji="1" lang="en-US" dirty="0">
                <a:solidFill>
                  <a:schemeClr val="bg1"/>
                </a:solidFill>
                <a:effectLst>
                  <a:outerShdw blurRad="101600" dist="12700" dir="3600000" algn="tl" rotWithShape="0">
                    <a:prstClr val="black">
                      <a:alpha val="30000"/>
                    </a:prstClr>
                  </a:outerShdw>
                </a:effectLst>
              </a:rPr>
              <a:t> coverage count does not correlate to the input of the dataset.</a:t>
            </a:r>
          </a:p>
          <a:p>
            <a:pPr marL="457200" indent="-457200">
              <a:spcBef>
                <a:spcPts val="2000"/>
              </a:spcBef>
              <a:buSzPct val="90000"/>
              <a:buFont typeface="Wingdings" pitchFamily="2" charset="2"/>
              <a:buChar char=""/>
            </a:pPr>
            <a:r>
              <a:rPr kumimoji="1" lang="en-US" dirty="0">
                <a:solidFill>
                  <a:schemeClr val="bg1"/>
                </a:solidFill>
                <a:effectLst>
                  <a:outerShdw blurRad="101600" dist="12700" dir="3600000" algn="tl" rotWithShape="0">
                    <a:prstClr val="black">
                      <a:alpha val="30000"/>
                    </a:prstClr>
                  </a:outerShdw>
                </a:effectLst>
              </a:rPr>
              <a:t>The </a:t>
            </a:r>
            <a:r>
              <a:rPr kumimoji="1" lang="en-US" dirty="0" err="1">
                <a:solidFill>
                  <a:schemeClr val="bg1"/>
                </a:solidFill>
                <a:effectLst>
                  <a:outerShdw blurRad="101600" dist="12700" dir="3600000" algn="tl" rotWithShape="0">
                    <a:prstClr val="black">
                      <a:alpha val="30000"/>
                    </a:prstClr>
                  </a:outerShdw>
                </a:effectLst>
              </a:rPr>
              <a:t>SimSeq</a:t>
            </a:r>
            <a:r>
              <a:rPr kumimoji="1" lang="en-US" dirty="0">
                <a:solidFill>
                  <a:schemeClr val="bg1"/>
                </a:solidFill>
                <a:effectLst>
                  <a:outerShdw blurRad="101600" dist="12700" dir="3600000" algn="tl" rotWithShape="0">
                    <a:prstClr val="black">
                      <a:alpha val="30000"/>
                    </a:prstClr>
                  </a:outerShdw>
                </a:effectLst>
              </a:rPr>
              <a:t> dataset has not been tested for correlation to the </a:t>
            </a:r>
            <a:r>
              <a:rPr kumimoji="1" lang="en-US" dirty="0" err="1">
                <a:solidFill>
                  <a:schemeClr val="bg1"/>
                </a:solidFill>
                <a:effectLst>
                  <a:outerShdw blurRad="101600" dist="12700" dir="3600000" algn="tl" rotWithShape="0">
                    <a:prstClr val="black">
                      <a:alpha val="30000"/>
                    </a:prstClr>
                  </a:outerShdw>
                </a:effectLst>
              </a:rPr>
              <a:t>contig</a:t>
            </a:r>
            <a:r>
              <a:rPr kumimoji="1" lang="en-US" dirty="0">
                <a:solidFill>
                  <a:schemeClr val="bg1"/>
                </a:solidFill>
                <a:effectLst>
                  <a:outerShdw blurRad="101600" dist="12700" dir="3600000" algn="tl" rotWithShape="0">
                    <a:prstClr val="black">
                      <a:alpha val="30000"/>
                    </a:prstClr>
                  </a:outerShdw>
                </a:effectLst>
              </a:rPr>
              <a:t> coverage yet.</a:t>
            </a:r>
          </a:p>
          <a:p>
            <a:pPr marL="457200" indent="-457200">
              <a:spcBef>
                <a:spcPts val="2000"/>
              </a:spcBef>
              <a:buSzPct val="90000"/>
              <a:buFont typeface="Wingdings" pitchFamily="2" charset="2"/>
              <a:buChar char=""/>
            </a:pPr>
            <a:r>
              <a:rPr kumimoji="1" lang="en-US" dirty="0">
                <a:solidFill>
                  <a:schemeClr val="bg1"/>
                </a:solidFill>
                <a:effectLst>
                  <a:outerShdw blurRad="101600" dist="12700" dir="3600000" algn="tl" rotWithShape="0">
                    <a:prstClr val="black">
                      <a:alpha val="30000"/>
                    </a:prstClr>
                  </a:outerShdw>
                </a:effectLst>
              </a:rPr>
              <a:t>Unfiltered reads have also not been tested to fit this curve.</a:t>
            </a:r>
          </a:p>
          <a:p>
            <a:endParaRPr lang="en-US" dirty="0"/>
          </a:p>
        </p:txBody>
      </p:sp>
      <p:sp>
        <p:nvSpPr>
          <p:cNvPr id="6" name="Title 1"/>
          <p:cNvSpPr txBox="1">
            <a:spLocks/>
          </p:cNvSpPr>
          <p:nvPr/>
        </p:nvSpPr>
        <p:spPr>
          <a:xfrm>
            <a:off x="457170" y="195459"/>
            <a:ext cx="8228766" cy="514954"/>
          </a:xfrm>
          <a:prstGeom prst="rect">
            <a:avLst/>
          </a:prstGeom>
        </p:spPr>
        <p:txBody>
          <a:bodyPr/>
          <a:lstStyle>
            <a:lvl1pPr algn="ctr" defTabSz="914400" rtl="0" eaLnBrk="1" latinLnBrk="0" hangingPunct="1">
              <a:lnSpc>
                <a:spcPct val="95000"/>
              </a:lnSpc>
              <a:spcBef>
                <a:spcPct val="0"/>
              </a:spcBef>
              <a:buNone/>
              <a:defRPr kumimoji="1" sz="4800" b="1" kern="120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z="2800" dirty="0" err="1" smtClean="0"/>
              <a:t>Kmer</a:t>
            </a:r>
            <a:r>
              <a:rPr lang="en-US" sz="2800" dirty="0" smtClean="0"/>
              <a:t> Coverage?</a:t>
            </a:r>
            <a:endParaRPr lang="en-US" sz="2800" dirty="0"/>
          </a:p>
        </p:txBody>
      </p:sp>
    </p:spTree>
    <p:extLst>
      <p:ext uri="{BB962C8B-B14F-4D97-AF65-F5344CB8AC3E}">
        <p14:creationId xmlns:p14="http://schemas.microsoft.com/office/powerpoint/2010/main" val="1711442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Citations</a:t>
            </a:r>
            <a:endParaRPr kumimoji="1" lang="ja-JP" altLang="en-US" dirty="0"/>
          </a:p>
        </p:txBody>
      </p:sp>
      <p:sp>
        <p:nvSpPr>
          <p:cNvPr id="3" name="Content Placeholder 2"/>
          <p:cNvSpPr>
            <a:spLocks noGrp="1"/>
          </p:cNvSpPr>
          <p:nvPr>
            <p:ph idx="1"/>
          </p:nvPr>
        </p:nvSpPr>
        <p:spPr/>
        <p:txBody>
          <a:bodyPr>
            <a:normAutofit fontScale="62500" lnSpcReduction="20000"/>
          </a:bodyPr>
          <a:lstStyle/>
          <a:p>
            <a:r>
              <a:rPr lang="en-US" altLang="ja-JP" dirty="0">
                <a:latin typeface="Arial" panose="020B0604020202020204" pitchFamily="34" charset="0"/>
                <a:cs typeface="Arial" panose="020B0604020202020204" pitchFamily="34" charset="0"/>
              </a:rPr>
              <a:t>Li, R., Zhu, H., </a:t>
            </a:r>
            <a:r>
              <a:rPr lang="en-US" altLang="ja-JP" dirty="0" err="1">
                <a:latin typeface="Arial" panose="020B0604020202020204" pitchFamily="34" charset="0"/>
                <a:cs typeface="Arial" panose="020B0604020202020204" pitchFamily="34" charset="0"/>
              </a:rPr>
              <a:t>Ruan</a:t>
            </a:r>
            <a:r>
              <a:rPr lang="en-US" altLang="ja-JP" dirty="0">
                <a:latin typeface="Arial" panose="020B0604020202020204" pitchFamily="34" charset="0"/>
                <a:cs typeface="Arial" panose="020B0604020202020204" pitchFamily="34" charset="0"/>
              </a:rPr>
              <a:t>, J., </a:t>
            </a:r>
            <a:r>
              <a:rPr lang="en-US" altLang="ja-JP" dirty="0" err="1">
                <a:latin typeface="Arial" panose="020B0604020202020204" pitchFamily="34" charset="0"/>
                <a:cs typeface="Arial" panose="020B0604020202020204" pitchFamily="34" charset="0"/>
              </a:rPr>
              <a:t>Qian</a:t>
            </a:r>
            <a:r>
              <a:rPr lang="en-US" altLang="ja-JP" dirty="0">
                <a:latin typeface="Arial" panose="020B0604020202020204" pitchFamily="34" charset="0"/>
                <a:cs typeface="Arial" panose="020B0604020202020204" pitchFamily="34" charset="0"/>
              </a:rPr>
              <a:t>, W., Fang, X., Shi, Z., et al. (2010). De novo assembly of human genomes with massively parallel short read sequencing. </a:t>
            </a:r>
            <a:r>
              <a:rPr lang="en-US" altLang="ja-JP" i="1" dirty="0">
                <a:latin typeface="Arial" panose="020B0604020202020204" pitchFamily="34" charset="0"/>
                <a:cs typeface="Arial" panose="020B0604020202020204" pitchFamily="34" charset="0"/>
              </a:rPr>
              <a:t>Genome Research</a:t>
            </a:r>
            <a:r>
              <a:rPr lang="en-US" altLang="ja-JP" dirty="0">
                <a:latin typeface="Arial" panose="020B0604020202020204" pitchFamily="34" charset="0"/>
                <a:cs typeface="Arial" panose="020B0604020202020204" pitchFamily="34" charset="0"/>
              </a:rPr>
              <a:t>, </a:t>
            </a:r>
            <a:r>
              <a:rPr lang="en-US" altLang="ja-JP" i="1" dirty="0">
                <a:latin typeface="Arial" panose="020B0604020202020204" pitchFamily="34" charset="0"/>
                <a:cs typeface="Arial" panose="020B0604020202020204" pitchFamily="34" charset="0"/>
              </a:rPr>
              <a:t>20</a:t>
            </a:r>
            <a:r>
              <a:rPr lang="en-US" altLang="ja-JP" dirty="0">
                <a:latin typeface="Arial" panose="020B0604020202020204" pitchFamily="34" charset="0"/>
                <a:cs typeface="Arial" panose="020B0604020202020204" pitchFamily="34" charset="0"/>
              </a:rPr>
              <a:t>(2), 265–272. </a:t>
            </a:r>
            <a:r>
              <a:rPr lang="en-US" altLang="ja-JP" dirty="0" smtClean="0">
                <a:latin typeface="Arial" panose="020B0604020202020204" pitchFamily="34" charset="0"/>
                <a:cs typeface="Arial" panose="020B0604020202020204" pitchFamily="34" charset="0"/>
              </a:rPr>
              <a:t>doi:10.1101/gr.097261.109</a:t>
            </a:r>
          </a:p>
          <a:p>
            <a:r>
              <a:rPr lang="en-US" altLang="ja-JP" dirty="0">
                <a:latin typeface="Arial" panose="020B0604020202020204" pitchFamily="34" charset="0"/>
                <a:cs typeface="Arial" panose="020B0604020202020204" pitchFamily="34" charset="0"/>
              </a:rPr>
              <a:t>Curtis A. </a:t>
            </a:r>
            <a:r>
              <a:rPr lang="en-US" altLang="ja-JP" dirty="0" err="1" smtClean="0">
                <a:latin typeface="Arial" panose="020B0604020202020204" pitchFamily="34" charset="0"/>
                <a:cs typeface="Arial" panose="020B0604020202020204" pitchFamily="34" charset="0"/>
              </a:rPr>
              <a:t>Suttle</a:t>
            </a:r>
            <a:r>
              <a:rPr lang="en-US" altLang="ja-JP" dirty="0" smtClean="0">
                <a:latin typeface="Arial" panose="020B0604020202020204" pitchFamily="34" charset="0"/>
                <a:cs typeface="Arial" panose="020B0604020202020204" pitchFamily="34" charset="0"/>
              </a:rPr>
              <a:t>. Nature </a:t>
            </a:r>
            <a:r>
              <a:rPr lang="en-US" altLang="ja-JP" dirty="0">
                <a:latin typeface="Arial" panose="020B0604020202020204" pitchFamily="34" charset="0"/>
                <a:cs typeface="Arial" panose="020B0604020202020204" pitchFamily="34" charset="0"/>
              </a:rPr>
              <a:t>Reviews Microbiology 5, 801-812 (October 2007) | </a:t>
            </a:r>
            <a:r>
              <a:rPr lang="en-US" altLang="ja-JP" dirty="0" smtClean="0">
                <a:latin typeface="Arial" panose="020B0604020202020204" pitchFamily="34" charset="0"/>
                <a:cs typeface="Arial" panose="020B0604020202020204" pitchFamily="34" charset="0"/>
              </a:rPr>
              <a:t>doi:10.1038/nrmicro1750</a:t>
            </a:r>
          </a:p>
          <a:p>
            <a:r>
              <a:rPr lang="en-US" altLang="ja-JP" dirty="0" smtClean="0">
                <a:latin typeface="Arial" panose="020B0604020202020204" pitchFamily="34" charset="0"/>
                <a:cs typeface="Arial" panose="020B0604020202020204" pitchFamily="34" charset="0"/>
              </a:rPr>
              <a:t>H. K. Allen, J. Bunge, J. A. </a:t>
            </a:r>
            <a:r>
              <a:rPr lang="en-US" altLang="ja-JP" dirty="0" err="1" smtClean="0">
                <a:latin typeface="Arial" panose="020B0604020202020204" pitchFamily="34" charset="0"/>
                <a:cs typeface="Arial" panose="020B0604020202020204" pitchFamily="34" charset="0"/>
              </a:rPr>
              <a:t>Foster,D</a:t>
            </a:r>
            <a:r>
              <a:rPr lang="en-US" altLang="ja-JP" dirty="0" smtClean="0">
                <a:latin typeface="Arial" panose="020B0604020202020204" pitchFamily="34" charset="0"/>
                <a:cs typeface="Arial" panose="020B0604020202020204" pitchFamily="34" charset="0"/>
              </a:rPr>
              <a:t>. O. </a:t>
            </a:r>
            <a:r>
              <a:rPr lang="en-US" altLang="ja-JP" dirty="0" err="1" smtClean="0">
                <a:latin typeface="Arial" panose="020B0604020202020204" pitchFamily="34" charset="0"/>
                <a:cs typeface="Arial" panose="020B0604020202020204" pitchFamily="34" charset="0"/>
              </a:rPr>
              <a:t>Bayles,T</a:t>
            </a:r>
            <a:r>
              <a:rPr lang="en-US" altLang="ja-JP" dirty="0" smtClean="0">
                <a:latin typeface="Arial" panose="020B0604020202020204" pitchFamily="34" charset="0"/>
                <a:cs typeface="Arial" panose="020B0604020202020204" pitchFamily="34" charset="0"/>
              </a:rPr>
              <a:t>. B. </a:t>
            </a:r>
            <a:r>
              <a:rPr lang="en-US" altLang="ja-JP" dirty="0">
                <a:latin typeface="Arial" panose="020B0604020202020204" pitchFamily="34" charset="0"/>
                <a:cs typeface="Arial" panose="020B0604020202020204" pitchFamily="34" charset="0"/>
              </a:rPr>
              <a:t>Stanton. (2013) </a:t>
            </a:r>
            <a:r>
              <a:rPr lang="en-US" altLang="ja-JP" dirty="0" smtClean="0">
                <a:latin typeface="Arial" panose="020B0604020202020204" pitchFamily="34" charset="0"/>
                <a:cs typeface="Arial" panose="020B0604020202020204" pitchFamily="34" charset="0"/>
              </a:rPr>
              <a:t>Estimation of viral richness from shotgun </a:t>
            </a:r>
            <a:r>
              <a:rPr lang="en-US" altLang="ja-JP" dirty="0" err="1" smtClean="0">
                <a:latin typeface="Arial" panose="020B0604020202020204" pitchFamily="34" charset="0"/>
                <a:cs typeface="Arial" panose="020B0604020202020204" pitchFamily="34" charset="0"/>
              </a:rPr>
              <a:t>metagenomes</a:t>
            </a:r>
            <a:r>
              <a:rPr lang="en-US" altLang="ja-JP" dirty="0" smtClean="0">
                <a:latin typeface="Arial" panose="020B0604020202020204" pitchFamily="34" charset="0"/>
                <a:cs typeface="Arial" panose="020B0604020202020204" pitchFamily="34" charset="0"/>
              </a:rPr>
              <a:t> using a frequency count approach Allen et al. Microbiome2013,1:5 </a:t>
            </a:r>
            <a:r>
              <a:rPr lang="en-US" altLang="ja-JP" dirty="0">
                <a:latin typeface="Arial" panose="020B0604020202020204" pitchFamily="34" charset="0"/>
                <a:cs typeface="Arial" panose="020B0604020202020204" pitchFamily="34" charset="0"/>
              </a:rPr>
              <a:t>http://microbiomejournal.com/content/1/1/5</a:t>
            </a:r>
            <a:endParaRPr lang="ja-JP" altLang="en-US" dirty="0">
              <a:latin typeface="Arial" panose="020B0604020202020204" pitchFamily="34" charset="0"/>
              <a:cs typeface="Arial" panose="020B0604020202020204" pitchFamily="34" charset="0"/>
            </a:endParaRPr>
          </a:p>
          <a:p>
            <a:r>
              <a:rPr lang="en-US" altLang="ja-JP" dirty="0">
                <a:latin typeface="Arial" panose="020B0604020202020204" pitchFamily="34" charset="0"/>
                <a:cs typeface="Arial" panose="020B0604020202020204" pitchFamily="34" charset="0"/>
              </a:rPr>
              <a:t>Martin </a:t>
            </a:r>
            <a:r>
              <a:rPr lang="en-US" altLang="ja-JP" dirty="0" err="1">
                <a:latin typeface="Arial" panose="020B0604020202020204" pitchFamily="34" charset="0"/>
                <a:cs typeface="Arial" panose="020B0604020202020204" pitchFamily="34" charset="0"/>
              </a:rPr>
              <a:t>S.Lindner</a:t>
            </a:r>
            <a:r>
              <a:rPr lang="en-US" altLang="ja-JP" dirty="0">
                <a:latin typeface="Arial" panose="020B0604020202020204" pitchFamily="34" charset="0"/>
                <a:cs typeface="Arial" panose="020B0604020202020204" pitchFamily="34" charset="0"/>
              </a:rPr>
              <a:t>, Bernhard </a:t>
            </a:r>
            <a:r>
              <a:rPr lang="en-US" altLang="ja-JP" dirty="0" err="1" smtClean="0">
                <a:latin typeface="Arial" panose="020B0604020202020204" pitchFamily="34" charset="0"/>
                <a:cs typeface="Arial" panose="020B0604020202020204" pitchFamily="34" charset="0"/>
              </a:rPr>
              <a:t>Y.Renard</a:t>
            </a:r>
            <a:r>
              <a:rPr lang="en-US" altLang="ja-JP" dirty="0" smtClean="0">
                <a:latin typeface="Arial" panose="020B0604020202020204" pitchFamily="34" charset="0"/>
                <a:cs typeface="Arial" panose="020B0604020202020204" pitchFamily="34" charset="0"/>
              </a:rPr>
              <a:t> (2012) </a:t>
            </a:r>
            <a:r>
              <a:rPr lang="en-US" altLang="ja-JP" dirty="0" err="1" smtClean="0">
                <a:latin typeface="Arial" panose="020B0604020202020204" pitchFamily="34" charset="0"/>
                <a:cs typeface="Arial" panose="020B0604020202020204" pitchFamily="34" charset="0"/>
              </a:rPr>
              <a:t>Metagenomic</a:t>
            </a:r>
            <a:r>
              <a:rPr lang="en-US" altLang="ja-JP" dirty="0" smtClean="0">
                <a:latin typeface="Arial" panose="020B0604020202020204" pitchFamily="34" charset="0"/>
                <a:cs typeface="Arial" panose="020B0604020202020204" pitchFamily="34" charset="0"/>
              </a:rPr>
              <a:t> abundance estimation and diagnostic  testing on </a:t>
            </a:r>
            <a:r>
              <a:rPr lang="en-US" altLang="ja-JP" dirty="0">
                <a:latin typeface="Arial" panose="020B0604020202020204" pitchFamily="34" charset="0"/>
                <a:cs typeface="Arial" panose="020B0604020202020204" pitchFamily="34" charset="0"/>
              </a:rPr>
              <a:t>species level. </a:t>
            </a:r>
            <a:r>
              <a:rPr lang="en-US" altLang="ja-JP" dirty="0" smtClean="0">
                <a:latin typeface="Arial" panose="020B0604020202020204" pitchFamily="34" charset="0"/>
                <a:cs typeface="Arial" panose="020B0604020202020204" pitchFamily="34" charset="0"/>
              </a:rPr>
              <a:t>Nucleic Acids Research, 2012, 1–8  doi:10.1093/</a:t>
            </a:r>
            <a:r>
              <a:rPr lang="en-US" altLang="ja-JP" dirty="0" err="1" smtClean="0">
                <a:latin typeface="Arial" panose="020B0604020202020204" pitchFamily="34" charset="0"/>
                <a:cs typeface="Arial" panose="020B0604020202020204" pitchFamily="34" charset="0"/>
              </a:rPr>
              <a:t>nar</a:t>
            </a:r>
            <a:r>
              <a:rPr lang="en-US" altLang="ja-JP" dirty="0" smtClean="0">
                <a:latin typeface="Arial" panose="020B0604020202020204" pitchFamily="34" charset="0"/>
                <a:cs typeface="Arial" panose="020B0604020202020204" pitchFamily="34" charset="0"/>
              </a:rPr>
              <a:t>/gks803</a:t>
            </a:r>
          </a:p>
          <a:p>
            <a:r>
              <a:rPr lang="en-US" i="1" dirty="0"/>
              <a:t>Edwards, A., </a:t>
            </a:r>
            <a:r>
              <a:rPr lang="en-US" i="1" dirty="0" err="1"/>
              <a:t>Pachebat</a:t>
            </a:r>
            <a:r>
              <a:rPr lang="en-US" i="1" dirty="0"/>
              <a:t>, J.A., Swain, M., </a:t>
            </a:r>
            <a:r>
              <a:rPr lang="en-US" i="1" dirty="0" err="1"/>
              <a:t>Hegarty</a:t>
            </a:r>
            <a:r>
              <a:rPr lang="en-US" i="1" dirty="0"/>
              <a:t>, M., </a:t>
            </a:r>
            <a:r>
              <a:rPr lang="en-US" i="1" dirty="0" err="1"/>
              <a:t>Hodson</a:t>
            </a:r>
            <a:r>
              <a:rPr lang="en-US" i="1" dirty="0"/>
              <a:t>, A.J., Irvine-</a:t>
            </a:r>
            <a:r>
              <a:rPr lang="en-US" i="1" dirty="0" err="1"/>
              <a:t>Fynn</a:t>
            </a:r>
            <a:r>
              <a:rPr lang="en-US" i="1" dirty="0"/>
              <a:t>, T., et al. (2013) A </a:t>
            </a:r>
            <a:r>
              <a:rPr lang="en-US" i="1" dirty="0" err="1"/>
              <a:t>metagenomic</a:t>
            </a:r>
            <a:r>
              <a:rPr lang="en-US" i="1" dirty="0"/>
              <a:t> snapshot of taxonomic and functional diversity in an alpine glacier </a:t>
            </a:r>
            <a:r>
              <a:rPr lang="en-US" i="1" dirty="0" err="1"/>
              <a:t>cryoconite</a:t>
            </a:r>
            <a:r>
              <a:rPr lang="en-US" i="1" dirty="0"/>
              <a:t> ecosystem. Environ Res </a:t>
            </a:r>
            <a:r>
              <a:rPr lang="en-US" i="1" dirty="0" err="1"/>
              <a:t>Lett</a:t>
            </a:r>
            <a:r>
              <a:rPr lang="en-US" i="1" dirty="0"/>
              <a:t> 8: 035003.</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306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Mock community</a:t>
            </a:r>
            <a:endParaRPr kumimoji="1" lang="ja-JP" altLang="en-US" dirty="0"/>
          </a:p>
        </p:txBody>
      </p:sp>
      <p:sp>
        <p:nvSpPr>
          <p:cNvPr id="3" name="Content Placeholder 2"/>
          <p:cNvSpPr>
            <a:spLocks noGrp="1"/>
          </p:cNvSpPr>
          <p:nvPr>
            <p:ph idx="1"/>
          </p:nvPr>
        </p:nvSpPr>
        <p:spPr/>
        <p:txBody>
          <a:bodyPr/>
          <a:lstStyle/>
          <a:p>
            <a:r>
              <a:rPr lang="en-US" altLang="ja-JP" smtClean="0"/>
              <a:t>Grab viral </a:t>
            </a:r>
            <a:r>
              <a:rPr lang="en-US" altLang="ja-JP" dirty="0" smtClean="0"/>
              <a:t>taxonomy hits from SERC </a:t>
            </a:r>
            <a:r>
              <a:rPr lang="en-US" altLang="ja-JP" dirty="0" err="1" smtClean="0"/>
              <a:t>Illumina</a:t>
            </a:r>
            <a:r>
              <a:rPr lang="en-US" altLang="ja-JP" dirty="0" smtClean="0"/>
              <a:t> assembly</a:t>
            </a:r>
          </a:p>
          <a:p>
            <a:r>
              <a:rPr kumimoji="1" lang="en-US" altLang="ja-JP" dirty="0" smtClean="0"/>
              <a:t>Count number of hits per species to get relative abundance</a:t>
            </a:r>
          </a:p>
          <a:p>
            <a:r>
              <a:rPr lang="en-US" altLang="ja-JP" dirty="0" smtClean="0"/>
              <a:t>Select 10 genomes across the rank abundance curve</a:t>
            </a:r>
          </a:p>
          <a:p>
            <a:pPr lvl="1"/>
            <a:r>
              <a:rPr kumimoji="1" lang="en-US" altLang="ja-JP" dirty="0" smtClean="0"/>
              <a:t>Pick so that GC histogram matches original</a:t>
            </a:r>
          </a:p>
          <a:p>
            <a:pPr lvl="1"/>
            <a:r>
              <a:rPr lang="en-US" altLang="ja-JP" dirty="0" smtClean="0"/>
              <a:t>Pick logical organisms</a:t>
            </a:r>
            <a:endParaRPr kumimoji="1" lang="ja-JP" altLang="en-US" dirty="0"/>
          </a:p>
        </p:txBody>
      </p:sp>
      <p:pic>
        <p:nvPicPr>
          <p:cNvPr id="4" name="Picture 3" descr="mock.pd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51400" y="5702300"/>
            <a:ext cx="4292600" cy="1155700"/>
          </a:xfrm>
          <a:prstGeom prst="rect">
            <a:avLst/>
          </a:prstGeom>
        </p:spPr>
      </p:pic>
    </p:spTree>
    <p:extLst>
      <p:ext uri="{BB962C8B-B14F-4D97-AF65-F5344CB8AC3E}">
        <p14:creationId xmlns:p14="http://schemas.microsoft.com/office/powerpoint/2010/main" val="2660636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lections_from_rank_abundance_curve.pd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26902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c_hist_for_mock.pd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1265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ind.pd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3926" y="4864373"/>
            <a:ext cx="5931695" cy="2053680"/>
          </a:xfrm>
          <a:prstGeom prst="rect">
            <a:avLst/>
          </a:prstGeom>
        </p:spPr>
      </p:pic>
      <p:sp>
        <p:nvSpPr>
          <p:cNvPr id="2" name="Title 1"/>
          <p:cNvSpPr>
            <a:spLocks noGrp="1"/>
          </p:cNvSpPr>
          <p:nvPr>
            <p:ph type="title"/>
          </p:nvPr>
        </p:nvSpPr>
        <p:spPr/>
        <p:txBody>
          <a:bodyPr/>
          <a:lstStyle/>
          <a:p>
            <a:r>
              <a:rPr kumimoji="1" lang="en-US" altLang="ja-JP" dirty="0" smtClean="0"/>
              <a:t>Simulate reads</a:t>
            </a:r>
            <a:endParaRPr kumimoji="1" lang="ja-JP" altLang="en-US" dirty="0"/>
          </a:p>
        </p:txBody>
      </p:sp>
      <p:sp>
        <p:nvSpPr>
          <p:cNvPr id="3" name="Content Placeholder 2"/>
          <p:cNvSpPr>
            <a:spLocks noGrp="1"/>
          </p:cNvSpPr>
          <p:nvPr>
            <p:ph idx="1"/>
          </p:nvPr>
        </p:nvSpPr>
        <p:spPr>
          <a:xfrm>
            <a:off x="954882" y="1211865"/>
            <a:ext cx="7232650" cy="4291013"/>
          </a:xfrm>
        </p:spPr>
        <p:txBody>
          <a:bodyPr>
            <a:normAutofit fontScale="92500" lnSpcReduction="10000"/>
          </a:bodyPr>
          <a:lstStyle/>
          <a:p>
            <a:r>
              <a:rPr lang="en-US" altLang="ja-JP" dirty="0" err="1" smtClean="0"/>
              <a:t>Illumina</a:t>
            </a:r>
            <a:r>
              <a:rPr lang="en-US" altLang="ja-JP" dirty="0" smtClean="0"/>
              <a:t> p</a:t>
            </a:r>
            <a:r>
              <a:rPr kumimoji="1" lang="en-US" altLang="ja-JP" dirty="0" smtClean="0"/>
              <a:t>aired-end 250</a:t>
            </a:r>
          </a:p>
          <a:p>
            <a:r>
              <a:rPr lang="en-US" altLang="ja-JP" dirty="0" smtClean="0"/>
              <a:t>“Realistic” error model</a:t>
            </a:r>
          </a:p>
          <a:p>
            <a:r>
              <a:rPr kumimoji="1" lang="en-US" altLang="ja-JP" dirty="0" smtClean="0"/>
              <a:t>Insert size 600 </a:t>
            </a:r>
            <a:r>
              <a:rPr kumimoji="1" lang="en-US" altLang="ja-JP" dirty="0" err="1" smtClean="0"/>
              <a:t>bp</a:t>
            </a:r>
            <a:endParaRPr kumimoji="1" lang="en-US" altLang="ja-JP" dirty="0" smtClean="0"/>
          </a:p>
          <a:p>
            <a:r>
              <a:rPr lang="en-US" altLang="ja-JP" dirty="0"/>
              <a:t>For uniform Grinder</a:t>
            </a:r>
          </a:p>
          <a:p>
            <a:pPr lvl="1"/>
            <a:r>
              <a:rPr lang="en-US" altLang="ja-JP" dirty="0"/>
              <a:t>Uniform 0.6% error rate (</a:t>
            </a:r>
            <a:r>
              <a:rPr lang="en-US" altLang="ja-JP" dirty="0" err="1"/>
              <a:t>Dohm</a:t>
            </a:r>
            <a:r>
              <a:rPr lang="en-US" altLang="ja-JP" dirty="0"/>
              <a:t> et al, 2008)</a:t>
            </a:r>
          </a:p>
          <a:p>
            <a:pPr lvl="2"/>
            <a:r>
              <a:rPr lang="en-US" altLang="ja-JP" dirty="0"/>
              <a:t>Good residues 38 G(</a:t>
            </a:r>
            <a:r>
              <a:rPr lang="en-US" altLang="ja-JP" dirty="0" err="1"/>
              <a:t>ood</a:t>
            </a:r>
            <a:r>
              <a:rPr lang="en-US" altLang="ja-JP" dirty="0"/>
              <a:t>), </a:t>
            </a:r>
          </a:p>
          <a:p>
            <a:pPr lvl="2"/>
            <a:r>
              <a:rPr lang="en-US" altLang="ja-JP" dirty="0"/>
              <a:t>Residues from insertion or sub get 12 (-)</a:t>
            </a:r>
          </a:p>
          <a:p>
            <a:r>
              <a:rPr lang="en-US" altLang="ja-JP" dirty="0" smtClean="0"/>
              <a:t>For </a:t>
            </a:r>
            <a:r>
              <a:rPr lang="en-US" altLang="ja-JP" dirty="0" err="1" smtClean="0"/>
              <a:t>SimSeq</a:t>
            </a:r>
            <a:endParaRPr lang="en-US" altLang="ja-JP" dirty="0" smtClean="0"/>
          </a:p>
          <a:p>
            <a:pPr lvl="1"/>
            <a:r>
              <a:rPr lang="en-US" altLang="ja-JP" dirty="0" err="1" smtClean="0"/>
              <a:t>Miseq</a:t>
            </a:r>
            <a:r>
              <a:rPr lang="en-US" altLang="ja-JP" dirty="0" smtClean="0"/>
              <a:t> 250 error model</a:t>
            </a:r>
            <a:endParaRPr lang="en-US" altLang="ja-JP" dirty="0"/>
          </a:p>
          <a:p>
            <a:endParaRPr kumimoji="1" lang="en-US" altLang="ja-JP" dirty="0" smtClean="0"/>
          </a:p>
        </p:txBody>
      </p:sp>
    </p:spTree>
    <p:extLst>
      <p:ext uri="{BB962C8B-B14F-4D97-AF65-F5344CB8AC3E}">
        <p14:creationId xmlns:p14="http://schemas.microsoft.com/office/powerpoint/2010/main" val="4267273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ror_models.pd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098785" y="3459290"/>
            <a:ext cx="3045216" cy="3398710"/>
          </a:xfrm>
        </p:spPr>
        <p:txBody>
          <a:bodyPr/>
          <a:lstStyle/>
          <a:p>
            <a:r>
              <a:rPr kumimoji="1" lang="en-US" altLang="ja-JP" dirty="0" smtClean="0"/>
              <a:t>Error models</a:t>
            </a:r>
            <a:endParaRPr kumimoji="1" lang="ja-JP" altLang="en-US" dirty="0"/>
          </a:p>
        </p:txBody>
      </p:sp>
    </p:spTree>
    <p:extLst>
      <p:ext uri="{BB962C8B-B14F-4D97-AF65-F5344CB8AC3E}">
        <p14:creationId xmlns:p14="http://schemas.microsoft.com/office/powerpoint/2010/main" val="2664609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84079240"/>
              </p:ext>
            </p:extLst>
          </p:nvPr>
        </p:nvGraphicFramePr>
        <p:xfrm>
          <a:off x="-1" y="0"/>
          <a:ext cx="9144002" cy="6857999"/>
        </p:xfrm>
        <a:graphic>
          <a:graphicData uri="http://schemas.openxmlformats.org/drawingml/2006/table">
            <a:tbl>
              <a:tblPr/>
              <a:tblGrid>
                <a:gridCol w="465476"/>
                <a:gridCol w="568913"/>
                <a:gridCol w="1251611"/>
                <a:gridCol w="1365394"/>
                <a:gridCol w="1334363"/>
                <a:gridCol w="1365394"/>
                <a:gridCol w="2792851"/>
              </a:tblGrid>
              <a:tr h="650329">
                <a:tc>
                  <a:txBody>
                    <a:bodyPr/>
                    <a:lstStyle/>
                    <a:p>
                      <a:pPr algn="ctr" fontAlgn="ctr"/>
                      <a:r>
                        <a:rPr lang="en-US" sz="1800" b="1" i="0" u="none" strike="noStrike" dirty="0">
                          <a:solidFill>
                            <a:schemeClr val="bg1"/>
                          </a:solidFill>
                          <a:effectLst/>
                          <a:latin typeface="Optima"/>
                          <a:cs typeface="Optima"/>
                        </a:rPr>
                        <a:t>rank</a:t>
                      </a:r>
                    </a:p>
                  </a:txBody>
                  <a:tcPr marL="8182" marR="8182" marT="818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chemeClr val="bg1"/>
                          </a:solidFill>
                          <a:effectLst/>
                          <a:latin typeface="Optima"/>
                          <a:cs typeface="Optima"/>
                        </a:rPr>
                        <a:t>hits</a:t>
                      </a:r>
                    </a:p>
                  </a:txBody>
                  <a:tcPr marL="8182" marR="8182" marT="818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chemeClr val="bg1"/>
                          </a:solidFill>
                          <a:effectLst/>
                          <a:latin typeface="Optima"/>
                          <a:cs typeface="Optima"/>
                        </a:rPr>
                        <a:t>grinder read #</a:t>
                      </a:r>
                    </a:p>
                  </a:txBody>
                  <a:tcPr marL="8182" marR="8182" marT="818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err="1">
                          <a:solidFill>
                            <a:schemeClr val="bg1"/>
                          </a:solidFill>
                          <a:effectLst/>
                          <a:latin typeface="Optima"/>
                          <a:cs typeface="Optima"/>
                        </a:rPr>
                        <a:t>orig</a:t>
                      </a:r>
                      <a:r>
                        <a:rPr lang="en-US" sz="1800" b="1" i="0" u="none" strike="noStrike" dirty="0">
                          <a:solidFill>
                            <a:schemeClr val="bg1"/>
                          </a:solidFill>
                          <a:effectLst/>
                          <a:latin typeface="Optima"/>
                          <a:cs typeface="Optima"/>
                        </a:rPr>
                        <a:t> abundance</a:t>
                      </a:r>
                    </a:p>
                  </a:txBody>
                  <a:tcPr marL="8182" marR="8182" marT="818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chemeClr val="bg1"/>
                          </a:solidFill>
                          <a:effectLst/>
                          <a:latin typeface="Optima"/>
                          <a:cs typeface="Optima"/>
                        </a:rPr>
                        <a:t>this abundance</a:t>
                      </a:r>
                    </a:p>
                  </a:txBody>
                  <a:tcPr marL="8182" marR="8182" marT="818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chemeClr val="bg1"/>
                          </a:solidFill>
                          <a:effectLst/>
                          <a:latin typeface="Optima"/>
                          <a:cs typeface="Optima"/>
                        </a:rPr>
                        <a:t>gc</a:t>
                      </a:r>
                    </a:p>
                  </a:txBody>
                  <a:tcPr marL="8182" marR="8182" marT="818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chemeClr val="bg1"/>
                          </a:solidFill>
                          <a:effectLst/>
                          <a:latin typeface="Optima"/>
                          <a:cs typeface="Optima"/>
                        </a:rPr>
                        <a:t>name</a:t>
                      </a:r>
                    </a:p>
                  </a:txBody>
                  <a:tcPr marL="8182" marR="8182" marT="8182"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0767">
                <a:tc>
                  <a:txBody>
                    <a:bodyPr/>
                    <a:lstStyle/>
                    <a:p>
                      <a:pPr algn="ctr" fontAlgn="ctr"/>
                      <a:r>
                        <a:rPr lang="en-US" altLang="ja-JP" sz="1800" b="0" i="0" u="none" strike="noStrike">
                          <a:solidFill>
                            <a:schemeClr val="bg1"/>
                          </a:solidFill>
                          <a:effectLst/>
                          <a:latin typeface="Optima"/>
                          <a:cs typeface="Optima"/>
                        </a:rPr>
                        <a:t>1</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dirty="0">
                          <a:solidFill>
                            <a:schemeClr val="bg1"/>
                          </a:solidFill>
                          <a:effectLst/>
                          <a:latin typeface="Optima"/>
                          <a:cs typeface="Optima"/>
                        </a:rPr>
                        <a:t>3937</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dirty="0">
                          <a:solidFill>
                            <a:schemeClr val="bg1"/>
                          </a:solidFill>
                          <a:effectLst/>
                          <a:latin typeface="Optima"/>
                          <a:cs typeface="Optima"/>
                        </a:rPr>
                        <a:t>1019350</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dirty="0">
                          <a:solidFill>
                            <a:schemeClr val="bg1"/>
                          </a:solidFill>
                          <a:effectLst/>
                          <a:latin typeface="Optima"/>
                          <a:cs typeface="Optima"/>
                        </a:rPr>
                        <a:t>0.06796</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dirty="0">
                          <a:solidFill>
                            <a:schemeClr val="bg1"/>
                          </a:solidFill>
                          <a:effectLst/>
                          <a:latin typeface="Optima"/>
                          <a:cs typeface="Optima"/>
                        </a:rPr>
                        <a:t>0.62098</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dirty="0">
                          <a:solidFill>
                            <a:schemeClr val="bg1"/>
                          </a:solidFill>
                          <a:effectLst/>
                          <a:latin typeface="Optima"/>
                          <a:cs typeface="Optima"/>
                        </a:rPr>
                        <a:t>0.431</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chemeClr val="bg1"/>
                          </a:solidFill>
                          <a:effectLst/>
                          <a:latin typeface="Optima"/>
                          <a:cs typeface="Optima"/>
                        </a:rPr>
                        <a:t>Puniceispirillum phage HMO-2011</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0767">
                <a:tc>
                  <a:txBody>
                    <a:bodyPr/>
                    <a:lstStyle/>
                    <a:p>
                      <a:pPr algn="ctr" fontAlgn="ctr"/>
                      <a:r>
                        <a:rPr lang="en-US" altLang="ja-JP" sz="1800" b="0" i="0" u="none" strike="noStrike">
                          <a:solidFill>
                            <a:schemeClr val="bg1"/>
                          </a:solidFill>
                          <a:effectLst/>
                          <a:latin typeface="Optima"/>
                          <a:cs typeface="Optima"/>
                        </a:rPr>
                        <a:t>6</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1066</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dirty="0">
                          <a:solidFill>
                            <a:schemeClr val="bg1"/>
                          </a:solidFill>
                          <a:effectLst/>
                          <a:latin typeface="Optima"/>
                          <a:cs typeface="Optima"/>
                        </a:rPr>
                        <a:t>276004</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0.01840</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0.16814</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0.355</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chemeClr val="bg1"/>
                          </a:solidFill>
                          <a:effectLst/>
                          <a:latin typeface="Optima"/>
                          <a:cs typeface="Optima"/>
                        </a:rPr>
                        <a:t>Prochlorococcus phage P-SSM2</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0767">
                <a:tc>
                  <a:txBody>
                    <a:bodyPr/>
                    <a:lstStyle/>
                    <a:p>
                      <a:pPr algn="ctr" fontAlgn="ctr"/>
                      <a:r>
                        <a:rPr lang="en-US" altLang="ja-JP" sz="1800" b="0" i="0" u="none" strike="noStrike">
                          <a:solidFill>
                            <a:schemeClr val="bg1"/>
                          </a:solidFill>
                          <a:effectLst/>
                          <a:latin typeface="Optima"/>
                          <a:cs typeface="Optima"/>
                        </a:rPr>
                        <a:t>21</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436</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112887</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0.00753</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0.06877</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0.320</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chemeClr val="bg1"/>
                          </a:solidFill>
                          <a:effectLst/>
                          <a:latin typeface="Optima"/>
                          <a:cs typeface="Optima"/>
                        </a:rPr>
                        <a:t>Pelagibacter phage HTVC011P</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0767">
                <a:tc>
                  <a:txBody>
                    <a:bodyPr/>
                    <a:lstStyle/>
                    <a:p>
                      <a:pPr algn="ctr" fontAlgn="ctr"/>
                      <a:r>
                        <a:rPr lang="en-US" altLang="ja-JP" sz="1800" b="0" i="0" u="none" strike="noStrike">
                          <a:solidFill>
                            <a:schemeClr val="bg1"/>
                          </a:solidFill>
                          <a:effectLst/>
                          <a:latin typeface="Optima"/>
                          <a:cs typeface="Optima"/>
                        </a:rPr>
                        <a:t>39</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280</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72496</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0.00483</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dirty="0">
                          <a:solidFill>
                            <a:schemeClr val="bg1"/>
                          </a:solidFill>
                          <a:effectLst/>
                          <a:latin typeface="Optima"/>
                          <a:cs typeface="Optima"/>
                        </a:rPr>
                        <a:t>0.04416</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0.405</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chemeClr val="bg1"/>
                          </a:solidFill>
                          <a:effectLst/>
                          <a:latin typeface="Optima"/>
                          <a:cs typeface="Optima"/>
                        </a:rPr>
                        <a:t>Cyanophage S-TIM5</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0767">
                <a:tc>
                  <a:txBody>
                    <a:bodyPr/>
                    <a:lstStyle/>
                    <a:p>
                      <a:pPr algn="ctr" fontAlgn="ctr"/>
                      <a:r>
                        <a:rPr lang="en-US" altLang="ja-JP" sz="1800" b="0" i="0" u="none" strike="noStrike">
                          <a:solidFill>
                            <a:schemeClr val="bg1"/>
                          </a:solidFill>
                          <a:effectLst/>
                          <a:latin typeface="Optima"/>
                          <a:cs typeface="Optima"/>
                        </a:rPr>
                        <a:t>53</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208</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53854</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0.00359</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0.03281</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0.296</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chemeClr val="bg1"/>
                          </a:solidFill>
                          <a:effectLst/>
                          <a:latin typeface="Optima"/>
                          <a:cs typeface="Optima"/>
                        </a:rPr>
                        <a:t>Cellulophaga phage phi14:2</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0767">
                <a:tc>
                  <a:txBody>
                    <a:bodyPr/>
                    <a:lstStyle/>
                    <a:p>
                      <a:pPr algn="ctr" fontAlgn="ctr"/>
                      <a:r>
                        <a:rPr lang="en-US" altLang="ja-JP" sz="1800" b="0" i="0" u="none" strike="noStrike">
                          <a:solidFill>
                            <a:schemeClr val="bg1"/>
                          </a:solidFill>
                          <a:effectLst/>
                          <a:latin typeface="Optima"/>
                          <a:cs typeface="Optima"/>
                        </a:rPr>
                        <a:t>72</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142</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36766</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0.00245</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0.02240</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0.474</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chemeClr val="bg1"/>
                          </a:solidFill>
                          <a:effectLst/>
                          <a:latin typeface="Optima"/>
                          <a:cs typeface="Optima"/>
                        </a:rPr>
                        <a:t>Cyanophage KBS-P-1A</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0767">
                <a:tc>
                  <a:txBody>
                    <a:bodyPr/>
                    <a:lstStyle/>
                    <a:p>
                      <a:pPr algn="ctr" fontAlgn="ctr"/>
                      <a:r>
                        <a:rPr lang="en-US" altLang="ja-JP" sz="1800" b="0" i="0" u="none" strike="noStrike">
                          <a:solidFill>
                            <a:schemeClr val="bg1"/>
                          </a:solidFill>
                          <a:effectLst/>
                          <a:latin typeface="Optima"/>
                          <a:cs typeface="Optima"/>
                        </a:rPr>
                        <a:t>91</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116</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30034</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0.00200</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0.01830</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0.590</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chemeClr val="bg1"/>
                          </a:solidFill>
                          <a:effectLst/>
                          <a:latin typeface="Optima"/>
                          <a:cs typeface="Optima"/>
                        </a:rPr>
                        <a:t>Sulfitobacter phage pCB2047-C</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0767">
                <a:tc>
                  <a:txBody>
                    <a:bodyPr/>
                    <a:lstStyle/>
                    <a:p>
                      <a:pPr algn="ctr" fontAlgn="ctr"/>
                      <a:r>
                        <a:rPr lang="en-US" altLang="ja-JP" sz="1800" b="0" i="0" u="none" strike="noStrike">
                          <a:solidFill>
                            <a:schemeClr val="bg1"/>
                          </a:solidFill>
                          <a:effectLst/>
                          <a:latin typeface="Optima"/>
                          <a:cs typeface="Optima"/>
                        </a:rPr>
                        <a:t>116</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73</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18901</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0.00126</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0.01151</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0.399</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chemeClr val="bg1"/>
                          </a:solidFill>
                          <a:effectLst/>
                          <a:latin typeface="Optima"/>
                          <a:cs typeface="Optima"/>
                        </a:rPr>
                        <a:t>Cyanophage NATL2A-133</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0767">
                <a:tc>
                  <a:txBody>
                    <a:bodyPr/>
                    <a:lstStyle/>
                    <a:p>
                      <a:pPr algn="ctr" fontAlgn="ctr"/>
                      <a:r>
                        <a:rPr lang="en-US" altLang="ja-JP" sz="1800" b="0" i="0" u="none" strike="noStrike">
                          <a:solidFill>
                            <a:schemeClr val="bg1"/>
                          </a:solidFill>
                          <a:effectLst/>
                          <a:latin typeface="Optima"/>
                          <a:cs typeface="Optima"/>
                        </a:rPr>
                        <a:t>132</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55</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14240</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0.00095</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0.00868</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0.532</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chemeClr val="bg1"/>
                          </a:solidFill>
                          <a:effectLst/>
                          <a:latin typeface="Optima"/>
                          <a:cs typeface="Optima"/>
                        </a:rPr>
                        <a:t>Pseudomonas phage tf</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0767">
                <a:tc>
                  <a:txBody>
                    <a:bodyPr/>
                    <a:lstStyle/>
                    <a:p>
                      <a:pPr algn="ctr" fontAlgn="ctr"/>
                      <a:r>
                        <a:rPr lang="en-US" altLang="ja-JP" sz="1800" b="0" i="0" u="none" strike="noStrike">
                          <a:solidFill>
                            <a:schemeClr val="bg1"/>
                          </a:solidFill>
                          <a:effectLst/>
                          <a:latin typeface="Optima"/>
                          <a:cs typeface="Optima"/>
                        </a:rPr>
                        <a:t>157</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27</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6991</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0.00047</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0.00426</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chemeClr val="bg1"/>
                          </a:solidFill>
                          <a:effectLst/>
                          <a:latin typeface="Optima"/>
                          <a:cs typeface="Optima"/>
                        </a:rPr>
                        <a:t>0.485</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err="1">
                          <a:solidFill>
                            <a:schemeClr val="bg1"/>
                          </a:solidFill>
                          <a:effectLst/>
                          <a:latin typeface="Optima"/>
                          <a:cs typeface="Optima"/>
                        </a:rPr>
                        <a:t>Klebsiella</a:t>
                      </a:r>
                      <a:r>
                        <a:rPr lang="en-US" sz="1800" b="0" i="0" u="none" strike="noStrike" dirty="0">
                          <a:solidFill>
                            <a:schemeClr val="bg1"/>
                          </a:solidFill>
                          <a:effectLst/>
                          <a:latin typeface="Optima"/>
                          <a:cs typeface="Optima"/>
                        </a:rPr>
                        <a:t> phage JD001</a:t>
                      </a:r>
                    </a:p>
                  </a:txBody>
                  <a:tcPr marL="8182" marR="8182" marT="81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7579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Why assemble?</a:t>
            </a:r>
            <a:endParaRPr kumimoji="1" lang="ja-JP" altLang="en-US" dirty="0"/>
          </a:p>
        </p:txBody>
      </p:sp>
      <p:sp>
        <p:nvSpPr>
          <p:cNvPr id="3" name="Content Placeholder 2"/>
          <p:cNvSpPr>
            <a:spLocks noGrp="1"/>
          </p:cNvSpPr>
          <p:nvPr>
            <p:ph idx="1"/>
          </p:nvPr>
        </p:nvSpPr>
        <p:spPr/>
        <p:txBody>
          <a:bodyPr>
            <a:normAutofit fontScale="92500"/>
          </a:bodyPr>
          <a:lstStyle/>
          <a:p>
            <a:r>
              <a:rPr lang="en-US" altLang="ja-JP" dirty="0" err="1"/>
              <a:t>Illumina</a:t>
            </a:r>
            <a:r>
              <a:rPr lang="en-US" altLang="ja-JP" dirty="0"/>
              <a:t> generates large numbers of short </a:t>
            </a:r>
            <a:r>
              <a:rPr lang="en-US" altLang="ja-JP" dirty="0" smtClean="0"/>
              <a:t>reads</a:t>
            </a:r>
          </a:p>
          <a:p>
            <a:pPr lvl="1"/>
            <a:r>
              <a:rPr lang="en-US" altLang="ja-JP" dirty="0" smtClean="0"/>
              <a:t>Need to assemble!</a:t>
            </a:r>
          </a:p>
          <a:p>
            <a:r>
              <a:rPr lang="en-US" altLang="ja-JP" dirty="0" smtClean="0"/>
              <a:t>Short reads preferentially find highly similar sequences with the BLAST database</a:t>
            </a:r>
          </a:p>
          <a:p>
            <a:r>
              <a:rPr kumimoji="1" lang="en-US" altLang="ja-JP" dirty="0" smtClean="0"/>
              <a:t>Short read libraries find fewer homologs in general</a:t>
            </a:r>
          </a:p>
          <a:p>
            <a:r>
              <a:rPr lang="en-US" altLang="ja-JP" dirty="0" smtClean="0"/>
              <a:t>Long </a:t>
            </a:r>
            <a:r>
              <a:rPr lang="en-US" altLang="ja-JP" dirty="0" err="1" smtClean="0"/>
              <a:t>contigs</a:t>
            </a:r>
            <a:r>
              <a:rPr lang="en-US" altLang="ja-JP" dirty="0" smtClean="0"/>
              <a:t> can help connect taxonomy and physiology</a:t>
            </a:r>
          </a:p>
          <a:p>
            <a:r>
              <a:rPr kumimoji="1" lang="en-US" altLang="ja-JP" dirty="0" smtClean="0"/>
              <a:t>Gene neighborhoods</a:t>
            </a:r>
            <a:endParaRPr kumimoji="1" lang="ja-JP" altLang="en-US" dirty="0"/>
          </a:p>
        </p:txBody>
      </p:sp>
      <p:sp>
        <p:nvSpPr>
          <p:cNvPr id="4" name="Content Placeholder 2"/>
          <p:cNvSpPr txBox="1">
            <a:spLocks/>
          </p:cNvSpPr>
          <p:nvPr/>
        </p:nvSpPr>
        <p:spPr>
          <a:xfrm>
            <a:off x="0" y="6319122"/>
            <a:ext cx="1353429" cy="538878"/>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spcBef>
                <a:spcPts val="2000"/>
              </a:spcBef>
              <a:spcAft>
                <a:spcPts val="0"/>
              </a:spcAft>
              <a:buSzPct val="90000"/>
              <a:buFont typeface="Wingdings" pitchFamily="2" charset="2"/>
              <a:buChar char=""/>
              <a:defRPr kumimoji="1" sz="2400" kern="1200">
                <a:solidFill>
                  <a:schemeClr val="bg1"/>
                </a:solidFill>
                <a:effectLst>
                  <a:outerShdw blurRad="101600" dist="12700" dir="3600000" algn="tl" rotWithShape="0">
                    <a:prstClr val="black">
                      <a:alpha val="30000"/>
                    </a:prstClr>
                  </a:outerShdw>
                </a:effectLst>
                <a:latin typeface="+mn-lt"/>
                <a:ea typeface="+mn-ea"/>
                <a:cs typeface="+mn-cs"/>
              </a:defRPr>
            </a:lvl1pPr>
            <a:lvl2pPr marL="914400" indent="-457200" algn="l" defTabSz="914400" rtl="0" eaLnBrk="1" latinLnBrk="0" hangingPunct="1">
              <a:spcBef>
                <a:spcPts val="1000"/>
              </a:spcBef>
              <a:spcAft>
                <a:spcPts val="0"/>
              </a:spcAft>
              <a:buSzPct val="90000"/>
              <a:buFont typeface="Wingdings" pitchFamily="2" charset="2"/>
              <a:buChar char=""/>
              <a:defRPr kumimoji="1" sz="2200" kern="1200">
                <a:solidFill>
                  <a:schemeClr val="bg1"/>
                </a:solidFill>
                <a:effectLst>
                  <a:outerShdw blurRad="101600" dist="12700" dir="3600000" algn="tl" rotWithShape="0">
                    <a:prstClr val="black">
                      <a:alpha val="30000"/>
                    </a:prstClr>
                  </a:outerShdw>
                </a:effectLst>
                <a:latin typeface="+mn-lt"/>
                <a:ea typeface="+mn-ea"/>
                <a:cs typeface="+mn-cs"/>
              </a:defRPr>
            </a:lvl2pPr>
            <a:lvl3pPr marL="1371600" indent="-457200" algn="l" defTabSz="914400" rtl="0" eaLnBrk="1" latinLnBrk="0" hangingPunct="1">
              <a:spcBef>
                <a:spcPts val="1000"/>
              </a:spcBef>
              <a:spcAft>
                <a:spcPts val="0"/>
              </a:spcAft>
              <a:buSzPct val="90000"/>
              <a:buFont typeface="Wingdings" pitchFamily="2" charset="2"/>
              <a:buChar char=""/>
              <a:defRPr kumimoji="1" sz="2000" kern="1200">
                <a:solidFill>
                  <a:schemeClr val="bg1"/>
                </a:solidFill>
                <a:effectLst>
                  <a:outerShdw blurRad="101600" dist="12700" dir="3600000" algn="tl" rotWithShape="0">
                    <a:prstClr val="black">
                      <a:alpha val="30000"/>
                    </a:prstClr>
                  </a:outerShdw>
                </a:effectLst>
                <a:latin typeface="+mn-lt"/>
                <a:ea typeface="+mn-ea"/>
                <a:cs typeface="+mn-cs"/>
              </a:defRPr>
            </a:lvl3pPr>
            <a:lvl4pPr marL="1828800" indent="-457200" algn="l" defTabSz="914400" rtl="0" eaLnBrk="1" latinLnBrk="0" hangingPunct="1">
              <a:spcBef>
                <a:spcPts val="1000"/>
              </a:spcBef>
              <a:spcAft>
                <a:spcPts val="0"/>
              </a:spcAft>
              <a:buSzPct val="90000"/>
              <a:buFont typeface="Wingdings" pitchFamily="2" charset="2"/>
              <a:buChar char=""/>
              <a:defRPr kumimoji="1" sz="1800" kern="1200">
                <a:solidFill>
                  <a:schemeClr val="bg1"/>
                </a:solidFill>
                <a:effectLst>
                  <a:outerShdw blurRad="101600" dist="12700" dir="3600000" algn="tl" rotWithShape="0">
                    <a:prstClr val="black">
                      <a:alpha val="30000"/>
                    </a:prstClr>
                  </a:outerShdw>
                </a:effectLst>
                <a:latin typeface="+mn-lt"/>
                <a:ea typeface="+mn-ea"/>
                <a:cs typeface="+mn-cs"/>
              </a:defRPr>
            </a:lvl4pPr>
            <a:lvl5pPr marL="2286000" indent="-457200" algn="l" defTabSz="914400" rtl="0" eaLnBrk="1" latinLnBrk="0" hangingPunct="1">
              <a:spcBef>
                <a:spcPts val="1000"/>
              </a:spcBef>
              <a:spcAft>
                <a:spcPts val="0"/>
              </a:spcAft>
              <a:buSzPct val="90000"/>
              <a:buFont typeface="Wingdings" pitchFamily="2" charset="2"/>
              <a:buChar char=""/>
              <a:defRPr kumimoji="1" sz="1800" kern="1200">
                <a:solidFill>
                  <a:schemeClr val="bg1"/>
                </a:solidFill>
                <a:effectLst>
                  <a:outerShdw blurRad="101600" dist="12700" dir="3600000" algn="tl" rotWithShape="0">
                    <a:prstClr val="black">
                      <a:alpha val="30000"/>
                    </a:prstClr>
                  </a:outerShdw>
                </a:effectLst>
                <a:latin typeface="+mn-lt"/>
                <a:ea typeface="+mn-ea"/>
                <a:cs typeface="+mn-cs"/>
              </a:defRPr>
            </a:lvl5pPr>
            <a:lvl6pPr marL="2743200" indent="-457200" algn="l" defTabSz="914400" rtl="0" eaLnBrk="1" latinLnBrk="0" hangingPunct="1">
              <a:spcBef>
                <a:spcPts val="1000"/>
              </a:spcBef>
              <a:buSzPct val="90000"/>
              <a:buFont typeface="Wingdings" pitchFamily="2" charset="2"/>
              <a:buChar char="{"/>
              <a:defRPr kumimoji="1"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3200400" indent="-457200" algn="l" defTabSz="914400" rtl="0" eaLnBrk="1" latinLnBrk="0" hangingPunct="1">
              <a:spcBef>
                <a:spcPts val="1000"/>
              </a:spcBef>
              <a:buSzPct val="90000"/>
              <a:buFont typeface="Wingdings" pitchFamily="2" charset="2"/>
              <a:buChar char="|"/>
              <a:defRPr kumimoji="1"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3657600" indent="-457200" algn="l" defTabSz="914400" rtl="0" eaLnBrk="1" latinLnBrk="0" hangingPunct="1">
              <a:spcBef>
                <a:spcPts val="1000"/>
              </a:spcBef>
              <a:buSzPct val="90000"/>
              <a:buFont typeface="Wingdings" pitchFamily="2" charset="2"/>
              <a:buChar char="{"/>
              <a:defRPr kumimoji="1"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4114800" indent="-457200" algn="l" defTabSz="914400" rtl="0" eaLnBrk="1" latinLnBrk="0" hangingPunct="1">
              <a:spcBef>
                <a:spcPts val="1000"/>
              </a:spcBef>
              <a:buSzPct val="90000"/>
              <a:buFont typeface="Wingdings" pitchFamily="2" charset="2"/>
              <a:buChar char="|"/>
              <a:defRPr kumimoji="1"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a:lstStyle>
          <a:p>
            <a:pPr marL="0" indent="0">
              <a:buFont typeface="Wingdings" pitchFamily="2" charset="2"/>
              <a:buNone/>
            </a:pPr>
            <a:r>
              <a:rPr lang="en-US" altLang="ja-JP" dirty="0" smtClean="0"/>
              <a:t>Wommack et al., 2009</a:t>
            </a:r>
            <a:endParaRPr lang="ja-JP" altLang="en-US" dirty="0"/>
          </a:p>
        </p:txBody>
      </p:sp>
    </p:spTree>
    <p:extLst>
      <p:ext uri="{BB962C8B-B14F-4D97-AF65-F5344CB8AC3E}">
        <p14:creationId xmlns:p14="http://schemas.microsoft.com/office/powerpoint/2010/main" val="780214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Summer">
      <a:fillStyleLst>
        <a:solidFill>
          <a:schemeClr val="phClr"/>
        </a:solidFill>
        <a:solidFill>
          <a:schemeClr val="phClr">
            <a:tint val="90000"/>
            <a:satMod val="135000"/>
          </a:schemeClr>
        </a:solidFill>
        <a:solidFill>
          <a:schemeClr val="phClr">
            <a:shade val="80000"/>
            <a:satMod val="110000"/>
          </a:schemeClr>
        </a:solidFill>
      </a:fillStyleLst>
      <a:lnStyleLst>
        <a:ln w="9525" cap="flat" cmpd="sng" algn="ctr">
          <a:solidFill>
            <a:schemeClr val="phClr">
              <a:satMod val="135000"/>
            </a:schemeClr>
          </a:solidFill>
          <a:prstDash val="solid"/>
        </a:ln>
        <a:ln w="25400" cap="flat" cmpd="sng" algn="ctr">
          <a:solidFill>
            <a:schemeClr val="phClr">
              <a:satMod val="150000"/>
            </a:schemeClr>
          </a:solidFill>
          <a:prstDash val="solid"/>
        </a:ln>
        <a:ln w="38100" cap="flat" cmpd="sng" algn="ctr">
          <a:solidFill>
            <a:schemeClr val="phClr">
              <a:satMod val="150000"/>
            </a:schemeClr>
          </a:solidFill>
          <a:prstDash val="solid"/>
        </a:ln>
      </a:lnStyleLst>
      <a:effectStyleLst>
        <a:effectStyle>
          <a:effectLst/>
        </a:effectStyle>
        <a:effectStyle>
          <a:effectLst>
            <a:outerShdw blurRad="76200" sx="101000" sy="101000" algn="ctr" rotWithShape="0">
              <a:srgbClr val="000000">
                <a:alpha val="50000"/>
              </a:srgbClr>
            </a:outerShdw>
            <a:reflection blurRad="12700" stA="20000" endPos="35000" dist="63500" dir="5400000" sy="-100000" rotWithShape="0"/>
          </a:effectLst>
        </a:effectStyle>
        <a:effectStyle>
          <a:effectLst>
            <a:outerShdw blurRad="127000" sx="103000" sy="103000" algn="ctr" rotWithShape="0">
              <a:srgbClr val="FFFFFF">
                <a:alpha val="65000"/>
              </a:srgbClr>
            </a:outerShdw>
          </a:effectLst>
          <a:scene3d>
            <a:camera prst="orthographicFront">
              <a:rot lat="0" lon="0" rev="0"/>
            </a:camera>
            <a:lightRig rig="morning" dir="t">
              <a:rot lat="0" lon="0" rev="12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gs>
            <a:gs pos="100000">
              <a:schemeClr val="tx2"/>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Formal.thmx</Template>
  <TotalTime>3396</TotalTime>
  <Words>1543</Words>
  <Application>Microsoft Office PowerPoint</Application>
  <PresentationFormat>On-screen Show (4:3)</PresentationFormat>
  <Paragraphs>220</Paragraphs>
  <Slides>22</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ＭＳ Ｐゴシック</vt:lpstr>
      <vt:lpstr>Arial</vt:lpstr>
      <vt:lpstr>Calibri</vt:lpstr>
      <vt:lpstr>Century Gothic</vt:lpstr>
      <vt:lpstr>Monaco</vt:lpstr>
      <vt:lpstr>Optima</vt:lpstr>
      <vt:lpstr>Wingdings</vt:lpstr>
      <vt:lpstr>ヒラギノ丸ゴ Pro W4</vt:lpstr>
      <vt:lpstr>Summer</vt:lpstr>
      <vt:lpstr>Community Abundance Declassified</vt:lpstr>
      <vt:lpstr>PowerPoint Presentation</vt:lpstr>
      <vt:lpstr>Mock community</vt:lpstr>
      <vt:lpstr>PowerPoint Presentation</vt:lpstr>
      <vt:lpstr>PowerPoint Presentation</vt:lpstr>
      <vt:lpstr>Simulate reads</vt:lpstr>
      <vt:lpstr>Error models</vt:lpstr>
      <vt:lpstr>PowerPoint Presentation</vt:lpstr>
      <vt:lpstr>Why assemble?</vt:lpstr>
      <vt:lpstr>SOAPdenovo</vt:lpstr>
      <vt:lpstr>Assembly</vt:lpstr>
      <vt:lpstr>PowerPoint Presentation</vt:lpstr>
      <vt:lpstr>PowerPoint Presentation</vt:lpstr>
      <vt:lpstr>PowerPoint Presentation</vt:lpstr>
      <vt:lpstr>Extracting community abundance</vt:lpstr>
      <vt:lpstr>Recruitment based abundance</vt:lpstr>
      <vt:lpstr>GASiC</vt:lpstr>
      <vt:lpstr>Abundance from kmer coverage</vt:lpstr>
      <vt:lpstr>GASiC Results</vt:lpstr>
      <vt:lpstr>PowerPoint Presentation</vt:lpstr>
      <vt:lpstr>PowerPoint Presentation</vt:lpstr>
      <vt:lpstr>Citations</vt:lpstr>
    </vt:vector>
  </TitlesOfParts>
  <Company>University of Delaware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Abundance Foo</dc:title>
  <dc:creator>Ryan Moore</dc:creator>
  <cp:lastModifiedBy>Stephen Smith</cp:lastModifiedBy>
  <cp:revision>43</cp:revision>
  <dcterms:created xsi:type="dcterms:W3CDTF">2014-07-14T17:43:53Z</dcterms:created>
  <dcterms:modified xsi:type="dcterms:W3CDTF">2014-07-21T13:24:40Z</dcterms:modified>
</cp:coreProperties>
</file>