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buSzPts val="1100"/>
              <a:buChar char="●"/>
            </a:pPr>
            <a:r>
              <a:rPr lang="en"/>
              <a:t>pCO2 and SST were selected as they were naturally used for understanding air-sea flux of CO2 data.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source:</a:t>
            </a:r>
          </a:p>
          <a:p>
            <a:pPr indent="-298450" lvl="0" marL="457200" rtl="0">
              <a:spcBef>
                <a:spcPts val="0"/>
              </a:spcBef>
              <a:buSzPts val="1100"/>
              <a:buChar char="●"/>
            </a:pPr>
            <a:r>
              <a:rPr lang="en"/>
              <a:t>http://www.uky.edu/KGS/pubs/ic60_11whatsit.htm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source:</a:t>
            </a:r>
          </a:p>
          <a:p>
            <a:pPr indent="-298450" lvl="0" marL="457200" rtl="0">
              <a:spcBef>
                <a:spcPts val="0"/>
              </a:spcBef>
              <a:buSzPts val="1100"/>
              <a:buChar char="●"/>
            </a:pPr>
            <a:r>
              <a:rPr lang="en"/>
              <a:t>http://www.uky.edu/KGS/pubs/ic60_11whatsit.htm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SzPts val="1800"/>
              <a:buChar char="●"/>
              <a:defRPr/>
            </a:lvl1pPr>
            <a:lvl2pPr lvl="1" rtl="0" algn="ctr">
              <a:spcBef>
                <a:spcPts val="0"/>
              </a:spcBef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800"/>
              <a:buNone/>
              <a:defRPr/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800"/>
              <a:buChar char="●"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800"/>
              <a:buNone/>
              <a:defRPr/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800"/>
              <a:buNone/>
              <a:defRPr/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2400"/>
              <a:buNone/>
              <a:defRPr sz="2400"/>
            </a:lvl1pPr>
            <a:lvl2pPr lvl="1" rtl="0">
              <a:spcBef>
                <a:spcPts val="0"/>
              </a:spcBef>
              <a:buSzPts val="2400"/>
              <a:buNone/>
              <a:defRPr sz="2400"/>
            </a:lvl2pPr>
            <a:lvl3pPr lvl="2" rtl="0">
              <a:spcBef>
                <a:spcPts val="0"/>
              </a:spcBef>
              <a:buSzPts val="2400"/>
              <a:buNone/>
              <a:defRPr sz="2400"/>
            </a:lvl3pPr>
            <a:lvl4pPr lvl="3" rtl="0">
              <a:spcBef>
                <a:spcPts val="0"/>
              </a:spcBef>
              <a:buSzPts val="2400"/>
              <a:buNone/>
              <a:defRPr sz="2400"/>
            </a:lvl4pPr>
            <a:lvl5pPr lvl="4" rtl="0">
              <a:spcBef>
                <a:spcPts val="0"/>
              </a:spcBef>
              <a:buSzPts val="2400"/>
              <a:buNone/>
              <a:defRPr sz="2400"/>
            </a:lvl5pPr>
            <a:lvl6pPr lvl="5" rtl="0">
              <a:spcBef>
                <a:spcPts val="0"/>
              </a:spcBef>
              <a:buSzPts val="2400"/>
              <a:buNone/>
              <a:defRPr sz="2400"/>
            </a:lvl6pPr>
            <a:lvl7pPr lvl="6" rtl="0">
              <a:spcBef>
                <a:spcPts val="0"/>
              </a:spcBef>
              <a:buSzPts val="2400"/>
              <a:buNone/>
              <a:defRPr sz="2400"/>
            </a:lvl7pPr>
            <a:lvl8pPr lvl="7" rtl="0">
              <a:spcBef>
                <a:spcPts val="0"/>
              </a:spcBef>
              <a:buSzPts val="2400"/>
              <a:buNone/>
              <a:defRPr sz="2400"/>
            </a:lvl8pPr>
            <a:lvl9pPr lvl="8" rtl="0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4800"/>
              <a:buNone/>
              <a:defRPr sz="4800"/>
            </a:lvl1pPr>
            <a:lvl2pPr lvl="1" rtl="0">
              <a:spcBef>
                <a:spcPts val="0"/>
              </a:spcBef>
              <a:buSzPts val="4800"/>
              <a:buNone/>
              <a:defRPr sz="4800"/>
            </a:lvl2pPr>
            <a:lvl3pPr lvl="2" rtl="0">
              <a:spcBef>
                <a:spcPts val="0"/>
              </a:spcBef>
              <a:buSzPts val="4800"/>
              <a:buNone/>
              <a:defRPr sz="4800"/>
            </a:lvl3pPr>
            <a:lvl4pPr lvl="3" rtl="0">
              <a:spcBef>
                <a:spcPts val="0"/>
              </a:spcBef>
              <a:buSzPts val="4800"/>
              <a:buNone/>
              <a:defRPr sz="4800"/>
            </a:lvl4pPr>
            <a:lvl5pPr lvl="4" rtl="0">
              <a:spcBef>
                <a:spcPts val="0"/>
              </a:spcBef>
              <a:buSzPts val="4800"/>
              <a:buNone/>
              <a:defRPr sz="4800"/>
            </a:lvl5pPr>
            <a:lvl6pPr lvl="5" rtl="0">
              <a:spcBef>
                <a:spcPts val="0"/>
              </a:spcBef>
              <a:buSzPts val="4800"/>
              <a:buNone/>
              <a:defRPr sz="4800"/>
            </a:lvl6pPr>
            <a:lvl7pPr lvl="6" rtl="0">
              <a:spcBef>
                <a:spcPts val="0"/>
              </a:spcBef>
              <a:buSzPts val="4800"/>
              <a:buNone/>
              <a:defRPr sz="4800"/>
            </a:lvl7pPr>
            <a:lvl8pPr lvl="7" rtl="0">
              <a:spcBef>
                <a:spcPts val="0"/>
              </a:spcBef>
              <a:buSzPts val="4800"/>
              <a:buNone/>
              <a:defRPr sz="4800"/>
            </a:lvl8pPr>
            <a:lvl9pPr lvl="8" rtl="0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1800"/>
              <a:buChar char="●"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3600"/>
              <a:t>Univariate Distribution and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3600"/>
              <a:t>Probability Density Distribution (PDD) Histograms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12-Month Ocean Carbon States (OCS) Dataset</a:t>
            </a:r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7561800" y="0"/>
            <a:ext cx="1582200" cy="3372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Sunday, 10/22/2017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Southern Ocean </a:t>
            </a:r>
            <a:r>
              <a:rPr lang="en"/>
              <a:t>- Reproduced from OCS Toolbox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5107175" y="1284425"/>
            <a:ext cx="27537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200"/>
              <a:t>Observations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023300" y="1284425"/>
            <a:ext cx="27537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200"/>
              <a:t>Model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825" y="1736025"/>
            <a:ext cx="3733750" cy="28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400" y="1736050"/>
            <a:ext cx="3733750" cy="28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8" name="Shape 68"/>
          <p:cNvSpPr txBox="1"/>
          <p:nvPr>
            <p:ph idx="4294967295" type="subTitle"/>
          </p:nvPr>
        </p:nvSpPr>
        <p:spPr>
          <a:xfrm>
            <a:off x="7561800" y="0"/>
            <a:ext cx="1582200" cy="3372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Sunday, 10/22/2017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/>
              <a:t>North Atlantic </a:t>
            </a:r>
            <a:r>
              <a:rPr lang="en"/>
              <a:t>- Reproduced from OCS Toolbox</a:t>
            </a:r>
          </a:p>
        </p:txBody>
      </p:sp>
      <p:grpSp>
        <p:nvGrpSpPr>
          <p:cNvPr id="74" name="Shape 74"/>
          <p:cNvGrpSpPr/>
          <p:nvPr/>
        </p:nvGrpSpPr>
        <p:grpSpPr>
          <a:xfrm>
            <a:off x="4617150" y="1284425"/>
            <a:ext cx="3733749" cy="3250054"/>
            <a:chOff x="654750" y="1284425"/>
            <a:chExt cx="3733749" cy="3250054"/>
          </a:xfrm>
        </p:grpSpPr>
        <p:pic>
          <p:nvPicPr>
            <p:cNvPr id="75" name="Shape 7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4750" y="1737925"/>
              <a:ext cx="3733749" cy="27965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 txBox="1"/>
            <p:nvPr/>
          </p:nvSpPr>
          <p:spPr>
            <a:xfrm>
              <a:off x="1144775" y="1284425"/>
              <a:ext cx="2753700" cy="3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200"/>
                <a:t>Observations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602751" y="1284425"/>
            <a:ext cx="3733750" cy="3251937"/>
            <a:chOff x="4793751" y="1284425"/>
            <a:chExt cx="3733750" cy="3251937"/>
          </a:xfrm>
        </p:grpSpPr>
        <p:pic>
          <p:nvPicPr>
            <p:cNvPr id="78" name="Shape 7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93751" y="1736050"/>
              <a:ext cx="3733750" cy="28003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 txBox="1"/>
            <p:nvPr/>
          </p:nvSpPr>
          <p:spPr>
            <a:xfrm>
              <a:off x="5214300" y="1284425"/>
              <a:ext cx="2753700" cy="3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 sz="1200"/>
                <a:t>Model</a:t>
              </a:r>
            </a:p>
          </p:txBody>
        </p:sp>
      </p:grp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1" name="Shape 81"/>
          <p:cNvSpPr txBox="1"/>
          <p:nvPr>
            <p:ph idx="4294967295" type="subTitle"/>
          </p:nvPr>
        </p:nvSpPr>
        <p:spPr>
          <a:xfrm>
            <a:off x="7561800" y="0"/>
            <a:ext cx="1582200" cy="3372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Sunday, 10/22/2017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Mod</a:t>
            </a:r>
            <a:r>
              <a:rPr lang="en"/>
              <a:t> v. </a:t>
            </a:r>
            <a:r>
              <a:rPr lang="en"/>
              <a:t>Obs</a:t>
            </a:r>
            <a:r>
              <a:rPr lang="en"/>
              <a:t>: pCO2 (surface water)</a:t>
            </a: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8" name="Shape 88"/>
          <p:cNvSpPr txBox="1"/>
          <p:nvPr>
            <p:ph idx="4294967295" type="subTitle"/>
          </p:nvPr>
        </p:nvSpPr>
        <p:spPr>
          <a:xfrm>
            <a:off x="7561800" y="0"/>
            <a:ext cx="1582200" cy="3372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Sunday, 11/12/2017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475" y="641975"/>
            <a:ext cx="6026725" cy="23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9800" y="2822300"/>
            <a:ext cx="6084400" cy="2286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Mod v. Obs: Sea Surface Temperature (SST)</a:t>
            </a:r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7" name="Shape 97"/>
          <p:cNvSpPr txBox="1"/>
          <p:nvPr>
            <p:ph idx="4294967295" type="subTitle"/>
          </p:nvPr>
        </p:nvSpPr>
        <p:spPr>
          <a:xfrm>
            <a:off x="7561800" y="0"/>
            <a:ext cx="1582200" cy="3372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Sunday, 11/12/2017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250" y="636725"/>
            <a:ext cx="6023149" cy="238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6250" y="2812058"/>
            <a:ext cx="6023149" cy="2288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Mod v. Obs: Nitrate (NITR)</a:t>
            </a: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6" name="Shape 106"/>
          <p:cNvSpPr txBox="1"/>
          <p:nvPr>
            <p:ph idx="4294967295" type="subTitle"/>
          </p:nvPr>
        </p:nvSpPr>
        <p:spPr>
          <a:xfrm>
            <a:off x="7552725" y="0"/>
            <a:ext cx="1582200" cy="3372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Sunday, 11/12/2017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475" y="745425"/>
            <a:ext cx="5811774" cy="228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6125" y="2812800"/>
            <a:ext cx="5756126" cy="219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Mod v. Obs: Air-Sea Flux of CO2 (FLUX)</a:t>
            </a: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5" name="Shape 115"/>
          <p:cNvSpPr txBox="1"/>
          <p:nvPr>
            <p:ph idx="4294967295" type="subTitle"/>
          </p:nvPr>
        </p:nvSpPr>
        <p:spPr>
          <a:xfrm>
            <a:off x="7561800" y="0"/>
            <a:ext cx="1582200" cy="3372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Sunday, 11/12/2017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850" y="777875"/>
            <a:ext cx="5556300" cy="220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9050" y="2784750"/>
            <a:ext cx="5595101" cy="2126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Mod v. Obs: Salinity (SAL)</a:t>
            </a: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4" name="Shape 124"/>
          <p:cNvSpPr txBox="1"/>
          <p:nvPr>
            <p:ph idx="4294967295" type="subTitle"/>
          </p:nvPr>
        </p:nvSpPr>
        <p:spPr>
          <a:xfrm>
            <a:off x="7561800" y="0"/>
            <a:ext cx="1582200" cy="3372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Sunday, 11/12/2017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625" y="712925"/>
            <a:ext cx="5716325" cy="2263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0400" y="2799600"/>
            <a:ext cx="5741549" cy="2181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Mod v. Obs: Wind Speed (WSPD)</a:t>
            </a: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3" name="Shape 133"/>
          <p:cNvSpPr txBox="1"/>
          <p:nvPr>
            <p:ph idx="4294967295" type="subTitle"/>
          </p:nvPr>
        </p:nvSpPr>
        <p:spPr>
          <a:xfrm>
            <a:off x="7561800" y="0"/>
            <a:ext cx="1582200" cy="337200"/>
          </a:xfrm>
          <a:prstGeom prst="rect">
            <a:avLst/>
          </a:prstGeom>
          <a:solidFill>
            <a:srgbClr val="666666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Sunday, 11/12/2017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050" y="732025"/>
            <a:ext cx="5831875" cy="23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8050" y="2868950"/>
            <a:ext cx="5831875" cy="2216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