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1486AFB-E379-4CE0-AD0E-5BDA4EAD2604}">
  <a:tblStyle styleId="{91486AFB-E379-4CE0-AD0E-5BDA4EAD260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&gt;&gt; contourf(nanmean(MOD_FLUX,3))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</a:rPr>
              <a:t>&gt;&gt; contourf(nanmean(MOD_FLUX,3))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</a:rPr>
              <a:t>&gt;&gt; contourf(nanmean(MOD_FLUX,3))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buSzPts val="1800"/>
              <a:buChar char="●"/>
              <a:defRPr/>
            </a:lvl1pPr>
            <a:lvl2pPr lvl="1" rtl="0" algn="ctr">
              <a:spcBef>
                <a:spcPts val="0"/>
              </a:spcBef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2800"/>
              <a:buNone/>
              <a:defRPr/>
            </a:lvl1pPr>
            <a:lvl2pPr lvl="1" rtl="0">
              <a:spcBef>
                <a:spcPts val="0"/>
              </a:spcBef>
              <a:buSzPts val="2800"/>
              <a:buNone/>
              <a:defRPr/>
            </a:lvl2pPr>
            <a:lvl3pPr lvl="2" rtl="0">
              <a:spcBef>
                <a:spcPts val="0"/>
              </a:spcBef>
              <a:buSzPts val="2800"/>
              <a:buNone/>
              <a:defRPr/>
            </a:lvl3pPr>
            <a:lvl4pPr lvl="3" rtl="0">
              <a:spcBef>
                <a:spcPts val="0"/>
              </a:spcBef>
              <a:buSzPts val="2800"/>
              <a:buNone/>
              <a:defRPr/>
            </a:lvl4pPr>
            <a:lvl5pPr lvl="4" rtl="0">
              <a:spcBef>
                <a:spcPts val="0"/>
              </a:spcBef>
              <a:buSzPts val="2800"/>
              <a:buNone/>
              <a:defRPr/>
            </a:lvl5pPr>
            <a:lvl6pPr lvl="5" rtl="0">
              <a:spcBef>
                <a:spcPts val="0"/>
              </a:spcBef>
              <a:buSzPts val="2800"/>
              <a:buNone/>
              <a:defRPr/>
            </a:lvl6pPr>
            <a:lvl7pPr lvl="6" rtl="0">
              <a:spcBef>
                <a:spcPts val="0"/>
              </a:spcBef>
              <a:buSzPts val="2800"/>
              <a:buNone/>
              <a:defRPr/>
            </a:lvl7pPr>
            <a:lvl8pPr lvl="7" rtl="0">
              <a:spcBef>
                <a:spcPts val="0"/>
              </a:spcBef>
              <a:buSzPts val="2800"/>
              <a:buNone/>
              <a:defRPr/>
            </a:lvl8pPr>
            <a:lvl9pPr lvl="8" rtl="0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800"/>
              <a:buChar char="●"/>
              <a:defRPr/>
            </a:lvl1pPr>
            <a:lvl2pPr lvl="1" rtl="0">
              <a:spcBef>
                <a:spcPts val="0"/>
              </a:spcBef>
              <a:buSzPts val="1400"/>
              <a:buChar char="○"/>
              <a:defRPr/>
            </a:lvl2pPr>
            <a:lvl3pPr lvl="2" rtl="0">
              <a:spcBef>
                <a:spcPts val="0"/>
              </a:spcBef>
              <a:buSzPts val="1400"/>
              <a:buChar char="■"/>
              <a:defRPr/>
            </a:lvl3pPr>
            <a:lvl4pPr lvl="3" rtl="0">
              <a:spcBef>
                <a:spcPts val="0"/>
              </a:spcBef>
              <a:buSzPts val="1400"/>
              <a:buChar char="●"/>
              <a:defRPr/>
            </a:lvl4pPr>
            <a:lvl5pPr lvl="4" rtl="0">
              <a:spcBef>
                <a:spcPts val="0"/>
              </a:spcBef>
              <a:buSzPts val="1400"/>
              <a:buChar char="○"/>
              <a:defRPr/>
            </a:lvl5pPr>
            <a:lvl6pPr lvl="5" rtl="0">
              <a:spcBef>
                <a:spcPts val="0"/>
              </a:spcBef>
              <a:buSzPts val="1400"/>
              <a:buChar char="■"/>
              <a:defRPr/>
            </a:lvl6pPr>
            <a:lvl7pPr lvl="6" rtl="0">
              <a:spcBef>
                <a:spcPts val="0"/>
              </a:spcBef>
              <a:buSzPts val="1400"/>
              <a:buChar char="●"/>
              <a:defRPr/>
            </a:lvl7pPr>
            <a:lvl8pPr lvl="7" rtl="0">
              <a:spcBef>
                <a:spcPts val="0"/>
              </a:spcBef>
              <a:buSzPts val="1400"/>
              <a:buChar char="○"/>
              <a:defRPr/>
            </a:lvl8pPr>
            <a:lvl9pPr lvl="8" rtl="0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2800"/>
              <a:buNone/>
              <a:defRPr/>
            </a:lvl1pPr>
            <a:lvl2pPr lvl="1" rtl="0">
              <a:spcBef>
                <a:spcPts val="0"/>
              </a:spcBef>
              <a:buSzPts val="2800"/>
              <a:buNone/>
              <a:defRPr/>
            </a:lvl2pPr>
            <a:lvl3pPr lvl="2" rtl="0">
              <a:spcBef>
                <a:spcPts val="0"/>
              </a:spcBef>
              <a:buSzPts val="2800"/>
              <a:buNone/>
              <a:defRPr/>
            </a:lvl3pPr>
            <a:lvl4pPr lvl="3" rtl="0">
              <a:spcBef>
                <a:spcPts val="0"/>
              </a:spcBef>
              <a:buSzPts val="2800"/>
              <a:buNone/>
              <a:defRPr/>
            </a:lvl4pPr>
            <a:lvl5pPr lvl="4" rtl="0">
              <a:spcBef>
                <a:spcPts val="0"/>
              </a:spcBef>
              <a:buSzPts val="2800"/>
              <a:buNone/>
              <a:defRPr/>
            </a:lvl5pPr>
            <a:lvl6pPr lvl="5" rtl="0">
              <a:spcBef>
                <a:spcPts val="0"/>
              </a:spcBef>
              <a:buSzPts val="2800"/>
              <a:buNone/>
              <a:defRPr/>
            </a:lvl6pPr>
            <a:lvl7pPr lvl="6" rtl="0">
              <a:spcBef>
                <a:spcPts val="0"/>
              </a:spcBef>
              <a:buSzPts val="2800"/>
              <a:buNone/>
              <a:defRPr/>
            </a:lvl7pPr>
            <a:lvl8pPr lvl="7" rtl="0">
              <a:spcBef>
                <a:spcPts val="0"/>
              </a:spcBef>
              <a:buSzPts val="2800"/>
              <a:buNone/>
              <a:defRPr/>
            </a:lvl8pPr>
            <a:lvl9pPr lvl="8" rtl="0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buSzPts val="1200"/>
              <a:buChar char="○"/>
              <a:defRPr sz="1200"/>
            </a:lvl2pPr>
            <a:lvl3pPr lvl="2" rtl="0">
              <a:spcBef>
                <a:spcPts val="0"/>
              </a:spcBef>
              <a:buSzPts val="1200"/>
              <a:buChar char="■"/>
              <a:defRPr sz="1200"/>
            </a:lvl3pPr>
            <a:lvl4pPr lvl="3" rtl="0">
              <a:spcBef>
                <a:spcPts val="0"/>
              </a:spcBef>
              <a:buSzPts val="1200"/>
              <a:buChar char="●"/>
              <a:defRPr sz="1200"/>
            </a:lvl4pPr>
            <a:lvl5pPr lvl="4" rtl="0">
              <a:spcBef>
                <a:spcPts val="0"/>
              </a:spcBef>
              <a:buSzPts val="1200"/>
              <a:buChar char="○"/>
              <a:defRPr sz="1200"/>
            </a:lvl5pPr>
            <a:lvl6pPr lvl="5" rtl="0">
              <a:spcBef>
                <a:spcPts val="0"/>
              </a:spcBef>
              <a:buSzPts val="1200"/>
              <a:buChar char="■"/>
              <a:defRPr sz="1200"/>
            </a:lvl6pPr>
            <a:lvl7pPr lvl="6" rtl="0">
              <a:spcBef>
                <a:spcPts val="0"/>
              </a:spcBef>
              <a:buSzPts val="1200"/>
              <a:buChar char="●"/>
              <a:defRPr sz="1200"/>
            </a:lvl7pPr>
            <a:lvl8pPr lvl="7" rtl="0">
              <a:spcBef>
                <a:spcPts val="0"/>
              </a:spcBef>
              <a:buSzPts val="1200"/>
              <a:buChar char="○"/>
              <a:defRPr sz="1200"/>
            </a:lvl8pPr>
            <a:lvl9pPr lvl="8" rtl="0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buSzPts val="1200"/>
              <a:buChar char="○"/>
              <a:defRPr sz="1200"/>
            </a:lvl2pPr>
            <a:lvl3pPr lvl="2" rtl="0">
              <a:spcBef>
                <a:spcPts val="0"/>
              </a:spcBef>
              <a:buSzPts val="1200"/>
              <a:buChar char="■"/>
              <a:defRPr sz="1200"/>
            </a:lvl3pPr>
            <a:lvl4pPr lvl="3" rtl="0">
              <a:spcBef>
                <a:spcPts val="0"/>
              </a:spcBef>
              <a:buSzPts val="1200"/>
              <a:buChar char="●"/>
              <a:defRPr sz="1200"/>
            </a:lvl4pPr>
            <a:lvl5pPr lvl="4" rtl="0">
              <a:spcBef>
                <a:spcPts val="0"/>
              </a:spcBef>
              <a:buSzPts val="1200"/>
              <a:buChar char="○"/>
              <a:defRPr sz="1200"/>
            </a:lvl5pPr>
            <a:lvl6pPr lvl="5" rtl="0">
              <a:spcBef>
                <a:spcPts val="0"/>
              </a:spcBef>
              <a:buSzPts val="1200"/>
              <a:buChar char="■"/>
              <a:defRPr sz="1200"/>
            </a:lvl6pPr>
            <a:lvl7pPr lvl="6" rtl="0">
              <a:spcBef>
                <a:spcPts val="0"/>
              </a:spcBef>
              <a:buSzPts val="1200"/>
              <a:buChar char="●"/>
              <a:defRPr sz="1200"/>
            </a:lvl7pPr>
            <a:lvl8pPr lvl="7" rtl="0">
              <a:spcBef>
                <a:spcPts val="0"/>
              </a:spcBef>
              <a:buSzPts val="1200"/>
              <a:buChar char="○"/>
              <a:defRPr sz="1200"/>
            </a:lvl8pPr>
            <a:lvl9pPr lvl="8" rtl="0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2800"/>
              <a:buNone/>
              <a:defRPr/>
            </a:lvl1pPr>
            <a:lvl2pPr lvl="1" rtl="0">
              <a:spcBef>
                <a:spcPts val="0"/>
              </a:spcBef>
              <a:buSzPts val="2800"/>
              <a:buNone/>
              <a:defRPr/>
            </a:lvl2pPr>
            <a:lvl3pPr lvl="2" rtl="0">
              <a:spcBef>
                <a:spcPts val="0"/>
              </a:spcBef>
              <a:buSzPts val="2800"/>
              <a:buNone/>
              <a:defRPr/>
            </a:lvl3pPr>
            <a:lvl4pPr lvl="3" rtl="0">
              <a:spcBef>
                <a:spcPts val="0"/>
              </a:spcBef>
              <a:buSzPts val="2800"/>
              <a:buNone/>
              <a:defRPr/>
            </a:lvl4pPr>
            <a:lvl5pPr lvl="4" rtl="0">
              <a:spcBef>
                <a:spcPts val="0"/>
              </a:spcBef>
              <a:buSzPts val="2800"/>
              <a:buNone/>
              <a:defRPr/>
            </a:lvl5pPr>
            <a:lvl6pPr lvl="5" rtl="0">
              <a:spcBef>
                <a:spcPts val="0"/>
              </a:spcBef>
              <a:buSzPts val="2800"/>
              <a:buNone/>
              <a:defRPr/>
            </a:lvl6pPr>
            <a:lvl7pPr lvl="6" rtl="0">
              <a:spcBef>
                <a:spcPts val="0"/>
              </a:spcBef>
              <a:buSzPts val="2800"/>
              <a:buNone/>
              <a:defRPr/>
            </a:lvl7pPr>
            <a:lvl8pPr lvl="7" rtl="0">
              <a:spcBef>
                <a:spcPts val="0"/>
              </a:spcBef>
              <a:buSzPts val="2800"/>
              <a:buNone/>
              <a:defRPr/>
            </a:lvl8pPr>
            <a:lvl9pPr lvl="8" rtl="0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ts val="2400"/>
              <a:buNone/>
              <a:defRPr sz="2400"/>
            </a:lvl1pPr>
            <a:lvl2pPr lvl="1" rtl="0">
              <a:spcBef>
                <a:spcPts val="0"/>
              </a:spcBef>
              <a:buSzPts val="2400"/>
              <a:buNone/>
              <a:defRPr sz="2400"/>
            </a:lvl2pPr>
            <a:lvl3pPr lvl="2" rtl="0">
              <a:spcBef>
                <a:spcPts val="0"/>
              </a:spcBef>
              <a:buSzPts val="2400"/>
              <a:buNone/>
              <a:defRPr sz="2400"/>
            </a:lvl3pPr>
            <a:lvl4pPr lvl="3" rtl="0">
              <a:spcBef>
                <a:spcPts val="0"/>
              </a:spcBef>
              <a:buSzPts val="2400"/>
              <a:buNone/>
              <a:defRPr sz="2400"/>
            </a:lvl4pPr>
            <a:lvl5pPr lvl="4" rtl="0">
              <a:spcBef>
                <a:spcPts val="0"/>
              </a:spcBef>
              <a:buSzPts val="2400"/>
              <a:buNone/>
              <a:defRPr sz="2400"/>
            </a:lvl5pPr>
            <a:lvl6pPr lvl="5" rtl="0">
              <a:spcBef>
                <a:spcPts val="0"/>
              </a:spcBef>
              <a:buSzPts val="2400"/>
              <a:buNone/>
              <a:defRPr sz="2400"/>
            </a:lvl6pPr>
            <a:lvl7pPr lvl="6" rtl="0">
              <a:spcBef>
                <a:spcPts val="0"/>
              </a:spcBef>
              <a:buSzPts val="2400"/>
              <a:buNone/>
              <a:defRPr sz="2400"/>
            </a:lvl7pPr>
            <a:lvl8pPr lvl="7" rtl="0">
              <a:spcBef>
                <a:spcPts val="0"/>
              </a:spcBef>
              <a:buSzPts val="2400"/>
              <a:buNone/>
              <a:defRPr sz="2400"/>
            </a:lvl8pPr>
            <a:lvl9pPr lvl="8" rtl="0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200"/>
              <a:buChar char="●"/>
              <a:defRPr sz="1200"/>
            </a:lvl1pPr>
            <a:lvl2pPr lvl="1" rtl="0">
              <a:spcBef>
                <a:spcPts val="0"/>
              </a:spcBef>
              <a:buSzPts val="1200"/>
              <a:buChar char="○"/>
              <a:defRPr sz="1200"/>
            </a:lvl2pPr>
            <a:lvl3pPr lvl="2" rtl="0">
              <a:spcBef>
                <a:spcPts val="0"/>
              </a:spcBef>
              <a:buSzPts val="1200"/>
              <a:buChar char="■"/>
              <a:defRPr sz="1200"/>
            </a:lvl3pPr>
            <a:lvl4pPr lvl="3" rtl="0">
              <a:spcBef>
                <a:spcPts val="0"/>
              </a:spcBef>
              <a:buSzPts val="1200"/>
              <a:buChar char="●"/>
              <a:defRPr sz="1200"/>
            </a:lvl4pPr>
            <a:lvl5pPr lvl="4" rtl="0">
              <a:spcBef>
                <a:spcPts val="0"/>
              </a:spcBef>
              <a:buSzPts val="1200"/>
              <a:buChar char="○"/>
              <a:defRPr sz="1200"/>
            </a:lvl5pPr>
            <a:lvl6pPr lvl="5" rtl="0">
              <a:spcBef>
                <a:spcPts val="0"/>
              </a:spcBef>
              <a:buSzPts val="1200"/>
              <a:buChar char="■"/>
              <a:defRPr sz="1200"/>
            </a:lvl6pPr>
            <a:lvl7pPr lvl="6" rtl="0">
              <a:spcBef>
                <a:spcPts val="0"/>
              </a:spcBef>
              <a:buSzPts val="1200"/>
              <a:buChar char="●"/>
              <a:defRPr sz="1200"/>
            </a:lvl7pPr>
            <a:lvl8pPr lvl="7" rtl="0">
              <a:spcBef>
                <a:spcPts val="0"/>
              </a:spcBef>
              <a:buSzPts val="1200"/>
              <a:buChar char="○"/>
              <a:defRPr sz="1200"/>
            </a:lvl8pPr>
            <a:lvl9pPr lvl="8" rtl="0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SzPts val="4800"/>
              <a:buNone/>
              <a:defRPr sz="4800"/>
            </a:lvl1pPr>
            <a:lvl2pPr lvl="1" rtl="0">
              <a:spcBef>
                <a:spcPts val="0"/>
              </a:spcBef>
              <a:buSzPts val="4800"/>
              <a:buNone/>
              <a:defRPr sz="4800"/>
            </a:lvl2pPr>
            <a:lvl3pPr lvl="2" rtl="0">
              <a:spcBef>
                <a:spcPts val="0"/>
              </a:spcBef>
              <a:buSzPts val="4800"/>
              <a:buNone/>
              <a:defRPr sz="4800"/>
            </a:lvl3pPr>
            <a:lvl4pPr lvl="3" rtl="0">
              <a:spcBef>
                <a:spcPts val="0"/>
              </a:spcBef>
              <a:buSzPts val="4800"/>
              <a:buNone/>
              <a:defRPr sz="4800"/>
            </a:lvl4pPr>
            <a:lvl5pPr lvl="4" rtl="0">
              <a:spcBef>
                <a:spcPts val="0"/>
              </a:spcBef>
              <a:buSzPts val="4800"/>
              <a:buNone/>
              <a:defRPr sz="4800"/>
            </a:lvl5pPr>
            <a:lvl6pPr lvl="5" rtl="0">
              <a:spcBef>
                <a:spcPts val="0"/>
              </a:spcBef>
              <a:buSzPts val="4800"/>
              <a:buNone/>
              <a:defRPr sz="4800"/>
            </a:lvl6pPr>
            <a:lvl7pPr lvl="6" rtl="0">
              <a:spcBef>
                <a:spcPts val="0"/>
              </a:spcBef>
              <a:buSzPts val="4800"/>
              <a:buNone/>
              <a:defRPr sz="4800"/>
            </a:lvl7pPr>
            <a:lvl8pPr lvl="7" rtl="0">
              <a:spcBef>
                <a:spcPts val="0"/>
              </a:spcBef>
              <a:buSzPts val="4800"/>
              <a:buNone/>
              <a:defRPr sz="4800"/>
            </a:lvl8pPr>
            <a:lvl9pPr lvl="8" rtl="0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SzPts val="1800"/>
              <a:buChar char="●"/>
              <a:defRPr/>
            </a:lvl1pPr>
            <a:lvl2pPr lvl="1" rtl="0">
              <a:spcBef>
                <a:spcPts val="0"/>
              </a:spcBef>
              <a:buSzPts val="1400"/>
              <a:buChar char="○"/>
              <a:defRPr/>
            </a:lvl2pPr>
            <a:lvl3pPr lvl="2" rtl="0">
              <a:spcBef>
                <a:spcPts val="0"/>
              </a:spcBef>
              <a:buSzPts val="1400"/>
              <a:buChar char="■"/>
              <a:defRPr/>
            </a:lvl3pPr>
            <a:lvl4pPr lvl="3" rtl="0">
              <a:spcBef>
                <a:spcPts val="0"/>
              </a:spcBef>
              <a:buSzPts val="1400"/>
              <a:buChar char="●"/>
              <a:defRPr/>
            </a:lvl4pPr>
            <a:lvl5pPr lvl="4" rtl="0">
              <a:spcBef>
                <a:spcPts val="0"/>
              </a:spcBef>
              <a:buSzPts val="1400"/>
              <a:buChar char="○"/>
              <a:defRPr/>
            </a:lvl5pPr>
            <a:lvl6pPr lvl="5" rtl="0">
              <a:spcBef>
                <a:spcPts val="0"/>
              </a:spcBef>
              <a:buSzPts val="1400"/>
              <a:buChar char="■"/>
              <a:defRPr/>
            </a:lvl6pPr>
            <a:lvl7pPr lvl="6" rtl="0">
              <a:spcBef>
                <a:spcPts val="0"/>
              </a:spcBef>
              <a:buSzPts val="1400"/>
              <a:buChar char="●"/>
              <a:defRPr/>
            </a:lvl7pPr>
            <a:lvl8pPr lvl="7" rtl="0">
              <a:spcBef>
                <a:spcPts val="0"/>
              </a:spcBef>
              <a:buSzPts val="1400"/>
              <a:buChar char="○"/>
              <a:defRPr/>
            </a:lvl8pPr>
            <a:lvl9pPr lvl="8" rtl="0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Dataset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Ocean Carbon States Analysis</a:t>
            </a:r>
          </a:p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7315200" y="0"/>
            <a:ext cx="1828800" cy="337200"/>
          </a:xfrm>
          <a:prstGeom prst="rect">
            <a:avLst/>
          </a:prstGeom>
          <a:solidFill>
            <a:srgbClr val="666666"/>
          </a:solidFill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i="1" lang="en" sz="1000">
                <a:solidFill>
                  <a:srgbClr val="F3F3F3"/>
                </a:solidFill>
              </a:rPr>
              <a:t>Added:</a:t>
            </a:r>
            <a:r>
              <a:rPr lang="en" sz="1000">
                <a:solidFill>
                  <a:srgbClr val="F3F3F3"/>
                </a:solidFill>
              </a:rPr>
              <a:t> Tuesday</a:t>
            </a:r>
            <a:r>
              <a:rPr lang="en" sz="1000">
                <a:solidFill>
                  <a:srgbClr val="F3F3F3"/>
                </a:solidFill>
              </a:rPr>
              <a:t>, 11/22/2017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700"/>
              <a:t>Var 6:</a:t>
            </a:r>
            <a:r>
              <a:rPr lang="en" sz="2700"/>
              <a:t> Wind speed at the surface of the ocean</a:t>
            </a:r>
            <a:r>
              <a:rPr lang="en" sz="2700"/>
              <a:t> (WSPD)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2298900" y="4512000"/>
            <a:ext cx="4851000" cy="7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000"/>
              <a:t>Figure 7: Wind speed contour plot comparison between model and observation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1139250" y="1208225"/>
            <a:ext cx="25902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Model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5086813" y="1208225"/>
            <a:ext cx="25902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Observation</a:t>
            </a:r>
          </a:p>
        </p:txBody>
      </p:sp>
      <p:sp>
        <p:nvSpPr>
          <p:cNvPr id="152" name="Shape 1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8649" y="1362750"/>
            <a:ext cx="4400634" cy="3300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1362750"/>
            <a:ext cx="4400626" cy="3300489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 txBox="1"/>
          <p:nvPr>
            <p:ph idx="1" type="body"/>
          </p:nvPr>
        </p:nvSpPr>
        <p:spPr>
          <a:xfrm>
            <a:off x="7561800" y="0"/>
            <a:ext cx="1582200" cy="337200"/>
          </a:xfrm>
          <a:prstGeom prst="rect">
            <a:avLst/>
          </a:prstGeom>
          <a:solidFill>
            <a:srgbClr val="666666"/>
          </a:solidFill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3F3F3"/>
                </a:solidFill>
              </a:rPr>
              <a:t>Sunday, 10/22/2017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Contour Plot Analysis: Model v. Observation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311700" y="1202225"/>
            <a:ext cx="8520600" cy="479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6550" lvl="0" marL="457200" rtl="0">
              <a:spcBef>
                <a:spcPts val="0"/>
              </a:spcBef>
              <a:buSzPts val="1700"/>
              <a:buChar char="●"/>
            </a:pPr>
            <a:r>
              <a:rPr lang="en" sz="1700"/>
              <a:t>Based on the density observation on contour plots, we can compare the variables performance between model and observation data: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7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7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700"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700"/>
          </a:p>
        </p:txBody>
      </p:sp>
      <p:sp>
        <p:nvSpPr>
          <p:cNvPr id="162" name="Shape 1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aphicFrame>
        <p:nvGraphicFramePr>
          <p:cNvPr id="163" name="Shape 163"/>
          <p:cNvGraphicFramePr/>
          <p:nvPr/>
        </p:nvGraphicFramePr>
        <p:xfrm>
          <a:off x="952500" y="2210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{91486AFB-E379-4CE0-AD0E-5BDA4EAD2604}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Variables that c</a:t>
                      </a:r>
                      <a:r>
                        <a:rPr b="1" lang="en"/>
                        <a:t>orrespond fairly well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Variables that d</a:t>
                      </a:r>
                      <a:r>
                        <a:rPr b="1" lang="en"/>
                        <a:t>o not correspond as well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Air-sea flux</a:t>
                      </a:r>
                    </a:p>
                  </a:txBody>
                  <a:tcPr marT="91425" marB="91425" marR="91425" marL="91425"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Nitrogen level</a:t>
                      </a:r>
                    </a:p>
                  </a:txBody>
                  <a:tcPr marT="91425" marB="91425" marR="91425" marL="91425"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Partial pressures of CO2</a:t>
                      </a:r>
                    </a:p>
                  </a:txBody>
                  <a:tcPr marT="91425" marB="91425" marR="91425" marL="91425"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69850" lvl="0" mar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Salinity (a little higher in OBS)</a:t>
                      </a:r>
                    </a:p>
                  </a:txBody>
                  <a:tcPr marT="91425" marB="91425" marR="91425" marL="91425"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Sea surface temperature</a:t>
                      </a:r>
                    </a:p>
                  </a:txBody>
                  <a:tcPr marT="91425" marB="91425" marR="91425" marL="91425"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Wind speed</a:t>
                      </a:r>
                    </a:p>
                  </a:txBody>
                  <a:tcPr marT="91425" marB="91425" marR="91425" marL="91425"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</a:tr>
            </a:tbl>
          </a:graphicData>
        </a:graphic>
      </p:graphicFrame>
      <p:sp>
        <p:nvSpPr>
          <p:cNvPr id="164" name="Shape 164"/>
          <p:cNvSpPr txBox="1"/>
          <p:nvPr>
            <p:ph idx="4294967295" type="subTitle"/>
          </p:nvPr>
        </p:nvSpPr>
        <p:spPr>
          <a:xfrm>
            <a:off x="7561800" y="0"/>
            <a:ext cx="1582200" cy="337200"/>
          </a:xfrm>
          <a:prstGeom prst="rect">
            <a:avLst/>
          </a:prstGeom>
          <a:solidFill>
            <a:srgbClr val="666666"/>
          </a:solidFill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 algn="ctr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3F3F3"/>
                </a:solidFill>
              </a:rPr>
              <a:t>Tuesday, 11/07/2017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Contour Plot Analysis: Model v. Observation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311700" y="1272350"/>
            <a:ext cx="8520600" cy="472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6550" lvl="0" marL="457200" rtl="0">
              <a:spcBef>
                <a:spcPts val="0"/>
              </a:spcBef>
              <a:spcAft>
                <a:spcPts val="1000"/>
              </a:spcAft>
              <a:buSzPts val="1700"/>
              <a:buChar char="●"/>
            </a:pPr>
            <a:r>
              <a:rPr lang="en" sz="1700"/>
              <a:t>Observations contour plots are generally </a:t>
            </a:r>
            <a:r>
              <a:rPr i="1" lang="en" sz="1700"/>
              <a:t>more</a:t>
            </a:r>
            <a:r>
              <a:rPr lang="en" sz="1700"/>
              <a:t> </a:t>
            </a:r>
            <a:r>
              <a:rPr i="1" lang="en" sz="1700"/>
              <a:t>granular</a:t>
            </a:r>
            <a:r>
              <a:rPr lang="en" sz="1700"/>
              <a:t> while the models contour plots are </a:t>
            </a:r>
            <a:r>
              <a:rPr i="1" lang="en" sz="1700"/>
              <a:t>broader</a:t>
            </a:r>
            <a:r>
              <a:rPr lang="en" sz="1700"/>
              <a:t> in range.</a:t>
            </a:r>
          </a:p>
          <a:p>
            <a:pPr indent="-336550" lvl="0" marL="457200" rtl="0">
              <a:spcBef>
                <a:spcPts val="0"/>
              </a:spcBef>
              <a:spcAft>
                <a:spcPts val="1000"/>
              </a:spcAft>
              <a:buSzPts val="1700"/>
              <a:buChar char="●"/>
            </a:pPr>
            <a:r>
              <a:rPr lang="en" sz="1700"/>
              <a:t>According to the above analysis, by looking at comparison on geographical distribution of variables in models and observation data, a possible feature to include in the clustering technique would be </a:t>
            </a:r>
            <a:r>
              <a:rPr b="1" i="1" lang="en" sz="1700"/>
              <a:t>wind speed</a:t>
            </a:r>
            <a:r>
              <a:rPr lang="en" sz="1700"/>
              <a:t>.</a:t>
            </a:r>
          </a:p>
          <a:p>
            <a:pPr indent="-336550" lvl="0" marL="457200" rtl="0">
              <a:spcBef>
                <a:spcPts val="0"/>
              </a:spcBef>
              <a:spcAft>
                <a:spcPts val="1000"/>
              </a:spcAft>
              <a:buSzPts val="1700"/>
              <a:buChar char="●"/>
            </a:pPr>
            <a:r>
              <a:rPr lang="en" sz="1700"/>
              <a:t>From both </a:t>
            </a:r>
            <a:r>
              <a:rPr b="1" lang="en" sz="1700"/>
              <a:t>PDD</a:t>
            </a:r>
            <a:r>
              <a:rPr lang="en" sz="1700"/>
              <a:t> and </a:t>
            </a:r>
            <a:r>
              <a:rPr b="1" lang="en" sz="1700"/>
              <a:t>contour plot</a:t>
            </a:r>
            <a:r>
              <a:rPr lang="en" sz="1700"/>
              <a:t>, wind speed distributions between model simulation and observational data behave similarly as SST. </a:t>
            </a:r>
            <a:r>
              <a:rPr lang="en" sz="1700">
                <a:solidFill>
                  <a:srgbClr val="980000"/>
                </a:solidFill>
              </a:rPr>
              <a:t>Thus we are adding the WSPD variable to the analysis.</a:t>
            </a:r>
          </a:p>
        </p:txBody>
      </p:sp>
      <p:sp>
        <p:nvSpPr>
          <p:cNvPr id="171" name="Shape 1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72" name="Shape 172"/>
          <p:cNvSpPr txBox="1"/>
          <p:nvPr>
            <p:ph idx="4294967295" type="subTitle"/>
          </p:nvPr>
        </p:nvSpPr>
        <p:spPr>
          <a:xfrm>
            <a:off x="7561800" y="0"/>
            <a:ext cx="1582200" cy="337200"/>
          </a:xfrm>
          <a:prstGeom prst="rect">
            <a:avLst/>
          </a:prstGeom>
          <a:solidFill>
            <a:srgbClr val="666666"/>
          </a:solidFill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3F3F3"/>
                </a:solidFill>
              </a:rPr>
              <a:t>Tuesday, 11/07/2017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Observations Source (12-month, 4</a:t>
            </a:r>
            <a:r>
              <a:rPr baseline="30000" lang="en"/>
              <a:t>o</a:t>
            </a:r>
            <a:r>
              <a:rPr lang="en"/>
              <a:t> x 5</a:t>
            </a:r>
            <a:r>
              <a:rPr baseline="30000" lang="en"/>
              <a:t>o</a:t>
            </a:r>
            <a:r>
              <a:rPr lang="en"/>
              <a:t> resolution)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1000"/>
              </a:spcAft>
              <a:buSzPts val="1400"/>
              <a:buChar char="●"/>
            </a:pPr>
            <a:r>
              <a:rPr b="1" lang="en" sz="1400">
                <a:solidFill>
                  <a:srgbClr val="4A86E8"/>
                </a:solidFill>
              </a:rPr>
              <a:t>Air-sea flux</a:t>
            </a:r>
            <a:r>
              <a:rPr lang="en" sz="1400"/>
              <a:t>: from Carbon Dioxide Information Analysis Center (LDEO 5 database (NDP-088); Takahashi et al., 2009). It is derived from the difference between surface water pCO2 (pCO2SW), air pCO2, and the air-sea gas transfer rate.</a:t>
            </a:r>
          </a:p>
          <a:p>
            <a:pPr indent="-317500" lvl="0" marL="457200" rtl="0">
              <a:spcBef>
                <a:spcPts val="0"/>
              </a:spcBef>
              <a:spcAft>
                <a:spcPts val="1000"/>
              </a:spcAft>
              <a:buSzPts val="1400"/>
              <a:buChar char="●"/>
            </a:pPr>
            <a:r>
              <a:rPr b="1" lang="en" sz="1400">
                <a:solidFill>
                  <a:srgbClr val="4A86E8"/>
                </a:solidFill>
              </a:rPr>
              <a:t>Surface water pCO2</a:t>
            </a:r>
            <a:r>
              <a:rPr lang="en" sz="1400"/>
              <a:t>:</a:t>
            </a:r>
            <a:r>
              <a:rPr b="1" lang="en" sz="1400"/>
              <a:t> </a:t>
            </a:r>
            <a:r>
              <a:rPr lang="en" sz="1400"/>
              <a:t>mean distribution from 3 million measurements from 1970 to 2007, and normalized to a reference year 2000 (Takahashi et al., 2009).</a:t>
            </a:r>
          </a:p>
          <a:p>
            <a:pPr indent="-317500" lvl="0" marL="457200" rtl="0">
              <a:spcBef>
                <a:spcPts val="0"/>
              </a:spcBef>
              <a:spcAft>
                <a:spcPts val="1000"/>
              </a:spcAft>
              <a:buSzPts val="1400"/>
              <a:buChar char="●"/>
            </a:pPr>
            <a:r>
              <a:rPr lang="en" sz="1400"/>
              <a:t>The </a:t>
            </a:r>
            <a:r>
              <a:rPr b="1" lang="en" sz="1400">
                <a:solidFill>
                  <a:srgbClr val="4A86E8"/>
                </a:solidFill>
              </a:rPr>
              <a:t>pCO2</a:t>
            </a:r>
            <a:r>
              <a:rPr lang="en" sz="1400"/>
              <a:t> of the air: from the GlobalView CO2 concentration zonal mean, NCAR monthly mean barometric pressure, SST, and salinity (Takahashi et al., 2009). </a:t>
            </a:r>
          </a:p>
          <a:p>
            <a:pPr indent="-317500" lvl="0" marL="457200" rtl="0">
              <a:spcBef>
                <a:spcPts val="0"/>
              </a:spcBef>
              <a:spcAft>
                <a:spcPts val="1000"/>
              </a:spcAft>
              <a:buSzPts val="1400"/>
              <a:buChar char="●"/>
            </a:pPr>
            <a:r>
              <a:rPr b="1" lang="en" sz="1400">
                <a:solidFill>
                  <a:srgbClr val="4A86E8"/>
                </a:solidFill>
              </a:rPr>
              <a:t>Wind speed</a:t>
            </a:r>
            <a:r>
              <a:rPr lang="en" sz="1400"/>
              <a:t>: from the 1979-2005 climatological mean NCEP-DOE 10 AMIP-II Reanalysis wind speed field (Takahashi et al., 2009).</a:t>
            </a:r>
          </a:p>
          <a:p>
            <a:pPr indent="-317500" lvl="0" marL="457200" rtl="0">
              <a:spcBef>
                <a:spcPts val="0"/>
              </a:spcBef>
              <a:spcAft>
                <a:spcPts val="1000"/>
              </a:spcAft>
              <a:buSzPts val="1400"/>
              <a:buChar char="●"/>
            </a:pPr>
            <a:r>
              <a:rPr b="1" lang="en" sz="1400">
                <a:solidFill>
                  <a:srgbClr val="4A86E8"/>
                </a:solidFill>
              </a:rPr>
              <a:t>Sea surface temperature</a:t>
            </a:r>
            <a:r>
              <a:rPr lang="en" sz="1400"/>
              <a:t>: from NOAA Climate Diagnostic Center Objective Interpolation (Takahashi et al., 2009).</a:t>
            </a:r>
          </a:p>
          <a:p>
            <a:pPr indent="-317500" lvl="0" marL="457200">
              <a:spcBef>
                <a:spcPts val="0"/>
              </a:spcBef>
              <a:spcAft>
                <a:spcPts val="1000"/>
              </a:spcAft>
              <a:buSzPts val="1400"/>
              <a:buChar char="●"/>
            </a:pPr>
            <a:r>
              <a:rPr b="1" lang="en" sz="1400">
                <a:solidFill>
                  <a:srgbClr val="4A86E8"/>
                </a:solidFill>
              </a:rPr>
              <a:t>Nitrate</a:t>
            </a:r>
            <a:r>
              <a:rPr lang="en" sz="1400"/>
              <a:t> at 1 degree horizontal resolution is obtained from the World Ocean Atlas 2013 version 215 (Boyer et al., 2013).</a:t>
            </a:r>
          </a:p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5" name="Shape 65"/>
          <p:cNvSpPr txBox="1"/>
          <p:nvPr>
            <p:ph idx="4294967295" type="subTitle"/>
          </p:nvPr>
        </p:nvSpPr>
        <p:spPr>
          <a:xfrm>
            <a:off x="7315200" y="0"/>
            <a:ext cx="1828800" cy="337200"/>
          </a:xfrm>
          <a:prstGeom prst="rect">
            <a:avLst/>
          </a:prstGeom>
          <a:solidFill>
            <a:srgbClr val="666666"/>
          </a:solidFill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i="1" lang="en" sz="1000">
                <a:solidFill>
                  <a:srgbClr val="F3F3F3"/>
                </a:solidFill>
              </a:rPr>
              <a:t>Added:</a:t>
            </a:r>
            <a:r>
              <a:rPr lang="en" sz="1000">
                <a:solidFill>
                  <a:srgbClr val="F3F3F3"/>
                </a:solidFill>
              </a:rPr>
              <a:t> Tuesday, 11/22/2017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Contour Plots</a:t>
            </a:r>
          </a:p>
        </p:txBody>
      </p:sp>
      <p:sp>
        <p:nvSpPr>
          <p:cNvPr id="71" name="Shape 7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Ocean Carbon States Analysis</a:t>
            </a:r>
          </a:p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7561800" y="0"/>
            <a:ext cx="1582200" cy="337200"/>
          </a:xfrm>
          <a:prstGeom prst="rect">
            <a:avLst/>
          </a:prstGeom>
          <a:solidFill>
            <a:srgbClr val="666666"/>
          </a:solidFill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3F3F3"/>
                </a:solidFill>
              </a:rPr>
              <a:t>Sunday, 10/22/2017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Understanding</a:t>
            </a:r>
            <a:r>
              <a:rPr lang="en"/>
              <a:t> air-sea flux of CO2 using contour plot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25350"/>
            <a:ext cx="5334000" cy="40005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/>
        </p:nvSpPr>
        <p:spPr>
          <a:xfrm>
            <a:off x="5372700" y="1134875"/>
            <a:ext cx="3459600" cy="30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ts val="1400"/>
              <a:buChar char="●"/>
            </a:pPr>
            <a:r>
              <a:rPr lang="en"/>
              <a:t>Plot uses 12-month climatology data.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buSzPts val="1400"/>
              <a:buChar char="●"/>
            </a:pPr>
            <a:r>
              <a:rPr lang="en"/>
              <a:t>Plot on the left shows higher concentration of CO2 going into the ocean on the northern part of the earth (ie. North Atlantic), as indicated by lighter orange color.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buSzPts val="1400"/>
              <a:buChar char="●"/>
            </a:pPr>
            <a:r>
              <a:rPr lang="en"/>
              <a:t>Continents are shown in white since climate data is specific to ocean carbon observational and model data.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buSzPts val="1400"/>
              <a:buChar char="●"/>
            </a:pPr>
            <a:r>
              <a:rPr lang="en"/>
              <a:t>How about other variables? Let’s compare between model and observations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1683600" y="4670700"/>
            <a:ext cx="25902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000"/>
              <a:t>Figure 1: Air-Sea Flux 2-D Contour Plot</a:t>
            </a:r>
          </a:p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7561800" y="0"/>
            <a:ext cx="1582200" cy="337200"/>
          </a:xfrm>
          <a:prstGeom prst="rect">
            <a:avLst/>
          </a:prstGeom>
          <a:solidFill>
            <a:srgbClr val="666666"/>
          </a:solidFill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3F3F3"/>
                </a:solidFill>
              </a:rPr>
              <a:t>Sunday, 10/22/2017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Var 1: A</a:t>
            </a:r>
            <a:r>
              <a:rPr lang="en"/>
              <a:t>ir-sea flux of CO2 (FLUX)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2146500" y="4512000"/>
            <a:ext cx="4851000" cy="7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000"/>
              <a:t>Figure 2: Air-sea flux contour plot comparison between model and observation: 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More air-sea flux differences in observational data compared to model.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2040000" y="1284425"/>
            <a:ext cx="25902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000"/>
              <a:t>Model</a:t>
            </a:r>
          </a:p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450" y="1431705"/>
            <a:ext cx="4318475" cy="3238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4325" y="1431700"/>
            <a:ext cx="4318475" cy="323885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>
            <p:ph idx="1" type="body"/>
          </p:nvPr>
        </p:nvSpPr>
        <p:spPr>
          <a:xfrm>
            <a:off x="7561800" y="0"/>
            <a:ext cx="1582200" cy="337200"/>
          </a:xfrm>
          <a:prstGeom prst="rect">
            <a:avLst/>
          </a:prstGeom>
          <a:solidFill>
            <a:srgbClr val="666666"/>
          </a:solidFill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3F3F3"/>
                </a:solidFill>
              </a:rPr>
              <a:t>Sunday, 10/22/2017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5438450" y="1284425"/>
            <a:ext cx="25902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Observation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Var 2: </a:t>
            </a:r>
            <a:r>
              <a:rPr lang="en"/>
              <a:t>Nitrate in the sea water (NITR)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2146500" y="4512000"/>
            <a:ext cx="4851000" cy="7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000"/>
              <a:t>Figure 3: Nitrogen level contour plot comparison between model and observation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1139250" y="1208225"/>
            <a:ext cx="25902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Model</a:t>
            </a:r>
          </a:p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362750"/>
            <a:ext cx="4343074" cy="3257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5899" y="1362750"/>
            <a:ext cx="4343074" cy="3257306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>
            <p:ph idx="1" type="body"/>
          </p:nvPr>
        </p:nvSpPr>
        <p:spPr>
          <a:xfrm>
            <a:off x="7561800" y="0"/>
            <a:ext cx="1582200" cy="337200"/>
          </a:xfrm>
          <a:prstGeom prst="rect">
            <a:avLst/>
          </a:prstGeom>
          <a:solidFill>
            <a:srgbClr val="666666"/>
          </a:solidFill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3F3F3"/>
                </a:solidFill>
              </a:rPr>
              <a:t>Sunday, 10/22/2017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5252325" y="1208225"/>
            <a:ext cx="25902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Observation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700"/>
              <a:t>Var 3: </a:t>
            </a:r>
            <a:r>
              <a:rPr lang="en" sz="2700"/>
              <a:t>Partial pressure of CO2</a:t>
            </a:r>
            <a:r>
              <a:rPr lang="en" sz="2700"/>
              <a:t> in surface water (pCO2)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1841700" y="4512000"/>
            <a:ext cx="5721300" cy="7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000"/>
              <a:t>Figure 4: Partial pressure of CO2 contour plot comparison between model and observation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1139250" y="1208225"/>
            <a:ext cx="25902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Model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5086813" y="1208225"/>
            <a:ext cx="25902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Observation(??)</a:t>
            </a:r>
          </a:p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2850" y="1369775"/>
            <a:ext cx="4343074" cy="3257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000" y="1369775"/>
            <a:ext cx="4343074" cy="325731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>
            <p:ph idx="1" type="body"/>
          </p:nvPr>
        </p:nvSpPr>
        <p:spPr>
          <a:xfrm>
            <a:off x="7561800" y="0"/>
            <a:ext cx="1582200" cy="337200"/>
          </a:xfrm>
          <a:prstGeom prst="rect">
            <a:avLst/>
          </a:prstGeom>
          <a:solidFill>
            <a:srgbClr val="666666"/>
          </a:solidFill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3F3F3"/>
                </a:solidFill>
              </a:rPr>
              <a:t>Sunday, 10/22/2017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Var 4: Salinity of the sea water (SAL)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2298900" y="4512000"/>
            <a:ext cx="4851000" cy="7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000"/>
              <a:t>Figure 5: Salinity contour plot comparison between model and observation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1139250" y="1208225"/>
            <a:ext cx="25902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Model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5086813" y="1208225"/>
            <a:ext cx="25902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Observation</a:t>
            </a:r>
          </a:p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3424" y="1366575"/>
            <a:ext cx="4343025" cy="3257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1366575"/>
            <a:ext cx="4300899" cy="322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>
            <p:ph idx="1" type="body"/>
          </p:nvPr>
        </p:nvSpPr>
        <p:spPr>
          <a:xfrm>
            <a:off x="7561800" y="0"/>
            <a:ext cx="1582200" cy="337200"/>
          </a:xfrm>
          <a:prstGeom prst="rect">
            <a:avLst/>
          </a:prstGeom>
          <a:solidFill>
            <a:srgbClr val="666666"/>
          </a:solidFill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3F3F3"/>
                </a:solidFill>
              </a:rPr>
              <a:t>Sunday, 10/22/2017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Var 5: Sea Surface Temperature (SST)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2141075" y="4512000"/>
            <a:ext cx="5187000" cy="7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000"/>
              <a:t>Figure 6: Ocean temperature contour plot comparison between model and observation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1139250" y="1208225"/>
            <a:ext cx="25902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Model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5086813" y="1208225"/>
            <a:ext cx="25902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Observation</a:t>
            </a:r>
          </a:p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362750"/>
            <a:ext cx="4400634" cy="3300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1050" y="1362750"/>
            <a:ext cx="4400626" cy="3300448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 txBox="1"/>
          <p:nvPr>
            <p:ph idx="1" type="body"/>
          </p:nvPr>
        </p:nvSpPr>
        <p:spPr>
          <a:xfrm>
            <a:off x="7561800" y="0"/>
            <a:ext cx="1582200" cy="337200"/>
          </a:xfrm>
          <a:prstGeom prst="rect">
            <a:avLst/>
          </a:prstGeom>
          <a:solidFill>
            <a:srgbClr val="666666"/>
          </a:solidFill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3F3F3"/>
                </a:solidFill>
              </a:rPr>
              <a:t>Sunday, 10/22/2017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