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cikit-learn.org/stable/modules/mixture.html" TargetMode="External"/><Relationship Id="rId3" Type="http://schemas.openxmlformats.org/officeDocument/2006/relationships/hyperlink" Target="http://mattdickenson.com/2016/06/06/expectation-maximization-gaussian/" TargetMode="External"/><Relationship Id="rId4" Type="http://schemas.openxmlformats.org/officeDocument/2006/relationships/hyperlink" Target="http://scikit-learn.org/stable/modules/generated/sklearn.mixture.GaussianMixture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akevdp.github.io/PythonDataScienceHandbook/05.12-gaussian-mixtures.html" TargetMode="External"/><Relationship Id="rId3" Type="http://schemas.openxmlformats.org/officeDocument/2006/relationships/hyperlink" Target="https://arxiv.org/pdf/1509.07426.pdf" TargetMode="External"/><Relationship Id="rId4" Type="http://schemas.openxmlformats.org/officeDocument/2006/relationships/hyperlink" Target="https://www.ll.mit.edu/mission/cybersec/publications/publication-files/full_papers/0802_Reynolds_Biometrics-GMM.pdf" TargetMode="External"/><Relationship Id="rId5" Type="http://schemas.openxmlformats.org/officeDocument/2006/relationships/hyperlink" Target="http://scikit-learn.org/stable/modules/mixture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courses.science.psu.edu/stat505/node/143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courses.science.psu.edu/stat505/node/143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Ward%27s_method" TargetMode="External"/><Relationship Id="rId3" Type="http://schemas.openxmlformats.org/officeDocument/2006/relationships/hyperlink" Target="http://scikit-learn.org/stable/modules/generated/sklearn.cluster.AgglomerativeClustering.htm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s.princeton.edu/courses/archive/spring10/cos233/lectures/cos233-234-lecture7.pdf" TargetMode="External"/><Relationship Id="rId3" Type="http://schemas.openxmlformats.org/officeDocument/2006/relationships/hyperlink" Target="http://www.analytictech.com/networks/hiclus.htm" TargetMode="External"/><Relationship Id="rId4" Type="http://schemas.openxmlformats.org/officeDocument/2006/relationships/hyperlink" Target="https://home.deib.polimi.it/matteucc/Clustering/tutorial_html/hierarchical.htm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In this case, “convergence” can describe the moment when an iterative computation of means for all clusters stay the same.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Some other helpful resources: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http://scikit-learn.org/stable/modules/mixture.html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http://mattdickenson.com/2016/06/06/expectation-maximization-gaussian/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http://scikit-learn.org/stable/modules/generated/sklearn.mixture.GaussianMixture.html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Further reading: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https://jakevdp.github.io/PythonDataScienceHandbook/05.12-gaussian-mixtures.html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MM Algorithms for Variance Components Models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https://arxiv.org/pdf/1509.07426.pdf</a:t>
            </a:r>
            <a:r>
              <a:rPr lang="en"/>
              <a:t>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Gaussian Mixture Models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https://www.ll.mit.edu/mission/cybersec/publications/publication-files/full_papers/0802_Reynolds_Biometrics-GMM.pdf</a:t>
            </a:r>
            <a:r>
              <a:rPr lang="en"/>
              <a:t>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Gaussian Mixture Models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http://scikit-learn.org/stable/modules/mixture.html</a:t>
            </a:r>
            <a:r>
              <a:rPr lang="en"/>
              <a:t>)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GMM Covariances (http://scikit-learn.org/stable/auto_examples/mixture/plot_gmm_covariances.html#sphx-glr-auto-examples-mixture-plot-gmm-covariances-py)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In this case, “convergence” can describe the moment when an iterative computation of means for all clusters stay the same.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Some other helpful resources: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https://onlinecourses.science.psu.edu/stat505/node/143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Some other helpful resources: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https://onlinecourses.science.psu.edu/stat505/node/143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In this case, “convergence” can describe the moment when an iterative computation of means for all clusters stay the same.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Some other helpful resources: 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https://en.wikipedia.org/wiki/Ward%27s_method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http://scikit-learn.org/stable/modules/generated/sklearn.cluster.AgglomerativeClustering.html</a:t>
            </a:r>
            <a:r>
              <a:rPr lang="en"/>
              <a:t> (default on sklearn)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Sample of implementation: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http://www.cs.princeton.edu/courses/archive/spring10/cos233/lectures/cos233-234-lecture7.pdf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to explain hierarchical clustering: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http://www.analytictech.com/networks/hiclus.htm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https://home.deib.polimi.it/matteucc/Clustering/tutorial_html/hierarchical.html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Becca’s paper mentioned that Winter includes December through April, then summer includes July through November, with June as the only transitional.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wasn’t stated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Becca’s paper mentioned that Winter includes December through April, then summer includes July through November, with June as the only transitional.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wasn’t stated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In this case, “convergence” can describe the moment when an iterative computation of means for all clusters stay the same.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In this case, “convergence” can describe the moment when an iterative computation of means for all clusters stay the same.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In this case, “convergence” can describe the moment when an iterative computation of means for all clusters stay the same.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In this case, “convergence” can describe the moment when an iterative computation of means for all clusters stay the same.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11" Type="http://schemas.openxmlformats.org/officeDocument/2006/relationships/image" Target="../media/image31.png"/><Relationship Id="rId10" Type="http://schemas.openxmlformats.org/officeDocument/2006/relationships/image" Target="../media/image28.png"/><Relationship Id="rId9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3.png"/><Relationship Id="rId8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lliance.seas.upenn.edu/~cis520/dynamic/2017/wiki/index.php?n=Lectures.EM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K-Means Clustering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reproduced script using Python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 Objectives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53000" y="1397450"/>
            <a:ext cx="8520600" cy="29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EM is a very general algorithm for learning models with hidden variables.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The goal is to </a:t>
            </a:r>
            <a:r>
              <a:rPr b="1" lang="en">
                <a:solidFill>
                  <a:srgbClr val="980000"/>
                </a:solidFill>
              </a:rPr>
              <a:t>maximize the marginal likelihood of data</a:t>
            </a:r>
            <a:r>
              <a:rPr lang="en"/>
              <a:t> (with hidden variables summed out).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Thus, we estimate parameters of the mixture	                 using </a:t>
            </a:r>
            <a:r>
              <a:rPr i="1" lang="en"/>
              <a:t>maximum likelihood estimation </a:t>
            </a:r>
            <a:r>
              <a:rPr lang="en"/>
              <a:t>(MLE) or </a:t>
            </a:r>
            <a:r>
              <a:rPr i="1" lang="en"/>
              <a:t>maximum a priori </a:t>
            </a:r>
            <a:r>
              <a:rPr lang="en"/>
              <a:t>(MAP), and find the argmax over			of: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98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75" y="2923275"/>
            <a:ext cx="4819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-29132" l="0" r="57951" t="0"/>
          <a:stretch/>
        </p:blipFill>
        <p:spPr>
          <a:xfrm>
            <a:off x="4519800" y="2162075"/>
            <a:ext cx="9852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-29132" l="0" r="57951" t="0"/>
          <a:stretch/>
        </p:blipFill>
        <p:spPr>
          <a:xfrm>
            <a:off x="5857400" y="2422475"/>
            <a:ext cx="9852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 Algorithm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283325" y="1017725"/>
            <a:ext cx="4625100" cy="33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Iterative steps: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Initialization:</a:t>
            </a:r>
            <a:r>
              <a:rPr lang="en"/>
              <a:t> pick initial hidden variables for the Gaussians at random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Alternate until convergence: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b="1" lang="en"/>
              <a:t>E: </a:t>
            </a:r>
            <a:r>
              <a:rPr lang="en"/>
              <a:t>Assign each data point to the cluster from which it most likely originated (</a:t>
            </a:r>
            <a:r>
              <a:rPr i="1" lang="en"/>
              <a:t>estimate probability</a:t>
            </a:r>
            <a:r>
              <a:rPr lang="en"/>
              <a:t>).</a:t>
            </a:r>
          </a:p>
          <a:p>
            <a:pPr indent="-317500" lvl="0" marL="914400" rtl="0">
              <a:spcBef>
                <a:spcPts val="1000"/>
              </a:spcBef>
              <a:spcAft>
                <a:spcPts val="1000"/>
              </a:spcAft>
              <a:buSzPts val="1400"/>
              <a:buAutoNum type="romanUcPeriod"/>
            </a:pPr>
            <a:r>
              <a:rPr b="1" lang="en"/>
              <a:t>M:</a:t>
            </a:r>
            <a:r>
              <a:rPr lang="en"/>
              <a:t> U</a:t>
            </a:r>
            <a:r>
              <a:rPr lang="en"/>
              <a:t>pdate the Gaussian parameters with maximum likelihood estimates (</a:t>
            </a:r>
            <a:r>
              <a:rPr i="1" lang="en"/>
              <a:t>update hidden variables</a:t>
            </a:r>
            <a:r>
              <a:rPr lang="en"/>
              <a:t>).</a:t>
            </a: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41525"/>
            <a:ext cx="1836175" cy="1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800" y="941526"/>
            <a:ext cx="1836175" cy="195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799" y="2939826"/>
            <a:ext cx="1836175" cy="194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799" y="2939824"/>
            <a:ext cx="1820280" cy="19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</a:t>
            </a:r>
            <a:r>
              <a:rPr lang="en"/>
              <a:t> Algorithm in Mathematical Expression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283325" y="1017725"/>
            <a:ext cx="4625100" cy="29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Iterative steps: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Initialization:</a:t>
            </a:r>
            <a:r>
              <a:rPr lang="en"/>
              <a:t> </a:t>
            </a:r>
            <a:r>
              <a:rPr lang="en"/>
              <a:t>pick	       at random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Alternate until convergence: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b="1" lang="en"/>
              <a:t>E: </a:t>
            </a:r>
            <a:r>
              <a:rPr lang="en"/>
              <a:t>Estimate </a:t>
            </a:r>
          </a:p>
          <a:p>
            <a:pPr indent="-317500" lvl="0" marL="914400" rtl="0">
              <a:spcBef>
                <a:spcPts val="1000"/>
              </a:spcBef>
              <a:spcAft>
                <a:spcPts val="1000"/>
              </a:spcAft>
              <a:buSzPts val="1400"/>
              <a:buAutoNum type="romanUcPeriod"/>
            </a:pPr>
            <a:r>
              <a:rPr b="1" lang="en"/>
              <a:t>M:</a:t>
            </a:r>
            <a:r>
              <a:rPr lang="en"/>
              <a:t> Estimate the new hidden variables:</a:t>
            </a: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41525"/>
            <a:ext cx="1836175" cy="1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800" y="941526"/>
            <a:ext cx="1836175" cy="195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799" y="2939826"/>
            <a:ext cx="1836175" cy="194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799" y="2939824"/>
            <a:ext cx="1820280" cy="19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9654" y="1587525"/>
            <a:ext cx="647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8">
            <a:alphaModFix/>
          </a:blip>
          <a:srcRect b="0" l="0" r="0" t="17457"/>
          <a:stretch/>
        </p:blipFill>
        <p:spPr>
          <a:xfrm>
            <a:off x="6329650" y="2343475"/>
            <a:ext cx="2724150" cy="25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6267" y="3107625"/>
            <a:ext cx="15144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10529" y="3758000"/>
            <a:ext cx="20859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53179" y="4300850"/>
            <a:ext cx="2353062" cy="5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Variance Parameters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8" name="Shape 208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376800" y="864050"/>
            <a:ext cx="9270000" cy="29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Common choices in learning variances of EM Gaussian Mixtures: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>
                <a:solidFill>
                  <a:srgbClr val="980000"/>
                </a:solidFill>
              </a:rPr>
              <a:t>Full:</a:t>
            </a:r>
            <a:r>
              <a:rPr lang="en"/>
              <a:t> 	  a  is arbitrary (unknown) for each class. Clusters are ellipsoids,		parameters.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>
                <a:solidFill>
                  <a:srgbClr val="980000"/>
                </a:solidFill>
              </a:rPr>
              <a:t>Tied:</a:t>
            </a:r>
            <a:r>
              <a:rPr lang="en"/>
              <a:t>	       is arbitrary but same for each class. All clusters have same ellipsoid shape, O(m2) pars.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>
                <a:solidFill>
                  <a:srgbClr val="980000"/>
                </a:solidFill>
              </a:rPr>
              <a:t>Diagonal: </a:t>
            </a:r>
            <a:r>
              <a:rPr lang="en"/>
              <a:t>      is a diagonal matrix. Clusters are axis-aligned ellipsoids, O(Km) parameters.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>
                <a:solidFill>
                  <a:srgbClr val="980000"/>
                </a:solidFill>
              </a:rPr>
              <a:t>Spherical:       </a:t>
            </a:r>
            <a:r>
              <a:rPr lang="en"/>
              <a:t>is        . Clusters have spherical shape.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25" y="1424275"/>
            <a:ext cx="2857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950" y="1395700"/>
            <a:ext cx="7524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25" y="1796575"/>
            <a:ext cx="2857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350" y="2561675"/>
            <a:ext cx="2857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350" y="2178425"/>
            <a:ext cx="2857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3775" y="2571200"/>
            <a:ext cx="3714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2224" y="3004375"/>
            <a:ext cx="6599549" cy="2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EM v. K-Means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000075"/>
            <a:ext cx="39999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EM Clustering: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>
                <a:solidFill>
                  <a:srgbClr val="980000"/>
                </a:solidFill>
              </a:rPr>
              <a:t>soft</a:t>
            </a:r>
            <a:r>
              <a:rPr lang="en"/>
              <a:t> assigns a data point to clusters, giving a probability of any points belonging to any centroid.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doesn't depend on the L2 norm, but is based on the Expectation, i.e., the probability of the point belonging to a particular cluster.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infinite number of configurations (doesn’t have to converge)</a:t>
            </a:r>
          </a:p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0000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K-Means Clustering: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>
                <a:solidFill>
                  <a:srgbClr val="980000"/>
                </a:solidFill>
              </a:rPr>
              <a:t>hard</a:t>
            </a:r>
            <a:r>
              <a:rPr lang="en"/>
              <a:t> assigns a data point to one particular cluster on convergence, giving a class to any points either 0 or 1.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makes use of the L2 norm when minimizing {Theta} L2 norm point and its centroid coordinates.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limited number of configurations (converges after a large number of iterations)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Python </a:t>
            </a:r>
            <a:r>
              <a:rPr lang="en"/>
              <a:t>Implementation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9144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Using </a:t>
            </a:r>
            <a:r>
              <a:rPr lang="en" sz="1400"/>
              <a:t>different options to constrain the covariance of the difference classes estimated: spherical, diagonal, tied or full covariance.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3" name="Shape 233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Tuesday, 11/07</a:t>
            </a:r>
            <a:r>
              <a:rPr lang="en" sz="1000">
                <a:solidFill>
                  <a:srgbClr val="F3F3F3"/>
                </a:solidFill>
              </a:rPr>
              <a:t>/2017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885675"/>
            <a:ext cx="77057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719125" y="3883075"/>
            <a:ext cx="4644300" cy="72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6" name="Shape 236"/>
          <p:cNvCxnSpPr>
            <a:stCxn id="235" idx="3"/>
          </p:cNvCxnSpPr>
          <p:nvPr/>
        </p:nvCxnSpPr>
        <p:spPr>
          <a:xfrm flipH="1" rot="10800000">
            <a:off x="5363425" y="4241875"/>
            <a:ext cx="403500" cy="45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5813800" y="3922050"/>
            <a:ext cx="26652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It turns out that all types of covariances result in the </a:t>
            </a:r>
            <a:r>
              <a:rPr b="1" lang="en" sz="1100">
                <a:solidFill>
                  <a:srgbClr val="9900FF"/>
                </a:solidFill>
              </a:rPr>
              <a:t>same exact</a:t>
            </a:r>
            <a:r>
              <a:rPr lang="en" sz="1100">
                <a:solidFill>
                  <a:srgbClr val="666666"/>
                </a:solidFill>
              </a:rPr>
              <a:t> classification of the ocean carbon regimes.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</a:t>
            </a:r>
            <a:r>
              <a:rPr lang="en"/>
              <a:t> Clusters Result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4" name="Shape 244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500475" y="1042575"/>
            <a:ext cx="52452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Average months are classified into 3 clusters: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x="1947863" y="2857200"/>
            <a:ext cx="5248275" cy="1806013"/>
            <a:chOff x="1947850" y="2304075"/>
            <a:chExt cx="5248275" cy="1806013"/>
          </a:xfrm>
        </p:grpSpPr>
        <p:pic>
          <p:nvPicPr>
            <p:cNvPr id="247" name="Shape 2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47850" y="2328913"/>
              <a:ext cx="164782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48075" y="2304075"/>
              <a:ext cx="164782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Shape 2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8300" y="2304075"/>
              <a:ext cx="1647825" cy="1781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Shape 250"/>
          <p:cNvGrpSpPr/>
          <p:nvPr/>
        </p:nvGrpSpPr>
        <p:grpSpPr>
          <a:xfrm>
            <a:off x="1252088" y="1777275"/>
            <a:ext cx="6639816" cy="241500"/>
            <a:chOff x="387900" y="1548575"/>
            <a:chExt cx="6639816" cy="241500"/>
          </a:xfrm>
        </p:grpSpPr>
        <p:sp>
          <p:nvSpPr>
            <p:cNvPr id="251" name="Shape 251"/>
            <p:cNvSpPr/>
            <p:nvPr/>
          </p:nvSpPr>
          <p:spPr>
            <a:xfrm>
              <a:off x="387900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Jan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944447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Feb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1500994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Mar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57541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Apr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2614088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May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3170635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Jun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3727182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Jul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4283729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Aug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40276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Sep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96823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Oct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5953369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Nov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6509916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Dec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6068575" y="1206613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64" name="Shape 264"/>
          <p:cNvSpPr/>
          <p:nvPr/>
        </p:nvSpPr>
        <p:spPr>
          <a:xfrm>
            <a:off x="6800550" y="12066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65" name="Shape 265"/>
          <p:cNvSpPr/>
          <p:nvPr/>
        </p:nvSpPr>
        <p:spPr>
          <a:xfrm>
            <a:off x="7608732" y="12066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7695300" y="1099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transitional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901950" y="1099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summer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189175" y="1099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winter</a:t>
            </a:r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500475" y="2323575"/>
            <a:ext cx="52452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2-D Histograms with SST and pCO2 variables:</a:t>
            </a:r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75" y="4664750"/>
            <a:ext cx="91440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Equal to K-Means result!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Hierarchical / Agglomerative Clustering</a:t>
            </a:r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 alternative approach for classifications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Tuesday, 11/07/2017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Agglomerative / Hierarchical</a:t>
            </a:r>
            <a:r>
              <a:rPr lang="en"/>
              <a:t> Algorithm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5" name="Shape 285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602550" y="1187725"/>
            <a:ext cx="7493100" cy="33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Iterative steps: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Initialization:</a:t>
            </a:r>
            <a:r>
              <a:rPr lang="en"/>
              <a:t> </a:t>
            </a:r>
            <a:r>
              <a:rPr lang="en"/>
              <a:t>define each data point to be a cluster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Combine existing clusters </a:t>
            </a:r>
            <a:r>
              <a:rPr lang="en"/>
              <a:t>at each step. Three methods for doing this: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Ward linkage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Average linkage</a:t>
            </a:r>
          </a:p>
          <a:p>
            <a:pPr indent="-317500" lvl="0" marL="914400" rtl="0">
              <a:spcBef>
                <a:spcPts val="0"/>
              </a:spcBef>
              <a:spcAft>
                <a:spcPts val="1000"/>
              </a:spcAft>
              <a:buSzPts val="1400"/>
              <a:buAutoNum type="romanUcPeriod"/>
            </a:pPr>
            <a:r>
              <a:rPr lang="en"/>
              <a:t>Complete linkage</a:t>
            </a: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00" y="3665950"/>
            <a:ext cx="57435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Different Linkage Methods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4" name="Shape 294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4903925" y="712925"/>
            <a:ext cx="4156800" cy="428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500"/>
              <a:t>Complete linkage:</a:t>
            </a:r>
            <a:r>
              <a:rPr lang="en" sz="1500"/>
              <a:t> </a:t>
            </a:r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The distance between two clusters is the maximum distance between any single data point in the first cluster &amp; any single data point in the second cluster. </a:t>
            </a:r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At each stage, combine the two clusters that have the </a:t>
            </a:r>
            <a:r>
              <a:rPr i="1" lang="en" sz="1300"/>
              <a:t>smallest</a:t>
            </a:r>
            <a:r>
              <a:rPr lang="en" sz="1300"/>
              <a:t> complete linkage distance.</a:t>
            </a:r>
          </a:p>
          <a:p>
            <a:pPr indent="-69850" lvl="0" marL="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/>
              <a:t>Average linkage:</a:t>
            </a:r>
            <a:r>
              <a:rPr lang="en" sz="1500"/>
              <a:t> </a:t>
            </a:r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The distance between two clusters to be the average distance between data points in the first cluster and data points in the second cluster.</a:t>
            </a:r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At each stage, combine the two clusters that have the </a:t>
            </a:r>
            <a:r>
              <a:rPr i="1" lang="en" sz="1300"/>
              <a:t>smallest</a:t>
            </a:r>
            <a:r>
              <a:rPr lang="en" sz="1300"/>
              <a:t> average linkage distance.</a:t>
            </a: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1652" l="0" r="0" t="0"/>
          <a:stretch/>
        </p:blipFill>
        <p:spPr>
          <a:xfrm>
            <a:off x="219025" y="1779725"/>
            <a:ext cx="2056050" cy="20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950" y="1821025"/>
            <a:ext cx="2216077" cy="20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889400" y="1500125"/>
            <a:ext cx="152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complete linkage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018525" y="1500125"/>
            <a:ext cx="152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average</a:t>
            </a:r>
            <a:r>
              <a:rPr lang="en" sz="1000"/>
              <a:t> linkage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K-Means Algorithm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00" y="1007025"/>
            <a:ext cx="2438475" cy="18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475" y="1024188"/>
            <a:ext cx="2438475" cy="186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00" y="2923000"/>
            <a:ext cx="2438475" cy="18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475" y="2923000"/>
            <a:ext cx="2438475" cy="19032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2" type="body"/>
          </p:nvPr>
        </p:nvSpPr>
        <p:spPr>
          <a:xfrm>
            <a:off x="5325675" y="1007025"/>
            <a:ext cx="3638100" cy="29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Iterative steps: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Initialization:</a:t>
            </a:r>
            <a:r>
              <a:rPr lang="en"/>
              <a:t> pick k cluster centroids at random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Alternate until convergence: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"/>
              <a:t>Assign examples to nearest centroid (</a:t>
            </a:r>
            <a:r>
              <a:rPr i="1" lang="en"/>
              <a:t>cluster assignment)</a:t>
            </a:r>
          </a:p>
          <a:p>
            <a:pPr indent="-317500" lvl="0" marL="914400" rtl="0">
              <a:spcBef>
                <a:spcPts val="1000"/>
              </a:spcBef>
              <a:spcAft>
                <a:spcPts val="1000"/>
              </a:spcAft>
              <a:buSzPts val="1400"/>
              <a:buAutoNum type="romanUcPeriod"/>
            </a:pPr>
            <a:r>
              <a:rPr lang="en"/>
              <a:t>Set centroid to be the mean of examples assigned to it (</a:t>
            </a:r>
            <a:r>
              <a:rPr i="1" lang="en"/>
              <a:t>centroid assignment)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Different Linkage Methods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6" name="Shape 306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307" name="Shape 307"/>
          <p:cNvSpPr txBox="1"/>
          <p:nvPr>
            <p:ph idx="2" type="body"/>
          </p:nvPr>
        </p:nvSpPr>
        <p:spPr>
          <a:xfrm>
            <a:off x="621425" y="1156800"/>
            <a:ext cx="7753500" cy="38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500"/>
              <a:t>Ward method:</a:t>
            </a:r>
            <a:r>
              <a:rPr lang="en" sz="1500"/>
              <a:t> </a:t>
            </a:r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b="1" lang="en" sz="1300"/>
              <a:t>ANOVA-based approach: </a:t>
            </a:r>
            <a:r>
              <a:rPr lang="en" sz="1300"/>
              <a:t>Does not directly define a measure of distance between two points or clusters. Rather, it minimizes the variance of the clusters being merged.</a:t>
            </a:r>
          </a:p>
          <a:p>
            <a:pPr indent="-311150" lvl="1" marL="914400" rtl="0">
              <a:spcBef>
                <a:spcPts val="0"/>
              </a:spcBef>
              <a:spcAft>
                <a:spcPts val="1000"/>
              </a:spcAft>
              <a:buSzPts val="1300"/>
              <a:buChar char="○"/>
            </a:pPr>
            <a:r>
              <a:rPr lang="en" sz="1300"/>
              <a:t>Ward's minimum variance criterion also minimizes the total within-cluster variance.</a:t>
            </a:r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Although it is not distance that’s being optimized, the initial distance between individual objects during implementation of Ward’s method must be proportional to squared Euclidean distance: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A</a:t>
            </a:r>
            <a:r>
              <a:rPr lang="en" sz="1300"/>
              <a:t>t each stage, when the two clusters merge, it provides the smallest increase in the combined error sum of squares from one-way univariate ANOVAs. This is done for each variable in the clusters.</a:t>
            </a: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363" y="3079100"/>
            <a:ext cx="27527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Python Implementation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341175" y="1216875"/>
            <a:ext cx="8100673" cy="3379700"/>
            <a:chOff x="417375" y="1064475"/>
            <a:chExt cx="8100673" cy="3379700"/>
          </a:xfrm>
        </p:grpSpPr>
        <p:pic>
          <p:nvPicPr>
            <p:cNvPr id="315" name="Shape 315"/>
            <p:cNvPicPr preferRelativeResize="0"/>
            <p:nvPr/>
          </p:nvPicPr>
          <p:blipFill rotWithShape="1">
            <a:blip r:embed="rId3">
              <a:alphaModFix/>
            </a:blip>
            <a:srcRect b="12441" l="0" r="0" t="0"/>
            <a:stretch/>
          </p:blipFill>
          <p:spPr>
            <a:xfrm>
              <a:off x="417375" y="1064475"/>
              <a:ext cx="8100673" cy="337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Shape 316"/>
            <p:cNvSpPr/>
            <p:nvPr/>
          </p:nvSpPr>
          <p:spPr>
            <a:xfrm>
              <a:off x="417375" y="3883075"/>
              <a:ext cx="5022300" cy="514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7" name="Shape 317"/>
          <p:cNvCxnSpPr>
            <a:stCxn id="316" idx="3"/>
          </p:cNvCxnSpPr>
          <p:nvPr/>
        </p:nvCxnSpPr>
        <p:spPr>
          <a:xfrm flipH="1" rot="10800000">
            <a:off x="5363475" y="4288225"/>
            <a:ext cx="403500" cy="4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5813800" y="3922050"/>
            <a:ext cx="26652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The hierarchical clustering using </a:t>
            </a:r>
            <a:r>
              <a:rPr b="1" lang="en" sz="1100">
                <a:solidFill>
                  <a:srgbClr val="8E7CC3"/>
                </a:solidFill>
              </a:rPr>
              <a:t>ward</a:t>
            </a:r>
            <a:r>
              <a:rPr lang="en" sz="1100">
                <a:solidFill>
                  <a:srgbClr val="666666"/>
                </a:solidFill>
              </a:rPr>
              <a:t> and </a:t>
            </a:r>
            <a:r>
              <a:rPr b="1" lang="en" sz="1100">
                <a:solidFill>
                  <a:srgbClr val="8E7CC3"/>
                </a:solidFill>
              </a:rPr>
              <a:t>complete</a:t>
            </a:r>
            <a:r>
              <a:rPr lang="en" sz="1100">
                <a:solidFill>
                  <a:srgbClr val="666666"/>
                </a:solidFill>
              </a:rPr>
              <a:t> linkages give the same classification results as </a:t>
            </a:r>
            <a:r>
              <a:rPr b="1" lang="en" sz="1100">
                <a:solidFill>
                  <a:srgbClr val="8E7CC3"/>
                </a:solidFill>
              </a:rPr>
              <a:t>k-means</a:t>
            </a:r>
            <a:r>
              <a:rPr lang="en" sz="1100">
                <a:solidFill>
                  <a:srgbClr val="666666"/>
                </a:solidFill>
              </a:rPr>
              <a:t>, but </a:t>
            </a:r>
            <a:r>
              <a:rPr b="1" lang="en" sz="1100">
                <a:solidFill>
                  <a:srgbClr val="8E7CC3"/>
                </a:solidFill>
              </a:rPr>
              <a:t>average</a:t>
            </a:r>
            <a:r>
              <a:rPr lang="en" sz="1100">
                <a:solidFill>
                  <a:srgbClr val="666666"/>
                </a:solidFill>
              </a:rPr>
              <a:t> linkages are quite different.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0" name="Shape 320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Tuesday, 11/07/2017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368825"/>
            <a:ext cx="7824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Agglomerative / Hierarchical Clusters Result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7" name="Shape 327"/>
          <p:cNvSpPr/>
          <p:nvPr/>
        </p:nvSpPr>
        <p:spPr>
          <a:xfrm>
            <a:off x="311700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328" name="Shape 328"/>
          <p:cNvSpPr/>
          <p:nvPr/>
        </p:nvSpPr>
        <p:spPr>
          <a:xfrm>
            <a:off x="868247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329" name="Shape 329"/>
          <p:cNvSpPr/>
          <p:nvPr/>
        </p:nvSpPr>
        <p:spPr>
          <a:xfrm>
            <a:off x="1424794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330" name="Shape 330"/>
          <p:cNvSpPr/>
          <p:nvPr/>
        </p:nvSpPr>
        <p:spPr>
          <a:xfrm>
            <a:off x="1981341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331" name="Shape 331"/>
          <p:cNvSpPr/>
          <p:nvPr/>
        </p:nvSpPr>
        <p:spPr>
          <a:xfrm>
            <a:off x="2537888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332" name="Shape 332"/>
          <p:cNvSpPr/>
          <p:nvPr/>
        </p:nvSpPr>
        <p:spPr>
          <a:xfrm>
            <a:off x="3094435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333" name="Shape 333"/>
          <p:cNvSpPr/>
          <p:nvPr/>
        </p:nvSpPr>
        <p:spPr>
          <a:xfrm>
            <a:off x="3650982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334" name="Shape 334"/>
          <p:cNvSpPr/>
          <p:nvPr/>
        </p:nvSpPr>
        <p:spPr>
          <a:xfrm>
            <a:off x="4207529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335" name="Shape 335"/>
          <p:cNvSpPr/>
          <p:nvPr/>
        </p:nvSpPr>
        <p:spPr>
          <a:xfrm>
            <a:off x="4764076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336" name="Shape 336"/>
          <p:cNvSpPr/>
          <p:nvPr/>
        </p:nvSpPr>
        <p:spPr>
          <a:xfrm>
            <a:off x="5320623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337" name="Shape 337"/>
          <p:cNvSpPr/>
          <p:nvPr/>
        </p:nvSpPr>
        <p:spPr>
          <a:xfrm>
            <a:off x="5877169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338" name="Shape 338"/>
          <p:cNvSpPr/>
          <p:nvPr/>
        </p:nvSpPr>
        <p:spPr>
          <a:xfrm>
            <a:off x="6433716" y="2265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990275" y="218947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Agglomerative ward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11713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341" name="Shape 341"/>
          <p:cNvSpPr/>
          <p:nvPr/>
        </p:nvSpPr>
        <p:spPr>
          <a:xfrm>
            <a:off x="868259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342" name="Shape 342"/>
          <p:cNvSpPr/>
          <p:nvPr/>
        </p:nvSpPr>
        <p:spPr>
          <a:xfrm>
            <a:off x="1424806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343" name="Shape 343"/>
          <p:cNvSpPr/>
          <p:nvPr/>
        </p:nvSpPr>
        <p:spPr>
          <a:xfrm>
            <a:off x="1981353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344" name="Shape 344"/>
          <p:cNvSpPr/>
          <p:nvPr/>
        </p:nvSpPr>
        <p:spPr>
          <a:xfrm>
            <a:off x="2537900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345" name="Shape 345"/>
          <p:cNvSpPr/>
          <p:nvPr/>
        </p:nvSpPr>
        <p:spPr>
          <a:xfrm>
            <a:off x="3094447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346" name="Shape 346"/>
          <p:cNvSpPr/>
          <p:nvPr/>
        </p:nvSpPr>
        <p:spPr>
          <a:xfrm>
            <a:off x="3650994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347" name="Shape 347"/>
          <p:cNvSpPr/>
          <p:nvPr/>
        </p:nvSpPr>
        <p:spPr>
          <a:xfrm>
            <a:off x="4207541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348" name="Shape 348"/>
          <p:cNvSpPr/>
          <p:nvPr/>
        </p:nvSpPr>
        <p:spPr>
          <a:xfrm>
            <a:off x="4764088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349" name="Shape 349"/>
          <p:cNvSpPr/>
          <p:nvPr/>
        </p:nvSpPr>
        <p:spPr>
          <a:xfrm>
            <a:off x="5320635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350" name="Shape 350"/>
          <p:cNvSpPr/>
          <p:nvPr/>
        </p:nvSpPr>
        <p:spPr>
          <a:xfrm>
            <a:off x="5877182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351" name="Shape 351"/>
          <p:cNvSpPr/>
          <p:nvPr/>
        </p:nvSpPr>
        <p:spPr>
          <a:xfrm>
            <a:off x="6433729" y="2698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352" name="Shape 352"/>
          <p:cNvSpPr/>
          <p:nvPr/>
        </p:nvSpPr>
        <p:spPr>
          <a:xfrm>
            <a:off x="311713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353" name="Shape 353"/>
          <p:cNvSpPr/>
          <p:nvPr/>
        </p:nvSpPr>
        <p:spPr>
          <a:xfrm>
            <a:off x="868259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354" name="Shape 354"/>
          <p:cNvSpPr/>
          <p:nvPr/>
        </p:nvSpPr>
        <p:spPr>
          <a:xfrm>
            <a:off x="1424806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355" name="Shape 355"/>
          <p:cNvSpPr/>
          <p:nvPr/>
        </p:nvSpPr>
        <p:spPr>
          <a:xfrm>
            <a:off x="1981353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356" name="Shape 356"/>
          <p:cNvSpPr/>
          <p:nvPr/>
        </p:nvSpPr>
        <p:spPr>
          <a:xfrm>
            <a:off x="2537900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357" name="Shape 357"/>
          <p:cNvSpPr/>
          <p:nvPr/>
        </p:nvSpPr>
        <p:spPr>
          <a:xfrm>
            <a:off x="3094447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358" name="Shape 358"/>
          <p:cNvSpPr/>
          <p:nvPr/>
        </p:nvSpPr>
        <p:spPr>
          <a:xfrm>
            <a:off x="3650994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359" name="Shape 359"/>
          <p:cNvSpPr/>
          <p:nvPr/>
        </p:nvSpPr>
        <p:spPr>
          <a:xfrm>
            <a:off x="4207541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360" name="Shape 360"/>
          <p:cNvSpPr/>
          <p:nvPr/>
        </p:nvSpPr>
        <p:spPr>
          <a:xfrm>
            <a:off x="4764088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361" name="Shape 361"/>
          <p:cNvSpPr/>
          <p:nvPr/>
        </p:nvSpPr>
        <p:spPr>
          <a:xfrm>
            <a:off x="5320635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362" name="Shape 362"/>
          <p:cNvSpPr/>
          <p:nvPr/>
        </p:nvSpPr>
        <p:spPr>
          <a:xfrm>
            <a:off x="5877182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363" name="Shape 363"/>
          <p:cNvSpPr/>
          <p:nvPr/>
        </p:nvSpPr>
        <p:spPr>
          <a:xfrm>
            <a:off x="6433729" y="3131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990302" y="2622425"/>
            <a:ext cx="19095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Agglomerative average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990300" y="3055375"/>
            <a:ext cx="21201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Agglomerative linkage</a:t>
            </a:r>
          </a:p>
        </p:txBody>
      </p:sp>
      <p:sp>
        <p:nvSpPr>
          <p:cNvPr id="366" name="Shape 366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Tuesday, 11/07/2017</a:t>
            </a:r>
          </a:p>
        </p:txBody>
      </p:sp>
      <p:sp>
        <p:nvSpPr>
          <p:cNvPr id="367" name="Shape 367"/>
          <p:cNvSpPr txBox="1"/>
          <p:nvPr>
            <p:ph idx="4294967295" type="body"/>
          </p:nvPr>
        </p:nvSpPr>
        <p:spPr>
          <a:xfrm>
            <a:off x="500475" y="1423575"/>
            <a:ext cx="52452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Average months are classified into 3 clusters:</a:t>
            </a:r>
          </a:p>
        </p:txBody>
      </p:sp>
      <p:sp>
        <p:nvSpPr>
          <p:cNvPr id="368" name="Shape 368"/>
          <p:cNvSpPr/>
          <p:nvPr/>
        </p:nvSpPr>
        <p:spPr>
          <a:xfrm>
            <a:off x="6068575" y="1587613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369" name="Shape 369"/>
          <p:cNvSpPr/>
          <p:nvPr/>
        </p:nvSpPr>
        <p:spPr>
          <a:xfrm>
            <a:off x="6800550" y="15876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370" name="Shape 370"/>
          <p:cNvSpPr/>
          <p:nvPr/>
        </p:nvSpPr>
        <p:spPr>
          <a:xfrm>
            <a:off x="7608732" y="15876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695300" y="1480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transitional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901950" y="1480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summer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189175" y="1480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winter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Regimes Classification by Models</a:t>
            </a:r>
          </a:p>
        </p:txBody>
      </p:sp>
      <p:sp>
        <p:nvSpPr>
          <p:cNvPr id="379" name="Shape 379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Comparison between k-means, EM, and agglomerative clustering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1" name="Shape 381"/>
          <p:cNvSpPr txBox="1"/>
          <p:nvPr>
            <p:ph idx="1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368825"/>
            <a:ext cx="5565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All Model </a:t>
            </a:r>
            <a:r>
              <a:rPr lang="en"/>
              <a:t>Results</a:t>
            </a: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8" name="Shape 388"/>
          <p:cNvSpPr/>
          <p:nvPr/>
        </p:nvSpPr>
        <p:spPr>
          <a:xfrm>
            <a:off x="311700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389" name="Shape 389"/>
          <p:cNvSpPr/>
          <p:nvPr/>
        </p:nvSpPr>
        <p:spPr>
          <a:xfrm>
            <a:off x="868247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390" name="Shape 390"/>
          <p:cNvSpPr/>
          <p:nvPr/>
        </p:nvSpPr>
        <p:spPr>
          <a:xfrm>
            <a:off x="1424794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391" name="Shape 391"/>
          <p:cNvSpPr/>
          <p:nvPr/>
        </p:nvSpPr>
        <p:spPr>
          <a:xfrm>
            <a:off x="1981341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392" name="Shape 392"/>
          <p:cNvSpPr/>
          <p:nvPr/>
        </p:nvSpPr>
        <p:spPr>
          <a:xfrm>
            <a:off x="2537888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393" name="Shape 393"/>
          <p:cNvSpPr/>
          <p:nvPr/>
        </p:nvSpPr>
        <p:spPr>
          <a:xfrm>
            <a:off x="3094435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394" name="Shape 394"/>
          <p:cNvSpPr/>
          <p:nvPr/>
        </p:nvSpPr>
        <p:spPr>
          <a:xfrm>
            <a:off x="3650982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395" name="Shape 395"/>
          <p:cNvSpPr/>
          <p:nvPr/>
        </p:nvSpPr>
        <p:spPr>
          <a:xfrm>
            <a:off x="4207529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396" name="Shape 396"/>
          <p:cNvSpPr/>
          <p:nvPr/>
        </p:nvSpPr>
        <p:spPr>
          <a:xfrm>
            <a:off x="4764076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397" name="Shape 397"/>
          <p:cNvSpPr/>
          <p:nvPr/>
        </p:nvSpPr>
        <p:spPr>
          <a:xfrm>
            <a:off x="5320623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398" name="Shape 398"/>
          <p:cNvSpPr/>
          <p:nvPr/>
        </p:nvSpPr>
        <p:spPr>
          <a:xfrm>
            <a:off x="5877169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399" name="Shape 399"/>
          <p:cNvSpPr/>
          <p:nvPr/>
        </p:nvSpPr>
        <p:spPr>
          <a:xfrm>
            <a:off x="6433716" y="11156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400" name="Shape 400"/>
          <p:cNvSpPr/>
          <p:nvPr/>
        </p:nvSpPr>
        <p:spPr>
          <a:xfrm>
            <a:off x="311700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401" name="Shape 401"/>
          <p:cNvSpPr/>
          <p:nvPr/>
        </p:nvSpPr>
        <p:spPr>
          <a:xfrm>
            <a:off x="868247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402" name="Shape 402"/>
          <p:cNvSpPr/>
          <p:nvPr/>
        </p:nvSpPr>
        <p:spPr>
          <a:xfrm>
            <a:off x="1424794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403" name="Shape 403"/>
          <p:cNvSpPr/>
          <p:nvPr/>
        </p:nvSpPr>
        <p:spPr>
          <a:xfrm>
            <a:off x="1981341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404" name="Shape 404"/>
          <p:cNvSpPr/>
          <p:nvPr/>
        </p:nvSpPr>
        <p:spPr>
          <a:xfrm>
            <a:off x="2537888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405" name="Shape 405"/>
          <p:cNvSpPr/>
          <p:nvPr/>
        </p:nvSpPr>
        <p:spPr>
          <a:xfrm>
            <a:off x="3094435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406" name="Shape 406"/>
          <p:cNvSpPr/>
          <p:nvPr/>
        </p:nvSpPr>
        <p:spPr>
          <a:xfrm>
            <a:off x="3650982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407" name="Shape 407"/>
          <p:cNvSpPr/>
          <p:nvPr/>
        </p:nvSpPr>
        <p:spPr>
          <a:xfrm>
            <a:off x="4207529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408" name="Shape 408"/>
          <p:cNvSpPr/>
          <p:nvPr/>
        </p:nvSpPr>
        <p:spPr>
          <a:xfrm>
            <a:off x="4764076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409" name="Shape 409"/>
          <p:cNvSpPr/>
          <p:nvPr/>
        </p:nvSpPr>
        <p:spPr>
          <a:xfrm>
            <a:off x="5320623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410" name="Shape 410"/>
          <p:cNvSpPr/>
          <p:nvPr/>
        </p:nvSpPr>
        <p:spPr>
          <a:xfrm>
            <a:off x="5877169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411" name="Shape 411"/>
          <p:cNvSpPr/>
          <p:nvPr/>
        </p:nvSpPr>
        <p:spPr>
          <a:xfrm>
            <a:off x="6433716" y="15485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990275" y="103957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/>
              <a:t>Becca’s k-means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990275" y="147252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/>
              <a:t>reproduced k-means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990263" y="190547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E-M full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990263" y="233842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E-M tied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11700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417" name="Shape 417"/>
          <p:cNvSpPr/>
          <p:nvPr/>
        </p:nvSpPr>
        <p:spPr>
          <a:xfrm>
            <a:off x="868247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418" name="Shape 418"/>
          <p:cNvSpPr/>
          <p:nvPr/>
        </p:nvSpPr>
        <p:spPr>
          <a:xfrm>
            <a:off x="1424794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419" name="Shape 419"/>
          <p:cNvSpPr/>
          <p:nvPr/>
        </p:nvSpPr>
        <p:spPr>
          <a:xfrm>
            <a:off x="1981341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420" name="Shape 420"/>
          <p:cNvSpPr/>
          <p:nvPr/>
        </p:nvSpPr>
        <p:spPr>
          <a:xfrm>
            <a:off x="2537888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421" name="Shape 421"/>
          <p:cNvSpPr/>
          <p:nvPr/>
        </p:nvSpPr>
        <p:spPr>
          <a:xfrm>
            <a:off x="3094435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422" name="Shape 422"/>
          <p:cNvSpPr/>
          <p:nvPr/>
        </p:nvSpPr>
        <p:spPr>
          <a:xfrm>
            <a:off x="3650982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423" name="Shape 423"/>
          <p:cNvSpPr/>
          <p:nvPr/>
        </p:nvSpPr>
        <p:spPr>
          <a:xfrm>
            <a:off x="4207529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424" name="Shape 424"/>
          <p:cNvSpPr/>
          <p:nvPr/>
        </p:nvSpPr>
        <p:spPr>
          <a:xfrm>
            <a:off x="4764076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425" name="Shape 425"/>
          <p:cNvSpPr/>
          <p:nvPr/>
        </p:nvSpPr>
        <p:spPr>
          <a:xfrm>
            <a:off x="5320623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426" name="Shape 426"/>
          <p:cNvSpPr/>
          <p:nvPr/>
        </p:nvSpPr>
        <p:spPr>
          <a:xfrm>
            <a:off x="5877169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427" name="Shape 427"/>
          <p:cNvSpPr/>
          <p:nvPr/>
        </p:nvSpPr>
        <p:spPr>
          <a:xfrm>
            <a:off x="6433716" y="28474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428" name="Shape 428"/>
          <p:cNvSpPr/>
          <p:nvPr/>
        </p:nvSpPr>
        <p:spPr>
          <a:xfrm>
            <a:off x="311700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429" name="Shape 429"/>
          <p:cNvSpPr/>
          <p:nvPr/>
        </p:nvSpPr>
        <p:spPr>
          <a:xfrm>
            <a:off x="868247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430" name="Shape 430"/>
          <p:cNvSpPr/>
          <p:nvPr/>
        </p:nvSpPr>
        <p:spPr>
          <a:xfrm>
            <a:off x="1424794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431" name="Shape 431"/>
          <p:cNvSpPr/>
          <p:nvPr/>
        </p:nvSpPr>
        <p:spPr>
          <a:xfrm>
            <a:off x="1981341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432" name="Shape 432"/>
          <p:cNvSpPr/>
          <p:nvPr/>
        </p:nvSpPr>
        <p:spPr>
          <a:xfrm>
            <a:off x="2537888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433" name="Shape 433"/>
          <p:cNvSpPr/>
          <p:nvPr/>
        </p:nvSpPr>
        <p:spPr>
          <a:xfrm>
            <a:off x="3094435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434" name="Shape 434"/>
          <p:cNvSpPr/>
          <p:nvPr/>
        </p:nvSpPr>
        <p:spPr>
          <a:xfrm>
            <a:off x="3650982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435" name="Shape 435"/>
          <p:cNvSpPr/>
          <p:nvPr/>
        </p:nvSpPr>
        <p:spPr>
          <a:xfrm>
            <a:off x="4207529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436" name="Shape 436"/>
          <p:cNvSpPr/>
          <p:nvPr/>
        </p:nvSpPr>
        <p:spPr>
          <a:xfrm>
            <a:off x="4764076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437" name="Shape 437"/>
          <p:cNvSpPr/>
          <p:nvPr/>
        </p:nvSpPr>
        <p:spPr>
          <a:xfrm>
            <a:off x="5320623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438" name="Shape 438"/>
          <p:cNvSpPr/>
          <p:nvPr/>
        </p:nvSpPr>
        <p:spPr>
          <a:xfrm>
            <a:off x="5877169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439" name="Shape 439"/>
          <p:cNvSpPr/>
          <p:nvPr/>
        </p:nvSpPr>
        <p:spPr>
          <a:xfrm>
            <a:off x="6433716" y="32803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990275" y="277137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E-M diagonal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990275" y="320432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E-M spherical</a:t>
            </a:r>
          </a:p>
        </p:txBody>
      </p:sp>
      <p:sp>
        <p:nvSpPr>
          <p:cNvPr id="442" name="Shape 442"/>
          <p:cNvSpPr/>
          <p:nvPr/>
        </p:nvSpPr>
        <p:spPr>
          <a:xfrm>
            <a:off x="311700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443" name="Shape 443"/>
          <p:cNvSpPr/>
          <p:nvPr/>
        </p:nvSpPr>
        <p:spPr>
          <a:xfrm>
            <a:off x="868247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444" name="Shape 444"/>
          <p:cNvSpPr/>
          <p:nvPr/>
        </p:nvSpPr>
        <p:spPr>
          <a:xfrm>
            <a:off x="1424794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445" name="Shape 445"/>
          <p:cNvSpPr/>
          <p:nvPr/>
        </p:nvSpPr>
        <p:spPr>
          <a:xfrm>
            <a:off x="1981341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446" name="Shape 446"/>
          <p:cNvSpPr/>
          <p:nvPr/>
        </p:nvSpPr>
        <p:spPr>
          <a:xfrm>
            <a:off x="2537888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447" name="Shape 447"/>
          <p:cNvSpPr/>
          <p:nvPr/>
        </p:nvSpPr>
        <p:spPr>
          <a:xfrm>
            <a:off x="3094435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448" name="Shape 448"/>
          <p:cNvSpPr/>
          <p:nvPr/>
        </p:nvSpPr>
        <p:spPr>
          <a:xfrm>
            <a:off x="3650982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449" name="Shape 449"/>
          <p:cNvSpPr/>
          <p:nvPr/>
        </p:nvSpPr>
        <p:spPr>
          <a:xfrm>
            <a:off x="4207529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450" name="Shape 450"/>
          <p:cNvSpPr/>
          <p:nvPr/>
        </p:nvSpPr>
        <p:spPr>
          <a:xfrm>
            <a:off x="4764076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451" name="Shape 451"/>
          <p:cNvSpPr/>
          <p:nvPr/>
        </p:nvSpPr>
        <p:spPr>
          <a:xfrm>
            <a:off x="5320623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452" name="Shape 452"/>
          <p:cNvSpPr/>
          <p:nvPr/>
        </p:nvSpPr>
        <p:spPr>
          <a:xfrm>
            <a:off x="5877169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453" name="Shape 453"/>
          <p:cNvSpPr/>
          <p:nvPr/>
        </p:nvSpPr>
        <p:spPr>
          <a:xfrm>
            <a:off x="6433716" y="37133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990275" y="3637275"/>
            <a:ext cx="16833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Agglomerative ward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311713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456" name="Shape 456"/>
          <p:cNvSpPr/>
          <p:nvPr/>
        </p:nvSpPr>
        <p:spPr>
          <a:xfrm>
            <a:off x="868259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457" name="Shape 457"/>
          <p:cNvSpPr/>
          <p:nvPr/>
        </p:nvSpPr>
        <p:spPr>
          <a:xfrm>
            <a:off x="1424806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458" name="Shape 458"/>
          <p:cNvSpPr/>
          <p:nvPr/>
        </p:nvSpPr>
        <p:spPr>
          <a:xfrm>
            <a:off x="1981353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459" name="Shape 459"/>
          <p:cNvSpPr/>
          <p:nvPr/>
        </p:nvSpPr>
        <p:spPr>
          <a:xfrm>
            <a:off x="2537900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460" name="Shape 460"/>
          <p:cNvSpPr/>
          <p:nvPr/>
        </p:nvSpPr>
        <p:spPr>
          <a:xfrm>
            <a:off x="3094447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461" name="Shape 461"/>
          <p:cNvSpPr/>
          <p:nvPr/>
        </p:nvSpPr>
        <p:spPr>
          <a:xfrm>
            <a:off x="3650994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462" name="Shape 462"/>
          <p:cNvSpPr/>
          <p:nvPr/>
        </p:nvSpPr>
        <p:spPr>
          <a:xfrm>
            <a:off x="4207541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463" name="Shape 463"/>
          <p:cNvSpPr/>
          <p:nvPr/>
        </p:nvSpPr>
        <p:spPr>
          <a:xfrm>
            <a:off x="4764088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464" name="Shape 464"/>
          <p:cNvSpPr/>
          <p:nvPr/>
        </p:nvSpPr>
        <p:spPr>
          <a:xfrm>
            <a:off x="5320635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465" name="Shape 465"/>
          <p:cNvSpPr/>
          <p:nvPr/>
        </p:nvSpPr>
        <p:spPr>
          <a:xfrm>
            <a:off x="5877182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466" name="Shape 466"/>
          <p:cNvSpPr/>
          <p:nvPr/>
        </p:nvSpPr>
        <p:spPr>
          <a:xfrm>
            <a:off x="6433729" y="41462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467" name="Shape 467"/>
          <p:cNvSpPr/>
          <p:nvPr/>
        </p:nvSpPr>
        <p:spPr>
          <a:xfrm>
            <a:off x="311713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468" name="Shape 468"/>
          <p:cNvSpPr/>
          <p:nvPr/>
        </p:nvSpPr>
        <p:spPr>
          <a:xfrm>
            <a:off x="868259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469" name="Shape 469"/>
          <p:cNvSpPr/>
          <p:nvPr/>
        </p:nvSpPr>
        <p:spPr>
          <a:xfrm>
            <a:off x="1424806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470" name="Shape 470"/>
          <p:cNvSpPr/>
          <p:nvPr/>
        </p:nvSpPr>
        <p:spPr>
          <a:xfrm>
            <a:off x="1981353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471" name="Shape 471"/>
          <p:cNvSpPr/>
          <p:nvPr/>
        </p:nvSpPr>
        <p:spPr>
          <a:xfrm>
            <a:off x="2537900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472" name="Shape 472"/>
          <p:cNvSpPr/>
          <p:nvPr/>
        </p:nvSpPr>
        <p:spPr>
          <a:xfrm>
            <a:off x="3094447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473" name="Shape 473"/>
          <p:cNvSpPr/>
          <p:nvPr/>
        </p:nvSpPr>
        <p:spPr>
          <a:xfrm>
            <a:off x="3650994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474" name="Shape 474"/>
          <p:cNvSpPr/>
          <p:nvPr/>
        </p:nvSpPr>
        <p:spPr>
          <a:xfrm>
            <a:off x="4207541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475" name="Shape 475"/>
          <p:cNvSpPr/>
          <p:nvPr/>
        </p:nvSpPr>
        <p:spPr>
          <a:xfrm>
            <a:off x="4764088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476" name="Shape 476"/>
          <p:cNvSpPr/>
          <p:nvPr/>
        </p:nvSpPr>
        <p:spPr>
          <a:xfrm>
            <a:off x="5320635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477" name="Shape 477"/>
          <p:cNvSpPr/>
          <p:nvPr/>
        </p:nvSpPr>
        <p:spPr>
          <a:xfrm>
            <a:off x="5877182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478" name="Shape 478"/>
          <p:cNvSpPr/>
          <p:nvPr/>
        </p:nvSpPr>
        <p:spPr>
          <a:xfrm>
            <a:off x="6433729" y="45792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990302" y="4070225"/>
            <a:ext cx="19095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Agglomerative average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990300" y="4503175"/>
            <a:ext cx="21201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Agglomerative linkage</a:t>
            </a:r>
          </a:p>
        </p:txBody>
      </p:sp>
      <p:sp>
        <p:nvSpPr>
          <p:cNvPr id="481" name="Shape 481"/>
          <p:cNvSpPr/>
          <p:nvPr/>
        </p:nvSpPr>
        <p:spPr>
          <a:xfrm>
            <a:off x="6297175" y="597013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82" name="Shape 482"/>
          <p:cNvSpPr/>
          <p:nvPr/>
        </p:nvSpPr>
        <p:spPr>
          <a:xfrm>
            <a:off x="7029150" y="5970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83" name="Shape 483"/>
          <p:cNvSpPr/>
          <p:nvPr/>
        </p:nvSpPr>
        <p:spPr>
          <a:xfrm>
            <a:off x="7837332" y="5970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7923900" y="4900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transitional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7130550" y="4900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summer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417775" y="4900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winter</a:t>
            </a:r>
          </a:p>
        </p:txBody>
      </p:sp>
      <p:sp>
        <p:nvSpPr>
          <p:cNvPr id="487" name="Shape 487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Tuesday, 11/07/2017</a:t>
            </a:r>
          </a:p>
        </p:txBody>
      </p:sp>
      <p:sp>
        <p:nvSpPr>
          <p:cNvPr id="488" name="Shape 488"/>
          <p:cNvSpPr/>
          <p:nvPr/>
        </p:nvSpPr>
        <p:spPr>
          <a:xfrm>
            <a:off x="311725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489" name="Shape 489"/>
          <p:cNvSpPr/>
          <p:nvPr/>
        </p:nvSpPr>
        <p:spPr>
          <a:xfrm>
            <a:off x="868272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490" name="Shape 490"/>
          <p:cNvSpPr/>
          <p:nvPr/>
        </p:nvSpPr>
        <p:spPr>
          <a:xfrm>
            <a:off x="1424819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491" name="Shape 491"/>
          <p:cNvSpPr/>
          <p:nvPr/>
        </p:nvSpPr>
        <p:spPr>
          <a:xfrm>
            <a:off x="1981366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492" name="Shape 492"/>
          <p:cNvSpPr/>
          <p:nvPr/>
        </p:nvSpPr>
        <p:spPr>
          <a:xfrm>
            <a:off x="2537913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493" name="Shape 493"/>
          <p:cNvSpPr/>
          <p:nvPr/>
        </p:nvSpPr>
        <p:spPr>
          <a:xfrm>
            <a:off x="3094460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494" name="Shape 494"/>
          <p:cNvSpPr/>
          <p:nvPr/>
        </p:nvSpPr>
        <p:spPr>
          <a:xfrm>
            <a:off x="3651007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495" name="Shape 495"/>
          <p:cNvSpPr/>
          <p:nvPr/>
        </p:nvSpPr>
        <p:spPr>
          <a:xfrm>
            <a:off x="4207554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496" name="Shape 496"/>
          <p:cNvSpPr/>
          <p:nvPr/>
        </p:nvSpPr>
        <p:spPr>
          <a:xfrm>
            <a:off x="4764101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497" name="Shape 497"/>
          <p:cNvSpPr/>
          <p:nvPr/>
        </p:nvSpPr>
        <p:spPr>
          <a:xfrm>
            <a:off x="5320648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498" name="Shape 498"/>
          <p:cNvSpPr/>
          <p:nvPr/>
        </p:nvSpPr>
        <p:spPr>
          <a:xfrm>
            <a:off x="5877194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499" name="Shape 499"/>
          <p:cNvSpPr/>
          <p:nvPr/>
        </p:nvSpPr>
        <p:spPr>
          <a:xfrm>
            <a:off x="6433741" y="198152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500" name="Shape 500"/>
          <p:cNvSpPr/>
          <p:nvPr/>
        </p:nvSpPr>
        <p:spPr>
          <a:xfrm>
            <a:off x="311725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Jan</a:t>
            </a:r>
          </a:p>
        </p:txBody>
      </p:sp>
      <p:sp>
        <p:nvSpPr>
          <p:cNvPr id="501" name="Shape 501"/>
          <p:cNvSpPr/>
          <p:nvPr/>
        </p:nvSpPr>
        <p:spPr>
          <a:xfrm>
            <a:off x="868272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Feb</a:t>
            </a:r>
          </a:p>
        </p:txBody>
      </p:sp>
      <p:sp>
        <p:nvSpPr>
          <p:cNvPr id="502" name="Shape 502"/>
          <p:cNvSpPr/>
          <p:nvPr/>
        </p:nvSpPr>
        <p:spPr>
          <a:xfrm>
            <a:off x="1424819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Mar</a:t>
            </a:r>
          </a:p>
        </p:txBody>
      </p:sp>
      <p:sp>
        <p:nvSpPr>
          <p:cNvPr id="503" name="Shape 503"/>
          <p:cNvSpPr/>
          <p:nvPr/>
        </p:nvSpPr>
        <p:spPr>
          <a:xfrm>
            <a:off x="1981366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Apr</a:t>
            </a:r>
          </a:p>
        </p:txBody>
      </p:sp>
      <p:sp>
        <p:nvSpPr>
          <p:cNvPr id="504" name="Shape 504"/>
          <p:cNvSpPr/>
          <p:nvPr/>
        </p:nvSpPr>
        <p:spPr>
          <a:xfrm>
            <a:off x="2537913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May</a:t>
            </a:r>
          </a:p>
        </p:txBody>
      </p:sp>
      <p:sp>
        <p:nvSpPr>
          <p:cNvPr id="505" name="Shape 505"/>
          <p:cNvSpPr/>
          <p:nvPr/>
        </p:nvSpPr>
        <p:spPr>
          <a:xfrm>
            <a:off x="3094460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Jun</a:t>
            </a:r>
          </a:p>
        </p:txBody>
      </p:sp>
      <p:sp>
        <p:nvSpPr>
          <p:cNvPr id="506" name="Shape 506"/>
          <p:cNvSpPr/>
          <p:nvPr/>
        </p:nvSpPr>
        <p:spPr>
          <a:xfrm>
            <a:off x="3651007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Jul</a:t>
            </a:r>
          </a:p>
        </p:txBody>
      </p:sp>
      <p:sp>
        <p:nvSpPr>
          <p:cNvPr id="507" name="Shape 507"/>
          <p:cNvSpPr/>
          <p:nvPr/>
        </p:nvSpPr>
        <p:spPr>
          <a:xfrm>
            <a:off x="4207554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Aug</a:t>
            </a:r>
          </a:p>
        </p:txBody>
      </p:sp>
      <p:sp>
        <p:nvSpPr>
          <p:cNvPr id="508" name="Shape 508"/>
          <p:cNvSpPr/>
          <p:nvPr/>
        </p:nvSpPr>
        <p:spPr>
          <a:xfrm>
            <a:off x="4764101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Sep</a:t>
            </a:r>
          </a:p>
        </p:txBody>
      </p:sp>
      <p:sp>
        <p:nvSpPr>
          <p:cNvPr id="509" name="Shape 509"/>
          <p:cNvSpPr/>
          <p:nvPr/>
        </p:nvSpPr>
        <p:spPr>
          <a:xfrm>
            <a:off x="5320648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Oct</a:t>
            </a:r>
          </a:p>
        </p:txBody>
      </p:sp>
      <p:sp>
        <p:nvSpPr>
          <p:cNvPr id="510" name="Shape 510"/>
          <p:cNvSpPr/>
          <p:nvPr/>
        </p:nvSpPr>
        <p:spPr>
          <a:xfrm>
            <a:off x="5877194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Nov</a:t>
            </a:r>
          </a:p>
        </p:txBody>
      </p:sp>
      <p:sp>
        <p:nvSpPr>
          <p:cNvPr id="511" name="Shape 511"/>
          <p:cNvSpPr/>
          <p:nvPr/>
        </p:nvSpPr>
        <p:spPr>
          <a:xfrm>
            <a:off x="6433741" y="2414475"/>
            <a:ext cx="517800" cy="241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Dec</a:t>
            </a:r>
          </a:p>
        </p:txBody>
      </p:sp>
      <p:sp>
        <p:nvSpPr>
          <p:cNvPr id="512" name="Shape 512"/>
          <p:cNvSpPr/>
          <p:nvPr/>
        </p:nvSpPr>
        <p:spPr>
          <a:xfrm>
            <a:off x="131100" y="4082250"/>
            <a:ext cx="8852100" cy="3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272350"/>
            <a:ext cx="8520600" cy="472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Most consistent result: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b="1" lang="en"/>
              <a:t>winter: </a:t>
            </a:r>
            <a:r>
              <a:rPr lang="en"/>
              <a:t>January, February, March, April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b="1" lang="en"/>
              <a:t>transitional: </a:t>
            </a:r>
            <a:r>
              <a:rPr lang="en"/>
              <a:t>May, November, December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b="1" lang="en"/>
              <a:t>summer: </a:t>
            </a:r>
            <a:r>
              <a:rPr lang="en"/>
              <a:t>June, July, August, September, October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Obtained by </a:t>
            </a:r>
            <a:r>
              <a:rPr i="1" lang="en" sz="1400"/>
              <a:t>all</a:t>
            </a:r>
            <a:r>
              <a:rPr i="1" lang="en" sz="1400"/>
              <a:t> </a:t>
            </a:r>
            <a:r>
              <a:rPr lang="en" sz="1400"/>
              <a:t>models but agglomerative clustering with </a:t>
            </a:r>
            <a:r>
              <a:rPr i="1" lang="en" sz="1400"/>
              <a:t>average</a:t>
            </a:r>
            <a:r>
              <a:rPr lang="en" sz="1400"/>
              <a:t> linkage, which gives longest winter months (November through May), one transitional period (October), and the remaining is summer months (July through September)</a:t>
            </a:r>
          </a:p>
        </p:txBody>
      </p:sp>
      <p:sp>
        <p:nvSpPr>
          <p:cNvPr id="519" name="Shape 5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0" name="Shape 520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Tuesday, 11/07/2017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Objectives in Mathematical Expression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500475" y="1042575"/>
            <a:ext cx="8520600" cy="27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K-Means Objective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/>
              <a:t>To minimize the sum of distances of centroids to their cluster members: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Iterative steps when alternating: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Cluster assignment:</a:t>
            </a:r>
            <a:r>
              <a:rPr lang="en"/>
              <a:t> </a:t>
            </a:r>
            <a:r>
              <a:rPr lang="en"/>
              <a:t>Fixing centroids for each point i, assign it to the closest centroids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600"/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</a:pPr>
            <a:r>
              <a:rPr b="1" lang="en"/>
              <a:t>Centroid assignment: </a:t>
            </a:r>
            <a:r>
              <a:rPr lang="en"/>
              <a:t>Fixing cluster members, centroids are set to be the means: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425" y="1864500"/>
            <a:ext cx="3042708" cy="57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250" y="3434025"/>
            <a:ext cx="4591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425" y="4361525"/>
            <a:ext cx="29051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Classification Input: Monthly 2-D Histogram of SST/pCO2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00" y="842171"/>
            <a:ext cx="1329325" cy="414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325" y="799597"/>
            <a:ext cx="1329325" cy="418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150" y="806101"/>
            <a:ext cx="1260050" cy="41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7025" y="799600"/>
            <a:ext cx="1361507" cy="41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10/29/2017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Reproduced K-Means Result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0475" y="1042575"/>
            <a:ext cx="52452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Average months are classified into 3 clusters: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1947863" y="2857200"/>
            <a:ext cx="5248275" cy="1806013"/>
            <a:chOff x="1947850" y="2304075"/>
            <a:chExt cx="5248275" cy="1806013"/>
          </a:xfrm>
        </p:grpSpPr>
        <p:pic>
          <p:nvPicPr>
            <p:cNvPr id="101" name="Shape 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47850" y="2328913"/>
              <a:ext cx="164782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48075" y="2304075"/>
              <a:ext cx="164782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8300" y="2304075"/>
              <a:ext cx="1647825" cy="1781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Shape 104"/>
          <p:cNvGrpSpPr/>
          <p:nvPr/>
        </p:nvGrpSpPr>
        <p:grpSpPr>
          <a:xfrm>
            <a:off x="1252088" y="1777275"/>
            <a:ext cx="6639816" cy="241500"/>
            <a:chOff x="387900" y="1548575"/>
            <a:chExt cx="6639816" cy="241500"/>
          </a:xfrm>
        </p:grpSpPr>
        <p:sp>
          <p:nvSpPr>
            <p:cNvPr id="105" name="Shape 105"/>
            <p:cNvSpPr/>
            <p:nvPr/>
          </p:nvSpPr>
          <p:spPr>
            <a:xfrm>
              <a:off x="387900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Jan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944447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Feb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1500994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Mar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2057541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Apr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2614088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May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3170635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Jun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3727182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Jul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4283729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Aug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4840276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Sep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5396823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Oct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5953369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Nov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6509916" y="1548575"/>
              <a:ext cx="517800" cy="2415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000"/>
                <a:t>Dec</a:t>
              </a:r>
            </a:p>
          </p:txBody>
        </p:sp>
      </p:grpSp>
      <p:sp>
        <p:nvSpPr>
          <p:cNvPr id="117" name="Shape 117"/>
          <p:cNvSpPr/>
          <p:nvPr/>
        </p:nvSpPr>
        <p:spPr>
          <a:xfrm>
            <a:off x="6068575" y="1206613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18" name="Shape 118"/>
          <p:cNvSpPr/>
          <p:nvPr/>
        </p:nvSpPr>
        <p:spPr>
          <a:xfrm>
            <a:off x="6800550" y="12066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19" name="Shape 119"/>
          <p:cNvSpPr/>
          <p:nvPr/>
        </p:nvSpPr>
        <p:spPr>
          <a:xfrm>
            <a:off x="7608732" y="1206625"/>
            <a:ext cx="120600" cy="116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695300" y="1099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transitional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901950" y="1099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summer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189175" y="1099663"/>
            <a:ext cx="908400" cy="33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winter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00475" y="2323575"/>
            <a:ext cx="52452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2-D Histograms with SST and pCO2 variables: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Silhouette Scores for selecting </a:t>
            </a:r>
            <a:r>
              <a:rPr i="1" lang="en"/>
              <a:t>k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75" y="893725"/>
            <a:ext cx="5101849" cy="32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83200" y="3585150"/>
            <a:ext cx="7294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</a:t>
            </a:r>
            <a:r>
              <a:rPr b="1" lang="en">
                <a:solidFill>
                  <a:schemeClr val="dk2"/>
                </a:solidFill>
              </a:rPr>
              <a:t>silhouette scores </a:t>
            </a:r>
            <a:r>
              <a:rPr lang="en">
                <a:solidFill>
                  <a:schemeClr val="dk2"/>
                </a:solidFill>
              </a:rPr>
              <a:t>suggests that an ideal number of clusters for k-means is 3.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Expectation-Maximization (EM) Algorithm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soft clustering approach for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ocean carbon regimes classification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Drawbacks of K-Means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6" name="Shape 146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3221850" y="1476963"/>
            <a:ext cx="5751600" cy="29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Issue with K-Means in some situations: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/>
              <a:t>K-means </a:t>
            </a:r>
            <a:r>
              <a:rPr lang="en"/>
              <a:t>is a special clustering with mixture of Gaussians where all variances are equal, meaning its covariance is zero and mixture weights are equal 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UPenn E-M Lecture</a:t>
            </a:r>
            <a:r>
              <a:rPr lang="en"/>
              <a:t>)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/>
              <a:t>Suboptimal performance </a:t>
            </a:r>
            <a:r>
              <a:rPr lang="en"/>
              <a:t>due to its underlying assumption that clusters are spherical, which could cause a clustering assignment like one on the left.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41825"/>
            <a:ext cx="276752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Expectation-Maximization (EM) 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53000" y="1257025"/>
            <a:ext cx="8520600" cy="29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Alternative of K-Means: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A probabilistic approach to clustering is to assume that all data points are generated from the same distribution, that is, a set of k simple distributions: </a:t>
            </a:r>
            <a:r>
              <a:rPr b="1" lang="en">
                <a:solidFill>
                  <a:srgbClr val="980000"/>
                </a:solidFill>
              </a:rPr>
              <a:t>Gaussians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98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Instead of hard-assigning cluster members to 0 or 1, we use       , the </a:t>
            </a:r>
            <a:r>
              <a:rPr b="1" lang="en">
                <a:solidFill>
                  <a:srgbClr val="980000"/>
                </a:solidFill>
              </a:rPr>
              <a:t>probability</a:t>
            </a:r>
            <a:r>
              <a:rPr lang="en"/>
              <a:t> that a sample is drawn from </a:t>
            </a:r>
            <a:r>
              <a:rPr i="1" lang="en"/>
              <a:t>k</a:t>
            </a:r>
            <a:r>
              <a:rPr lang="en"/>
              <a:t>-th mixture component. And in the above first case, the following satisfies: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75" y="3230475"/>
            <a:ext cx="2667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775" y="3903300"/>
            <a:ext cx="20764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475" y="2450425"/>
            <a:ext cx="2914032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6575" y="2450425"/>
            <a:ext cx="2412367" cy="5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099425" y="2602825"/>
            <a:ext cx="179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</a:rPr>
              <a:t>, similarly: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