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 name="Moorissa Meritseba Tjokro"/>
  <p:cmAuthor clrIdx="1" id="1" initials="" lastIdx="5" name="Anastasia Romanou"/>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7-11-22T15:02:00.152">
    <p:pos x="-48" y="1724"/>
    <p:text>plot the 3d histogram of each of the regimes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7-11-22T14:51:52.254">
    <p:pos x="50" y="1826"/>
    <p:text>plot the 3d histogram of each regime</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 idx="1" dt="2017-11-29T14:58:08.196">
    <p:pos x="6000" y="0"/>
    <p:text>in order for us to visualize the 3d histogram, where the axes are wind, sst and pco2 and the colors are frequency, you can take the approach of "slices" of that histogram.
For each bin of wind speed you can plot the 2d histogram in terms of sst and pco2 and the color will represent frequency</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 idx="2" dt="2017-12-13T14:22:32.053">
    <p:pos x="1506" y="2405"/>
    <p:text>the highest pco2/warmest sst happens for lowest wind speeds. No strong winds in the summer</p:text>
  </p:cm>
  <p:cm authorId="1" idx="3" dt="2017-12-13T14:19:26.733">
    <p:pos x="6000" y="0"/>
    <p:text>For the winter regime, the highest freq (pco2,SST) for warm temps and high pco2 is associated with medium range winds; the cold sst and high pco2 associated with stronger winds</p:text>
  </p:cm>
  <p:cm authorId="1" idx="4" dt="2017-12-13T14:27:19.982">
    <p:pos x="3340" y="1515"/>
    <p:text>higher winds speed (&gt;9m/s) are associated with higher pco2 and colder sst; however, for medium range winds &lt;9m/s highest frequency is for high pco2 &amp; high temps</p:text>
  </p:cm>
  <p:cm authorId="1" idx="5" dt="2017-12-13T14:20:12.796">
    <p:pos x="2383" y="1527"/>
    <p:text>highest frequency is associated with 6-9m/s winds and the colder sst/high pco2 with stronger winds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ikit-learn.org/stable/modules/generated/sklearn.cluster.KMeans.html"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ikit-learn.org/stable/modules/generated/sklearn.cluster.KMeans.html"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ikit-learn.org/stable/modules/generated/sklearn.cluster.KMeans.html"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ikit-learn.org/stable/modules/generated/sklearn.cluster.KMeans.html"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ikit-learn.org/stable/modules/generated/sklearn.cluster.KMeans.html"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ikit-learn.org/stable/modules/generated/sklearn.cluster.KMeans.html"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ikit-learn.org/stable/modules/generated/sklearn.cluster.KMeans.html"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ikit-learn.org/stable/modules/generated/sklearn.cluster.KMeans.html"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ikit-learn.org/stable/modules/generated/sklearn.cluster.KMeans.html"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ikit-learn.org/stable/modules/generated/sklearn.cluster.KMeans.html"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ikit-learn.org/stable/modules/generated/sklearn.metrics.silhouette_score.html"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8450" lvl="0" marL="457200" rtl="0">
              <a:spcBef>
                <a:spcPts val="0"/>
              </a:spcBef>
              <a:spcAft>
                <a:spcPts val="0"/>
              </a:spcAft>
              <a:buSzPts val="1100"/>
              <a:buChar char="●"/>
            </a:pPr>
            <a:r>
              <a:rPr lang="en"/>
              <a:t>In this case, “convergence” can describe the moment when an iterative computation of means for all clusters stay the same.</a:t>
            </a:r>
          </a:p>
          <a:p>
            <a:pPr indent="-298450" lvl="0" marL="457200" rtl="0">
              <a:spcBef>
                <a:spcPts val="0"/>
              </a:spcBef>
              <a:buSzPts val="1100"/>
              <a:buChar char="●"/>
            </a:pPr>
            <a:r>
              <a:rPr lang="en"/>
              <a:t>More about clustering k-means library: </a:t>
            </a:r>
            <a:r>
              <a:rPr lang="en" u="sng">
                <a:solidFill>
                  <a:schemeClr val="hlink"/>
                </a:solidFill>
                <a:hlinkClick r:id="rId2"/>
              </a:rPr>
              <a:t>http://scikit-learn.org/stable/modules/generated/sklearn.cluster.KMeans.html</a:t>
            </a:r>
          </a:p>
          <a:p>
            <a:pPr indent="0" lvl="0" mar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8450" lvl="0" marL="457200" rtl="0">
              <a:spcBef>
                <a:spcPts val="0"/>
              </a:spcBef>
              <a:spcAft>
                <a:spcPts val="0"/>
              </a:spcAft>
              <a:buSzPts val="1100"/>
              <a:buChar char="●"/>
            </a:pPr>
            <a:r>
              <a:rPr lang="en"/>
              <a:t>In this case, “convergence” can describe the moment when an iterative computation of means for all clusters stay the same.</a:t>
            </a:r>
          </a:p>
          <a:p>
            <a:pPr indent="-298450" lvl="0" marL="457200" rtl="0">
              <a:spcBef>
                <a:spcPts val="0"/>
              </a:spcBef>
              <a:buSzPts val="1100"/>
              <a:buChar char="●"/>
            </a:pPr>
            <a:r>
              <a:rPr lang="en"/>
              <a:t>More about clustering k-means library: </a:t>
            </a:r>
            <a:r>
              <a:rPr lang="en" u="sng">
                <a:solidFill>
                  <a:schemeClr val="hlink"/>
                </a:solidFill>
                <a:hlinkClick r:id="rId2"/>
              </a:rPr>
              <a:t>http://scikit-learn.org/stable/modules/generated/sklearn.cluster.KMeans.html</a:t>
            </a:r>
          </a:p>
          <a:p>
            <a:pPr indent="0" lvl="0" mar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8450" lvl="0" marL="457200" rtl="0">
              <a:spcBef>
                <a:spcPts val="0"/>
              </a:spcBef>
              <a:spcAft>
                <a:spcPts val="0"/>
              </a:spcAft>
              <a:buSzPts val="1100"/>
              <a:buChar char="●"/>
            </a:pPr>
            <a:r>
              <a:rPr lang="en"/>
              <a:t>In this case, “convergence” can describe the moment when an iterative computation of means for all clusters stay the same.</a:t>
            </a:r>
          </a:p>
          <a:p>
            <a:pPr indent="-298450" lvl="0" marL="457200" rtl="0">
              <a:spcBef>
                <a:spcPts val="0"/>
              </a:spcBef>
              <a:buSzPts val="1100"/>
              <a:buChar char="●"/>
            </a:pPr>
            <a:r>
              <a:rPr lang="en"/>
              <a:t>More about clustering k-means library: </a:t>
            </a:r>
            <a:r>
              <a:rPr lang="en" u="sng">
                <a:solidFill>
                  <a:schemeClr val="hlink"/>
                </a:solidFill>
                <a:hlinkClick r:id="rId2"/>
              </a:rPr>
              <a:t>http://scikit-learn.org/stable/modules/generated/sklearn.cluster.KMeans.html</a:t>
            </a:r>
          </a:p>
          <a:p>
            <a:pPr indent="0" lvl="0" mar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8450" lvl="0" marL="457200" rtl="0">
              <a:spcBef>
                <a:spcPts val="0"/>
              </a:spcBef>
              <a:spcAft>
                <a:spcPts val="0"/>
              </a:spcAft>
              <a:buSzPts val="1100"/>
              <a:buChar char="●"/>
            </a:pPr>
            <a:r>
              <a:rPr lang="en"/>
              <a:t>In this case, “convergence” can describe the moment when an iterative computation of means for all clusters stay the same.</a:t>
            </a:r>
          </a:p>
          <a:p>
            <a:pPr indent="-298450" lvl="0" marL="457200" rtl="0">
              <a:spcBef>
                <a:spcPts val="0"/>
              </a:spcBef>
              <a:buSzPts val="1100"/>
              <a:buChar char="●"/>
            </a:pPr>
            <a:r>
              <a:rPr lang="en"/>
              <a:t>More about clustering k-means library: </a:t>
            </a:r>
            <a:r>
              <a:rPr lang="en" u="sng">
                <a:solidFill>
                  <a:schemeClr val="hlink"/>
                </a:solidFill>
                <a:hlinkClick r:id="rId2"/>
              </a:rPr>
              <a:t>http://scikit-learn.org/stable/modules/generated/sklearn.cluster.KMeans.html</a:t>
            </a:r>
          </a:p>
          <a:p>
            <a:pPr indent="0" lvl="0" mar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8450" lvl="0" marL="457200" rtl="0">
              <a:spcBef>
                <a:spcPts val="0"/>
              </a:spcBef>
              <a:buSzPts val="1100"/>
              <a:buChar char="●"/>
            </a:pPr>
            <a:r>
              <a:rPr lang="en"/>
              <a:t>In this case, “convergence” can describe the moment when an iterative computation of means for all clusters stay the same.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2" name="Shape 3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Shape 4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2" name="Shape 4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8450" lvl="0" marL="457200" rtl="0">
              <a:spcBef>
                <a:spcPts val="0"/>
              </a:spcBef>
              <a:spcAft>
                <a:spcPts val="0"/>
              </a:spcAft>
              <a:buSzPts val="1100"/>
              <a:buChar char="●"/>
            </a:pPr>
            <a:r>
              <a:rPr lang="en"/>
              <a:t>In this case, “convergence” can describe the moment when an iterative computation of means for all clusters stay the same.</a:t>
            </a:r>
          </a:p>
          <a:p>
            <a:pPr indent="-298450" lvl="0" marL="457200" rtl="0">
              <a:spcBef>
                <a:spcPts val="0"/>
              </a:spcBef>
              <a:buSzPts val="1100"/>
              <a:buChar char="●"/>
            </a:pPr>
            <a:r>
              <a:rPr lang="en"/>
              <a:t>More about clustering k-means library: </a:t>
            </a:r>
            <a:r>
              <a:rPr lang="en" u="sng">
                <a:solidFill>
                  <a:schemeClr val="hlink"/>
                </a:solidFill>
                <a:hlinkClick r:id="rId2"/>
              </a:rPr>
              <a:t>http://scikit-learn.org/stable/modules/generated/sklearn.cluster.KMeans.html</a:t>
            </a:r>
          </a:p>
          <a:p>
            <a:pPr indent="0" lvl="0" mar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8450" lvl="0" marL="457200" rtl="0">
              <a:spcBef>
                <a:spcPts val="0"/>
              </a:spcBef>
              <a:spcAft>
                <a:spcPts val="0"/>
              </a:spcAft>
              <a:buSzPts val="1100"/>
              <a:buChar char="●"/>
            </a:pPr>
            <a:r>
              <a:rPr lang="en"/>
              <a:t>color scheme is based on the pCO2 level.</a:t>
            </a:r>
          </a:p>
          <a:p>
            <a:pPr indent="-298450" lvl="0" marL="457200" rtl="0">
              <a:spcBef>
                <a:spcPts val="0"/>
              </a:spcBef>
              <a:buSzPts val="1100"/>
              <a:buChar char="●"/>
            </a:pPr>
            <a:r>
              <a:rPr lang="en"/>
              <a:t>each dot represents a single data point, with measurement of pCO2, WSPD, and SST at a particular month.</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Shape 4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3" name="Shape 4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Shape 4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3" name="Shape 4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8450" lvl="0" marL="457200" rtl="0">
              <a:spcBef>
                <a:spcPts val="0"/>
              </a:spcBef>
              <a:spcAft>
                <a:spcPts val="0"/>
              </a:spcAft>
              <a:buSzPts val="1100"/>
              <a:buChar char="●"/>
            </a:pPr>
            <a:r>
              <a:rPr lang="en"/>
              <a:t>In this case, “convergence” can describe the moment when an iterative computation of means for all clusters stay the same.</a:t>
            </a:r>
          </a:p>
          <a:p>
            <a:pPr indent="-298450" lvl="0" marL="457200" rtl="0">
              <a:spcBef>
                <a:spcPts val="0"/>
              </a:spcBef>
              <a:buSzPts val="1100"/>
              <a:buChar char="●"/>
            </a:pPr>
            <a:r>
              <a:rPr lang="en"/>
              <a:t>More about clustering k-means library: </a:t>
            </a:r>
            <a:r>
              <a:rPr lang="en" u="sng">
                <a:solidFill>
                  <a:schemeClr val="hlink"/>
                </a:solidFill>
                <a:hlinkClick r:id="rId2"/>
              </a:rPr>
              <a:t>http://scikit-learn.org/stable/modules/generated/sklearn.cluster.KMeans.html</a:t>
            </a:r>
          </a:p>
          <a:p>
            <a:pPr indent="0" lvl="0" mar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Shape 4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4" name="Shape 4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Shape 4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2" name="Shape 4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8450" lvl="0" marL="457200" rtl="0">
              <a:spcBef>
                <a:spcPts val="0"/>
              </a:spcBef>
              <a:spcAft>
                <a:spcPts val="0"/>
              </a:spcAft>
              <a:buSzPts val="1100"/>
              <a:buChar char="●"/>
            </a:pPr>
            <a:r>
              <a:rPr lang="en"/>
              <a:t>In this case, “convergence” can describe the moment when an iterative computation of means for all clusters stay the same.</a:t>
            </a:r>
          </a:p>
          <a:p>
            <a:pPr indent="-298450" lvl="0" marL="457200" rtl="0">
              <a:spcBef>
                <a:spcPts val="0"/>
              </a:spcBef>
              <a:buSzPts val="1100"/>
              <a:buChar char="●"/>
            </a:pPr>
            <a:r>
              <a:rPr lang="en"/>
              <a:t>More about clustering k-means library: </a:t>
            </a:r>
            <a:r>
              <a:rPr lang="en" u="sng">
                <a:solidFill>
                  <a:schemeClr val="hlink"/>
                </a:solidFill>
                <a:hlinkClick r:id="rId2"/>
              </a:rPr>
              <a:t>http://scikit-learn.org/stable/modules/generated/sklearn.cluster.KMeans.html</a:t>
            </a:r>
          </a:p>
          <a:p>
            <a:pPr indent="0" lvl="0" mar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Shape 5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0" name="Shape 5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8450" lvl="0" marL="457200" rtl="0">
              <a:spcBef>
                <a:spcPts val="0"/>
              </a:spcBef>
              <a:spcAft>
                <a:spcPts val="0"/>
              </a:spcAft>
              <a:buSzPts val="1100"/>
              <a:buChar char="●"/>
            </a:pPr>
            <a:r>
              <a:rPr lang="en"/>
              <a:t>In this case, “convergence” can describe the moment when an iterative computation of means for all clusters stay the same.</a:t>
            </a:r>
          </a:p>
          <a:p>
            <a:pPr indent="-298450" lvl="0" marL="457200" rtl="0">
              <a:spcBef>
                <a:spcPts val="0"/>
              </a:spcBef>
              <a:buSzPts val="1100"/>
              <a:buChar char="●"/>
            </a:pPr>
            <a:r>
              <a:rPr lang="en"/>
              <a:t>More about clustering k-means library: </a:t>
            </a:r>
            <a:r>
              <a:rPr lang="en" u="sng">
                <a:solidFill>
                  <a:schemeClr val="hlink"/>
                </a:solidFill>
                <a:hlinkClick r:id="rId2"/>
              </a:rPr>
              <a:t>http://scikit-learn.org/stable/modules/generated/sklearn.cluster.KMeans.html</a:t>
            </a:r>
          </a:p>
          <a:p>
            <a:pPr indent="0" lvl="0" mar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Shape 5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9" name="Shape 5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8450" lvl="0" marL="457200" rtl="0">
              <a:spcBef>
                <a:spcPts val="0"/>
              </a:spcBef>
              <a:spcAft>
                <a:spcPts val="0"/>
              </a:spcAft>
              <a:buSzPts val="1100"/>
              <a:buChar char="●"/>
            </a:pPr>
            <a:r>
              <a:rPr lang="en"/>
              <a:t>In this case, “convergence” can describe the moment when an iterative computation of means for all clusters stay the same.</a:t>
            </a:r>
          </a:p>
          <a:p>
            <a:pPr indent="-298450" lvl="0" marL="457200" rtl="0">
              <a:spcBef>
                <a:spcPts val="0"/>
              </a:spcBef>
              <a:buSzPts val="1100"/>
              <a:buChar char="●"/>
            </a:pPr>
            <a:r>
              <a:rPr lang="en"/>
              <a:t>More about clustering k-means library: </a:t>
            </a:r>
            <a:r>
              <a:rPr lang="en" u="sng">
                <a:solidFill>
                  <a:schemeClr val="hlink"/>
                </a:solidFill>
                <a:hlinkClick r:id="rId2"/>
              </a:rPr>
              <a:t>http://scikit-learn.org/stable/modules/generated/sklearn.cluster.KMeans.html</a:t>
            </a:r>
          </a:p>
          <a:p>
            <a:pPr indent="0" lvl="0" mar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Shape 5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8" name="Shape 5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 name="Shape 584"/>
        <p:cNvGrpSpPr/>
        <p:nvPr/>
      </p:nvGrpSpPr>
      <p:grpSpPr>
        <a:xfrm>
          <a:off x="0" y="0"/>
          <a:ext cx="0" cy="0"/>
          <a:chOff x="0" y="0"/>
          <a:chExt cx="0" cy="0"/>
        </a:xfrm>
      </p:grpSpPr>
      <p:sp>
        <p:nvSpPr>
          <p:cNvPr id="585" name="Shape 5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6" name="Shape 5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8450" lvl="0" marL="457200" rtl="0">
              <a:spcBef>
                <a:spcPts val="0"/>
              </a:spcBef>
              <a:spcAft>
                <a:spcPts val="0"/>
              </a:spcAft>
              <a:buSzPts val="1100"/>
              <a:buChar char="●"/>
            </a:pPr>
            <a:r>
              <a:rPr lang="en"/>
              <a:t>color scheme is based on the pCO2 level.</a:t>
            </a:r>
          </a:p>
          <a:p>
            <a:pPr indent="-298450" lvl="0" marL="457200" rtl="0">
              <a:spcBef>
                <a:spcPts val="0"/>
              </a:spcBef>
              <a:buSzPts val="1100"/>
              <a:buChar char="●"/>
            </a:pPr>
            <a:r>
              <a:rPr lang="en"/>
              <a:t>each dot represents a single data point, with measurement of pCO2, WSPD, and SST at a particular month.</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6" name="Shape 596"/>
        <p:cNvGrpSpPr/>
        <p:nvPr/>
      </p:nvGrpSpPr>
      <p:grpSpPr>
        <a:xfrm>
          <a:off x="0" y="0"/>
          <a:ext cx="0" cy="0"/>
          <a:chOff x="0" y="0"/>
          <a:chExt cx="0" cy="0"/>
        </a:xfrm>
      </p:grpSpPr>
      <p:sp>
        <p:nvSpPr>
          <p:cNvPr id="597" name="Shape 5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8" name="Shape 5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8450" lvl="0" marL="457200" rtl="0">
              <a:spcBef>
                <a:spcPts val="0"/>
              </a:spcBef>
              <a:spcAft>
                <a:spcPts val="0"/>
              </a:spcAft>
              <a:buSzPts val="1100"/>
              <a:buChar char="●"/>
            </a:pPr>
            <a:r>
              <a:rPr lang="en"/>
              <a:t>In this case, “convergence” can describe the moment when an iterative computation of means for all clusters stay the same.</a:t>
            </a:r>
          </a:p>
          <a:p>
            <a:pPr indent="-298450" lvl="0" marL="457200" rtl="0">
              <a:spcBef>
                <a:spcPts val="0"/>
              </a:spcBef>
              <a:buSzPts val="1100"/>
              <a:buChar char="●"/>
            </a:pPr>
            <a:r>
              <a:rPr lang="en"/>
              <a:t>More about clustering k-means library: </a:t>
            </a:r>
            <a:r>
              <a:rPr lang="en" u="sng">
                <a:solidFill>
                  <a:schemeClr val="hlink"/>
                </a:solidFill>
                <a:hlinkClick r:id="rId2"/>
              </a:rPr>
              <a:t>http://scikit-learn.org/stable/modules/generated/sklearn.cluster.KMeans.html</a:t>
            </a:r>
          </a:p>
          <a:p>
            <a:pPr indent="0" lvl="0" mar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8450" lvl="0" marL="457200" rtl="0">
              <a:spcBef>
                <a:spcPts val="0"/>
              </a:spcBef>
              <a:buSzPts val="1100"/>
              <a:buChar char="●"/>
            </a:pPr>
            <a:r>
              <a:rPr lang="en" u="sng">
                <a:solidFill>
                  <a:schemeClr val="hlink"/>
                </a:solidFill>
                <a:hlinkClick r:id="rId2"/>
              </a:rPr>
              <a:t>http://scikit-learn.org/stable/modules/generated/sklearn.metrics.silhouette_score.html</a:t>
            </a:r>
          </a:p>
          <a:p>
            <a:pPr indent="0" lvl="0" mar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8450" lvl="0" marL="457200" rtl="0">
              <a:spcBef>
                <a:spcPts val="0"/>
              </a:spcBef>
              <a:buSzPts val="1100"/>
              <a:buChar char="●"/>
            </a:pPr>
            <a:r>
              <a:rPr lang="en"/>
              <a:t>In this case, “convergence” can describe the moment when an iterative computation of means for all clusters stay the same.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rtl="0" algn="ctr">
              <a:spcBef>
                <a:spcPts val="0"/>
              </a:spcBef>
              <a:buSzPts val="5200"/>
              <a:buNone/>
              <a:defRPr sz="5200"/>
            </a:lvl1pPr>
            <a:lvl2pPr lvl="1" rtl="0" algn="ctr">
              <a:spcBef>
                <a:spcPts val="0"/>
              </a:spcBef>
              <a:buSzPts val="5200"/>
              <a:buNone/>
              <a:defRPr sz="5200"/>
            </a:lvl2pPr>
            <a:lvl3pPr lvl="2" rtl="0" algn="ctr">
              <a:spcBef>
                <a:spcPts val="0"/>
              </a:spcBef>
              <a:buSzPts val="5200"/>
              <a:buNone/>
              <a:defRPr sz="5200"/>
            </a:lvl3pPr>
            <a:lvl4pPr lvl="3" rtl="0" algn="ctr">
              <a:spcBef>
                <a:spcPts val="0"/>
              </a:spcBef>
              <a:buSzPts val="5200"/>
              <a:buNone/>
              <a:defRPr sz="5200"/>
            </a:lvl4pPr>
            <a:lvl5pPr lvl="4" rtl="0" algn="ctr">
              <a:spcBef>
                <a:spcPts val="0"/>
              </a:spcBef>
              <a:buSzPts val="5200"/>
              <a:buNone/>
              <a:defRPr sz="5200"/>
            </a:lvl5pPr>
            <a:lvl6pPr lvl="5" rtl="0" algn="ctr">
              <a:spcBef>
                <a:spcPts val="0"/>
              </a:spcBef>
              <a:buSzPts val="5200"/>
              <a:buNone/>
              <a:defRPr sz="5200"/>
            </a:lvl6pPr>
            <a:lvl7pPr lvl="6" rtl="0" algn="ctr">
              <a:spcBef>
                <a:spcPts val="0"/>
              </a:spcBef>
              <a:buSzPts val="5200"/>
              <a:buNone/>
              <a:defRPr sz="5200"/>
            </a:lvl7pPr>
            <a:lvl8pPr lvl="7" rtl="0" algn="ctr">
              <a:spcBef>
                <a:spcPts val="0"/>
              </a:spcBef>
              <a:buSzPts val="5200"/>
              <a:buNone/>
              <a:defRPr sz="5200"/>
            </a:lvl8pPr>
            <a:lvl9pPr lvl="8" rtl="0"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rtl="0" algn="ctr">
              <a:spcBef>
                <a:spcPts val="0"/>
              </a:spcBef>
              <a:buSzPts val="12000"/>
              <a:buNone/>
              <a:defRPr sz="12000"/>
            </a:lvl1pPr>
            <a:lvl2pPr lvl="1" rtl="0" algn="ctr">
              <a:spcBef>
                <a:spcPts val="0"/>
              </a:spcBef>
              <a:buSzPts val="12000"/>
              <a:buNone/>
              <a:defRPr sz="12000"/>
            </a:lvl2pPr>
            <a:lvl3pPr lvl="2" rtl="0" algn="ctr">
              <a:spcBef>
                <a:spcPts val="0"/>
              </a:spcBef>
              <a:buSzPts val="12000"/>
              <a:buNone/>
              <a:defRPr sz="12000"/>
            </a:lvl3pPr>
            <a:lvl4pPr lvl="3" rtl="0" algn="ctr">
              <a:spcBef>
                <a:spcPts val="0"/>
              </a:spcBef>
              <a:buSzPts val="12000"/>
              <a:buNone/>
              <a:defRPr sz="12000"/>
            </a:lvl4pPr>
            <a:lvl5pPr lvl="4" rtl="0" algn="ctr">
              <a:spcBef>
                <a:spcPts val="0"/>
              </a:spcBef>
              <a:buSzPts val="12000"/>
              <a:buNone/>
              <a:defRPr sz="12000"/>
            </a:lvl5pPr>
            <a:lvl6pPr lvl="5" rtl="0" algn="ctr">
              <a:spcBef>
                <a:spcPts val="0"/>
              </a:spcBef>
              <a:buSzPts val="12000"/>
              <a:buNone/>
              <a:defRPr sz="12000"/>
            </a:lvl6pPr>
            <a:lvl7pPr lvl="6" rtl="0" algn="ctr">
              <a:spcBef>
                <a:spcPts val="0"/>
              </a:spcBef>
              <a:buSzPts val="12000"/>
              <a:buNone/>
              <a:defRPr sz="12000"/>
            </a:lvl7pPr>
            <a:lvl8pPr lvl="7" rtl="0" algn="ctr">
              <a:spcBef>
                <a:spcPts val="0"/>
              </a:spcBef>
              <a:buSzPts val="12000"/>
              <a:buNone/>
              <a:defRPr sz="12000"/>
            </a:lvl8pPr>
            <a:lvl9pPr lvl="8" rtl="0"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rtl="0" algn="ctr">
              <a:spcBef>
                <a:spcPts val="0"/>
              </a:spcBef>
              <a:buSzPts val="1800"/>
              <a:buChar char="●"/>
              <a:defRPr/>
            </a:lvl1pPr>
            <a:lvl2pPr lvl="1" rtl="0" algn="ctr">
              <a:spcBef>
                <a:spcPts val="0"/>
              </a:spcBef>
              <a:buSzPts val="1400"/>
              <a:buChar char="○"/>
              <a:defRPr/>
            </a:lvl2pPr>
            <a:lvl3pPr lvl="2" rtl="0" algn="ctr">
              <a:spcBef>
                <a:spcPts val="0"/>
              </a:spcBef>
              <a:buSzPts val="1400"/>
              <a:buChar char="■"/>
              <a:defRPr/>
            </a:lvl3pPr>
            <a:lvl4pPr lvl="3" rtl="0" algn="ctr">
              <a:spcBef>
                <a:spcPts val="0"/>
              </a:spcBef>
              <a:buSzPts val="1400"/>
              <a:buChar char="●"/>
              <a:defRPr/>
            </a:lvl4pPr>
            <a:lvl5pPr lvl="4" rtl="0" algn="ctr">
              <a:spcBef>
                <a:spcPts val="0"/>
              </a:spcBef>
              <a:buSzPts val="1400"/>
              <a:buChar char="○"/>
              <a:defRPr/>
            </a:lvl5pPr>
            <a:lvl6pPr lvl="5" rtl="0" algn="ctr">
              <a:spcBef>
                <a:spcPts val="0"/>
              </a:spcBef>
              <a:buSzPts val="1400"/>
              <a:buChar char="■"/>
              <a:defRPr/>
            </a:lvl6pPr>
            <a:lvl7pPr lvl="6" rtl="0" algn="ctr">
              <a:spcBef>
                <a:spcPts val="0"/>
              </a:spcBef>
              <a:buSzPts val="1400"/>
              <a:buChar char="●"/>
              <a:defRPr/>
            </a:lvl7pPr>
            <a:lvl8pPr lvl="7" rtl="0" algn="ctr">
              <a:spcBef>
                <a:spcPts val="0"/>
              </a:spcBef>
              <a:buSzPts val="1400"/>
              <a:buChar char="○"/>
              <a:defRPr/>
            </a:lvl8pPr>
            <a:lvl9pPr lvl="8" rtl="0"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rtl="0" algn="ctr">
              <a:spcBef>
                <a:spcPts val="0"/>
              </a:spcBef>
              <a:buSzPts val="3600"/>
              <a:buNone/>
              <a:defRPr sz="3600"/>
            </a:lvl1pPr>
            <a:lvl2pPr lvl="1" rtl="0" algn="ctr">
              <a:spcBef>
                <a:spcPts val="0"/>
              </a:spcBef>
              <a:buSzPts val="3600"/>
              <a:buNone/>
              <a:defRPr sz="3600"/>
            </a:lvl2pPr>
            <a:lvl3pPr lvl="2" rtl="0" algn="ctr">
              <a:spcBef>
                <a:spcPts val="0"/>
              </a:spcBef>
              <a:buSzPts val="3600"/>
              <a:buNone/>
              <a:defRPr sz="3600"/>
            </a:lvl3pPr>
            <a:lvl4pPr lvl="3" rtl="0" algn="ctr">
              <a:spcBef>
                <a:spcPts val="0"/>
              </a:spcBef>
              <a:buSzPts val="3600"/>
              <a:buNone/>
              <a:defRPr sz="3600"/>
            </a:lvl4pPr>
            <a:lvl5pPr lvl="4" rtl="0" algn="ctr">
              <a:spcBef>
                <a:spcPts val="0"/>
              </a:spcBef>
              <a:buSzPts val="3600"/>
              <a:buNone/>
              <a:defRPr sz="3600"/>
            </a:lvl5pPr>
            <a:lvl6pPr lvl="5" rtl="0" algn="ctr">
              <a:spcBef>
                <a:spcPts val="0"/>
              </a:spcBef>
              <a:buSzPts val="3600"/>
              <a:buNone/>
              <a:defRPr sz="3600"/>
            </a:lvl6pPr>
            <a:lvl7pPr lvl="6" rtl="0" algn="ctr">
              <a:spcBef>
                <a:spcPts val="0"/>
              </a:spcBef>
              <a:buSzPts val="3600"/>
              <a:buNone/>
              <a:defRPr sz="3600"/>
            </a:lvl7pPr>
            <a:lvl8pPr lvl="7" rtl="0" algn="ctr">
              <a:spcBef>
                <a:spcPts val="0"/>
              </a:spcBef>
              <a:buSzPts val="3600"/>
              <a:buNone/>
              <a:defRPr sz="3600"/>
            </a:lvl8pPr>
            <a:lvl9pPr lvl="8" rtl="0"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rtl="0">
              <a:spcBef>
                <a:spcPts val="0"/>
              </a:spcBef>
              <a:buSzPts val="2800"/>
              <a:buNone/>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rtl="0">
              <a:spcBef>
                <a:spcPts val="0"/>
              </a:spcBef>
              <a:buSzPts val="18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rtl="0">
              <a:spcBef>
                <a:spcPts val="0"/>
              </a:spcBef>
              <a:buSzPts val="2800"/>
              <a:buNone/>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rtl="0">
              <a:spcBef>
                <a:spcPts val="0"/>
              </a:spcBef>
              <a:buSzPts val="1400"/>
              <a:buChar char="●"/>
              <a:defRPr sz="1400"/>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rtl="0">
              <a:spcBef>
                <a:spcPts val="0"/>
              </a:spcBef>
              <a:buSzPts val="1400"/>
              <a:buChar char="●"/>
              <a:defRPr sz="1400"/>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rtl="0">
              <a:spcBef>
                <a:spcPts val="0"/>
              </a:spcBef>
              <a:buSzPts val="2800"/>
              <a:buNone/>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rtl="0">
              <a:spcBef>
                <a:spcPts val="0"/>
              </a:spcBef>
              <a:buSzPts val="2400"/>
              <a:buNone/>
              <a:defRPr sz="2400"/>
            </a:lvl1pPr>
            <a:lvl2pPr lvl="1" rtl="0">
              <a:spcBef>
                <a:spcPts val="0"/>
              </a:spcBef>
              <a:buSzPts val="2400"/>
              <a:buNone/>
              <a:defRPr sz="2400"/>
            </a:lvl2pPr>
            <a:lvl3pPr lvl="2" rtl="0">
              <a:spcBef>
                <a:spcPts val="0"/>
              </a:spcBef>
              <a:buSzPts val="2400"/>
              <a:buNone/>
              <a:defRPr sz="2400"/>
            </a:lvl3pPr>
            <a:lvl4pPr lvl="3" rtl="0">
              <a:spcBef>
                <a:spcPts val="0"/>
              </a:spcBef>
              <a:buSzPts val="2400"/>
              <a:buNone/>
              <a:defRPr sz="2400"/>
            </a:lvl4pPr>
            <a:lvl5pPr lvl="4" rtl="0">
              <a:spcBef>
                <a:spcPts val="0"/>
              </a:spcBef>
              <a:buSzPts val="2400"/>
              <a:buNone/>
              <a:defRPr sz="2400"/>
            </a:lvl5pPr>
            <a:lvl6pPr lvl="5" rtl="0">
              <a:spcBef>
                <a:spcPts val="0"/>
              </a:spcBef>
              <a:buSzPts val="2400"/>
              <a:buNone/>
              <a:defRPr sz="2400"/>
            </a:lvl6pPr>
            <a:lvl7pPr lvl="6" rtl="0">
              <a:spcBef>
                <a:spcPts val="0"/>
              </a:spcBef>
              <a:buSzPts val="2400"/>
              <a:buNone/>
              <a:defRPr sz="2400"/>
            </a:lvl7pPr>
            <a:lvl8pPr lvl="7" rtl="0">
              <a:spcBef>
                <a:spcPts val="0"/>
              </a:spcBef>
              <a:buSzPts val="2400"/>
              <a:buNone/>
              <a:defRPr sz="2400"/>
            </a:lvl8pPr>
            <a:lvl9pPr lvl="8" rtl="0">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rtl="0">
              <a:spcBef>
                <a:spcPts val="0"/>
              </a:spcBef>
              <a:buSzPts val="1200"/>
              <a:buChar char="●"/>
              <a:defRPr sz="1200"/>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rtl="0">
              <a:spcBef>
                <a:spcPts val="0"/>
              </a:spcBef>
              <a:buSzPts val="4800"/>
              <a:buNone/>
              <a:defRPr sz="4800"/>
            </a:lvl1pPr>
            <a:lvl2pPr lvl="1" rtl="0">
              <a:spcBef>
                <a:spcPts val="0"/>
              </a:spcBef>
              <a:buSzPts val="4800"/>
              <a:buNone/>
              <a:defRPr sz="4800"/>
            </a:lvl2pPr>
            <a:lvl3pPr lvl="2" rtl="0">
              <a:spcBef>
                <a:spcPts val="0"/>
              </a:spcBef>
              <a:buSzPts val="4800"/>
              <a:buNone/>
              <a:defRPr sz="4800"/>
            </a:lvl3pPr>
            <a:lvl4pPr lvl="3" rtl="0">
              <a:spcBef>
                <a:spcPts val="0"/>
              </a:spcBef>
              <a:buSzPts val="4800"/>
              <a:buNone/>
              <a:defRPr sz="4800"/>
            </a:lvl4pPr>
            <a:lvl5pPr lvl="4" rtl="0">
              <a:spcBef>
                <a:spcPts val="0"/>
              </a:spcBef>
              <a:buSzPts val="4800"/>
              <a:buNone/>
              <a:defRPr sz="4800"/>
            </a:lvl5pPr>
            <a:lvl6pPr lvl="5" rtl="0">
              <a:spcBef>
                <a:spcPts val="0"/>
              </a:spcBef>
              <a:buSzPts val="4800"/>
              <a:buNone/>
              <a:defRPr sz="4800"/>
            </a:lvl6pPr>
            <a:lvl7pPr lvl="6" rtl="0">
              <a:spcBef>
                <a:spcPts val="0"/>
              </a:spcBef>
              <a:buSzPts val="4800"/>
              <a:buNone/>
              <a:defRPr sz="4800"/>
            </a:lvl7pPr>
            <a:lvl8pPr lvl="7" rtl="0">
              <a:spcBef>
                <a:spcPts val="0"/>
              </a:spcBef>
              <a:buSzPts val="4800"/>
              <a:buNone/>
              <a:defRPr sz="4800"/>
            </a:lvl8pPr>
            <a:lvl9pPr lvl="8" rtl="0">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rtl="0" algn="ctr">
              <a:spcBef>
                <a:spcPts val="0"/>
              </a:spcBef>
              <a:buSzPts val="4200"/>
              <a:buNone/>
              <a:defRPr sz="4200"/>
            </a:lvl1pPr>
            <a:lvl2pPr lvl="1" rtl="0" algn="ctr">
              <a:spcBef>
                <a:spcPts val="0"/>
              </a:spcBef>
              <a:buSzPts val="4200"/>
              <a:buNone/>
              <a:defRPr sz="4200"/>
            </a:lvl2pPr>
            <a:lvl3pPr lvl="2" rtl="0" algn="ctr">
              <a:spcBef>
                <a:spcPts val="0"/>
              </a:spcBef>
              <a:buSzPts val="4200"/>
              <a:buNone/>
              <a:defRPr sz="4200"/>
            </a:lvl3pPr>
            <a:lvl4pPr lvl="3" rtl="0" algn="ctr">
              <a:spcBef>
                <a:spcPts val="0"/>
              </a:spcBef>
              <a:buSzPts val="4200"/>
              <a:buNone/>
              <a:defRPr sz="4200"/>
            </a:lvl4pPr>
            <a:lvl5pPr lvl="4" rtl="0" algn="ctr">
              <a:spcBef>
                <a:spcPts val="0"/>
              </a:spcBef>
              <a:buSzPts val="4200"/>
              <a:buNone/>
              <a:defRPr sz="4200"/>
            </a:lvl5pPr>
            <a:lvl6pPr lvl="5" rtl="0" algn="ctr">
              <a:spcBef>
                <a:spcPts val="0"/>
              </a:spcBef>
              <a:buSzPts val="4200"/>
              <a:buNone/>
              <a:defRPr sz="4200"/>
            </a:lvl6pPr>
            <a:lvl7pPr lvl="6" rtl="0" algn="ctr">
              <a:spcBef>
                <a:spcPts val="0"/>
              </a:spcBef>
              <a:buSzPts val="4200"/>
              <a:buNone/>
              <a:defRPr sz="4200"/>
            </a:lvl7pPr>
            <a:lvl8pPr lvl="7" rtl="0" algn="ctr">
              <a:spcBef>
                <a:spcPts val="0"/>
              </a:spcBef>
              <a:buSzPts val="4200"/>
              <a:buNone/>
              <a:defRPr sz="4200"/>
            </a:lvl8pPr>
            <a:lvl9pPr lvl="8" rtl="0"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rtl="0">
              <a:spcBef>
                <a:spcPts val="0"/>
              </a:spcBef>
              <a:buSzPts val="18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rt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rtl="0">
              <a:spcBef>
                <a:spcPts val="0"/>
              </a:spcBef>
              <a:buClr>
                <a:schemeClr val="dk1"/>
              </a:buClr>
              <a:buSzPts val="2800"/>
              <a:buNone/>
              <a:defRPr sz="2800">
                <a:solidFill>
                  <a:schemeClr val="dk1"/>
                </a:solidFill>
              </a:defRPr>
            </a:lvl1pPr>
            <a:lvl2pPr lvl="1" rtl="0">
              <a:spcBef>
                <a:spcPts val="0"/>
              </a:spcBef>
              <a:buClr>
                <a:schemeClr val="dk1"/>
              </a:buClr>
              <a:buSzPts val="2800"/>
              <a:buNone/>
              <a:defRPr sz="2800">
                <a:solidFill>
                  <a:schemeClr val="dk1"/>
                </a:solidFill>
              </a:defRPr>
            </a:lvl2pPr>
            <a:lvl3pPr lvl="2" rtl="0">
              <a:spcBef>
                <a:spcPts val="0"/>
              </a:spcBef>
              <a:buClr>
                <a:schemeClr val="dk1"/>
              </a:buClr>
              <a:buSzPts val="2800"/>
              <a:buNone/>
              <a:defRPr sz="2800">
                <a:solidFill>
                  <a:schemeClr val="dk1"/>
                </a:solidFill>
              </a:defRPr>
            </a:lvl3pPr>
            <a:lvl4pPr lvl="3" rtl="0">
              <a:spcBef>
                <a:spcPts val="0"/>
              </a:spcBef>
              <a:buClr>
                <a:schemeClr val="dk1"/>
              </a:buClr>
              <a:buSzPts val="2800"/>
              <a:buNone/>
              <a:defRPr sz="2800">
                <a:solidFill>
                  <a:schemeClr val="dk1"/>
                </a:solidFill>
              </a:defRPr>
            </a:lvl4pPr>
            <a:lvl5pPr lvl="4" rtl="0">
              <a:spcBef>
                <a:spcPts val="0"/>
              </a:spcBef>
              <a:buClr>
                <a:schemeClr val="dk1"/>
              </a:buClr>
              <a:buSzPts val="2800"/>
              <a:buNone/>
              <a:defRPr sz="2800">
                <a:solidFill>
                  <a:schemeClr val="dk1"/>
                </a:solidFill>
              </a:defRPr>
            </a:lvl5pPr>
            <a:lvl6pPr lvl="5" rtl="0">
              <a:spcBef>
                <a:spcPts val="0"/>
              </a:spcBef>
              <a:buClr>
                <a:schemeClr val="dk1"/>
              </a:buClr>
              <a:buSzPts val="2800"/>
              <a:buNone/>
              <a:defRPr sz="2800">
                <a:solidFill>
                  <a:schemeClr val="dk1"/>
                </a:solidFill>
              </a:defRPr>
            </a:lvl6pPr>
            <a:lvl7pPr lvl="6" rtl="0">
              <a:spcBef>
                <a:spcPts val="0"/>
              </a:spcBef>
              <a:buClr>
                <a:schemeClr val="dk1"/>
              </a:buClr>
              <a:buSzPts val="2800"/>
              <a:buNone/>
              <a:defRPr sz="2800">
                <a:solidFill>
                  <a:schemeClr val="dk1"/>
                </a:solidFill>
              </a:defRPr>
            </a:lvl7pPr>
            <a:lvl8pPr lvl="7" rtl="0">
              <a:spcBef>
                <a:spcPts val="0"/>
              </a:spcBef>
              <a:buClr>
                <a:schemeClr val="dk1"/>
              </a:buClr>
              <a:buSzPts val="2800"/>
              <a:buNone/>
              <a:defRPr sz="2800">
                <a:solidFill>
                  <a:schemeClr val="dk1"/>
                </a:solidFill>
              </a:defRPr>
            </a:lvl8pPr>
            <a:lvl9pPr lvl="8" rtl="0">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rtl="0">
              <a:lnSpc>
                <a:spcPct val="115000"/>
              </a:lnSpc>
              <a:spcBef>
                <a:spcPts val="0"/>
              </a:spcBef>
              <a:spcAft>
                <a:spcPts val="1600"/>
              </a:spcAft>
              <a:buClr>
                <a:schemeClr val="dk2"/>
              </a:buClr>
              <a:buSzPts val="1800"/>
              <a:buChar char="●"/>
              <a:defRPr sz="1800">
                <a:solidFill>
                  <a:schemeClr val="dk2"/>
                </a:solidFill>
              </a:defRPr>
            </a:lvl1pPr>
            <a:lvl2pPr lvl="1" rtl="0">
              <a:lnSpc>
                <a:spcPct val="115000"/>
              </a:lnSpc>
              <a:spcBef>
                <a:spcPts val="0"/>
              </a:spcBef>
              <a:spcAft>
                <a:spcPts val="1600"/>
              </a:spcAft>
              <a:buClr>
                <a:schemeClr val="dk2"/>
              </a:buClr>
              <a:buSzPts val="1400"/>
              <a:buChar char="○"/>
              <a:defRPr>
                <a:solidFill>
                  <a:schemeClr val="dk2"/>
                </a:solidFill>
              </a:defRPr>
            </a:lvl2pPr>
            <a:lvl3pPr lvl="2" rtl="0">
              <a:lnSpc>
                <a:spcPct val="115000"/>
              </a:lnSpc>
              <a:spcBef>
                <a:spcPts val="0"/>
              </a:spcBef>
              <a:spcAft>
                <a:spcPts val="1600"/>
              </a:spcAft>
              <a:buClr>
                <a:schemeClr val="dk2"/>
              </a:buClr>
              <a:buSzPts val="1400"/>
              <a:buChar char="■"/>
              <a:defRPr>
                <a:solidFill>
                  <a:schemeClr val="dk2"/>
                </a:solidFill>
              </a:defRPr>
            </a:lvl3pPr>
            <a:lvl4pPr lvl="3" rtl="0">
              <a:lnSpc>
                <a:spcPct val="115000"/>
              </a:lnSpc>
              <a:spcBef>
                <a:spcPts val="0"/>
              </a:spcBef>
              <a:spcAft>
                <a:spcPts val="1600"/>
              </a:spcAft>
              <a:buClr>
                <a:schemeClr val="dk2"/>
              </a:buClr>
              <a:buSzPts val="1400"/>
              <a:buChar char="●"/>
              <a:defRPr>
                <a:solidFill>
                  <a:schemeClr val="dk2"/>
                </a:solidFill>
              </a:defRPr>
            </a:lvl4pPr>
            <a:lvl5pPr lvl="4" rtl="0">
              <a:lnSpc>
                <a:spcPct val="115000"/>
              </a:lnSpc>
              <a:spcBef>
                <a:spcPts val="0"/>
              </a:spcBef>
              <a:spcAft>
                <a:spcPts val="1600"/>
              </a:spcAft>
              <a:buClr>
                <a:schemeClr val="dk2"/>
              </a:buClr>
              <a:buSzPts val="1400"/>
              <a:buChar char="○"/>
              <a:defRPr>
                <a:solidFill>
                  <a:schemeClr val="dk2"/>
                </a:solidFill>
              </a:defRPr>
            </a:lvl5pPr>
            <a:lvl6pPr lvl="5" rtl="0">
              <a:lnSpc>
                <a:spcPct val="115000"/>
              </a:lnSpc>
              <a:spcBef>
                <a:spcPts val="0"/>
              </a:spcBef>
              <a:spcAft>
                <a:spcPts val="1600"/>
              </a:spcAft>
              <a:buClr>
                <a:schemeClr val="dk2"/>
              </a:buClr>
              <a:buSzPts val="1400"/>
              <a:buChar char="■"/>
              <a:defRPr>
                <a:solidFill>
                  <a:schemeClr val="dk2"/>
                </a:solidFill>
              </a:defRPr>
            </a:lvl6pPr>
            <a:lvl7pPr lvl="6" rtl="0">
              <a:lnSpc>
                <a:spcPct val="115000"/>
              </a:lnSpc>
              <a:spcBef>
                <a:spcPts val="0"/>
              </a:spcBef>
              <a:spcAft>
                <a:spcPts val="1600"/>
              </a:spcAft>
              <a:buClr>
                <a:schemeClr val="dk2"/>
              </a:buClr>
              <a:buSzPts val="1400"/>
              <a:buChar char="●"/>
              <a:defRPr>
                <a:solidFill>
                  <a:schemeClr val="dk2"/>
                </a:solidFill>
              </a:defRPr>
            </a:lvl7pPr>
            <a:lvl8pPr lvl="7" rtl="0">
              <a:lnSpc>
                <a:spcPct val="115000"/>
              </a:lnSpc>
              <a:spcBef>
                <a:spcPts val="0"/>
              </a:spcBef>
              <a:spcAft>
                <a:spcPts val="1600"/>
              </a:spcAft>
              <a:buClr>
                <a:schemeClr val="dk2"/>
              </a:buClr>
              <a:buSzPts val="1400"/>
              <a:buChar char="○"/>
              <a:defRPr>
                <a:solidFill>
                  <a:schemeClr val="dk2"/>
                </a:solidFill>
              </a:defRPr>
            </a:lvl8pPr>
            <a:lvl9pPr lvl="8" rtl="0">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rt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7.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3.png"/><Relationship Id="rId7" Type="http://schemas.openxmlformats.org/officeDocument/2006/relationships/image" Target="../media/image6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comments" Target="../comments/comment3.xml"/><Relationship Id="rId4" Type="http://schemas.openxmlformats.org/officeDocument/2006/relationships/image" Target="../media/image38.png"/><Relationship Id="rId5" Type="http://schemas.openxmlformats.org/officeDocument/2006/relationships/image" Target="../media/image39.png"/></Relationships>
</file>

<file path=ppt/slides/_rels/slide13.xml.rels><?xml version="1.0" encoding="UTF-8" standalone="yes"?><Relationships xmlns="http://schemas.openxmlformats.org/package/2006/relationships"><Relationship Id="rId11" Type="http://schemas.openxmlformats.org/officeDocument/2006/relationships/image" Target="../media/image52.png"/><Relationship Id="rId10" Type="http://schemas.openxmlformats.org/officeDocument/2006/relationships/image" Target="../media/image48.png"/><Relationship Id="rId13" Type="http://schemas.openxmlformats.org/officeDocument/2006/relationships/image" Target="../media/image51.png"/><Relationship Id="rId12" Type="http://schemas.openxmlformats.org/officeDocument/2006/relationships/image" Target="../media/image49.png"/><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0.png"/><Relationship Id="rId4" Type="http://schemas.openxmlformats.org/officeDocument/2006/relationships/image" Target="../media/image41.png"/><Relationship Id="rId9" Type="http://schemas.openxmlformats.org/officeDocument/2006/relationships/image" Target="../media/image44.png"/><Relationship Id="rId15" Type="http://schemas.openxmlformats.org/officeDocument/2006/relationships/image" Target="../media/image47.png"/><Relationship Id="rId14" Type="http://schemas.openxmlformats.org/officeDocument/2006/relationships/image" Target="../media/image46.png"/><Relationship Id="rId5" Type="http://schemas.openxmlformats.org/officeDocument/2006/relationships/image" Target="../media/image42.png"/><Relationship Id="rId6" Type="http://schemas.openxmlformats.org/officeDocument/2006/relationships/image" Target="../media/image43.png"/><Relationship Id="rId7" Type="http://schemas.openxmlformats.org/officeDocument/2006/relationships/image" Target="../media/image45.png"/><Relationship Id="rId8" Type="http://schemas.openxmlformats.org/officeDocument/2006/relationships/image" Target="../media/image5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6.png"/></Relationships>
</file>

<file path=ppt/slides/_rels/slide15.xml.rels><?xml version="1.0" encoding="UTF-8" standalone="yes"?><Relationships xmlns="http://schemas.openxmlformats.org/package/2006/relationships"><Relationship Id="rId11" Type="http://schemas.openxmlformats.org/officeDocument/2006/relationships/image" Target="../media/image63.png"/><Relationship Id="rId10" Type="http://schemas.openxmlformats.org/officeDocument/2006/relationships/image" Target="../media/image65.png"/><Relationship Id="rId13" Type="http://schemas.openxmlformats.org/officeDocument/2006/relationships/image" Target="../media/image69.png"/><Relationship Id="rId12" Type="http://schemas.openxmlformats.org/officeDocument/2006/relationships/image" Target="../media/image66.png"/><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55.png"/><Relationship Id="rId4" Type="http://schemas.openxmlformats.org/officeDocument/2006/relationships/image" Target="../media/image57.png"/><Relationship Id="rId9" Type="http://schemas.openxmlformats.org/officeDocument/2006/relationships/image" Target="../media/image64.png"/><Relationship Id="rId15" Type="http://schemas.openxmlformats.org/officeDocument/2006/relationships/image" Target="../media/image40.png"/><Relationship Id="rId14" Type="http://schemas.openxmlformats.org/officeDocument/2006/relationships/image" Target="../media/image71.png"/><Relationship Id="rId5" Type="http://schemas.openxmlformats.org/officeDocument/2006/relationships/image" Target="../media/image62.png"/><Relationship Id="rId6" Type="http://schemas.openxmlformats.org/officeDocument/2006/relationships/image" Target="../media/image58.png"/><Relationship Id="rId7" Type="http://schemas.openxmlformats.org/officeDocument/2006/relationships/image" Target="../media/image59.png"/><Relationship Id="rId8" Type="http://schemas.openxmlformats.org/officeDocument/2006/relationships/image" Target="../media/image6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70.png"/><Relationship Id="rId4" Type="http://schemas.openxmlformats.org/officeDocument/2006/relationships/image" Target="../media/image67.png"/><Relationship Id="rId5" Type="http://schemas.openxmlformats.org/officeDocument/2006/relationships/image" Target="../media/image6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72.png"/><Relationship Id="rId4" Type="http://schemas.openxmlformats.org/officeDocument/2006/relationships/image" Target="../media/image73.png"/><Relationship Id="rId5" Type="http://schemas.openxmlformats.org/officeDocument/2006/relationships/image" Target="../media/image74.png"/><Relationship Id="rId6" Type="http://schemas.openxmlformats.org/officeDocument/2006/relationships/image" Target="../media/image76.png"/></Relationships>
</file>

<file path=ppt/slides/_rels/slide18.xml.rels><?xml version="1.0" encoding="UTF-8" standalone="yes"?><Relationships xmlns="http://schemas.openxmlformats.org/package/2006/relationships"><Relationship Id="rId11" Type="http://schemas.openxmlformats.org/officeDocument/2006/relationships/image" Target="../media/image86.png"/><Relationship Id="rId10" Type="http://schemas.openxmlformats.org/officeDocument/2006/relationships/image" Target="../media/image82.png"/><Relationship Id="rId13" Type="http://schemas.openxmlformats.org/officeDocument/2006/relationships/image" Target="../media/image87.png"/><Relationship Id="rId12" Type="http://schemas.openxmlformats.org/officeDocument/2006/relationships/image" Target="../media/image83.png"/><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75.png"/><Relationship Id="rId4" Type="http://schemas.openxmlformats.org/officeDocument/2006/relationships/image" Target="../media/image80.png"/><Relationship Id="rId9" Type="http://schemas.openxmlformats.org/officeDocument/2006/relationships/image" Target="../media/image84.png"/><Relationship Id="rId15" Type="http://schemas.openxmlformats.org/officeDocument/2006/relationships/image" Target="../media/image40.png"/><Relationship Id="rId14" Type="http://schemas.openxmlformats.org/officeDocument/2006/relationships/image" Target="../media/image85.png"/><Relationship Id="rId5" Type="http://schemas.openxmlformats.org/officeDocument/2006/relationships/image" Target="../media/image78.png"/><Relationship Id="rId6" Type="http://schemas.openxmlformats.org/officeDocument/2006/relationships/image" Target="../media/image77.png"/><Relationship Id="rId7" Type="http://schemas.openxmlformats.org/officeDocument/2006/relationships/image" Target="../media/image81.png"/><Relationship Id="rId8" Type="http://schemas.openxmlformats.org/officeDocument/2006/relationships/image" Target="../media/image7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88.png"/><Relationship Id="rId4" Type="http://schemas.openxmlformats.org/officeDocument/2006/relationships/image" Target="../media/image89.png"/><Relationship Id="rId5" Type="http://schemas.openxmlformats.org/officeDocument/2006/relationships/image" Target="../media/image1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9.png"/><Relationship Id="rId8" Type="http://schemas.openxmlformats.org/officeDocument/2006/relationships/image" Target="../media/image6.png"/></Relationships>
</file>

<file path=ppt/slides/_rels/slide20.xml.rels><?xml version="1.0" encoding="UTF-8" standalone="yes"?><Relationships xmlns="http://schemas.openxmlformats.org/package/2006/relationships"><Relationship Id="rId11" Type="http://schemas.openxmlformats.org/officeDocument/2006/relationships/image" Target="../media/image98.png"/><Relationship Id="rId10" Type="http://schemas.openxmlformats.org/officeDocument/2006/relationships/image" Target="../media/image97.png"/><Relationship Id="rId13" Type="http://schemas.openxmlformats.org/officeDocument/2006/relationships/image" Target="../media/image102.png"/><Relationship Id="rId12" Type="http://schemas.openxmlformats.org/officeDocument/2006/relationships/image" Target="../media/image103.png"/><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92.png"/><Relationship Id="rId4" Type="http://schemas.openxmlformats.org/officeDocument/2006/relationships/image" Target="../media/image90.png"/><Relationship Id="rId9" Type="http://schemas.openxmlformats.org/officeDocument/2006/relationships/image" Target="../media/image91.png"/><Relationship Id="rId15" Type="http://schemas.openxmlformats.org/officeDocument/2006/relationships/image" Target="../media/image40.png"/><Relationship Id="rId14" Type="http://schemas.openxmlformats.org/officeDocument/2006/relationships/image" Target="../media/image99.png"/><Relationship Id="rId5" Type="http://schemas.openxmlformats.org/officeDocument/2006/relationships/image" Target="../media/image95.png"/><Relationship Id="rId6" Type="http://schemas.openxmlformats.org/officeDocument/2006/relationships/image" Target="../media/image93.png"/><Relationship Id="rId7" Type="http://schemas.openxmlformats.org/officeDocument/2006/relationships/image" Target="../media/image96.png"/><Relationship Id="rId8" Type="http://schemas.openxmlformats.org/officeDocument/2006/relationships/image" Target="../media/image9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01.png"/><Relationship Id="rId4" Type="http://schemas.openxmlformats.org/officeDocument/2006/relationships/image" Target="../media/image107.png"/><Relationship Id="rId5" Type="http://schemas.openxmlformats.org/officeDocument/2006/relationships/image" Target="../media/image10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33.png"/></Relationships>
</file>

<file path=ppt/slides/_rels/slide24.xml.rels><?xml version="1.0" encoding="UTF-8" standalone="yes"?><Relationships xmlns="http://schemas.openxmlformats.org/package/2006/relationships"><Relationship Id="rId11" Type="http://schemas.openxmlformats.org/officeDocument/2006/relationships/image" Target="../media/image89.png"/><Relationship Id="rId10" Type="http://schemas.openxmlformats.org/officeDocument/2006/relationships/image" Target="../media/image88.png"/><Relationship Id="rId13" Type="http://schemas.openxmlformats.org/officeDocument/2006/relationships/image" Target="../media/image101.png"/><Relationship Id="rId12" Type="http://schemas.openxmlformats.org/officeDocument/2006/relationships/image" Target="../media/image100.png"/><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40.png"/><Relationship Id="rId4" Type="http://schemas.openxmlformats.org/officeDocument/2006/relationships/image" Target="../media/image53.png"/><Relationship Id="rId9" Type="http://schemas.openxmlformats.org/officeDocument/2006/relationships/image" Target="../media/image68.png"/><Relationship Id="rId15" Type="http://schemas.openxmlformats.org/officeDocument/2006/relationships/image" Target="../media/image104.png"/><Relationship Id="rId14" Type="http://schemas.openxmlformats.org/officeDocument/2006/relationships/image" Target="../media/image107.png"/><Relationship Id="rId17" Type="http://schemas.openxmlformats.org/officeDocument/2006/relationships/image" Target="../media/image106.png"/><Relationship Id="rId16" Type="http://schemas.openxmlformats.org/officeDocument/2006/relationships/image" Target="../media/image105.png"/><Relationship Id="rId5" Type="http://schemas.openxmlformats.org/officeDocument/2006/relationships/image" Target="../media/image54.png"/><Relationship Id="rId6" Type="http://schemas.openxmlformats.org/officeDocument/2006/relationships/image" Target="../media/image56.png"/><Relationship Id="rId18" Type="http://schemas.openxmlformats.org/officeDocument/2006/relationships/image" Target="../media/image110.png"/><Relationship Id="rId7" Type="http://schemas.openxmlformats.org/officeDocument/2006/relationships/image" Target="../media/image70.png"/><Relationship Id="rId8" Type="http://schemas.openxmlformats.org/officeDocument/2006/relationships/image" Target="../media/image67.png"/></Relationships>
</file>

<file path=ppt/slides/_rels/slide25.xml.rels><?xml version="1.0" encoding="UTF-8" standalone="yes"?><Relationships xmlns="http://schemas.openxmlformats.org/package/2006/relationships"><Relationship Id="rId11" Type="http://schemas.openxmlformats.org/officeDocument/2006/relationships/image" Target="../media/image114.png"/><Relationship Id="rId10" Type="http://schemas.openxmlformats.org/officeDocument/2006/relationships/image" Target="../media/image111.png"/><Relationship Id="rId13" Type="http://schemas.openxmlformats.org/officeDocument/2006/relationships/image" Target="../media/image112.png"/><Relationship Id="rId12" Type="http://schemas.openxmlformats.org/officeDocument/2006/relationships/image" Target="../media/image116.png"/><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comments" Target="../comments/comment4.xml"/><Relationship Id="rId4" Type="http://schemas.openxmlformats.org/officeDocument/2006/relationships/image" Target="../media/image40.png"/><Relationship Id="rId9" Type="http://schemas.openxmlformats.org/officeDocument/2006/relationships/image" Target="../media/image108.png"/><Relationship Id="rId15" Type="http://schemas.openxmlformats.org/officeDocument/2006/relationships/image" Target="../media/image113.png"/><Relationship Id="rId14" Type="http://schemas.openxmlformats.org/officeDocument/2006/relationships/image" Target="../media/image115.png"/><Relationship Id="rId17" Type="http://schemas.openxmlformats.org/officeDocument/2006/relationships/image" Target="../media/image118.png"/><Relationship Id="rId16" Type="http://schemas.openxmlformats.org/officeDocument/2006/relationships/image" Target="../media/image117.png"/><Relationship Id="rId5" Type="http://schemas.openxmlformats.org/officeDocument/2006/relationships/image" Target="../media/image105.png"/><Relationship Id="rId19" Type="http://schemas.openxmlformats.org/officeDocument/2006/relationships/image" Target="../media/image125.png"/><Relationship Id="rId6" Type="http://schemas.openxmlformats.org/officeDocument/2006/relationships/image" Target="../media/image106.png"/><Relationship Id="rId18" Type="http://schemas.openxmlformats.org/officeDocument/2006/relationships/image" Target="../media/image120.png"/><Relationship Id="rId7" Type="http://schemas.openxmlformats.org/officeDocument/2006/relationships/image" Target="../media/image110.png"/><Relationship Id="rId8" Type="http://schemas.openxmlformats.org/officeDocument/2006/relationships/image" Target="../media/image10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27.png"/><Relationship Id="rId4" Type="http://schemas.openxmlformats.org/officeDocument/2006/relationships/image" Target="../media/image122.png"/><Relationship Id="rId5" Type="http://schemas.openxmlformats.org/officeDocument/2006/relationships/image" Target="../media/image119.png"/><Relationship Id="rId6" Type="http://schemas.openxmlformats.org/officeDocument/2006/relationships/image" Target="../media/image121.png"/><Relationship Id="rId7" Type="http://schemas.openxmlformats.org/officeDocument/2006/relationships/image" Target="../media/image123.png"/><Relationship Id="rId8" Type="http://schemas.openxmlformats.org/officeDocument/2006/relationships/image" Target="../media/image1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24.png"/><Relationship Id="rId4" Type="http://schemas.openxmlformats.org/officeDocument/2006/relationships/image" Target="../media/image129.png"/><Relationship Id="rId5" Type="http://schemas.openxmlformats.org/officeDocument/2006/relationships/image" Target="../media/image128.png"/><Relationship Id="rId6" Type="http://schemas.openxmlformats.org/officeDocument/2006/relationships/image" Target="../media/image131.png"/><Relationship Id="rId7" Type="http://schemas.openxmlformats.org/officeDocument/2006/relationships/image" Target="../media/image130.png"/><Relationship Id="rId8" Type="http://schemas.openxmlformats.org/officeDocument/2006/relationships/image" Target="../media/image1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comments" Target="../comments/comment1.xml"/><Relationship Id="rId4" Type="http://schemas.openxmlformats.org/officeDocument/2006/relationships/image" Target="../media/image18.png"/><Relationship Id="rId5" Type="http://schemas.openxmlformats.org/officeDocument/2006/relationships/image" Target="../media/image12.png"/><Relationship Id="rId6"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comments" Target="../comments/comment2.xml"/><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15.png"/><Relationship Id="rId7"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0.png"/><Relationship Id="rId4" Type="http://schemas.openxmlformats.org/officeDocument/2006/relationships/image" Target="../media/image21.png"/><Relationship Id="rId5" Type="http://schemas.openxmlformats.org/officeDocument/2006/relationships/image" Target="../media/image28.png"/><Relationship Id="rId6" Type="http://schemas.openxmlformats.org/officeDocument/2006/relationships/image" Target="../media/image22.png"/><Relationship Id="rId7" Type="http://schemas.openxmlformats.org/officeDocument/2006/relationships/image" Target="../media/image24.png"/><Relationship Id="rId8"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3.png"/><Relationship Id="rId4" Type="http://schemas.openxmlformats.org/officeDocument/2006/relationships/image" Target="../media/image27.png"/><Relationship Id="rId5" Type="http://schemas.openxmlformats.org/officeDocument/2006/relationships/image" Target="../media/image29.png"/><Relationship Id="rId6" Type="http://schemas.openxmlformats.org/officeDocument/2006/relationships/image" Target="../media/image32.png"/><Relationship Id="rId7" Type="http://schemas.openxmlformats.org/officeDocument/2006/relationships/image" Target="../media/image31.png"/><Relationship Id="rId8"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439775"/>
            <a:ext cx="8520600" cy="2052600"/>
          </a:xfrm>
          <a:prstGeom prst="rect">
            <a:avLst/>
          </a:prstGeom>
        </p:spPr>
        <p:txBody>
          <a:bodyPr anchorCtr="0" anchor="b" bIns="91425" lIns="91425" rIns="91425" wrap="square" tIns="91425">
            <a:noAutofit/>
          </a:bodyPr>
          <a:lstStyle/>
          <a:p>
            <a:pPr indent="0" lvl="0" marL="0" rtl="0">
              <a:spcBef>
                <a:spcPts val="0"/>
              </a:spcBef>
              <a:buNone/>
            </a:pPr>
            <a:r>
              <a:rPr b="1" lang="en" sz="4400"/>
              <a:t>K-means 3-D Clustering</a:t>
            </a:r>
          </a:p>
        </p:txBody>
      </p:sp>
      <p:sp>
        <p:nvSpPr>
          <p:cNvPr id="55" name="Shape 55"/>
          <p:cNvSpPr txBox="1"/>
          <p:nvPr>
            <p:ph idx="1" type="subTitle"/>
          </p:nvPr>
        </p:nvSpPr>
        <p:spPr>
          <a:xfrm>
            <a:off x="311700" y="2529325"/>
            <a:ext cx="8520600" cy="792600"/>
          </a:xfrm>
          <a:prstGeom prst="rect">
            <a:avLst/>
          </a:prstGeom>
        </p:spPr>
        <p:txBody>
          <a:bodyPr anchorCtr="0" anchor="t" bIns="91425" lIns="91425" rIns="91425" wrap="square" tIns="91425">
            <a:noAutofit/>
          </a:bodyPr>
          <a:lstStyle/>
          <a:p>
            <a:pPr indent="0" lvl="0" marL="0" rtl="0">
              <a:spcBef>
                <a:spcPts val="0"/>
              </a:spcBef>
              <a:buNone/>
            </a:pPr>
            <a:r>
              <a:rPr lang="en"/>
              <a:t>Regimes c</a:t>
            </a:r>
            <a:r>
              <a:rPr lang="en"/>
              <a:t>lassification with pCO2, sea-surface temperature, and wind speed</a:t>
            </a:r>
          </a:p>
        </p:txBody>
      </p:sp>
      <p:sp>
        <p:nvSpPr>
          <p:cNvPr id="56" name="Shape 5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57" name="Shape 57"/>
          <p:cNvSpPr txBox="1"/>
          <p:nvPr>
            <p:ph idx="1" type="subTitle"/>
          </p:nvPr>
        </p:nvSpPr>
        <p:spPr>
          <a:xfrm>
            <a:off x="7561800" y="0"/>
            <a:ext cx="1582200" cy="337200"/>
          </a:xfrm>
          <a:prstGeom prst="rect">
            <a:avLst/>
          </a:prstGeom>
          <a:solidFill>
            <a:srgbClr val="666666"/>
          </a:solidFill>
        </p:spPr>
        <p:txBody>
          <a:bodyPr anchorCtr="0" anchor="t" bIns="91425" lIns="91425" rIns="91425" wrap="square" tIns="91425">
            <a:noAutofit/>
          </a:bodyPr>
          <a:lstStyle/>
          <a:p>
            <a:pPr indent="0" lvl="0" marL="0" rtl="0" algn="ctr">
              <a:spcBef>
                <a:spcPts val="0"/>
              </a:spcBef>
              <a:buNone/>
            </a:pPr>
            <a:r>
              <a:rPr lang="en" sz="1000">
                <a:solidFill>
                  <a:srgbClr val="F3F3F3"/>
                </a:solidFill>
              </a:rPr>
              <a:t>Sunday, 11/12/2017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ctrTitle"/>
          </p:nvPr>
        </p:nvSpPr>
        <p:spPr>
          <a:xfrm>
            <a:off x="311708" y="515975"/>
            <a:ext cx="8520600" cy="2052600"/>
          </a:xfrm>
          <a:prstGeom prst="rect">
            <a:avLst/>
          </a:prstGeom>
        </p:spPr>
        <p:txBody>
          <a:bodyPr anchorCtr="0" anchor="b" bIns="91425" lIns="91425" rIns="91425" wrap="square" tIns="91425">
            <a:noAutofit/>
          </a:bodyPr>
          <a:lstStyle/>
          <a:p>
            <a:pPr indent="0" lvl="0" marL="0" rtl="0">
              <a:spcBef>
                <a:spcPts val="0"/>
              </a:spcBef>
              <a:buNone/>
            </a:pPr>
            <a:r>
              <a:rPr b="1" lang="en" sz="3600"/>
              <a:t>Histogram as Classification Input</a:t>
            </a:r>
          </a:p>
        </p:txBody>
      </p:sp>
      <p:sp>
        <p:nvSpPr>
          <p:cNvPr id="205" name="Shape 205"/>
          <p:cNvSpPr txBox="1"/>
          <p:nvPr>
            <p:ph idx="1" type="subTitle"/>
          </p:nvPr>
        </p:nvSpPr>
        <p:spPr>
          <a:xfrm>
            <a:off x="311700" y="2605525"/>
            <a:ext cx="8520600" cy="792600"/>
          </a:xfrm>
          <a:prstGeom prst="rect">
            <a:avLst/>
          </a:prstGeom>
        </p:spPr>
        <p:txBody>
          <a:bodyPr anchorCtr="0" anchor="t" bIns="91425" lIns="91425" rIns="91425" wrap="square" tIns="91425">
            <a:noAutofit/>
          </a:bodyPr>
          <a:lstStyle/>
          <a:p>
            <a:pPr indent="0" lvl="0" marL="0" rtl="0">
              <a:spcBef>
                <a:spcPts val="0"/>
              </a:spcBef>
              <a:buNone/>
            </a:pPr>
            <a:r>
              <a:rPr lang="en"/>
              <a:t>Clustering with 3-Dimensional Data</a:t>
            </a:r>
          </a:p>
        </p:txBody>
      </p:sp>
      <p:sp>
        <p:nvSpPr>
          <p:cNvPr id="206" name="Shape 20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207" name="Shape 207"/>
          <p:cNvSpPr txBox="1"/>
          <p:nvPr>
            <p:ph idx="1" type="subTitle"/>
          </p:nvPr>
        </p:nvSpPr>
        <p:spPr>
          <a:xfrm>
            <a:off x="7561800" y="0"/>
            <a:ext cx="1582200" cy="337200"/>
          </a:xfrm>
          <a:prstGeom prst="rect">
            <a:avLst/>
          </a:prstGeom>
          <a:solidFill>
            <a:srgbClr val="666666"/>
          </a:solidFill>
        </p:spPr>
        <p:txBody>
          <a:bodyPr anchorCtr="0" anchor="t" bIns="91425" lIns="91425" rIns="91425" wrap="square" tIns="91425">
            <a:noAutofit/>
          </a:bodyPr>
          <a:lstStyle/>
          <a:p>
            <a:pPr indent="0" lvl="0" marL="0" rtl="0" algn="ctr">
              <a:spcBef>
                <a:spcPts val="0"/>
              </a:spcBef>
              <a:buNone/>
            </a:pPr>
            <a:r>
              <a:rPr lang="en" sz="1000">
                <a:solidFill>
                  <a:srgbClr val="F3F3F3"/>
                </a:solidFill>
              </a:rPr>
              <a:t>Sunday, 11/12/2017</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Binning data points based on variables PDD</a:t>
            </a:r>
          </a:p>
        </p:txBody>
      </p:sp>
      <p:sp>
        <p:nvSpPr>
          <p:cNvPr id="213" name="Shape 21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214" name="Shape 214"/>
          <p:cNvSpPr txBox="1"/>
          <p:nvPr>
            <p:ph idx="4294967295" type="subTitle"/>
          </p:nvPr>
        </p:nvSpPr>
        <p:spPr>
          <a:xfrm>
            <a:off x="7561800" y="0"/>
            <a:ext cx="1582200" cy="337200"/>
          </a:xfrm>
          <a:prstGeom prst="rect">
            <a:avLst/>
          </a:prstGeom>
          <a:solidFill>
            <a:srgbClr val="666666"/>
          </a:solidFill>
        </p:spPr>
        <p:txBody>
          <a:bodyPr anchorCtr="0" anchor="t" bIns="91425" lIns="91425" rIns="91425" wrap="square" tIns="91425">
            <a:noAutofit/>
          </a:bodyPr>
          <a:lstStyle/>
          <a:p>
            <a:pPr indent="0" lvl="0" marL="0" rtl="0" algn="ctr">
              <a:spcBef>
                <a:spcPts val="0"/>
              </a:spcBef>
              <a:buNone/>
            </a:pPr>
            <a:r>
              <a:rPr lang="en" sz="1000">
                <a:solidFill>
                  <a:srgbClr val="F3F3F3"/>
                </a:solidFill>
              </a:rPr>
              <a:t>Sunday, 11/26/2017</a:t>
            </a:r>
          </a:p>
        </p:txBody>
      </p:sp>
      <p:sp>
        <p:nvSpPr>
          <p:cNvPr id="215" name="Shape 215"/>
          <p:cNvSpPr txBox="1"/>
          <p:nvPr>
            <p:ph idx="2" type="body"/>
          </p:nvPr>
        </p:nvSpPr>
        <p:spPr>
          <a:xfrm>
            <a:off x="528300" y="919025"/>
            <a:ext cx="4838100" cy="393600"/>
          </a:xfrm>
          <a:prstGeom prst="rect">
            <a:avLst/>
          </a:prstGeom>
        </p:spPr>
        <p:txBody>
          <a:bodyPr anchorCtr="0" anchor="t" bIns="91425" lIns="91425" rIns="91425" wrap="square" tIns="91425">
            <a:noAutofit/>
          </a:bodyPr>
          <a:lstStyle/>
          <a:p>
            <a:pPr indent="0" lvl="0" marL="0" rtl="0">
              <a:spcBef>
                <a:spcPts val="0"/>
              </a:spcBef>
              <a:buNone/>
            </a:pPr>
            <a:r>
              <a:rPr b="1" lang="en"/>
              <a:t>Define bins (4 per axis):</a:t>
            </a:r>
          </a:p>
        </p:txBody>
      </p:sp>
      <p:pic>
        <p:nvPicPr>
          <p:cNvPr id="216" name="Shape 216"/>
          <p:cNvPicPr preferRelativeResize="0"/>
          <p:nvPr/>
        </p:nvPicPr>
        <p:blipFill>
          <a:blip r:embed="rId3">
            <a:alphaModFix/>
          </a:blip>
          <a:stretch>
            <a:fillRect/>
          </a:stretch>
        </p:blipFill>
        <p:spPr>
          <a:xfrm>
            <a:off x="578300" y="1312625"/>
            <a:ext cx="4519374" cy="1287500"/>
          </a:xfrm>
          <a:prstGeom prst="rect">
            <a:avLst/>
          </a:prstGeom>
          <a:noFill/>
          <a:ln cap="flat" cmpd="sng" w="9525">
            <a:solidFill>
              <a:schemeClr val="dk2"/>
            </a:solidFill>
            <a:prstDash val="solid"/>
            <a:round/>
            <a:headEnd len="med" w="med" type="none"/>
            <a:tailEnd len="med" w="med" type="none"/>
          </a:ln>
        </p:spPr>
      </p:pic>
      <p:pic>
        <p:nvPicPr>
          <p:cNvPr id="217" name="Shape 217"/>
          <p:cNvPicPr preferRelativeResize="0"/>
          <p:nvPr/>
        </p:nvPicPr>
        <p:blipFill rotWithShape="1">
          <a:blip r:embed="rId4">
            <a:alphaModFix/>
          </a:blip>
          <a:srcRect b="0" l="51066" r="0" t="0"/>
          <a:stretch/>
        </p:blipFill>
        <p:spPr>
          <a:xfrm>
            <a:off x="3352319" y="2990356"/>
            <a:ext cx="2454501" cy="2034725"/>
          </a:xfrm>
          <a:prstGeom prst="rect">
            <a:avLst/>
          </a:prstGeom>
          <a:noFill/>
          <a:ln>
            <a:noFill/>
          </a:ln>
        </p:spPr>
      </p:pic>
      <p:pic>
        <p:nvPicPr>
          <p:cNvPr id="218" name="Shape 218"/>
          <p:cNvPicPr preferRelativeResize="0"/>
          <p:nvPr/>
        </p:nvPicPr>
        <p:blipFill rotWithShape="1">
          <a:blip r:embed="rId5">
            <a:alphaModFix/>
          </a:blip>
          <a:srcRect b="0" l="49836" r="0" t="0"/>
          <a:stretch/>
        </p:blipFill>
        <p:spPr>
          <a:xfrm>
            <a:off x="667500" y="2990354"/>
            <a:ext cx="2542999" cy="2034725"/>
          </a:xfrm>
          <a:prstGeom prst="rect">
            <a:avLst/>
          </a:prstGeom>
          <a:noFill/>
          <a:ln>
            <a:noFill/>
          </a:ln>
        </p:spPr>
      </p:pic>
      <p:pic>
        <p:nvPicPr>
          <p:cNvPr id="219" name="Shape 219"/>
          <p:cNvPicPr preferRelativeResize="0"/>
          <p:nvPr/>
        </p:nvPicPr>
        <p:blipFill rotWithShape="1">
          <a:blip r:embed="rId6">
            <a:alphaModFix/>
          </a:blip>
          <a:srcRect b="0" l="51777" r="0" t="0"/>
          <a:stretch/>
        </p:blipFill>
        <p:spPr>
          <a:xfrm>
            <a:off x="5971724" y="2974925"/>
            <a:ext cx="2454502" cy="2065600"/>
          </a:xfrm>
          <a:prstGeom prst="rect">
            <a:avLst/>
          </a:prstGeom>
          <a:noFill/>
          <a:ln>
            <a:noFill/>
          </a:ln>
        </p:spPr>
      </p:pic>
      <p:sp>
        <p:nvSpPr>
          <p:cNvPr id="220" name="Shape 220"/>
          <p:cNvSpPr txBox="1"/>
          <p:nvPr>
            <p:ph idx="2" type="body"/>
          </p:nvPr>
        </p:nvSpPr>
        <p:spPr>
          <a:xfrm>
            <a:off x="1314850" y="2770875"/>
            <a:ext cx="2176200" cy="393600"/>
          </a:xfrm>
          <a:prstGeom prst="rect">
            <a:avLst/>
          </a:prstGeom>
        </p:spPr>
        <p:txBody>
          <a:bodyPr anchorCtr="0" anchor="t" bIns="91425" lIns="91425" rIns="91425" wrap="square" tIns="91425">
            <a:noAutofit/>
          </a:bodyPr>
          <a:lstStyle/>
          <a:p>
            <a:pPr indent="0" lvl="0" marL="0" rtl="0">
              <a:spcBef>
                <a:spcPts val="0"/>
              </a:spcBef>
              <a:buNone/>
            </a:pPr>
            <a:r>
              <a:rPr lang="en" sz="1000"/>
              <a:t>pCO2 PDD for x-axis</a:t>
            </a:r>
          </a:p>
        </p:txBody>
      </p:sp>
      <p:sp>
        <p:nvSpPr>
          <p:cNvPr id="221" name="Shape 221"/>
          <p:cNvSpPr txBox="1"/>
          <p:nvPr>
            <p:ph idx="2" type="body"/>
          </p:nvPr>
        </p:nvSpPr>
        <p:spPr>
          <a:xfrm>
            <a:off x="3952975" y="2770875"/>
            <a:ext cx="2176200" cy="393600"/>
          </a:xfrm>
          <a:prstGeom prst="rect">
            <a:avLst/>
          </a:prstGeom>
        </p:spPr>
        <p:txBody>
          <a:bodyPr anchorCtr="0" anchor="t" bIns="91425" lIns="91425" rIns="91425" wrap="square" tIns="91425">
            <a:noAutofit/>
          </a:bodyPr>
          <a:lstStyle/>
          <a:p>
            <a:pPr indent="0" lvl="0" marL="0" rtl="0">
              <a:spcBef>
                <a:spcPts val="0"/>
              </a:spcBef>
              <a:buNone/>
            </a:pPr>
            <a:r>
              <a:rPr lang="en" sz="1000"/>
              <a:t>SST</a:t>
            </a:r>
            <a:r>
              <a:rPr lang="en" sz="1000"/>
              <a:t> PDD for y-axis</a:t>
            </a:r>
          </a:p>
        </p:txBody>
      </p:sp>
      <p:sp>
        <p:nvSpPr>
          <p:cNvPr id="222" name="Shape 222"/>
          <p:cNvSpPr txBox="1"/>
          <p:nvPr>
            <p:ph idx="2" type="body"/>
          </p:nvPr>
        </p:nvSpPr>
        <p:spPr>
          <a:xfrm>
            <a:off x="6550575" y="2770875"/>
            <a:ext cx="2176200" cy="393600"/>
          </a:xfrm>
          <a:prstGeom prst="rect">
            <a:avLst/>
          </a:prstGeom>
        </p:spPr>
        <p:txBody>
          <a:bodyPr anchorCtr="0" anchor="t" bIns="91425" lIns="91425" rIns="91425" wrap="square" tIns="91425">
            <a:noAutofit/>
          </a:bodyPr>
          <a:lstStyle/>
          <a:p>
            <a:pPr indent="0" lvl="0" marL="0" rtl="0">
              <a:spcBef>
                <a:spcPts val="0"/>
              </a:spcBef>
              <a:buNone/>
            </a:pPr>
            <a:r>
              <a:rPr lang="en" sz="1000"/>
              <a:t>WSPD</a:t>
            </a:r>
            <a:r>
              <a:rPr lang="en" sz="1000"/>
              <a:t> PDD for z-axis</a:t>
            </a:r>
          </a:p>
        </p:txBody>
      </p:sp>
      <p:pic>
        <p:nvPicPr>
          <p:cNvPr id="223" name="Shape 223"/>
          <p:cNvPicPr preferRelativeResize="0"/>
          <p:nvPr/>
        </p:nvPicPr>
        <p:blipFill>
          <a:blip r:embed="rId7">
            <a:alphaModFix/>
          </a:blip>
          <a:stretch>
            <a:fillRect/>
          </a:stretch>
        </p:blipFill>
        <p:spPr>
          <a:xfrm>
            <a:off x="528300" y="3566550"/>
            <a:ext cx="219075" cy="561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3D Histogram: Bar plots implication</a:t>
            </a:r>
          </a:p>
        </p:txBody>
      </p:sp>
      <p:sp>
        <p:nvSpPr>
          <p:cNvPr id="229" name="Shape 2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230" name="Shape 230"/>
          <p:cNvSpPr txBox="1"/>
          <p:nvPr>
            <p:ph idx="4294967295" type="subTitle"/>
          </p:nvPr>
        </p:nvSpPr>
        <p:spPr>
          <a:xfrm>
            <a:off x="7561800" y="0"/>
            <a:ext cx="1582200" cy="337200"/>
          </a:xfrm>
          <a:prstGeom prst="rect">
            <a:avLst/>
          </a:prstGeom>
          <a:solidFill>
            <a:srgbClr val="666666"/>
          </a:solidFill>
        </p:spPr>
        <p:txBody>
          <a:bodyPr anchorCtr="0" anchor="t" bIns="91425" lIns="91425" rIns="91425" wrap="square" tIns="91425">
            <a:noAutofit/>
          </a:bodyPr>
          <a:lstStyle/>
          <a:p>
            <a:pPr indent="0" lvl="0" marL="0" rtl="0" algn="ctr">
              <a:spcBef>
                <a:spcPts val="0"/>
              </a:spcBef>
              <a:buNone/>
            </a:pPr>
            <a:r>
              <a:rPr lang="en" sz="1000">
                <a:solidFill>
                  <a:srgbClr val="F3F3F3"/>
                </a:solidFill>
              </a:rPr>
              <a:t>Sunday, 11/26/2017</a:t>
            </a:r>
          </a:p>
        </p:txBody>
      </p:sp>
      <p:sp>
        <p:nvSpPr>
          <p:cNvPr id="231" name="Shape 231"/>
          <p:cNvSpPr txBox="1"/>
          <p:nvPr>
            <p:ph idx="2" type="body"/>
          </p:nvPr>
        </p:nvSpPr>
        <p:spPr>
          <a:xfrm>
            <a:off x="311700" y="1030150"/>
            <a:ext cx="5375700" cy="506100"/>
          </a:xfrm>
          <a:prstGeom prst="rect">
            <a:avLst/>
          </a:prstGeom>
        </p:spPr>
        <p:txBody>
          <a:bodyPr anchorCtr="0" anchor="t" bIns="91425" lIns="91425" rIns="91425" wrap="square" tIns="91425">
            <a:noAutofit/>
          </a:bodyPr>
          <a:lstStyle/>
          <a:p>
            <a:pPr indent="0" lvl="0" marL="0" rtl="0">
              <a:spcBef>
                <a:spcPts val="0"/>
              </a:spcBef>
              <a:buNone/>
            </a:pPr>
            <a:r>
              <a:rPr lang="en"/>
              <a:t>Example of 4x4x4 array for 3D histogram input on a single month:</a:t>
            </a:r>
          </a:p>
        </p:txBody>
      </p:sp>
      <p:pic>
        <p:nvPicPr>
          <p:cNvPr id="232" name="Shape 232"/>
          <p:cNvPicPr preferRelativeResize="0"/>
          <p:nvPr/>
        </p:nvPicPr>
        <p:blipFill>
          <a:blip r:embed="rId4">
            <a:alphaModFix/>
          </a:blip>
          <a:stretch>
            <a:fillRect/>
          </a:stretch>
        </p:blipFill>
        <p:spPr>
          <a:xfrm>
            <a:off x="607650" y="1725925"/>
            <a:ext cx="1920909" cy="2962150"/>
          </a:xfrm>
          <a:prstGeom prst="rect">
            <a:avLst/>
          </a:prstGeom>
          <a:noFill/>
          <a:ln>
            <a:noFill/>
          </a:ln>
        </p:spPr>
      </p:pic>
      <p:sp>
        <p:nvSpPr>
          <p:cNvPr id="233" name="Shape 233"/>
          <p:cNvSpPr/>
          <p:nvPr/>
        </p:nvSpPr>
        <p:spPr>
          <a:xfrm>
            <a:off x="972950" y="1725925"/>
            <a:ext cx="196500" cy="2937300"/>
          </a:xfrm>
          <a:prstGeom prst="roundRect">
            <a:avLst>
              <a:gd fmla="val 16667" name="adj"/>
            </a:avLst>
          </a:prstGeom>
          <a:noFill/>
          <a:ln cap="flat" cmpd="sng" w="19050">
            <a:solidFill>
              <a:srgbClr val="FF00FF"/>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34" name="Shape 234"/>
          <p:cNvSpPr txBox="1"/>
          <p:nvPr>
            <p:ph idx="2" type="body"/>
          </p:nvPr>
        </p:nvSpPr>
        <p:spPr>
          <a:xfrm>
            <a:off x="569375" y="1448125"/>
            <a:ext cx="2040000" cy="506100"/>
          </a:xfrm>
          <a:prstGeom prst="rect">
            <a:avLst/>
          </a:prstGeom>
        </p:spPr>
        <p:txBody>
          <a:bodyPr anchorCtr="0" anchor="t" bIns="91425" lIns="91425" rIns="91425" wrap="square" tIns="91425">
            <a:noAutofit/>
          </a:bodyPr>
          <a:lstStyle/>
          <a:p>
            <a:pPr indent="0" lvl="0" marL="0" rtl="0">
              <a:spcBef>
                <a:spcPts val="0"/>
              </a:spcBef>
              <a:buNone/>
            </a:pPr>
            <a:r>
              <a:rPr lang="en" sz="900">
                <a:solidFill>
                  <a:srgbClr val="FF00FF"/>
                </a:solidFill>
              </a:rPr>
              <a:t>All data points on the first Y-bin</a:t>
            </a:r>
          </a:p>
        </p:txBody>
      </p:sp>
      <p:sp>
        <p:nvSpPr>
          <p:cNvPr id="235" name="Shape 235"/>
          <p:cNvSpPr/>
          <p:nvPr/>
        </p:nvSpPr>
        <p:spPr>
          <a:xfrm>
            <a:off x="776375" y="1756200"/>
            <a:ext cx="1626000" cy="163500"/>
          </a:xfrm>
          <a:prstGeom prst="roundRect">
            <a:avLst>
              <a:gd fmla="val 16667" name="adj"/>
            </a:avLst>
          </a:prstGeom>
          <a:noFill/>
          <a:ln cap="flat" cmpd="sng" w="19050">
            <a:solidFill>
              <a:srgbClr val="4A86E8"/>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36" name="Shape 236"/>
          <p:cNvSpPr txBox="1"/>
          <p:nvPr>
            <p:ph idx="2" type="body"/>
          </p:nvPr>
        </p:nvSpPr>
        <p:spPr>
          <a:xfrm>
            <a:off x="2369625" y="1665650"/>
            <a:ext cx="2040000" cy="506100"/>
          </a:xfrm>
          <a:prstGeom prst="rect">
            <a:avLst/>
          </a:prstGeom>
        </p:spPr>
        <p:txBody>
          <a:bodyPr anchorCtr="0" anchor="t" bIns="91425" lIns="91425" rIns="91425" wrap="square" tIns="91425">
            <a:noAutofit/>
          </a:bodyPr>
          <a:lstStyle/>
          <a:p>
            <a:pPr indent="0" lvl="0" marL="0" rtl="0">
              <a:spcBef>
                <a:spcPts val="0"/>
              </a:spcBef>
              <a:buNone/>
            </a:pPr>
            <a:r>
              <a:rPr lang="en" sz="900">
                <a:solidFill>
                  <a:srgbClr val="4A86E8"/>
                </a:solidFill>
              </a:rPr>
              <a:t>All data points on the first X-bin</a:t>
            </a:r>
          </a:p>
        </p:txBody>
      </p:sp>
      <p:sp>
        <p:nvSpPr>
          <p:cNvPr id="237" name="Shape 237"/>
          <p:cNvSpPr/>
          <p:nvPr/>
        </p:nvSpPr>
        <p:spPr>
          <a:xfrm>
            <a:off x="776375" y="2497725"/>
            <a:ext cx="1626000" cy="655200"/>
          </a:xfrm>
          <a:prstGeom prst="roundRect">
            <a:avLst>
              <a:gd fmla="val 16667" name="adj"/>
            </a:avLst>
          </a:prstGeom>
          <a:noFill/>
          <a:ln cap="flat" cmpd="sng" w="19050">
            <a:solidFill>
              <a:srgbClr val="FF99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38" name="Shape 238"/>
          <p:cNvSpPr txBox="1"/>
          <p:nvPr>
            <p:ph idx="2" type="body"/>
          </p:nvPr>
        </p:nvSpPr>
        <p:spPr>
          <a:xfrm>
            <a:off x="2369625" y="2646825"/>
            <a:ext cx="2040000" cy="506100"/>
          </a:xfrm>
          <a:prstGeom prst="rect">
            <a:avLst/>
          </a:prstGeom>
        </p:spPr>
        <p:txBody>
          <a:bodyPr anchorCtr="0" anchor="t" bIns="91425" lIns="91425" rIns="91425" wrap="square" tIns="91425">
            <a:noAutofit/>
          </a:bodyPr>
          <a:lstStyle/>
          <a:p>
            <a:pPr indent="0" lvl="0" marL="0" rtl="0">
              <a:spcBef>
                <a:spcPts val="0"/>
              </a:spcBef>
              <a:buNone/>
            </a:pPr>
            <a:r>
              <a:rPr lang="en" sz="900">
                <a:solidFill>
                  <a:srgbClr val="FF9900"/>
                </a:solidFill>
              </a:rPr>
              <a:t>All data points on the second Z-bin</a:t>
            </a:r>
          </a:p>
        </p:txBody>
      </p:sp>
      <p:pic>
        <p:nvPicPr>
          <p:cNvPr id="239" name="Shape 239"/>
          <p:cNvPicPr preferRelativeResize="0"/>
          <p:nvPr/>
        </p:nvPicPr>
        <p:blipFill>
          <a:blip r:embed="rId5">
            <a:alphaModFix/>
          </a:blip>
          <a:stretch>
            <a:fillRect/>
          </a:stretch>
        </p:blipFill>
        <p:spPr>
          <a:xfrm>
            <a:off x="6276925" y="1558626"/>
            <a:ext cx="2626950" cy="2072475"/>
          </a:xfrm>
          <a:prstGeom prst="rect">
            <a:avLst/>
          </a:prstGeom>
          <a:noFill/>
          <a:ln>
            <a:noFill/>
          </a:ln>
        </p:spPr>
      </p:pic>
      <p:sp>
        <p:nvSpPr>
          <p:cNvPr id="240" name="Shape 240"/>
          <p:cNvSpPr txBox="1"/>
          <p:nvPr>
            <p:ph idx="2" type="body"/>
          </p:nvPr>
        </p:nvSpPr>
        <p:spPr>
          <a:xfrm>
            <a:off x="6276925" y="958925"/>
            <a:ext cx="2222700" cy="506100"/>
          </a:xfrm>
          <a:prstGeom prst="rect">
            <a:avLst/>
          </a:prstGeom>
        </p:spPr>
        <p:txBody>
          <a:bodyPr anchorCtr="0" anchor="t" bIns="91425" lIns="91425" rIns="91425" wrap="square" tIns="91425">
            <a:noAutofit/>
          </a:bodyPr>
          <a:lstStyle/>
          <a:p>
            <a:pPr indent="0" lvl="0" marL="0" rtl="0">
              <a:spcBef>
                <a:spcPts val="0"/>
              </a:spcBef>
              <a:buNone/>
            </a:pPr>
            <a:r>
              <a:rPr i="1" lang="en" sz="900"/>
              <a:t>Can’t use the following 3D histogram because then z-axis would be replaced by the frequency of x- and y-axes.</a:t>
            </a:r>
          </a:p>
        </p:txBody>
      </p:sp>
      <p:sp>
        <p:nvSpPr>
          <p:cNvPr id="241" name="Shape 241"/>
          <p:cNvSpPr txBox="1"/>
          <p:nvPr>
            <p:ph idx="2" type="body"/>
          </p:nvPr>
        </p:nvSpPr>
        <p:spPr>
          <a:xfrm>
            <a:off x="6390025" y="3706000"/>
            <a:ext cx="2259000" cy="506100"/>
          </a:xfrm>
          <a:prstGeom prst="rect">
            <a:avLst/>
          </a:prstGeom>
        </p:spPr>
        <p:txBody>
          <a:bodyPr anchorCtr="0" anchor="t" bIns="91425" lIns="91425" rIns="91425" wrap="square" tIns="91425">
            <a:noAutofit/>
          </a:bodyPr>
          <a:lstStyle/>
          <a:p>
            <a:pPr indent="0" lvl="0" marL="0" rtl="0">
              <a:spcBef>
                <a:spcPts val="0"/>
              </a:spcBef>
              <a:buNone/>
            </a:pPr>
            <a:r>
              <a:rPr b="1" i="1" lang="en" sz="900"/>
              <a:t>Solution:</a:t>
            </a:r>
            <a:r>
              <a:rPr i="1" lang="en" sz="900"/>
              <a:t> To plot the three axes, we have to plot in points/dots (ie. using scatterplots). To identify the frequency of three points happening, we can use either color or size in each dot.</a:t>
            </a:r>
          </a:p>
        </p:txBody>
      </p:sp>
      <p:cxnSp>
        <p:nvCxnSpPr>
          <p:cNvPr id="242" name="Shape 242"/>
          <p:cNvCxnSpPr/>
          <p:nvPr/>
        </p:nvCxnSpPr>
        <p:spPr>
          <a:xfrm flipH="1">
            <a:off x="5923400" y="2745600"/>
            <a:ext cx="681300" cy="360300"/>
          </a:xfrm>
          <a:prstGeom prst="straightConnector1">
            <a:avLst/>
          </a:prstGeom>
          <a:noFill/>
          <a:ln cap="flat" cmpd="sng" w="9525">
            <a:solidFill>
              <a:schemeClr val="dk2"/>
            </a:solidFill>
            <a:prstDash val="solid"/>
            <a:round/>
            <a:headEnd len="lg" w="lg" type="none"/>
            <a:tailEnd len="lg" w="lg" type="triangle"/>
          </a:ln>
        </p:spPr>
      </p:cxnSp>
      <p:sp>
        <p:nvSpPr>
          <p:cNvPr id="243" name="Shape 243"/>
          <p:cNvSpPr txBox="1"/>
          <p:nvPr>
            <p:ph idx="2" type="body"/>
          </p:nvPr>
        </p:nvSpPr>
        <p:spPr>
          <a:xfrm>
            <a:off x="4180825" y="2895875"/>
            <a:ext cx="2074200" cy="506100"/>
          </a:xfrm>
          <a:prstGeom prst="rect">
            <a:avLst/>
          </a:prstGeom>
        </p:spPr>
        <p:txBody>
          <a:bodyPr anchorCtr="0" anchor="t" bIns="91425" lIns="91425" rIns="91425" wrap="square" tIns="91425">
            <a:noAutofit/>
          </a:bodyPr>
          <a:lstStyle/>
          <a:p>
            <a:pPr indent="0" lvl="0" marL="0" rtl="0">
              <a:spcBef>
                <a:spcPts val="0"/>
              </a:spcBef>
              <a:buNone/>
            </a:pPr>
            <a:r>
              <a:rPr i="1" lang="en" sz="900"/>
              <a:t>ie. this bar may represent  the frequency of datapoints that fall into the first x-bin (between 0 and 1) and the first y-bin (between 0 and 1), but not necessarily showing z-axis.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type="title"/>
          </p:nvPr>
        </p:nvSpPr>
        <p:spPr>
          <a:xfrm>
            <a:off x="311700" y="13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sz="2400"/>
              <a:t>Wind Speed Bin #1: </a:t>
            </a:r>
            <a:r>
              <a:rPr b="1" lang="en" sz="2400"/>
              <a:t>3-6 m/s </a:t>
            </a:r>
          </a:p>
        </p:txBody>
      </p:sp>
      <p:sp>
        <p:nvSpPr>
          <p:cNvPr id="249" name="Shape 2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250" name="Shape 250"/>
          <p:cNvSpPr txBox="1"/>
          <p:nvPr>
            <p:ph idx="4294967295" type="subTitle"/>
          </p:nvPr>
        </p:nvSpPr>
        <p:spPr>
          <a:xfrm>
            <a:off x="7561800" y="0"/>
            <a:ext cx="1582200" cy="337200"/>
          </a:xfrm>
          <a:prstGeom prst="rect">
            <a:avLst/>
          </a:prstGeom>
          <a:solidFill>
            <a:srgbClr val="666666"/>
          </a:solidFill>
        </p:spPr>
        <p:txBody>
          <a:bodyPr anchorCtr="0" anchor="t" bIns="91425" lIns="91425" rIns="91425" wrap="square" tIns="91425">
            <a:noAutofit/>
          </a:bodyPr>
          <a:lstStyle/>
          <a:p>
            <a:pPr indent="0" lvl="0" marL="0" rtl="0" algn="ctr">
              <a:spcBef>
                <a:spcPts val="0"/>
              </a:spcBef>
              <a:buNone/>
            </a:pPr>
            <a:r>
              <a:rPr lang="en" sz="1000">
                <a:solidFill>
                  <a:srgbClr val="F3F3F3"/>
                </a:solidFill>
              </a:rPr>
              <a:t>Tuesday, 11/14/2017</a:t>
            </a:r>
          </a:p>
        </p:txBody>
      </p:sp>
      <p:pic>
        <p:nvPicPr>
          <p:cNvPr id="251" name="Shape 251"/>
          <p:cNvPicPr preferRelativeResize="0"/>
          <p:nvPr/>
        </p:nvPicPr>
        <p:blipFill>
          <a:blip r:embed="rId3">
            <a:alphaModFix/>
          </a:blip>
          <a:stretch>
            <a:fillRect/>
          </a:stretch>
        </p:blipFill>
        <p:spPr>
          <a:xfrm>
            <a:off x="7847650" y="1844150"/>
            <a:ext cx="476250" cy="1885950"/>
          </a:xfrm>
          <a:prstGeom prst="rect">
            <a:avLst/>
          </a:prstGeom>
          <a:noFill/>
          <a:ln>
            <a:noFill/>
          </a:ln>
        </p:spPr>
      </p:pic>
      <p:pic>
        <p:nvPicPr>
          <p:cNvPr id="252" name="Shape 252"/>
          <p:cNvPicPr preferRelativeResize="0"/>
          <p:nvPr/>
        </p:nvPicPr>
        <p:blipFill>
          <a:blip r:embed="rId4">
            <a:alphaModFix/>
          </a:blip>
          <a:stretch>
            <a:fillRect/>
          </a:stretch>
        </p:blipFill>
        <p:spPr>
          <a:xfrm>
            <a:off x="997650" y="635625"/>
            <a:ext cx="1328450" cy="1359350"/>
          </a:xfrm>
          <a:prstGeom prst="rect">
            <a:avLst/>
          </a:prstGeom>
          <a:noFill/>
          <a:ln>
            <a:noFill/>
          </a:ln>
        </p:spPr>
      </p:pic>
      <p:pic>
        <p:nvPicPr>
          <p:cNvPr id="253" name="Shape 253"/>
          <p:cNvPicPr preferRelativeResize="0"/>
          <p:nvPr/>
        </p:nvPicPr>
        <p:blipFill>
          <a:blip r:embed="rId5">
            <a:alphaModFix/>
          </a:blip>
          <a:stretch>
            <a:fillRect/>
          </a:stretch>
        </p:blipFill>
        <p:spPr>
          <a:xfrm>
            <a:off x="997650" y="2107463"/>
            <a:ext cx="1328450" cy="1359331"/>
          </a:xfrm>
          <a:prstGeom prst="rect">
            <a:avLst/>
          </a:prstGeom>
          <a:noFill/>
          <a:ln>
            <a:noFill/>
          </a:ln>
        </p:spPr>
      </p:pic>
      <p:pic>
        <p:nvPicPr>
          <p:cNvPr id="254" name="Shape 254"/>
          <p:cNvPicPr preferRelativeResize="0"/>
          <p:nvPr/>
        </p:nvPicPr>
        <p:blipFill>
          <a:blip r:embed="rId6">
            <a:alphaModFix/>
          </a:blip>
          <a:stretch>
            <a:fillRect/>
          </a:stretch>
        </p:blipFill>
        <p:spPr>
          <a:xfrm>
            <a:off x="997651" y="3579275"/>
            <a:ext cx="1328450" cy="1359332"/>
          </a:xfrm>
          <a:prstGeom prst="rect">
            <a:avLst/>
          </a:prstGeom>
          <a:noFill/>
          <a:ln>
            <a:noFill/>
          </a:ln>
        </p:spPr>
      </p:pic>
      <p:pic>
        <p:nvPicPr>
          <p:cNvPr id="255" name="Shape 255"/>
          <p:cNvPicPr preferRelativeResize="0"/>
          <p:nvPr/>
        </p:nvPicPr>
        <p:blipFill>
          <a:blip r:embed="rId7">
            <a:alphaModFix/>
          </a:blip>
          <a:stretch>
            <a:fillRect/>
          </a:stretch>
        </p:blipFill>
        <p:spPr>
          <a:xfrm>
            <a:off x="2710150" y="635625"/>
            <a:ext cx="1328450" cy="1359343"/>
          </a:xfrm>
          <a:prstGeom prst="rect">
            <a:avLst/>
          </a:prstGeom>
          <a:noFill/>
          <a:ln>
            <a:noFill/>
          </a:ln>
        </p:spPr>
      </p:pic>
      <p:pic>
        <p:nvPicPr>
          <p:cNvPr id="256" name="Shape 256"/>
          <p:cNvPicPr preferRelativeResize="0"/>
          <p:nvPr/>
        </p:nvPicPr>
        <p:blipFill>
          <a:blip r:embed="rId8">
            <a:alphaModFix/>
          </a:blip>
          <a:stretch>
            <a:fillRect/>
          </a:stretch>
        </p:blipFill>
        <p:spPr>
          <a:xfrm>
            <a:off x="2710150" y="2107456"/>
            <a:ext cx="1328450" cy="1359344"/>
          </a:xfrm>
          <a:prstGeom prst="rect">
            <a:avLst/>
          </a:prstGeom>
          <a:noFill/>
          <a:ln>
            <a:noFill/>
          </a:ln>
        </p:spPr>
      </p:pic>
      <p:pic>
        <p:nvPicPr>
          <p:cNvPr id="257" name="Shape 257"/>
          <p:cNvPicPr preferRelativeResize="0"/>
          <p:nvPr/>
        </p:nvPicPr>
        <p:blipFill>
          <a:blip r:embed="rId9">
            <a:alphaModFix/>
          </a:blip>
          <a:stretch>
            <a:fillRect/>
          </a:stretch>
        </p:blipFill>
        <p:spPr>
          <a:xfrm>
            <a:off x="2710150" y="3579275"/>
            <a:ext cx="1328450" cy="1359356"/>
          </a:xfrm>
          <a:prstGeom prst="rect">
            <a:avLst/>
          </a:prstGeom>
          <a:noFill/>
          <a:ln>
            <a:noFill/>
          </a:ln>
        </p:spPr>
      </p:pic>
      <p:pic>
        <p:nvPicPr>
          <p:cNvPr id="258" name="Shape 258"/>
          <p:cNvPicPr preferRelativeResize="0"/>
          <p:nvPr/>
        </p:nvPicPr>
        <p:blipFill>
          <a:blip r:embed="rId10">
            <a:alphaModFix/>
          </a:blip>
          <a:stretch>
            <a:fillRect/>
          </a:stretch>
        </p:blipFill>
        <p:spPr>
          <a:xfrm>
            <a:off x="4422651" y="635637"/>
            <a:ext cx="1328450" cy="1359338"/>
          </a:xfrm>
          <a:prstGeom prst="rect">
            <a:avLst/>
          </a:prstGeom>
          <a:noFill/>
          <a:ln>
            <a:noFill/>
          </a:ln>
        </p:spPr>
      </p:pic>
      <p:pic>
        <p:nvPicPr>
          <p:cNvPr id="259" name="Shape 259"/>
          <p:cNvPicPr preferRelativeResize="0"/>
          <p:nvPr/>
        </p:nvPicPr>
        <p:blipFill>
          <a:blip r:embed="rId11">
            <a:alphaModFix/>
          </a:blip>
          <a:stretch>
            <a:fillRect/>
          </a:stretch>
        </p:blipFill>
        <p:spPr>
          <a:xfrm>
            <a:off x="4422650" y="2107461"/>
            <a:ext cx="1328450" cy="1359344"/>
          </a:xfrm>
          <a:prstGeom prst="rect">
            <a:avLst/>
          </a:prstGeom>
          <a:noFill/>
          <a:ln>
            <a:noFill/>
          </a:ln>
        </p:spPr>
      </p:pic>
      <p:pic>
        <p:nvPicPr>
          <p:cNvPr id="260" name="Shape 260"/>
          <p:cNvPicPr preferRelativeResize="0"/>
          <p:nvPr/>
        </p:nvPicPr>
        <p:blipFill>
          <a:blip r:embed="rId12">
            <a:alphaModFix/>
          </a:blip>
          <a:stretch>
            <a:fillRect/>
          </a:stretch>
        </p:blipFill>
        <p:spPr>
          <a:xfrm>
            <a:off x="4422650" y="3579275"/>
            <a:ext cx="1328450" cy="1359344"/>
          </a:xfrm>
          <a:prstGeom prst="rect">
            <a:avLst/>
          </a:prstGeom>
          <a:noFill/>
          <a:ln>
            <a:noFill/>
          </a:ln>
        </p:spPr>
      </p:pic>
      <p:pic>
        <p:nvPicPr>
          <p:cNvPr id="261" name="Shape 261"/>
          <p:cNvPicPr preferRelativeResize="0"/>
          <p:nvPr/>
        </p:nvPicPr>
        <p:blipFill>
          <a:blip r:embed="rId13">
            <a:alphaModFix/>
          </a:blip>
          <a:stretch>
            <a:fillRect/>
          </a:stretch>
        </p:blipFill>
        <p:spPr>
          <a:xfrm>
            <a:off x="6135150" y="635625"/>
            <a:ext cx="1328450" cy="1359344"/>
          </a:xfrm>
          <a:prstGeom prst="rect">
            <a:avLst/>
          </a:prstGeom>
          <a:noFill/>
          <a:ln>
            <a:noFill/>
          </a:ln>
        </p:spPr>
      </p:pic>
      <p:pic>
        <p:nvPicPr>
          <p:cNvPr id="262" name="Shape 262"/>
          <p:cNvPicPr preferRelativeResize="0"/>
          <p:nvPr/>
        </p:nvPicPr>
        <p:blipFill>
          <a:blip r:embed="rId14">
            <a:alphaModFix/>
          </a:blip>
          <a:stretch>
            <a:fillRect/>
          </a:stretch>
        </p:blipFill>
        <p:spPr>
          <a:xfrm>
            <a:off x="6135150" y="2107449"/>
            <a:ext cx="1328450" cy="1359344"/>
          </a:xfrm>
          <a:prstGeom prst="rect">
            <a:avLst/>
          </a:prstGeom>
          <a:noFill/>
          <a:ln>
            <a:noFill/>
          </a:ln>
        </p:spPr>
      </p:pic>
      <p:pic>
        <p:nvPicPr>
          <p:cNvPr id="263" name="Shape 263"/>
          <p:cNvPicPr preferRelativeResize="0"/>
          <p:nvPr/>
        </p:nvPicPr>
        <p:blipFill>
          <a:blip r:embed="rId15">
            <a:alphaModFix/>
          </a:blip>
          <a:stretch>
            <a:fillRect/>
          </a:stretch>
        </p:blipFill>
        <p:spPr>
          <a:xfrm>
            <a:off x="6135150" y="3579275"/>
            <a:ext cx="1328450" cy="135936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a:spcBef>
                <a:spcPts val="0"/>
              </a:spcBef>
              <a:buNone/>
            </a:pPr>
            <a:r>
              <a:rPr b="1" lang="en" sz="2400"/>
              <a:t>Bin #1</a:t>
            </a:r>
            <a:r>
              <a:rPr lang="en" sz="2400"/>
              <a:t> K-means Result with </a:t>
            </a:r>
            <a:r>
              <a:rPr lang="en" sz="2400"/>
              <a:t>Wind Speed 3-6 m/s </a:t>
            </a:r>
          </a:p>
          <a:p>
            <a:pPr indent="0" lvl="0" marL="0" rtl="0">
              <a:spcBef>
                <a:spcPts val="0"/>
              </a:spcBef>
              <a:buNone/>
            </a:pPr>
            <a:r>
              <a:t/>
            </a:r>
            <a:endParaRPr sz="2400"/>
          </a:p>
        </p:txBody>
      </p:sp>
      <p:sp>
        <p:nvSpPr>
          <p:cNvPr id="269" name="Shape 26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270" name="Shape 270"/>
          <p:cNvSpPr txBox="1"/>
          <p:nvPr>
            <p:ph idx="4294967295" type="subTitle"/>
          </p:nvPr>
        </p:nvSpPr>
        <p:spPr>
          <a:xfrm>
            <a:off x="7561800" y="0"/>
            <a:ext cx="1582200" cy="337200"/>
          </a:xfrm>
          <a:prstGeom prst="rect">
            <a:avLst/>
          </a:prstGeom>
          <a:solidFill>
            <a:srgbClr val="666666"/>
          </a:solidFill>
        </p:spPr>
        <p:txBody>
          <a:bodyPr anchorCtr="0" anchor="t" bIns="91425" lIns="91425" rIns="91425" wrap="square" tIns="91425">
            <a:noAutofit/>
          </a:bodyPr>
          <a:lstStyle/>
          <a:p>
            <a:pPr indent="0" lvl="0" marL="0" rtl="0" algn="ctr">
              <a:spcBef>
                <a:spcPts val="0"/>
              </a:spcBef>
              <a:buNone/>
            </a:pPr>
            <a:r>
              <a:rPr lang="en" sz="1000">
                <a:solidFill>
                  <a:srgbClr val="F3F3F3"/>
                </a:solidFill>
              </a:rPr>
              <a:t>Sunday, 11/19/2017</a:t>
            </a:r>
          </a:p>
        </p:txBody>
      </p:sp>
      <p:sp>
        <p:nvSpPr>
          <p:cNvPr id="271" name="Shape 271"/>
          <p:cNvSpPr txBox="1"/>
          <p:nvPr>
            <p:ph idx="2" type="body"/>
          </p:nvPr>
        </p:nvSpPr>
        <p:spPr>
          <a:xfrm>
            <a:off x="500475" y="1042575"/>
            <a:ext cx="5245200" cy="506100"/>
          </a:xfrm>
          <a:prstGeom prst="rect">
            <a:avLst/>
          </a:prstGeom>
        </p:spPr>
        <p:txBody>
          <a:bodyPr anchorCtr="0" anchor="t" bIns="91425" lIns="91425" rIns="91425" wrap="square" tIns="91425">
            <a:noAutofit/>
          </a:bodyPr>
          <a:lstStyle/>
          <a:p>
            <a:pPr indent="0" lvl="0" marL="0" rtl="0">
              <a:spcBef>
                <a:spcPts val="0"/>
              </a:spcBef>
              <a:buNone/>
            </a:pPr>
            <a:r>
              <a:rPr b="1" lang="en" sz="1800"/>
              <a:t>Average months are classified into 3 clusters:</a:t>
            </a:r>
          </a:p>
        </p:txBody>
      </p:sp>
      <p:grpSp>
        <p:nvGrpSpPr>
          <p:cNvPr id="272" name="Shape 272"/>
          <p:cNvGrpSpPr/>
          <p:nvPr/>
        </p:nvGrpSpPr>
        <p:grpSpPr>
          <a:xfrm>
            <a:off x="1252088" y="1777275"/>
            <a:ext cx="6639816" cy="241500"/>
            <a:chOff x="387900" y="1548575"/>
            <a:chExt cx="6639816" cy="241500"/>
          </a:xfrm>
        </p:grpSpPr>
        <p:sp>
          <p:nvSpPr>
            <p:cNvPr id="273" name="Shape 273"/>
            <p:cNvSpPr/>
            <p:nvPr/>
          </p:nvSpPr>
          <p:spPr>
            <a:xfrm>
              <a:off x="387900" y="1548575"/>
              <a:ext cx="517800" cy="2415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Jan</a:t>
              </a:r>
            </a:p>
          </p:txBody>
        </p:sp>
        <p:sp>
          <p:nvSpPr>
            <p:cNvPr id="274" name="Shape 274"/>
            <p:cNvSpPr/>
            <p:nvPr/>
          </p:nvSpPr>
          <p:spPr>
            <a:xfrm>
              <a:off x="944447" y="1548575"/>
              <a:ext cx="517800" cy="2415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Feb</a:t>
              </a:r>
            </a:p>
          </p:txBody>
        </p:sp>
        <p:sp>
          <p:nvSpPr>
            <p:cNvPr id="275" name="Shape 275"/>
            <p:cNvSpPr/>
            <p:nvPr/>
          </p:nvSpPr>
          <p:spPr>
            <a:xfrm>
              <a:off x="1500994" y="1548575"/>
              <a:ext cx="517800" cy="2415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Mar</a:t>
              </a:r>
            </a:p>
          </p:txBody>
        </p:sp>
        <p:sp>
          <p:nvSpPr>
            <p:cNvPr id="276" name="Shape 276"/>
            <p:cNvSpPr/>
            <p:nvPr/>
          </p:nvSpPr>
          <p:spPr>
            <a:xfrm>
              <a:off x="2057541" y="1548575"/>
              <a:ext cx="517800" cy="2415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Apr</a:t>
              </a:r>
            </a:p>
          </p:txBody>
        </p:sp>
        <p:sp>
          <p:nvSpPr>
            <p:cNvPr id="277" name="Shape 277"/>
            <p:cNvSpPr/>
            <p:nvPr/>
          </p:nvSpPr>
          <p:spPr>
            <a:xfrm>
              <a:off x="2614088" y="1548575"/>
              <a:ext cx="517800" cy="2415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May</a:t>
              </a:r>
            </a:p>
          </p:txBody>
        </p:sp>
        <p:sp>
          <p:nvSpPr>
            <p:cNvPr id="278" name="Shape 278"/>
            <p:cNvSpPr/>
            <p:nvPr/>
          </p:nvSpPr>
          <p:spPr>
            <a:xfrm>
              <a:off x="3170635" y="1548575"/>
              <a:ext cx="517800" cy="241500"/>
            </a:xfrm>
            <a:prstGeom prst="roundRect">
              <a:avLst>
                <a:gd fmla="val 16667" name="adj"/>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Jun</a:t>
              </a:r>
            </a:p>
          </p:txBody>
        </p:sp>
        <p:sp>
          <p:nvSpPr>
            <p:cNvPr id="279" name="Shape 279"/>
            <p:cNvSpPr/>
            <p:nvPr/>
          </p:nvSpPr>
          <p:spPr>
            <a:xfrm>
              <a:off x="3727182" y="1548575"/>
              <a:ext cx="517800" cy="241500"/>
            </a:xfrm>
            <a:prstGeom prst="roundRect">
              <a:avLst>
                <a:gd fmla="val 16667" name="adj"/>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Jul</a:t>
              </a:r>
            </a:p>
          </p:txBody>
        </p:sp>
        <p:sp>
          <p:nvSpPr>
            <p:cNvPr id="280" name="Shape 280"/>
            <p:cNvSpPr/>
            <p:nvPr/>
          </p:nvSpPr>
          <p:spPr>
            <a:xfrm>
              <a:off x="4283729" y="1548575"/>
              <a:ext cx="517800" cy="241500"/>
            </a:xfrm>
            <a:prstGeom prst="roundRect">
              <a:avLst>
                <a:gd fmla="val 16667" name="adj"/>
              </a:avLst>
            </a:prstGeom>
            <a:solidFill>
              <a:srgbClr val="F9CB9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Aug</a:t>
              </a:r>
            </a:p>
          </p:txBody>
        </p:sp>
        <p:sp>
          <p:nvSpPr>
            <p:cNvPr id="281" name="Shape 281"/>
            <p:cNvSpPr/>
            <p:nvPr/>
          </p:nvSpPr>
          <p:spPr>
            <a:xfrm>
              <a:off x="4840276" y="1548575"/>
              <a:ext cx="517800" cy="241500"/>
            </a:xfrm>
            <a:prstGeom prst="roundRect">
              <a:avLst>
                <a:gd fmla="val 16667" name="adj"/>
              </a:avLst>
            </a:prstGeom>
            <a:solidFill>
              <a:srgbClr val="F9CB9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Sep</a:t>
              </a:r>
            </a:p>
          </p:txBody>
        </p:sp>
        <p:sp>
          <p:nvSpPr>
            <p:cNvPr id="282" name="Shape 282"/>
            <p:cNvSpPr/>
            <p:nvPr/>
          </p:nvSpPr>
          <p:spPr>
            <a:xfrm>
              <a:off x="5396823" y="1548575"/>
              <a:ext cx="517800" cy="241500"/>
            </a:xfrm>
            <a:prstGeom prst="roundRect">
              <a:avLst>
                <a:gd fmla="val 16667" name="adj"/>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Oct</a:t>
              </a:r>
            </a:p>
          </p:txBody>
        </p:sp>
        <p:sp>
          <p:nvSpPr>
            <p:cNvPr id="283" name="Shape 283"/>
            <p:cNvSpPr/>
            <p:nvPr/>
          </p:nvSpPr>
          <p:spPr>
            <a:xfrm>
              <a:off x="5953369" y="1548575"/>
              <a:ext cx="517800" cy="2415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Nov</a:t>
              </a:r>
            </a:p>
          </p:txBody>
        </p:sp>
        <p:sp>
          <p:nvSpPr>
            <p:cNvPr id="284" name="Shape 284"/>
            <p:cNvSpPr/>
            <p:nvPr/>
          </p:nvSpPr>
          <p:spPr>
            <a:xfrm>
              <a:off x="6509916" y="1548575"/>
              <a:ext cx="517800" cy="2415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Dec</a:t>
              </a:r>
            </a:p>
          </p:txBody>
        </p:sp>
      </p:grpSp>
      <p:sp>
        <p:nvSpPr>
          <p:cNvPr id="285" name="Shape 285"/>
          <p:cNvSpPr/>
          <p:nvPr/>
        </p:nvSpPr>
        <p:spPr>
          <a:xfrm>
            <a:off x="6068575" y="1206613"/>
            <a:ext cx="120600" cy="1167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000"/>
          </a:p>
        </p:txBody>
      </p:sp>
      <p:sp>
        <p:nvSpPr>
          <p:cNvPr id="286" name="Shape 286"/>
          <p:cNvSpPr/>
          <p:nvPr/>
        </p:nvSpPr>
        <p:spPr>
          <a:xfrm>
            <a:off x="6800550" y="1206625"/>
            <a:ext cx="120600" cy="116700"/>
          </a:xfrm>
          <a:prstGeom prst="roundRect">
            <a:avLst>
              <a:gd fmla="val 16667" name="adj"/>
            </a:avLst>
          </a:prstGeom>
          <a:solidFill>
            <a:srgbClr val="F9CB9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000"/>
          </a:p>
        </p:txBody>
      </p:sp>
      <p:sp>
        <p:nvSpPr>
          <p:cNvPr id="287" name="Shape 287"/>
          <p:cNvSpPr/>
          <p:nvPr/>
        </p:nvSpPr>
        <p:spPr>
          <a:xfrm>
            <a:off x="7608732" y="1206625"/>
            <a:ext cx="120600" cy="116700"/>
          </a:xfrm>
          <a:prstGeom prst="roundRect">
            <a:avLst>
              <a:gd fmla="val 16667" name="adj"/>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000"/>
          </a:p>
        </p:txBody>
      </p:sp>
      <p:sp>
        <p:nvSpPr>
          <p:cNvPr id="288" name="Shape 288"/>
          <p:cNvSpPr txBox="1"/>
          <p:nvPr>
            <p:ph idx="1" type="body"/>
          </p:nvPr>
        </p:nvSpPr>
        <p:spPr>
          <a:xfrm>
            <a:off x="7695300" y="1099663"/>
            <a:ext cx="908400" cy="330600"/>
          </a:xfrm>
          <a:prstGeom prst="rect">
            <a:avLst/>
          </a:prstGeom>
        </p:spPr>
        <p:txBody>
          <a:bodyPr anchorCtr="0" anchor="t" bIns="91425" lIns="91425" rIns="91425" wrap="square" tIns="91425">
            <a:noAutofit/>
          </a:bodyPr>
          <a:lstStyle/>
          <a:p>
            <a:pPr indent="0" lvl="0" marL="0" rtl="0">
              <a:lnSpc>
                <a:spcPct val="100000"/>
              </a:lnSpc>
              <a:spcBef>
                <a:spcPts val="0"/>
              </a:spcBef>
              <a:spcAft>
                <a:spcPts val="1000"/>
              </a:spcAft>
              <a:buNone/>
            </a:pPr>
            <a:r>
              <a:rPr lang="en" sz="900"/>
              <a:t>transitional</a:t>
            </a:r>
          </a:p>
        </p:txBody>
      </p:sp>
      <p:sp>
        <p:nvSpPr>
          <p:cNvPr id="289" name="Shape 289"/>
          <p:cNvSpPr txBox="1"/>
          <p:nvPr>
            <p:ph idx="1" type="body"/>
          </p:nvPr>
        </p:nvSpPr>
        <p:spPr>
          <a:xfrm>
            <a:off x="6901950" y="1099663"/>
            <a:ext cx="908400" cy="330600"/>
          </a:xfrm>
          <a:prstGeom prst="rect">
            <a:avLst/>
          </a:prstGeom>
        </p:spPr>
        <p:txBody>
          <a:bodyPr anchorCtr="0" anchor="t" bIns="91425" lIns="91425" rIns="91425" wrap="square" tIns="91425">
            <a:noAutofit/>
          </a:bodyPr>
          <a:lstStyle/>
          <a:p>
            <a:pPr indent="0" lvl="0" marL="0" rtl="0">
              <a:lnSpc>
                <a:spcPct val="100000"/>
              </a:lnSpc>
              <a:spcBef>
                <a:spcPts val="0"/>
              </a:spcBef>
              <a:spcAft>
                <a:spcPts val="1000"/>
              </a:spcAft>
              <a:buNone/>
            </a:pPr>
            <a:r>
              <a:rPr lang="en" sz="900"/>
              <a:t>summer</a:t>
            </a:r>
          </a:p>
        </p:txBody>
      </p:sp>
      <p:sp>
        <p:nvSpPr>
          <p:cNvPr id="290" name="Shape 290"/>
          <p:cNvSpPr txBox="1"/>
          <p:nvPr>
            <p:ph idx="1" type="body"/>
          </p:nvPr>
        </p:nvSpPr>
        <p:spPr>
          <a:xfrm>
            <a:off x="6189175" y="1099663"/>
            <a:ext cx="908400" cy="330600"/>
          </a:xfrm>
          <a:prstGeom prst="rect">
            <a:avLst/>
          </a:prstGeom>
        </p:spPr>
        <p:txBody>
          <a:bodyPr anchorCtr="0" anchor="t" bIns="91425" lIns="91425" rIns="91425" wrap="square" tIns="91425">
            <a:noAutofit/>
          </a:bodyPr>
          <a:lstStyle/>
          <a:p>
            <a:pPr indent="0" lvl="0" marL="0" rtl="0">
              <a:lnSpc>
                <a:spcPct val="100000"/>
              </a:lnSpc>
              <a:spcBef>
                <a:spcPts val="0"/>
              </a:spcBef>
              <a:spcAft>
                <a:spcPts val="1000"/>
              </a:spcAft>
              <a:buNone/>
            </a:pPr>
            <a:r>
              <a:rPr lang="en" sz="900"/>
              <a:t>winter</a:t>
            </a:r>
          </a:p>
        </p:txBody>
      </p:sp>
      <p:sp>
        <p:nvSpPr>
          <p:cNvPr id="291" name="Shape 291"/>
          <p:cNvSpPr txBox="1"/>
          <p:nvPr>
            <p:ph idx="2" type="body"/>
          </p:nvPr>
        </p:nvSpPr>
        <p:spPr>
          <a:xfrm>
            <a:off x="500475" y="2247375"/>
            <a:ext cx="8103300" cy="506100"/>
          </a:xfrm>
          <a:prstGeom prst="rect">
            <a:avLst/>
          </a:prstGeom>
        </p:spPr>
        <p:txBody>
          <a:bodyPr anchorCtr="0" anchor="t" bIns="91425" lIns="91425" rIns="91425" wrap="square" tIns="91425">
            <a:noAutofit/>
          </a:bodyPr>
          <a:lstStyle/>
          <a:p>
            <a:pPr indent="0" lvl="0" marL="0" rtl="0">
              <a:spcBef>
                <a:spcPts val="0"/>
              </a:spcBef>
              <a:buNone/>
            </a:pPr>
            <a:r>
              <a:rPr b="1" lang="en" sz="1800"/>
              <a:t>2-D histogram</a:t>
            </a:r>
            <a:r>
              <a:rPr b="1" lang="en" sz="1800"/>
              <a:t> </a:t>
            </a:r>
            <a:r>
              <a:rPr b="1" lang="en" sz="1800"/>
              <a:t>with pCO2 and sea-surface temperature:</a:t>
            </a:r>
          </a:p>
        </p:txBody>
      </p:sp>
      <p:pic>
        <p:nvPicPr>
          <p:cNvPr id="292" name="Shape 292"/>
          <p:cNvPicPr preferRelativeResize="0"/>
          <p:nvPr/>
        </p:nvPicPr>
        <p:blipFill>
          <a:blip r:embed="rId3">
            <a:alphaModFix/>
          </a:blip>
          <a:stretch>
            <a:fillRect/>
          </a:stretch>
        </p:blipFill>
        <p:spPr>
          <a:xfrm>
            <a:off x="1252100" y="2799325"/>
            <a:ext cx="1778226" cy="1909750"/>
          </a:xfrm>
          <a:prstGeom prst="rect">
            <a:avLst/>
          </a:prstGeom>
          <a:noFill/>
          <a:ln>
            <a:noFill/>
          </a:ln>
        </p:spPr>
      </p:pic>
      <p:pic>
        <p:nvPicPr>
          <p:cNvPr id="293" name="Shape 293"/>
          <p:cNvPicPr preferRelativeResize="0"/>
          <p:nvPr/>
        </p:nvPicPr>
        <p:blipFill>
          <a:blip r:embed="rId4">
            <a:alphaModFix/>
          </a:blip>
          <a:stretch>
            <a:fillRect/>
          </a:stretch>
        </p:blipFill>
        <p:spPr>
          <a:xfrm>
            <a:off x="3605937" y="2799325"/>
            <a:ext cx="1778226" cy="1909750"/>
          </a:xfrm>
          <a:prstGeom prst="rect">
            <a:avLst/>
          </a:prstGeom>
          <a:noFill/>
          <a:ln>
            <a:noFill/>
          </a:ln>
        </p:spPr>
      </p:pic>
      <p:pic>
        <p:nvPicPr>
          <p:cNvPr id="294" name="Shape 294"/>
          <p:cNvPicPr preferRelativeResize="0"/>
          <p:nvPr/>
        </p:nvPicPr>
        <p:blipFill>
          <a:blip r:embed="rId5">
            <a:alphaModFix/>
          </a:blip>
          <a:stretch>
            <a:fillRect/>
          </a:stretch>
        </p:blipFill>
        <p:spPr>
          <a:xfrm>
            <a:off x="5959774" y="2799325"/>
            <a:ext cx="1778226" cy="1909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type="title"/>
          </p:nvPr>
        </p:nvSpPr>
        <p:spPr>
          <a:xfrm>
            <a:off x="311700" y="13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sz="2400"/>
              <a:t>Wind Speed Bin #2: </a:t>
            </a:r>
            <a:r>
              <a:rPr b="1" lang="en" sz="2400"/>
              <a:t>6</a:t>
            </a:r>
            <a:r>
              <a:rPr b="1" lang="en" sz="2400"/>
              <a:t>-9 m/s </a:t>
            </a:r>
          </a:p>
        </p:txBody>
      </p:sp>
      <p:sp>
        <p:nvSpPr>
          <p:cNvPr id="300" name="Shape 30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301" name="Shape 301"/>
          <p:cNvSpPr txBox="1"/>
          <p:nvPr>
            <p:ph idx="4294967295" type="subTitle"/>
          </p:nvPr>
        </p:nvSpPr>
        <p:spPr>
          <a:xfrm>
            <a:off x="7561800" y="0"/>
            <a:ext cx="1582200" cy="337200"/>
          </a:xfrm>
          <a:prstGeom prst="rect">
            <a:avLst/>
          </a:prstGeom>
          <a:solidFill>
            <a:srgbClr val="666666"/>
          </a:solidFill>
        </p:spPr>
        <p:txBody>
          <a:bodyPr anchorCtr="0" anchor="t" bIns="91425" lIns="91425" rIns="91425" wrap="square" tIns="91425">
            <a:noAutofit/>
          </a:bodyPr>
          <a:lstStyle/>
          <a:p>
            <a:pPr indent="0" lvl="0" marL="0" rtl="0" algn="ctr">
              <a:spcBef>
                <a:spcPts val="0"/>
              </a:spcBef>
              <a:buNone/>
            </a:pPr>
            <a:r>
              <a:rPr lang="en" sz="1000">
                <a:solidFill>
                  <a:srgbClr val="F3F3F3"/>
                </a:solidFill>
              </a:rPr>
              <a:t>Tuesday, 11/14/2017</a:t>
            </a:r>
          </a:p>
        </p:txBody>
      </p:sp>
      <p:pic>
        <p:nvPicPr>
          <p:cNvPr id="302" name="Shape 302"/>
          <p:cNvPicPr preferRelativeResize="0"/>
          <p:nvPr/>
        </p:nvPicPr>
        <p:blipFill>
          <a:blip r:embed="rId3">
            <a:alphaModFix/>
          </a:blip>
          <a:stretch>
            <a:fillRect/>
          </a:stretch>
        </p:blipFill>
        <p:spPr>
          <a:xfrm>
            <a:off x="979200" y="683925"/>
            <a:ext cx="1331785" cy="1312252"/>
          </a:xfrm>
          <a:prstGeom prst="rect">
            <a:avLst/>
          </a:prstGeom>
          <a:noFill/>
          <a:ln>
            <a:noFill/>
          </a:ln>
        </p:spPr>
      </p:pic>
      <p:pic>
        <p:nvPicPr>
          <p:cNvPr id="303" name="Shape 303"/>
          <p:cNvPicPr preferRelativeResize="0"/>
          <p:nvPr/>
        </p:nvPicPr>
        <p:blipFill>
          <a:blip r:embed="rId4">
            <a:alphaModFix/>
          </a:blip>
          <a:stretch>
            <a:fillRect/>
          </a:stretch>
        </p:blipFill>
        <p:spPr>
          <a:xfrm>
            <a:off x="979197" y="2105750"/>
            <a:ext cx="1331785" cy="1312252"/>
          </a:xfrm>
          <a:prstGeom prst="rect">
            <a:avLst/>
          </a:prstGeom>
          <a:noFill/>
          <a:ln>
            <a:noFill/>
          </a:ln>
        </p:spPr>
      </p:pic>
      <p:pic>
        <p:nvPicPr>
          <p:cNvPr id="304" name="Shape 304"/>
          <p:cNvPicPr preferRelativeResize="0"/>
          <p:nvPr/>
        </p:nvPicPr>
        <p:blipFill>
          <a:blip r:embed="rId5">
            <a:alphaModFix/>
          </a:blip>
          <a:stretch>
            <a:fillRect/>
          </a:stretch>
        </p:blipFill>
        <p:spPr>
          <a:xfrm>
            <a:off x="979200" y="3527573"/>
            <a:ext cx="1331785" cy="1312252"/>
          </a:xfrm>
          <a:prstGeom prst="rect">
            <a:avLst/>
          </a:prstGeom>
          <a:noFill/>
          <a:ln>
            <a:noFill/>
          </a:ln>
        </p:spPr>
      </p:pic>
      <p:pic>
        <p:nvPicPr>
          <p:cNvPr id="305" name="Shape 305"/>
          <p:cNvPicPr preferRelativeResize="0"/>
          <p:nvPr/>
        </p:nvPicPr>
        <p:blipFill>
          <a:blip r:embed="rId6">
            <a:alphaModFix/>
          </a:blip>
          <a:stretch>
            <a:fillRect/>
          </a:stretch>
        </p:blipFill>
        <p:spPr>
          <a:xfrm>
            <a:off x="2690219" y="683925"/>
            <a:ext cx="1331785" cy="1312252"/>
          </a:xfrm>
          <a:prstGeom prst="rect">
            <a:avLst/>
          </a:prstGeom>
          <a:noFill/>
          <a:ln>
            <a:noFill/>
          </a:ln>
        </p:spPr>
      </p:pic>
      <p:pic>
        <p:nvPicPr>
          <p:cNvPr id="306" name="Shape 306"/>
          <p:cNvPicPr preferRelativeResize="0"/>
          <p:nvPr/>
        </p:nvPicPr>
        <p:blipFill>
          <a:blip r:embed="rId7">
            <a:alphaModFix/>
          </a:blip>
          <a:stretch>
            <a:fillRect/>
          </a:stretch>
        </p:blipFill>
        <p:spPr>
          <a:xfrm>
            <a:off x="2690222" y="2148573"/>
            <a:ext cx="1331785" cy="1312252"/>
          </a:xfrm>
          <a:prstGeom prst="rect">
            <a:avLst/>
          </a:prstGeom>
          <a:noFill/>
          <a:ln>
            <a:noFill/>
          </a:ln>
        </p:spPr>
      </p:pic>
      <p:pic>
        <p:nvPicPr>
          <p:cNvPr id="307" name="Shape 307"/>
          <p:cNvPicPr preferRelativeResize="0"/>
          <p:nvPr/>
        </p:nvPicPr>
        <p:blipFill>
          <a:blip r:embed="rId8">
            <a:alphaModFix/>
          </a:blip>
          <a:stretch>
            <a:fillRect/>
          </a:stretch>
        </p:blipFill>
        <p:spPr>
          <a:xfrm>
            <a:off x="2690215" y="3527575"/>
            <a:ext cx="1331785" cy="1312252"/>
          </a:xfrm>
          <a:prstGeom prst="rect">
            <a:avLst/>
          </a:prstGeom>
          <a:noFill/>
          <a:ln>
            <a:noFill/>
          </a:ln>
        </p:spPr>
      </p:pic>
      <p:pic>
        <p:nvPicPr>
          <p:cNvPr id="308" name="Shape 308"/>
          <p:cNvPicPr preferRelativeResize="0"/>
          <p:nvPr/>
        </p:nvPicPr>
        <p:blipFill>
          <a:blip r:embed="rId9">
            <a:alphaModFix/>
          </a:blip>
          <a:stretch>
            <a:fillRect/>
          </a:stretch>
        </p:blipFill>
        <p:spPr>
          <a:xfrm>
            <a:off x="4401244" y="683923"/>
            <a:ext cx="1331785" cy="1312252"/>
          </a:xfrm>
          <a:prstGeom prst="rect">
            <a:avLst/>
          </a:prstGeom>
          <a:noFill/>
          <a:ln>
            <a:noFill/>
          </a:ln>
        </p:spPr>
      </p:pic>
      <p:pic>
        <p:nvPicPr>
          <p:cNvPr id="309" name="Shape 309"/>
          <p:cNvPicPr preferRelativeResize="0"/>
          <p:nvPr/>
        </p:nvPicPr>
        <p:blipFill>
          <a:blip r:embed="rId10">
            <a:alphaModFix/>
          </a:blip>
          <a:stretch>
            <a:fillRect/>
          </a:stretch>
        </p:blipFill>
        <p:spPr>
          <a:xfrm>
            <a:off x="4401240" y="2148573"/>
            <a:ext cx="1331785" cy="1312252"/>
          </a:xfrm>
          <a:prstGeom prst="rect">
            <a:avLst/>
          </a:prstGeom>
          <a:noFill/>
          <a:ln>
            <a:noFill/>
          </a:ln>
        </p:spPr>
      </p:pic>
      <p:pic>
        <p:nvPicPr>
          <p:cNvPr id="310" name="Shape 310"/>
          <p:cNvPicPr preferRelativeResize="0"/>
          <p:nvPr/>
        </p:nvPicPr>
        <p:blipFill>
          <a:blip r:embed="rId11">
            <a:alphaModFix/>
          </a:blip>
          <a:stretch>
            <a:fillRect/>
          </a:stretch>
        </p:blipFill>
        <p:spPr>
          <a:xfrm>
            <a:off x="4401248" y="3527575"/>
            <a:ext cx="1331775" cy="1362746"/>
          </a:xfrm>
          <a:prstGeom prst="rect">
            <a:avLst/>
          </a:prstGeom>
          <a:noFill/>
          <a:ln>
            <a:noFill/>
          </a:ln>
        </p:spPr>
      </p:pic>
      <p:pic>
        <p:nvPicPr>
          <p:cNvPr id="311" name="Shape 311"/>
          <p:cNvPicPr preferRelativeResize="0"/>
          <p:nvPr/>
        </p:nvPicPr>
        <p:blipFill>
          <a:blip r:embed="rId12">
            <a:alphaModFix/>
          </a:blip>
          <a:stretch>
            <a:fillRect/>
          </a:stretch>
        </p:blipFill>
        <p:spPr>
          <a:xfrm>
            <a:off x="6112275" y="683925"/>
            <a:ext cx="1331775" cy="1334747"/>
          </a:xfrm>
          <a:prstGeom prst="rect">
            <a:avLst/>
          </a:prstGeom>
          <a:noFill/>
          <a:ln>
            <a:noFill/>
          </a:ln>
        </p:spPr>
      </p:pic>
      <p:pic>
        <p:nvPicPr>
          <p:cNvPr id="312" name="Shape 312"/>
          <p:cNvPicPr preferRelativeResize="0"/>
          <p:nvPr/>
        </p:nvPicPr>
        <p:blipFill>
          <a:blip r:embed="rId13">
            <a:alphaModFix/>
          </a:blip>
          <a:stretch>
            <a:fillRect/>
          </a:stretch>
        </p:blipFill>
        <p:spPr>
          <a:xfrm>
            <a:off x="6112276" y="2148575"/>
            <a:ext cx="1309328" cy="1312250"/>
          </a:xfrm>
          <a:prstGeom prst="rect">
            <a:avLst/>
          </a:prstGeom>
          <a:noFill/>
          <a:ln>
            <a:noFill/>
          </a:ln>
        </p:spPr>
      </p:pic>
      <p:pic>
        <p:nvPicPr>
          <p:cNvPr id="313" name="Shape 313"/>
          <p:cNvPicPr preferRelativeResize="0"/>
          <p:nvPr/>
        </p:nvPicPr>
        <p:blipFill>
          <a:blip r:embed="rId14">
            <a:alphaModFix/>
          </a:blip>
          <a:stretch>
            <a:fillRect/>
          </a:stretch>
        </p:blipFill>
        <p:spPr>
          <a:xfrm>
            <a:off x="6112275" y="3541575"/>
            <a:ext cx="1331775" cy="1334747"/>
          </a:xfrm>
          <a:prstGeom prst="rect">
            <a:avLst/>
          </a:prstGeom>
          <a:noFill/>
          <a:ln>
            <a:noFill/>
          </a:ln>
        </p:spPr>
      </p:pic>
      <p:pic>
        <p:nvPicPr>
          <p:cNvPr id="314" name="Shape 314"/>
          <p:cNvPicPr preferRelativeResize="0"/>
          <p:nvPr/>
        </p:nvPicPr>
        <p:blipFill>
          <a:blip r:embed="rId15">
            <a:alphaModFix/>
          </a:blip>
          <a:stretch>
            <a:fillRect/>
          </a:stretch>
        </p:blipFill>
        <p:spPr>
          <a:xfrm>
            <a:off x="7847650" y="1844150"/>
            <a:ext cx="476250" cy="1885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rtl="0">
              <a:spcBef>
                <a:spcPts val="0"/>
              </a:spcBef>
              <a:buNone/>
            </a:pPr>
            <a:r>
              <a:rPr b="1" lang="en" sz="2400"/>
              <a:t>Bin #2</a:t>
            </a:r>
            <a:r>
              <a:rPr lang="en" sz="2400"/>
              <a:t> K-means Result with Wind Speed 6-9 m/s </a:t>
            </a:r>
          </a:p>
          <a:p>
            <a:pPr indent="0" lvl="0" marL="0" rtl="0">
              <a:spcBef>
                <a:spcPts val="0"/>
              </a:spcBef>
              <a:buNone/>
            </a:pPr>
            <a:r>
              <a:t/>
            </a:r>
            <a:endParaRPr sz="2400"/>
          </a:p>
        </p:txBody>
      </p:sp>
      <p:sp>
        <p:nvSpPr>
          <p:cNvPr id="320" name="Shape 32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321" name="Shape 321"/>
          <p:cNvSpPr txBox="1"/>
          <p:nvPr>
            <p:ph idx="4294967295" type="subTitle"/>
          </p:nvPr>
        </p:nvSpPr>
        <p:spPr>
          <a:xfrm>
            <a:off x="7561800" y="0"/>
            <a:ext cx="1582200" cy="337200"/>
          </a:xfrm>
          <a:prstGeom prst="rect">
            <a:avLst/>
          </a:prstGeom>
          <a:solidFill>
            <a:srgbClr val="666666"/>
          </a:solidFill>
        </p:spPr>
        <p:txBody>
          <a:bodyPr anchorCtr="0" anchor="t" bIns="91425" lIns="91425" rIns="91425" wrap="square" tIns="91425">
            <a:noAutofit/>
          </a:bodyPr>
          <a:lstStyle/>
          <a:p>
            <a:pPr indent="0" lvl="0" marL="0" rtl="0" algn="ctr">
              <a:spcBef>
                <a:spcPts val="0"/>
              </a:spcBef>
              <a:buNone/>
            </a:pPr>
            <a:r>
              <a:rPr lang="en" sz="1000">
                <a:solidFill>
                  <a:srgbClr val="F3F3F3"/>
                </a:solidFill>
              </a:rPr>
              <a:t>Sunday, 11/19/2017</a:t>
            </a:r>
          </a:p>
        </p:txBody>
      </p:sp>
      <p:sp>
        <p:nvSpPr>
          <p:cNvPr id="322" name="Shape 322"/>
          <p:cNvSpPr txBox="1"/>
          <p:nvPr>
            <p:ph idx="2" type="body"/>
          </p:nvPr>
        </p:nvSpPr>
        <p:spPr>
          <a:xfrm>
            <a:off x="500475" y="1042575"/>
            <a:ext cx="5245200" cy="506100"/>
          </a:xfrm>
          <a:prstGeom prst="rect">
            <a:avLst/>
          </a:prstGeom>
        </p:spPr>
        <p:txBody>
          <a:bodyPr anchorCtr="0" anchor="t" bIns="91425" lIns="91425" rIns="91425" wrap="square" tIns="91425">
            <a:noAutofit/>
          </a:bodyPr>
          <a:lstStyle/>
          <a:p>
            <a:pPr indent="0" lvl="0" marL="0" rtl="0">
              <a:spcBef>
                <a:spcPts val="0"/>
              </a:spcBef>
              <a:buNone/>
            </a:pPr>
            <a:r>
              <a:rPr b="1" lang="en" sz="1800"/>
              <a:t>Average months are classified into 3 clusters:</a:t>
            </a:r>
          </a:p>
        </p:txBody>
      </p:sp>
      <p:grpSp>
        <p:nvGrpSpPr>
          <p:cNvPr id="323" name="Shape 323"/>
          <p:cNvGrpSpPr/>
          <p:nvPr/>
        </p:nvGrpSpPr>
        <p:grpSpPr>
          <a:xfrm>
            <a:off x="1252088" y="1777275"/>
            <a:ext cx="6639816" cy="241500"/>
            <a:chOff x="387900" y="1548575"/>
            <a:chExt cx="6639816" cy="241500"/>
          </a:xfrm>
        </p:grpSpPr>
        <p:sp>
          <p:nvSpPr>
            <p:cNvPr id="324" name="Shape 324"/>
            <p:cNvSpPr/>
            <p:nvPr/>
          </p:nvSpPr>
          <p:spPr>
            <a:xfrm>
              <a:off x="387900" y="1548575"/>
              <a:ext cx="517800" cy="2415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Jan</a:t>
              </a:r>
            </a:p>
          </p:txBody>
        </p:sp>
        <p:sp>
          <p:nvSpPr>
            <p:cNvPr id="325" name="Shape 325"/>
            <p:cNvSpPr/>
            <p:nvPr/>
          </p:nvSpPr>
          <p:spPr>
            <a:xfrm>
              <a:off x="944447" y="1548575"/>
              <a:ext cx="517800" cy="2415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Feb</a:t>
              </a:r>
            </a:p>
          </p:txBody>
        </p:sp>
        <p:sp>
          <p:nvSpPr>
            <p:cNvPr id="326" name="Shape 326"/>
            <p:cNvSpPr/>
            <p:nvPr/>
          </p:nvSpPr>
          <p:spPr>
            <a:xfrm>
              <a:off x="1500994" y="1548575"/>
              <a:ext cx="517800" cy="2415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Mar</a:t>
              </a:r>
            </a:p>
          </p:txBody>
        </p:sp>
        <p:sp>
          <p:nvSpPr>
            <p:cNvPr id="327" name="Shape 327"/>
            <p:cNvSpPr/>
            <p:nvPr/>
          </p:nvSpPr>
          <p:spPr>
            <a:xfrm>
              <a:off x="2057541" y="1548575"/>
              <a:ext cx="517800" cy="2415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Apr</a:t>
              </a:r>
            </a:p>
          </p:txBody>
        </p:sp>
        <p:sp>
          <p:nvSpPr>
            <p:cNvPr id="328" name="Shape 328"/>
            <p:cNvSpPr/>
            <p:nvPr/>
          </p:nvSpPr>
          <p:spPr>
            <a:xfrm>
              <a:off x="2614088" y="1548575"/>
              <a:ext cx="517800" cy="241500"/>
            </a:xfrm>
            <a:prstGeom prst="roundRect">
              <a:avLst>
                <a:gd fmla="val 16667" name="adj"/>
              </a:avLst>
            </a:prstGeom>
            <a:solidFill>
              <a:srgbClr val="F9CB9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May</a:t>
              </a:r>
            </a:p>
          </p:txBody>
        </p:sp>
        <p:sp>
          <p:nvSpPr>
            <p:cNvPr id="329" name="Shape 329"/>
            <p:cNvSpPr/>
            <p:nvPr/>
          </p:nvSpPr>
          <p:spPr>
            <a:xfrm>
              <a:off x="3170635" y="1548575"/>
              <a:ext cx="517800" cy="241500"/>
            </a:xfrm>
            <a:prstGeom prst="roundRect">
              <a:avLst>
                <a:gd fmla="val 16667" name="adj"/>
              </a:avLst>
            </a:prstGeom>
            <a:solidFill>
              <a:srgbClr val="F9CB9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Jun</a:t>
              </a:r>
            </a:p>
          </p:txBody>
        </p:sp>
        <p:sp>
          <p:nvSpPr>
            <p:cNvPr id="330" name="Shape 330"/>
            <p:cNvSpPr/>
            <p:nvPr/>
          </p:nvSpPr>
          <p:spPr>
            <a:xfrm>
              <a:off x="3727182" y="1548575"/>
              <a:ext cx="517800" cy="241500"/>
            </a:xfrm>
            <a:prstGeom prst="roundRect">
              <a:avLst>
                <a:gd fmla="val 16667" name="adj"/>
              </a:avLst>
            </a:prstGeom>
            <a:solidFill>
              <a:srgbClr val="F9CB9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Jul</a:t>
              </a:r>
            </a:p>
          </p:txBody>
        </p:sp>
        <p:sp>
          <p:nvSpPr>
            <p:cNvPr id="331" name="Shape 331"/>
            <p:cNvSpPr/>
            <p:nvPr/>
          </p:nvSpPr>
          <p:spPr>
            <a:xfrm>
              <a:off x="4283729" y="1548575"/>
              <a:ext cx="517800" cy="241500"/>
            </a:xfrm>
            <a:prstGeom prst="roundRect">
              <a:avLst>
                <a:gd fmla="val 16667" name="adj"/>
              </a:avLst>
            </a:prstGeom>
            <a:solidFill>
              <a:srgbClr val="F9CB9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Aug</a:t>
              </a:r>
            </a:p>
          </p:txBody>
        </p:sp>
        <p:sp>
          <p:nvSpPr>
            <p:cNvPr id="332" name="Shape 332"/>
            <p:cNvSpPr/>
            <p:nvPr/>
          </p:nvSpPr>
          <p:spPr>
            <a:xfrm>
              <a:off x="4840276" y="1548575"/>
              <a:ext cx="517800" cy="241500"/>
            </a:xfrm>
            <a:prstGeom prst="roundRect">
              <a:avLst>
                <a:gd fmla="val 16667" name="adj"/>
              </a:avLst>
            </a:prstGeom>
            <a:solidFill>
              <a:srgbClr val="F9CB9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Sep</a:t>
              </a:r>
            </a:p>
          </p:txBody>
        </p:sp>
        <p:sp>
          <p:nvSpPr>
            <p:cNvPr id="333" name="Shape 333"/>
            <p:cNvSpPr/>
            <p:nvPr/>
          </p:nvSpPr>
          <p:spPr>
            <a:xfrm>
              <a:off x="5396823" y="1548575"/>
              <a:ext cx="517800" cy="241500"/>
            </a:xfrm>
            <a:prstGeom prst="roundRect">
              <a:avLst>
                <a:gd fmla="val 16667" name="adj"/>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Oct</a:t>
              </a:r>
            </a:p>
          </p:txBody>
        </p:sp>
        <p:sp>
          <p:nvSpPr>
            <p:cNvPr id="334" name="Shape 334"/>
            <p:cNvSpPr/>
            <p:nvPr/>
          </p:nvSpPr>
          <p:spPr>
            <a:xfrm>
              <a:off x="5953369" y="1548575"/>
              <a:ext cx="517800" cy="241500"/>
            </a:xfrm>
            <a:prstGeom prst="roundRect">
              <a:avLst>
                <a:gd fmla="val 16667" name="adj"/>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Nov</a:t>
              </a:r>
            </a:p>
          </p:txBody>
        </p:sp>
        <p:sp>
          <p:nvSpPr>
            <p:cNvPr id="335" name="Shape 335"/>
            <p:cNvSpPr/>
            <p:nvPr/>
          </p:nvSpPr>
          <p:spPr>
            <a:xfrm>
              <a:off x="6509916" y="1548575"/>
              <a:ext cx="517800" cy="241500"/>
            </a:xfrm>
            <a:prstGeom prst="roundRect">
              <a:avLst>
                <a:gd fmla="val 16667" name="adj"/>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Dec</a:t>
              </a:r>
            </a:p>
          </p:txBody>
        </p:sp>
      </p:grpSp>
      <p:sp>
        <p:nvSpPr>
          <p:cNvPr id="336" name="Shape 336"/>
          <p:cNvSpPr/>
          <p:nvPr/>
        </p:nvSpPr>
        <p:spPr>
          <a:xfrm>
            <a:off x="6068575" y="1206613"/>
            <a:ext cx="120600" cy="1167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000"/>
          </a:p>
        </p:txBody>
      </p:sp>
      <p:sp>
        <p:nvSpPr>
          <p:cNvPr id="337" name="Shape 337"/>
          <p:cNvSpPr/>
          <p:nvPr/>
        </p:nvSpPr>
        <p:spPr>
          <a:xfrm>
            <a:off x="6800550" y="1206625"/>
            <a:ext cx="120600" cy="116700"/>
          </a:xfrm>
          <a:prstGeom prst="roundRect">
            <a:avLst>
              <a:gd fmla="val 16667" name="adj"/>
            </a:avLst>
          </a:prstGeom>
          <a:solidFill>
            <a:srgbClr val="F9CB9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000"/>
          </a:p>
        </p:txBody>
      </p:sp>
      <p:sp>
        <p:nvSpPr>
          <p:cNvPr id="338" name="Shape 338"/>
          <p:cNvSpPr/>
          <p:nvPr/>
        </p:nvSpPr>
        <p:spPr>
          <a:xfrm>
            <a:off x="7608732" y="1206625"/>
            <a:ext cx="120600" cy="116700"/>
          </a:xfrm>
          <a:prstGeom prst="roundRect">
            <a:avLst>
              <a:gd fmla="val 16667" name="adj"/>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000"/>
          </a:p>
        </p:txBody>
      </p:sp>
      <p:sp>
        <p:nvSpPr>
          <p:cNvPr id="339" name="Shape 339"/>
          <p:cNvSpPr txBox="1"/>
          <p:nvPr>
            <p:ph idx="1" type="body"/>
          </p:nvPr>
        </p:nvSpPr>
        <p:spPr>
          <a:xfrm>
            <a:off x="7695300" y="1099663"/>
            <a:ext cx="908400" cy="330600"/>
          </a:xfrm>
          <a:prstGeom prst="rect">
            <a:avLst/>
          </a:prstGeom>
        </p:spPr>
        <p:txBody>
          <a:bodyPr anchorCtr="0" anchor="t" bIns="91425" lIns="91425" rIns="91425" wrap="square" tIns="91425">
            <a:noAutofit/>
          </a:bodyPr>
          <a:lstStyle/>
          <a:p>
            <a:pPr indent="0" lvl="0" marL="0" rtl="0">
              <a:lnSpc>
                <a:spcPct val="100000"/>
              </a:lnSpc>
              <a:spcBef>
                <a:spcPts val="0"/>
              </a:spcBef>
              <a:spcAft>
                <a:spcPts val="1000"/>
              </a:spcAft>
              <a:buNone/>
            </a:pPr>
            <a:r>
              <a:rPr lang="en" sz="900"/>
              <a:t>transitional</a:t>
            </a:r>
          </a:p>
        </p:txBody>
      </p:sp>
      <p:sp>
        <p:nvSpPr>
          <p:cNvPr id="340" name="Shape 340"/>
          <p:cNvSpPr txBox="1"/>
          <p:nvPr>
            <p:ph idx="1" type="body"/>
          </p:nvPr>
        </p:nvSpPr>
        <p:spPr>
          <a:xfrm>
            <a:off x="6901950" y="1099663"/>
            <a:ext cx="908400" cy="330600"/>
          </a:xfrm>
          <a:prstGeom prst="rect">
            <a:avLst/>
          </a:prstGeom>
        </p:spPr>
        <p:txBody>
          <a:bodyPr anchorCtr="0" anchor="t" bIns="91425" lIns="91425" rIns="91425" wrap="square" tIns="91425">
            <a:noAutofit/>
          </a:bodyPr>
          <a:lstStyle/>
          <a:p>
            <a:pPr indent="0" lvl="0" marL="0" rtl="0">
              <a:lnSpc>
                <a:spcPct val="100000"/>
              </a:lnSpc>
              <a:spcBef>
                <a:spcPts val="0"/>
              </a:spcBef>
              <a:spcAft>
                <a:spcPts val="1000"/>
              </a:spcAft>
              <a:buNone/>
            </a:pPr>
            <a:r>
              <a:rPr lang="en" sz="900"/>
              <a:t>summer</a:t>
            </a:r>
          </a:p>
        </p:txBody>
      </p:sp>
      <p:sp>
        <p:nvSpPr>
          <p:cNvPr id="341" name="Shape 341"/>
          <p:cNvSpPr txBox="1"/>
          <p:nvPr>
            <p:ph idx="1" type="body"/>
          </p:nvPr>
        </p:nvSpPr>
        <p:spPr>
          <a:xfrm>
            <a:off x="6189175" y="1099663"/>
            <a:ext cx="908400" cy="330600"/>
          </a:xfrm>
          <a:prstGeom prst="rect">
            <a:avLst/>
          </a:prstGeom>
        </p:spPr>
        <p:txBody>
          <a:bodyPr anchorCtr="0" anchor="t" bIns="91425" lIns="91425" rIns="91425" wrap="square" tIns="91425">
            <a:noAutofit/>
          </a:bodyPr>
          <a:lstStyle/>
          <a:p>
            <a:pPr indent="0" lvl="0" marL="0" rtl="0">
              <a:lnSpc>
                <a:spcPct val="100000"/>
              </a:lnSpc>
              <a:spcBef>
                <a:spcPts val="0"/>
              </a:spcBef>
              <a:spcAft>
                <a:spcPts val="1000"/>
              </a:spcAft>
              <a:buNone/>
            </a:pPr>
            <a:r>
              <a:rPr lang="en" sz="900"/>
              <a:t>winter</a:t>
            </a:r>
          </a:p>
        </p:txBody>
      </p:sp>
      <p:sp>
        <p:nvSpPr>
          <p:cNvPr id="342" name="Shape 342"/>
          <p:cNvSpPr txBox="1"/>
          <p:nvPr>
            <p:ph idx="2" type="body"/>
          </p:nvPr>
        </p:nvSpPr>
        <p:spPr>
          <a:xfrm>
            <a:off x="500475" y="2247375"/>
            <a:ext cx="8103300" cy="506100"/>
          </a:xfrm>
          <a:prstGeom prst="rect">
            <a:avLst/>
          </a:prstGeom>
        </p:spPr>
        <p:txBody>
          <a:bodyPr anchorCtr="0" anchor="t" bIns="91425" lIns="91425" rIns="91425" wrap="square" tIns="91425">
            <a:noAutofit/>
          </a:bodyPr>
          <a:lstStyle/>
          <a:p>
            <a:pPr indent="0" lvl="0" marL="0" rtl="0">
              <a:spcBef>
                <a:spcPts val="0"/>
              </a:spcBef>
              <a:buNone/>
            </a:pPr>
            <a:r>
              <a:rPr b="1" lang="en" sz="1800"/>
              <a:t>2-D </a:t>
            </a:r>
            <a:r>
              <a:rPr b="1" lang="en" sz="1800"/>
              <a:t>histogram</a:t>
            </a:r>
            <a:r>
              <a:rPr b="1" lang="en" sz="1800"/>
              <a:t> with pCO2 and sea-surface temperature:</a:t>
            </a:r>
          </a:p>
        </p:txBody>
      </p:sp>
      <p:pic>
        <p:nvPicPr>
          <p:cNvPr id="343" name="Shape 343"/>
          <p:cNvPicPr preferRelativeResize="0"/>
          <p:nvPr/>
        </p:nvPicPr>
        <p:blipFill>
          <a:blip r:embed="rId3">
            <a:alphaModFix/>
          </a:blip>
          <a:stretch>
            <a:fillRect/>
          </a:stretch>
        </p:blipFill>
        <p:spPr>
          <a:xfrm>
            <a:off x="5819450" y="2854513"/>
            <a:ext cx="1647825" cy="1781175"/>
          </a:xfrm>
          <a:prstGeom prst="rect">
            <a:avLst/>
          </a:prstGeom>
          <a:noFill/>
          <a:ln>
            <a:noFill/>
          </a:ln>
        </p:spPr>
      </p:pic>
      <p:pic>
        <p:nvPicPr>
          <p:cNvPr id="344" name="Shape 344"/>
          <p:cNvPicPr preferRelativeResize="0"/>
          <p:nvPr/>
        </p:nvPicPr>
        <p:blipFill>
          <a:blip r:embed="rId4">
            <a:alphaModFix/>
          </a:blip>
          <a:stretch>
            <a:fillRect/>
          </a:stretch>
        </p:blipFill>
        <p:spPr>
          <a:xfrm>
            <a:off x="1522825" y="2882050"/>
            <a:ext cx="1647825" cy="1781175"/>
          </a:xfrm>
          <a:prstGeom prst="rect">
            <a:avLst/>
          </a:prstGeom>
          <a:noFill/>
          <a:ln>
            <a:noFill/>
          </a:ln>
        </p:spPr>
      </p:pic>
      <p:pic>
        <p:nvPicPr>
          <p:cNvPr id="345" name="Shape 345"/>
          <p:cNvPicPr preferRelativeResize="0"/>
          <p:nvPr/>
        </p:nvPicPr>
        <p:blipFill>
          <a:blip r:embed="rId5">
            <a:alphaModFix/>
          </a:blip>
          <a:stretch>
            <a:fillRect/>
          </a:stretch>
        </p:blipFill>
        <p:spPr>
          <a:xfrm>
            <a:off x="3748075" y="2854525"/>
            <a:ext cx="1647825" cy="1781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Shape 350"/>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b="1" lang="en" sz="2400"/>
              <a:t>Bin #2</a:t>
            </a:r>
            <a:r>
              <a:rPr lang="en" sz="2400"/>
              <a:t> K-means Result with Wind Speed 6-9 m/s </a:t>
            </a:r>
          </a:p>
          <a:p>
            <a:pPr indent="-69850" lvl="0" marL="0">
              <a:spcBef>
                <a:spcPts val="0"/>
              </a:spcBef>
              <a:buClr>
                <a:schemeClr val="dk1"/>
              </a:buClr>
              <a:buSzPts val="1100"/>
              <a:buFont typeface="Arial"/>
              <a:buNone/>
            </a:pPr>
            <a:r>
              <a:t/>
            </a:r>
            <a:endParaRPr sz="2400"/>
          </a:p>
          <a:p>
            <a:pPr indent="0" lvl="0" marL="0" rtl="0">
              <a:spcBef>
                <a:spcPts val="0"/>
              </a:spcBef>
              <a:buNone/>
            </a:pPr>
            <a:r>
              <a:t/>
            </a:r>
            <a:endParaRPr/>
          </a:p>
        </p:txBody>
      </p:sp>
      <p:sp>
        <p:nvSpPr>
          <p:cNvPr id="351" name="Shape 35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352" name="Shape 352"/>
          <p:cNvSpPr txBox="1"/>
          <p:nvPr>
            <p:ph idx="4294967295" type="subTitle"/>
          </p:nvPr>
        </p:nvSpPr>
        <p:spPr>
          <a:xfrm>
            <a:off x="7561800" y="0"/>
            <a:ext cx="1582200" cy="337200"/>
          </a:xfrm>
          <a:prstGeom prst="rect">
            <a:avLst/>
          </a:prstGeom>
          <a:solidFill>
            <a:srgbClr val="666666"/>
          </a:solidFill>
        </p:spPr>
        <p:txBody>
          <a:bodyPr anchorCtr="0" anchor="t" bIns="91425" lIns="91425" rIns="91425" wrap="square" tIns="91425">
            <a:noAutofit/>
          </a:bodyPr>
          <a:lstStyle/>
          <a:p>
            <a:pPr indent="0" lvl="0" marL="0" rtl="0" algn="ctr">
              <a:spcBef>
                <a:spcPts val="0"/>
              </a:spcBef>
              <a:buNone/>
            </a:pPr>
            <a:r>
              <a:rPr lang="en" sz="1000">
                <a:solidFill>
                  <a:srgbClr val="F3F3F3"/>
                </a:solidFill>
              </a:rPr>
              <a:t>Sunday, 11/19/2017</a:t>
            </a:r>
          </a:p>
        </p:txBody>
      </p:sp>
      <p:sp>
        <p:nvSpPr>
          <p:cNvPr id="353" name="Shape 353"/>
          <p:cNvSpPr txBox="1"/>
          <p:nvPr>
            <p:ph idx="2" type="body"/>
          </p:nvPr>
        </p:nvSpPr>
        <p:spPr>
          <a:xfrm>
            <a:off x="500475" y="1042575"/>
            <a:ext cx="5245200" cy="506100"/>
          </a:xfrm>
          <a:prstGeom prst="rect">
            <a:avLst/>
          </a:prstGeom>
        </p:spPr>
        <p:txBody>
          <a:bodyPr anchorCtr="0" anchor="t" bIns="91425" lIns="91425" rIns="91425" wrap="square" tIns="91425">
            <a:noAutofit/>
          </a:bodyPr>
          <a:lstStyle/>
          <a:p>
            <a:pPr indent="0" lvl="0" marL="0" rtl="0">
              <a:spcBef>
                <a:spcPts val="0"/>
              </a:spcBef>
              <a:buNone/>
            </a:pPr>
            <a:r>
              <a:rPr b="1" lang="en" sz="1800"/>
              <a:t>Average months are classified into 4 clusters:</a:t>
            </a:r>
          </a:p>
        </p:txBody>
      </p:sp>
      <p:grpSp>
        <p:nvGrpSpPr>
          <p:cNvPr id="354" name="Shape 354"/>
          <p:cNvGrpSpPr/>
          <p:nvPr/>
        </p:nvGrpSpPr>
        <p:grpSpPr>
          <a:xfrm>
            <a:off x="1252088" y="1777275"/>
            <a:ext cx="6639816" cy="241500"/>
            <a:chOff x="387900" y="1548575"/>
            <a:chExt cx="6639816" cy="241500"/>
          </a:xfrm>
        </p:grpSpPr>
        <p:sp>
          <p:nvSpPr>
            <p:cNvPr id="355" name="Shape 355"/>
            <p:cNvSpPr/>
            <p:nvPr/>
          </p:nvSpPr>
          <p:spPr>
            <a:xfrm>
              <a:off x="387900" y="1548575"/>
              <a:ext cx="517800" cy="2415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Jan</a:t>
              </a:r>
            </a:p>
          </p:txBody>
        </p:sp>
        <p:sp>
          <p:nvSpPr>
            <p:cNvPr id="356" name="Shape 356"/>
            <p:cNvSpPr/>
            <p:nvPr/>
          </p:nvSpPr>
          <p:spPr>
            <a:xfrm>
              <a:off x="944447" y="1548575"/>
              <a:ext cx="517800" cy="2415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Feb</a:t>
              </a:r>
            </a:p>
          </p:txBody>
        </p:sp>
        <p:sp>
          <p:nvSpPr>
            <p:cNvPr id="357" name="Shape 357"/>
            <p:cNvSpPr/>
            <p:nvPr/>
          </p:nvSpPr>
          <p:spPr>
            <a:xfrm>
              <a:off x="1500994" y="1548575"/>
              <a:ext cx="517800" cy="2415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Mar</a:t>
              </a:r>
            </a:p>
          </p:txBody>
        </p:sp>
        <p:sp>
          <p:nvSpPr>
            <p:cNvPr id="358" name="Shape 358"/>
            <p:cNvSpPr/>
            <p:nvPr/>
          </p:nvSpPr>
          <p:spPr>
            <a:xfrm>
              <a:off x="2057541" y="1548575"/>
              <a:ext cx="517800" cy="2415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Apr</a:t>
              </a:r>
            </a:p>
          </p:txBody>
        </p:sp>
        <p:sp>
          <p:nvSpPr>
            <p:cNvPr id="359" name="Shape 359"/>
            <p:cNvSpPr/>
            <p:nvPr/>
          </p:nvSpPr>
          <p:spPr>
            <a:xfrm>
              <a:off x="2614088" y="1548575"/>
              <a:ext cx="517800" cy="241500"/>
            </a:xfrm>
            <a:prstGeom prst="roundRect">
              <a:avLst>
                <a:gd fmla="val 16667" name="adj"/>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May</a:t>
              </a:r>
            </a:p>
          </p:txBody>
        </p:sp>
        <p:sp>
          <p:nvSpPr>
            <p:cNvPr id="360" name="Shape 360"/>
            <p:cNvSpPr/>
            <p:nvPr/>
          </p:nvSpPr>
          <p:spPr>
            <a:xfrm>
              <a:off x="3170635" y="1548575"/>
              <a:ext cx="517800" cy="241500"/>
            </a:xfrm>
            <a:prstGeom prst="roundRect">
              <a:avLst>
                <a:gd fmla="val 16667" name="adj"/>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Jun</a:t>
              </a:r>
            </a:p>
          </p:txBody>
        </p:sp>
        <p:sp>
          <p:nvSpPr>
            <p:cNvPr id="361" name="Shape 361"/>
            <p:cNvSpPr/>
            <p:nvPr/>
          </p:nvSpPr>
          <p:spPr>
            <a:xfrm>
              <a:off x="3727182" y="1548575"/>
              <a:ext cx="517800" cy="241500"/>
            </a:xfrm>
            <a:prstGeom prst="roundRect">
              <a:avLst>
                <a:gd fmla="val 16667" name="adj"/>
              </a:avLst>
            </a:prstGeom>
            <a:solidFill>
              <a:srgbClr val="F9CB9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Jul</a:t>
              </a:r>
            </a:p>
          </p:txBody>
        </p:sp>
        <p:sp>
          <p:nvSpPr>
            <p:cNvPr id="362" name="Shape 362"/>
            <p:cNvSpPr/>
            <p:nvPr/>
          </p:nvSpPr>
          <p:spPr>
            <a:xfrm>
              <a:off x="4283729" y="1548575"/>
              <a:ext cx="517800" cy="241500"/>
            </a:xfrm>
            <a:prstGeom prst="roundRect">
              <a:avLst>
                <a:gd fmla="val 16667" name="adj"/>
              </a:avLst>
            </a:prstGeom>
            <a:solidFill>
              <a:srgbClr val="F9CB9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Aug</a:t>
              </a:r>
            </a:p>
          </p:txBody>
        </p:sp>
        <p:sp>
          <p:nvSpPr>
            <p:cNvPr id="363" name="Shape 363"/>
            <p:cNvSpPr/>
            <p:nvPr/>
          </p:nvSpPr>
          <p:spPr>
            <a:xfrm>
              <a:off x="4840276" y="1548575"/>
              <a:ext cx="517800" cy="241500"/>
            </a:xfrm>
            <a:prstGeom prst="roundRect">
              <a:avLst>
                <a:gd fmla="val 16667" name="adj"/>
              </a:avLst>
            </a:prstGeom>
            <a:solidFill>
              <a:srgbClr val="F9CB9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Sep</a:t>
              </a:r>
            </a:p>
          </p:txBody>
        </p:sp>
        <p:sp>
          <p:nvSpPr>
            <p:cNvPr id="364" name="Shape 364"/>
            <p:cNvSpPr/>
            <p:nvPr/>
          </p:nvSpPr>
          <p:spPr>
            <a:xfrm>
              <a:off x="5396823" y="1548575"/>
              <a:ext cx="517800" cy="241500"/>
            </a:xfrm>
            <a:prstGeom prst="roundRect">
              <a:avLst>
                <a:gd fmla="val 16667" name="adj"/>
              </a:avLst>
            </a:prstGeom>
            <a:solidFill>
              <a:srgbClr val="FF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Oct</a:t>
              </a:r>
            </a:p>
          </p:txBody>
        </p:sp>
        <p:sp>
          <p:nvSpPr>
            <p:cNvPr id="365" name="Shape 365"/>
            <p:cNvSpPr/>
            <p:nvPr/>
          </p:nvSpPr>
          <p:spPr>
            <a:xfrm>
              <a:off x="5953369" y="1548575"/>
              <a:ext cx="517800" cy="241500"/>
            </a:xfrm>
            <a:prstGeom prst="roundRect">
              <a:avLst>
                <a:gd fmla="val 16667" name="adj"/>
              </a:avLst>
            </a:prstGeom>
            <a:solidFill>
              <a:srgbClr val="FF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Nov</a:t>
              </a:r>
            </a:p>
          </p:txBody>
        </p:sp>
        <p:sp>
          <p:nvSpPr>
            <p:cNvPr id="366" name="Shape 366"/>
            <p:cNvSpPr/>
            <p:nvPr/>
          </p:nvSpPr>
          <p:spPr>
            <a:xfrm>
              <a:off x="6509916" y="1548575"/>
              <a:ext cx="517800" cy="241500"/>
            </a:xfrm>
            <a:prstGeom prst="roundRect">
              <a:avLst>
                <a:gd fmla="val 16667" name="adj"/>
              </a:avLst>
            </a:prstGeom>
            <a:solidFill>
              <a:srgbClr val="FF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Dec</a:t>
              </a:r>
            </a:p>
          </p:txBody>
        </p:sp>
      </p:grpSp>
      <p:sp>
        <p:nvSpPr>
          <p:cNvPr id="367" name="Shape 367"/>
          <p:cNvSpPr/>
          <p:nvPr/>
        </p:nvSpPr>
        <p:spPr>
          <a:xfrm>
            <a:off x="6068575" y="1206613"/>
            <a:ext cx="120600" cy="1167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000"/>
          </a:p>
        </p:txBody>
      </p:sp>
      <p:sp>
        <p:nvSpPr>
          <p:cNvPr id="368" name="Shape 368"/>
          <p:cNvSpPr/>
          <p:nvPr/>
        </p:nvSpPr>
        <p:spPr>
          <a:xfrm>
            <a:off x="7439400" y="1206625"/>
            <a:ext cx="120600" cy="116700"/>
          </a:xfrm>
          <a:prstGeom prst="roundRect">
            <a:avLst>
              <a:gd fmla="val 16667" name="adj"/>
            </a:avLst>
          </a:prstGeom>
          <a:solidFill>
            <a:srgbClr val="F9CB9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000"/>
          </a:p>
        </p:txBody>
      </p:sp>
      <p:sp>
        <p:nvSpPr>
          <p:cNvPr id="369" name="Shape 369"/>
          <p:cNvSpPr/>
          <p:nvPr/>
        </p:nvSpPr>
        <p:spPr>
          <a:xfrm>
            <a:off x="6770532" y="1206625"/>
            <a:ext cx="120600" cy="116700"/>
          </a:xfrm>
          <a:prstGeom prst="roundRect">
            <a:avLst>
              <a:gd fmla="val 16667" name="adj"/>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000"/>
          </a:p>
        </p:txBody>
      </p:sp>
      <p:sp>
        <p:nvSpPr>
          <p:cNvPr id="370" name="Shape 370"/>
          <p:cNvSpPr txBox="1"/>
          <p:nvPr>
            <p:ph idx="1" type="body"/>
          </p:nvPr>
        </p:nvSpPr>
        <p:spPr>
          <a:xfrm>
            <a:off x="6857100" y="1099675"/>
            <a:ext cx="582300" cy="330600"/>
          </a:xfrm>
          <a:prstGeom prst="rect">
            <a:avLst/>
          </a:prstGeom>
        </p:spPr>
        <p:txBody>
          <a:bodyPr anchorCtr="0" anchor="t" bIns="91425" lIns="91425" rIns="91425" wrap="square" tIns="91425">
            <a:noAutofit/>
          </a:bodyPr>
          <a:lstStyle/>
          <a:p>
            <a:pPr indent="0" lvl="0" marL="0" rtl="0">
              <a:lnSpc>
                <a:spcPct val="100000"/>
              </a:lnSpc>
              <a:spcBef>
                <a:spcPts val="0"/>
              </a:spcBef>
              <a:spcAft>
                <a:spcPts val="1000"/>
              </a:spcAft>
              <a:buNone/>
            </a:pPr>
            <a:r>
              <a:rPr lang="en" sz="900"/>
              <a:t>spring</a:t>
            </a:r>
          </a:p>
        </p:txBody>
      </p:sp>
      <p:sp>
        <p:nvSpPr>
          <p:cNvPr id="371" name="Shape 371"/>
          <p:cNvSpPr txBox="1"/>
          <p:nvPr>
            <p:ph idx="1" type="body"/>
          </p:nvPr>
        </p:nvSpPr>
        <p:spPr>
          <a:xfrm>
            <a:off x="7540800" y="1099675"/>
            <a:ext cx="659700" cy="330600"/>
          </a:xfrm>
          <a:prstGeom prst="rect">
            <a:avLst/>
          </a:prstGeom>
        </p:spPr>
        <p:txBody>
          <a:bodyPr anchorCtr="0" anchor="t" bIns="91425" lIns="91425" rIns="91425" wrap="square" tIns="91425">
            <a:noAutofit/>
          </a:bodyPr>
          <a:lstStyle/>
          <a:p>
            <a:pPr indent="0" lvl="0" marL="0" rtl="0">
              <a:lnSpc>
                <a:spcPct val="100000"/>
              </a:lnSpc>
              <a:spcBef>
                <a:spcPts val="0"/>
              </a:spcBef>
              <a:spcAft>
                <a:spcPts val="1000"/>
              </a:spcAft>
              <a:buNone/>
            </a:pPr>
            <a:r>
              <a:rPr lang="en" sz="900"/>
              <a:t>summer</a:t>
            </a:r>
          </a:p>
        </p:txBody>
      </p:sp>
      <p:sp>
        <p:nvSpPr>
          <p:cNvPr id="372" name="Shape 372"/>
          <p:cNvSpPr txBox="1"/>
          <p:nvPr>
            <p:ph idx="1" type="body"/>
          </p:nvPr>
        </p:nvSpPr>
        <p:spPr>
          <a:xfrm>
            <a:off x="6189175" y="1099675"/>
            <a:ext cx="582300" cy="330600"/>
          </a:xfrm>
          <a:prstGeom prst="rect">
            <a:avLst/>
          </a:prstGeom>
        </p:spPr>
        <p:txBody>
          <a:bodyPr anchorCtr="0" anchor="t" bIns="91425" lIns="91425" rIns="91425" wrap="square" tIns="91425">
            <a:noAutofit/>
          </a:bodyPr>
          <a:lstStyle/>
          <a:p>
            <a:pPr indent="0" lvl="0" marL="0" rtl="0">
              <a:lnSpc>
                <a:spcPct val="100000"/>
              </a:lnSpc>
              <a:spcBef>
                <a:spcPts val="0"/>
              </a:spcBef>
              <a:spcAft>
                <a:spcPts val="1000"/>
              </a:spcAft>
              <a:buNone/>
            </a:pPr>
            <a:r>
              <a:rPr lang="en" sz="900"/>
              <a:t>winter</a:t>
            </a:r>
          </a:p>
        </p:txBody>
      </p:sp>
      <p:sp>
        <p:nvSpPr>
          <p:cNvPr id="373" name="Shape 373"/>
          <p:cNvSpPr txBox="1"/>
          <p:nvPr>
            <p:ph idx="2" type="body"/>
          </p:nvPr>
        </p:nvSpPr>
        <p:spPr>
          <a:xfrm>
            <a:off x="500475" y="2247375"/>
            <a:ext cx="8103300" cy="5061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b="1" lang="en" sz="1800"/>
              <a:t>2-D histogram with pCO2 and sea-surface temperature:</a:t>
            </a:r>
          </a:p>
          <a:p>
            <a:pPr indent="0" lvl="0" marL="0" rtl="0">
              <a:spcBef>
                <a:spcPts val="0"/>
              </a:spcBef>
              <a:buNone/>
            </a:pPr>
            <a:r>
              <a:t/>
            </a:r>
            <a:endParaRPr b="1" sz="1800"/>
          </a:p>
        </p:txBody>
      </p:sp>
      <p:sp>
        <p:nvSpPr>
          <p:cNvPr id="374" name="Shape 374"/>
          <p:cNvSpPr/>
          <p:nvPr/>
        </p:nvSpPr>
        <p:spPr>
          <a:xfrm>
            <a:off x="8198232" y="1206625"/>
            <a:ext cx="120600" cy="116700"/>
          </a:xfrm>
          <a:prstGeom prst="roundRect">
            <a:avLst>
              <a:gd fmla="val 16667" name="adj"/>
            </a:avLst>
          </a:prstGeom>
          <a:solidFill>
            <a:srgbClr val="FF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000"/>
          </a:p>
        </p:txBody>
      </p:sp>
      <p:sp>
        <p:nvSpPr>
          <p:cNvPr id="375" name="Shape 375"/>
          <p:cNvSpPr txBox="1"/>
          <p:nvPr>
            <p:ph idx="1" type="body"/>
          </p:nvPr>
        </p:nvSpPr>
        <p:spPr>
          <a:xfrm>
            <a:off x="8284800" y="1099675"/>
            <a:ext cx="582300" cy="330600"/>
          </a:xfrm>
          <a:prstGeom prst="rect">
            <a:avLst/>
          </a:prstGeom>
        </p:spPr>
        <p:txBody>
          <a:bodyPr anchorCtr="0" anchor="t" bIns="91425" lIns="91425" rIns="91425" wrap="square" tIns="91425">
            <a:noAutofit/>
          </a:bodyPr>
          <a:lstStyle/>
          <a:p>
            <a:pPr indent="0" lvl="0" marL="0" rtl="0">
              <a:lnSpc>
                <a:spcPct val="100000"/>
              </a:lnSpc>
              <a:spcBef>
                <a:spcPts val="0"/>
              </a:spcBef>
              <a:spcAft>
                <a:spcPts val="1000"/>
              </a:spcAft>
              <a:buNone/>
            </a:pPr>
            <a:r>
              <a:rPr lang="en" sz="900"/>
              <a:t>fall</a:t>
            </a:r>
          </a:p>
        </p:txBody>
      </p:sp>
      <p:pic>
        <p:nvPicPr>
          <p:cNvPr id="376" name="Shape 376"/>
          <p:cNvPicPr preferRelativeResize="0"/>
          <p:nvPr/>
        </p:nvPicPr>
        <p:blipFill>
          <a:blip r:embed="rId3">
            <a:alphaModFix/>
          </a:blip>
          <a:stretch>
            <a:fillRect/>
          </a:stretch>
        </p:blipFill>
        <p:spPr>
          <a:xfrm>
            <a:off x="2716963" y="2852100"/>
            <a:ext cx="1647825" cy="1781175"/>
          </a:xfrm>
          <a:prstGeom prst="rect">
            <a:avLst/>
          </a:prstGeom>
          <a:noFill/>
          <a:ln>
            <a:noFill/>
          </a:ln>
        </p:spPr>
      </p:pic>
      <p:pic>
        <p:nvPicPr>
          <p:cNvPr id="377" name="Shape 377"/>
          <p:cNvPicPr preferRelativeResize="0"/>
          <p:nvPr/>
        </p:nvPicPr>
        <p:blipFill>
          <a:blip r:embed="rId4">
            <a:alphaModFix/>
          </a:blip>
          <a:stretch>
            <a:fillRect/>
          </a:stretch>
        </p:blipFill>
        <p:spPr>
          <a:xfrm>
            <a:off x="864350" y="2852100"/>
            <a:ext cx="1647825" cy="1781175"/>
          </a:xfrm>
          <a:prstGeom prst="rect">
            <a:avLst/>
          </a:prstGeom>
          <a:noFill/>
          <a:ln>
            <a:noFill/>
          </a:ln>
        </p:spPr>
      </p:pic>
      <p:pic>
        <p:nvPicPr>
          <p:cNvPr id="378" name="Shape 378"/>
          <p:cNvPicPr preferRelativeResize="0"/>
          <p:nvPr/>
        </p:nvPicPr>
        <p:blipFill>
          <a:blip r:embed="rId5">
            <a:alphaModFix/>
          </a:blip>
          <a:stretch>
            <a:fillRect/>
          </a:stretch>
        </p:blipFill>
        <p:spPr>
          <a:xfrm>
            <a:off x="4569575" y="2852100"/>
            <a:ext cx="1647825" cy="1781175"/>
          </a:xfrm>
          <a:prstGeom prst="rect">
            <a:avLst/>
          </a:prstGeom>
          <a:noFill/>
          <a:ln>
            <a:noFill/>
          </a:ln>
        </p:spPr>
      </p:pic>
      <p:pic>
        <p:nvPicPr>
          <p:cNvPr id="379" name="Shape 379"/>
          <p:cNvPicPr preferRelativeResize="0"/>
          <p:nvPr/>
        </p:nvPicPr>
        <p:blipFill>
          <a:blip r:embed="rId6">
            <a:alphaModFix/>
          </a:blip>
          <a:stretch>
            <a:fillRect/>
          </a:stretch>
        </p:blipFill>
        <p:spPr>
          <a:xfrm>
            <a:off x="6369800" y="2852100"/>
            <a:ext cx="1647825" cy="1781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Shape 384"/>
          <p:cNvSpPr txBox="1"/>
          <p:nvPr>
            <p:ph type="title"/>
          </p:nvPr>
        </p:nvSpPr>
        <p:spPr>
          <a:xfrm>
            <a:off x="311700" y="13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sz="2400"/>
              <a:t>Wind Speed Bin #3: </a:t>
            </a:r>
            <a:r>
              <a:rPr b="1" lang="en" sz="2400"/>
              <a:t>9</a:t>
            </a:r>
            <a:r>
              <a:rPr b="1" lang="en" sz="2400"/>
              <a:t>-12 m/s </a:t>
            </a:r>
          </a:p>
        </p:txBody>
      </p:sp>
      <p:sp>
        <p:nvSpPr>
          <p:cNvPr id="385" name="Shape 38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386" name="Shape 386"/>
          <p:cNvSpPr txBox="1"/>
          <p:nvPr>
            <p:ph idx="4294967295" type="subTitle"/>
          </p:nvPr>
        </p:nvSpPr>
        <p:spPr>
          <a:xfrm>
            <a:off x="7561800" y="0"/>
            <a:ext cx="1582200" cy="337200"/>
          </a:xfrm>
          <a:prstGeom prst="rect">
            <a:avLst/>
          </a:prstGeom>
          <a:solidFill>
            <a:srgbClr val="666666"/>
          </a:solidFill>
        </p:spPr>
        <p:txBody>
          <a:bodyPr anchorCtr="0" anchor="t" bIns="91425" lIns="91425" rIns="91425" wrap="square" tIns="91425">
            <a:noAutofit/>
          </a:bodyPr>
          <a:lstStyle/>
          <a:p>
            <a:pPr indent="0" lvl="0" marL="0" rtl="0" algn="ctr">
              <a:spcBef>
                <a:spcPts val="0"/>
              </a:spcBef>
              <a:buNone/>
            </a:pPr>
            <a:r>
              <a:rPr lang="en" sz="1000">
                <a:solidFill>
                  <a:srgbClr val="F3F3F3"/>
                </a:solidFill>
              </a:rPr>
              <a:t>Tuesday, 11/14/2017</a:t>
            </a:r>
          </a:p>
        </p:txBody>
      </p:sp>
      <p:pic>
        <p:nvPicPr>
          <p:cNvPr id="387" name="Shape 387"/>
          <p:cNvPicPr preferRelativeResize="0"/>
          <p:nvPr/>
        </p:nvPicPr>
        <p:blipFill>
          <a:blip r:embed="rId3">
            <a:alphaModFix/>
          </a:blip>
          <a:stretch>
            <a:fillRect/>
          </a:stretch>
        </p:blipFill>
        <p:spPr>
          <a:xfrm>
            <a:off x="1010750" y="729350"/>
            <a:ext cx="1252305" cy="1293457"/>
          </a:xfrm>
          <a:prstGeom prst="rect">
            <a:avLst/>
          </a:prstGeom>
          <a:noFill/>
          <a:ln>
            <a:noFill/>
          </a:ln>
        </p:spPr>
      </p:pic>
      <p:pic>
        <p:nvPicPr>
          <p:cNvPr id="388" name="Shape 388"/>
          <p:cNvPicPr preferRelativeResize="0"/>
          <p:nvPr/>
        </p:nvPicPr>
        <p:blipFill>
          <a:blip r:embed="rId4">
            <a:alphaModFix/>
          </a:blip>
          <a:stretch>
            <a:fillRect/>
          </a:stretch>
        </p:blipFill>
        <p:spPr>
          <a:xfrm>
            <a:off x="1010749" y="2140400"/>
            <a:ext cx="1252305" cy="1293457"/>
          </a:xfrm>
          <a:prstGeom prst="rect">
            <a:avLst/>
          </a:prstGeom>
          <a:noFill/>
          <a:ln>
            <a:noFill/>
          </a:ln>
        </p:spPr>
      </p:pic>
      <p:pic>
        <p:nvPicPr>
          <p:cNvPr id="389" name="Shape 389"/>
          <p:cNvPicPr preferRelativeResize="0"/>
          <p:nvPr/>
        </p:nvPicPr>
        <p:blipFill>
          <a:blip r:embed="rId5">
            <a:alphaModFix/>
          </a:blip>
          <a:stretch>
            <a:fillRect/>
          </a:stretch>
        </p:blipFill>
        <p:spPr>
          <a:xfrm>
            <a:off x="1010750" y="3551443"/>
            <a:ext cx="1252305" cy="1293457"/>
          </a:xfrm>
          <a:prstGeom prst="rect">
            <a:avLst/>
          </a:prstGeom>
          <a:noFill/>
          <a:ln>
            <a:noFill/>
          </a:ln>
        </p:spPr>
      </p:pic>
      <p:pic>
        <p:nvPicPr>
          <p:cNvPr id="390" name="Shape 390"/>
          <p:cNvPicPr preferRelativeResize="0"/>
          <p:nvPr/>
        </p:nvPicPr>
        <p:blipFill>
          <a:blip r:embed="rId6">
            <a:alphaModFix/>
          </a:blip>
          <a:stretch>
            <a:fillRect/>
          </a:stretch>
        </p:blipFill>
        <p:spPr>
          <a:xfrm>
            <a:off x="2681547" y="729350"/>
            <a:ext cx="1252305" cy="1293457"/>
          </a:xfrm>
          <a:prstGeom prst="rect">
            <a:avLst/>
          </a:prstGeom>
          <a:noFill/>
          <a:ln>
            <a:noFill/>
          </a:ln>
        </p:spPr>
      </p:pic>
      <p:pic>
        <p:nvPicPr>
          <p:cNvPr id="391" name="Shape 391"/>
          <p:cNvPicPr preferRelativeResize="0"/>
          <p:nvPr/>
        </p:nvPicPr>
        <p:blipFill>
          <a:blip r:embed="rId7">
            <a:alphaModFix/>
          </a:blip>
          <a:stretch>
            <a:fillRect/>
          </a:stretch>
        </p:blipFill>
        <p:spPr>
          <a:xfrm>
            <a:off x="2684349" y="2140393"/>
            <a:ext cx="1252305" cy="1293457"/>
          </a:xfrm>
          <a:prstGeom prst="rect">
            <a:avLst/>
          </a:prstGeom>
          <a:noFill/>
          <a:ln>
            <a:noFill/>
          </a:ln>
        </p:spPr>
      </p:pic>
      <p:pic>
        <p:nvPicPr>
          <p:cNvPr id="392" name="Shape 392"/>
          <p:cNvPicPr preferRelativeResize="0"/>
          <p:nvPr/>
        </p:nvPicPr>
        <p:blipFill>
          <a:blip r:embed="rId8">
            <a:alphaModFix/>
          </a:blip>
          <a:stretch>
            <a:fillRect/>
          </a:stretch>
        </p:blipFill>
        <p:spPr>
          <a:xfrm>
            <a:off x="2678746" y="3548750"/>
            <a:ext cx="1252305" cy="1293457"/>
          </a:xfrm>
          <a:prstGeom prst="rect">
            <a:avLst/>
          </a:prstGeom>
          <a:noFill/>
          <a:ln>
            <a:noFill/>
          </a:ln>
        </p:spPr>
      </p:pic>
      <p:pic>
        <p:nvPicPr>
          <p:cNvPr id="393" name="Shape 393"/>
          <p:cNvPicPr preferRelativeResize="0"/>
          <p:nvPr/>
        </p:nvPicPr>
        <p:blipFill>
          <a:blip r:embed="rId9">
            <a:alphaModFix/>
          </a:blip>
          <a:stretch>
            <a:fillRect/>
          </a:stretch>
        </p:blipFill>
        <p:spPr>
          <a:xfrm>
            <a:off x="4359547" y="729343"/>
            <a:ext cx="1252305" cy="1293457"/>
          </a:xfrm>
          <a:prstGeom prst="rect">
            <a:avLst/>
          </a:prstGeom>
          <a:noFill/>
          <a:ln>
            <a:noFill/>
          </a:ln>
        </p:spPr>
      </p:pic>
      <p:pic>
        <p:nvPicPr>
          <p:cNvPr id="394" name="Shape 394"/>
          <p:cNvPicPr preferRelativeResize="0"/>
          <p:nvPr/>
        </p:nvPicPr>
        <p:blipFill>
          <a:blip r:embed="rId10">
            <a:alphaModFix/>
          </a:blip>
          <a:stretch>
            <a:fillRect/>
          </a:stretch>
        </p:blipFill>
        <p:spPr>
          <a:xfrm>
            <a:off x="4357946" y="2140393"/>
            <a:ext cx="1252305" cy="1293457"/>
          </a:xfrm>
          <a:prstGeom prst="rect">
            <a:avLst/>
          </a:prstGeom>
          <a:noFill/>
          <a:ln>
            <a:noFill/>
          </a:ln>
        </p:spPr>
      </p:pic>
      <p:pic>
        <p:nvPicPr>
          <p:cNvPr id="395" name="Shape 395"/>
          <p:cNvPicPr preferRelativeResize="0"/>
          <p:nvPr/>
        </p:nvPicPr>
        <p:blipFill>
          <a:blip r:embed="rId11">
            <a:alphaModFix/>
          </a:blip>
          <a:stretch>
            <a:fillRect/>
          </a:stretch>
        </p:blipFill>
        <p:spPr>
          <a:xfrm>
            <a:off x="6109945" y="3551450"/>
            <a:ext cx="1252305" cy="1293457"/>
          </a:xfrm>
          <a:prstGeom prst="rect">
            <a:avLst/>
          </a:prstGeom>
          <a:noFill/>
          <a:ln>
            <a:noFill/>
          </a:ln>
        </p:spPr>
      </p:pic>
      <p:pic>
        <p:nvPicPr>
          <p:cNvPr id="396" name="Shape 396"/>
          <p:cNvPicPr preferRelativeResize="0"/>
          <p:nvPr/>
        </p:nvPicPr>
        <p:blipFill>
          <a:blip r:embed="rId12">
            <a:alphaModFix/>
          </a:blip>
          <a:stretch>
            <a:fillRect/>
          </a:stretch>
        </p:blipFill>
        <p:spPr>
          <a:xfrm>
            <a:off x="6070645" y="2140393"/>
            <a:ext cx="1252305" cy="1293457"/>
          </a:xfrm>
          <a:prstGeom prst="rect">
            <a:avLst/>
          </a:prstGeom>
          <a:noFill/>
          <a:ln>
            <a:noFill/>
          </a:ln>
        </p:spPr>
      </p:pic>
      <p:pic>
        <p:nvPicPr>
          <p:cNvPr id="397" name="Shape 397"/>
          <p:cNvPicPr preferRelativeResize="0"/>
          <p:nvPr/>
        </p:nvPicPr>
        <p:blipFill>
          <a:blip r:embed="rId13">
            <a:alphaModFix/>
          </a:blip>
          <a:stretch>
            <a:fillRect/>
          </a:stretch>
        </p:blipFill>
        <p:spPr>
          <a:xfrm>
            <a:off x="6037546" y="729356"/>
            <a:ext cx="1252305" cy="1293457"/>
          </a:xfrm>
          <a:prstGeom prst="rect">
            <a:avLst/>
          </a:prstGeom>
          <a:noFill/>
          <a:ln>
            <a:noFill/>
          </a:ln>
        </p:spPr>
      </p:pic>
      <p:pic>
        <p:nvPicPr>
          <p:cNvPr id="398" name="Shape 398"/>
          <p:cNvPicPr preferRelativeResize="0"/>
          <p:nvPr/>
        </p:nvPicPr>
        <p:blipFill>
          <a:blip r:embed="rId14">
            <a:alphaModFix/>
          </a:blip>
          <a:stretch>
            <a:fillRect/>
          </a:stretch>
        </p:blipFill>
        <p:spPr>
          <a:xfrm>
            <a:off x="4359540" y="3551443"/>
            <a:ext cx="1252305" cy="1293457"/>
          </a:xfrm>
          <a:prstGeom prst="rect">
            <a:avLst/>
          </a:prstGeom>
          <a:noFill/>
          <a:ln>
            <a:noFill/>
          </a:ln>
        </p:spPr>
      </p:pic>
      <p:pic>
        <p:nvPicPr>
          <p:cNvPr id="399" name="Shape 399"/>
          <p:cNvPicPr preferRelativeResize="0"/>
          <p:nvPr/>
        </p:nvPicPr>
        <p:blipFill>
          <a:blip r:embed="rId15">
            <a:alphaModFix/>
          </a:blip>
          <a:stretch>
            <a:fillRect/>
          </a:stretch>
        </p:blipFill>
        <p:spPr>
          <a:xfrm>
            <a:off x="7847650" y="1844150"/>
            <a:ext cx="476250" cy="1885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Shape 404"/>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rtl="0">
              <a:spcBef>
                <a:spcPts val="0"/>
              </a:spcBef>
              <a:buNone/>
            </a:pPr>
            <a:r>
              <a:rPr b="1" lang="en" sz="2400"/>
              <a:t>Bin #3</a:t>
            </a:r>
            <a:r>
              <a:rPr lang="en" sz="2400"/>
              <a:t> K-means Result with Wind Speed 9-12 m/s </a:t>
            </a:r>
          </a:p>
        </p:txBody>
      </p:sp>
      <p:sp>
        <p:nvSpPr>
          <p:cNvPr id="405" name="Shape 40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406" name="Shape 406"/>
          <p:cNvSpPr txBox="1"/>
          <p:nvPr>
            <p:ph idx="4294967295" type="subTitle"/>
          </p:nvPr>
        </p:nvSpPr>
        <p:spPr>
          <a:xfrm>
            <a:off x="7561800" y="0"/>
            <a:ext cx="1582200" cy="337200"/>
          </a:xfrm>
          <a:prstGeom prst="rect">
            <a:avLst/>
          </a:prstGeom>
          <a:solidFill>
            <a:srgbClr val="666666"/>
          </a:solidFill>
        </p:spPr>
        <p:txBody>
          <a:bodyPr anchorCtr="0" anchor="t" bIns="91425" lIns="91425" rIns="91425" wrap="square" tIns="91425">
            <a:noAutofit/>
          </a:bodyPr>
          <a:lstStyle/>
          <a:p>
            <a:pPr indent="0" lvl="0" marL="0" rtl="0" algn="ctr">
              <a:spcBef>
                <a:spcPts val="0"/>
              </a:spcBef>
              <a:buNone/>
            </a:pPr>
            <a:r>
              <a:rPr lang="en" sz="1000">
                <a:solidFill>
                  <a:srgbClr val="F3F3F3"/>
                </a:solidFill>
              </a:rPr>
              <a:t>Sunday, 11/19/2017</a:t>
            </a:r>
          </a:p>
        </p:txBody>
      </p:sp>
      <p:sp>
        <p:nvSpPr>
          <p:cNvPr id="407" name="Shape 407"/>
          <p:cNvSpPr txBox="1"/>
          <p:nvPr>
            <p:ph idx="2" type="body"/>
          </p:nvPr>
        </p:nvSpPr>
        <p:spPr>
          <a:xfrm>
            <a:off x="500475" y="1042575"/>
            <a:ext cx="5245200" cy="506100"/>
          </a:xfrm>
          <a:prstGeom prst="rect">
            <a:avLst/>
          </a:prstGeom>
        </p:spPr>
        <p:txBody>
          <a:bodyPr anchorCtr="0" anchor="t" bIns="91425" lIns="91425" rIns="91425" wrap="square" tIns="91425">
            <a:noAutofit/>
          </a:bodyPr>
          <a:lstStyle/>
          <a:p>
            <a:pPr indent="0" lvl="0" marL="0" rtl="0">
              <a:spcBef>
                <a:spcPts val="0"/>
              </a:spcBef>
              <a:buNone/>
            </a:pPr>
            <a:r>
              <a:rPr b="1" lang="en" sz="1800"/>
              <a:t>Average months are classified into 3 clusters:</a:t>
            </a:r>
          </a:p>
        </p:txBody>
      </p:sp>
      <p:grpSp>
        <p:nvGrpSpPr>
          <p:cNvPr id="408" name="Shape 408"/>
          <p:cNvGrpSpPr/>
          <p:nvPr/>
        </p:nvGrpSpPr>
        <p:grpSpPr>
          <a:xfrm>
            <a:off x="1252088" y="1777275"/>
            <a:ext cx="6639816" cy="241500"/>
            <a:chOff x="387900" y="1548575"/>
            <a:chExt cx="6639816" cy="241500"/>
          </a:xfrm>
        </p:grpSpPr>
        <p:sp>
          <p:nvSpPr>
            <p:cNvPr id="409" name="Shape 409"/>
            <p:cNvSpPr/>
            <p:nvPr/>
          </p:nvSpPr>
          <p:spPr>
            <a:xfrm>
              <a:off x="387900" y="1548575"/>
              <a:ext cx="517800" cy="2415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Jan</a:t>
              </a:r>
            </a:p>
          </p:txBody>
        </p:sp>
        <p:sp>
          <p:nvSpPr>
            <p:cNvPr id="410" name="Shape 410"/>
            <p:cNvSpPr/>
            <p:nvPr/>
          </p:nvSpPr>
          <p:spPr>
            <a:xfrm>
              <a:off x="944447" y="1548575"/>
              <a:ext cx="517800" cy="2415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Feb</a:t>
              </a:r>
            </a:p>
          </p:txBody>
        </p:sp>
        <p:sp>
          <p:nvSpPr>
            <p:cNvPr id="411" name="Shape 411"/>
            <p:cNvSpPr/>
            <p:nvPr/>
          </p:nvSpPr>
          <p:spPr>
            <a:xfrm>
              <a:off x="1500994" y="1548575"/>
              <a:ext cx="517800" cy="241500"/>
            </a:xfrm>
            <a:prstGeom prst="roundRect">
              <a:avLst>
                <a:gd fmla="val 16667" name="adj"/>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Mar</a:t>
              </a:r>
            </a:p>
          </p:txBody>
        </p:sp>
        <p:sp>
          <p:nvSpPr>
            <p:cNvPr id="412" name="Shape 412"/>
            <p:cNvSpPr/>
            <p:nvPr/>
          </p:nvSpPr>
          <p:spPr>
            <a:xfrm>
              <a:off x="2057541" y="1548575"/>
              <a:ext cx="517800" cy="241500"/>
            </a:xfrm>
            <a:prstGeom prst="roundRect">
              <a:avLst>
                <a:gd fmla="val 16667" name="adj"/>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Apr</a:t>
              </a:r>
            </a:p>
          </p:txBody>
        </p:sp>
        <p:sp>
          <p:nvSpPr>
            <p:cNvPr id="413" name="Shape 413"/>
            <p:cNvSpPr/>
            <p:nvPr/>
          </p:nvSpPr>
          <p:spPr>
            <a:xfrm>
              <a:off x="2614088" y="1548575"/>
              <a:ext cx="517800" cy="241500"/>
            </a:xfrm>
            <a:prstGeom prst="roundRect">
              <a:avLst>
                <a:gd fmla="val 16667" name="adj"/>
              </a:avLst>
            </a:prstGeom>
            <a:solidFill>
              <a:srgbClr val="F9CB9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May</a:t>
              </a:r>
            </a:p>
          </p:txBody>
        </p:sp>
        <p:sp>
          <p:nvSpPr>
            <p:cNvPr id="414" name="Shape 414"/>
            <p:cNvSpPr/>
            <p:nvPr/>
          </p:nvSpPr>
          <p:spPr>
            <a:xfrm>
              <a:off x="3170635" y="1548575"/>
              <a:ext cx="517800" cy="241500"/>
            </a:xfrm>
            <a:prstGeom prst="roundRect">
              <a:avLst>
                <a:gd fmla="val 16667" name="adj"/>
              </a:avLst>
            </a:prstGeom>
            <a:solidFill>
              <a:srgbClr val="F9CB9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Jun</a:t>
              </a:r>
            </a:p>
          </p:txBody>
        </p:sp>
        <p:sp>
          <p:nvSpPr>
            <p:cNvPr id="415" name="Shape 415"/>
            <p:cNvSpPr/>
            <p:nvPr/>
          </p:nvSpPr>
          <p:spPr>
            <a:xfrm>
              <a:off x="3727182" y="1548575"/>
              <a:ext cx="517800" cy="241500"/>
            </a:xfrm>
            <a:prstGeom prst="roundRect">
              <a:avLst>
                <a:gd fmla="val 16667" name="adj"/>
              </a:avLst>
            </a:prstGeom>
            <a:solidFill>
              <a:srgbClr val="F9CB9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Jul</a:t>
              </a:r>
            </a:p>
          </p:txBody>
        </p:sp>
        <p:sp>
          <p:nvSpPr>
            <p:cNvPr id="416" name="Shape 416"/>
            <p:cNvSpPr/>
            <p:nvPr/>
          </p:nvSpPr>
          <p:spPr>
            <a:xfrm>
              <a:off x="4283729" y="1548575"/>
              <a:ext cx="517800" cy="241500"/>
            </a:xfrm>
            <a:prstGeom prst="roundRect">
              <a:avLst>
                <a:gd fmla="val 16667" name="adj"/>
              </a:avLst>
            </a:prstGeom>
            <a:solidFill>
              <a:srgbClr val="F9CB9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Aug</a:t>
              </a:r>
            </a:p>
          </p:txBody>
        </p:sp>
        <p:sp>
          <p:nvSpPr>
            <p:cNvPr id="417" name="Shape 417"/>
            <p:cNvSpPr/>
            <p:nvPr/>
          </p:nvSpPr>
          <p:spPr>
            <a:xfrm>
              <a:off x="4840276" y="1548575"/>
              <a:ext cx="517800" cy="2415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Sep</a:t>
              </a:r>
            </a:p>
          </p:txBody>
        </p:sp>
        <p:sp>
          <p:nvSpPr>
            <p:cNvPr id="418" name="Shape 418"/>
            <p:cNvSpPr/>
            <p:nvPr/>
          </p:nvSpPr>
          <p:spPr>
            <a:xfrm>
              <a:off x="5396823" y="1548575"/>
              <a:ext cx="517800" cy="241500"/>
            </a:xfrm>
            <a:prstGeom prst="roundRect">
              <a:avLst>
                <a:gd fmla="val 16667" name="adj"/>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Oct</a:t>
              </a:r>
            </a:p>
          </p:txBody>
        </p:sp>
        <p:sp>
          <p:nvSpPr>
            <p:cNvPr id="419" name="Shape 419"/>
            <p:cNvSpPr/>
            <p:nvPr/>
          </p:nvSpPr>
          <p:spPr>
            <a:xfrm>
              <a:off x="5953369" y="1548575"/>
              <a:ext cx="517800" cy="241500"/>
            </a:xfrm>
            <a:prstGeom prst="roundRect">
              <a:avLst>
                <a:gd fmla="val 16667" name="adj"/>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Nov</a:t>
              </a:r>
            </a:p>
          </p:txBody>
        </p:sp>
        <p:sp>
          <p:nvSpPr>
            <p:cNvPr id="420" name="Shape 420"/>
            <p:cNvSpPr/>
            <p:nvPr/>
          </p:nvSpPr>
          <p:spPr>
            <a:xfrm>
              <a:off x="6509916" y="1548575"/>
              <a:ext cx="517800" cy="2415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Dec</a:t>
              </a:r>
            </a:p>
          </p:txBody>
        </p:sp>
      </p:grpSp>
      <p:sp>
        <p:nvSpPr>
          <p:cNvPr id="421" name="Shape 421"/>
          <p:cNvSpPr/>
          <p:nvPr/>
        </p:nvSpPr>
        <p:spPr>
          <a:xfrm>
            <a:off x="6068575" y="1206613"/>
            <a:ext cx="120600" cy="1167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000"/>
          </a:p>
        </p:txBody>
      </p:sp>
      <p:sp>
        <p:nvSpPr>
          <p:cNvPr id="422" name="Shape 422"/>
          <p:cNvSpPr/>
          <p:nvPr/>
        </p:nvSpPr>
        <p:spPr>
          <a:xfrm>
            <a:off x="6800550" y="1206625"/>
            <a:ext cx="120600" cy="116700"/>
          </a:xfrm>
          <a:prstGeom prst="roundRect">
            <a:avLst>
              <a:gd fmla="val 16667" name="adj"/>
            </a:avLst>
          </a:prstGeom>
          <a:solidFill>
            <a:srgbClr val="F9CB9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000"/>
          </a:p>
        </p:txBody>
      </p:sp>
      <p:sp>
        <p:nvSpPr>
          <p:cNvPr id="423" name="Shape 423"/>
          <p:cNvSpPr/>
          <p:nvPr/>
        </p:nvSpPr>
        <p:spPr>
          <a:xfrm>
            <a:off x="7608732" y="1206625"/>
            <a:ext cx="120600" cy="116700"/>
          </a:xfrm>
          <a:prstGeom prst="roundRect">
            <a:avLst>
              <a:gd fmla="val 16667" name="adj"/>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000"/>
          </a:p>
        </p:txBody>
      </p:sp>
      <p:sp>
        <p:nvSpPr>
          <p:cNvPr id="424" name="Shape 424"/>
          <p:cNvSpPr txBox="1"/>
          <p:nvPr>
            <p:ph idx="1" type="body"/>
          </p:nvPr>
        </p:nvSpPr>
        <p:spPr>
          <a:xfrm>
            <a:off x="7695300" y="1099663"/>
            <a:ext cx="908400" cy="330600"/>
          </a:xfrm>
          <a:prstGeom prst="rect">
            <a:avLst/>
          </a:prstGeom>
        </p:spPr>
        <p:txBody>
          <a:bodyPr anchorCtr="0" anchor="t" bIns="91425" lIns="91425" rIns="91425" wrap="square" tIns="91425">
            <a:noAutofit/>
          </a:bodyPr>
          <a:lstStyle/>
          <a:p>
            <a:pPr indent="0" lvl="0" marL="0" rtl="0">
              <a:lnSpc>
                <a:spcPct val="100000"/>
              </a:lnSpc>
              <a:spcBef>
                <a:spcPts val="0"/>
              </a:spcBef>
              <a:spcAft>
                <a:spcPts val="1000"/>
              </a:spcAft>
              <a:buNone/>
            </a:pPr>
            <a:r>
              <a:rPr lang="en" sz="900"/>
              <a:t>transitional</a:t>
            </a:r>
          </a:p>
        </p:txBody>
      </p:sp>
      <p:sp>
        <p:nvSpPr>
          <p:cNvPr id="425" name="Shape 425"/>
          <p:cNvSpPr txBox="1"/>
          <p:nvPr>
            <p:ph idx="1" type="body"/>
          </p:nvPr>
        </p:nvSpPr>
        <p:spPr>
          <a:xfrm>
            <a:off x="6901950" y="1099663"/>
            <a:ext cx="908400" cy="330600"/>
          </a:xfrm>
          <a:prstGeom prst="rect">
            <a:avLst/>
          </a:prstGeom>
        </p:spPr>
        <p:txBody>
          <a:bodyPr anchorCtr="0" anchor="t" bIns="91425" lIns="91425" rIns="91425" wrap="square" tIns="91425">
            <a:noAutofit/>
          </a:bodyPr>
          <a:lstStyle/>
          <a:p>
            <a:pPr indent="0" lvl="0" marL="0" rtl="0">
              <a:lnSpc>
                <a:spcPct val="100000"/>
              </a:lnSpc>
              <a:spcBef>
                <a:spcPts val="0"/>
              </a:spcBef>
              <a:spcAft>
                <a:spcPts val="1000"/>
              </a:spcAft>
              <a:buNone/>
            </a:pPr>
            <a:r>
              <a:rPr lang="en" sz="900"/>
              <a:t>summer</a:t>
            </a:r>
          </a:p>
        </p:txBody>
      </p:sp>
      <p:sp>
        <p:nvSpPr>
          <p:cNvPr id="426" name="Shape 426"/>
          <p:cNvSpPr txBox="1"/>
          <p:nvPr>
            <p:ph idx="1" type="body"/>
          </p:nvPr>
        </p:nvSpPr>
        <p:spPr>
          <a:xfrm>
            <a:off x="6189175" y="1099663"/>
            <a:ext cx="908400" cy="330600"/>
          </a:xfrm>
          <a:prstGeom prst="rect">
            <a:avLst/>
          </a:prstGeom>
        </p:spPr>
        <p:txBody>
          <a:bodyPr anchorCtr="0" anchor="t" bIns="91425" lIns="91425" rIns="91425" wrap="square" tIns="91425">
            <a:noAutofit/>
          </a:bodyPr>
          <a:lstStyle/>
          <a:p>
            <a:pPr indent="0" lvl="0" marL="0" rtl="0">
              <a:lnSpc>
                <a:spcPct val="100000"/>
              </a:lnSpc>
              <a:spcBef>
                <a:spcPts val="0"/>
              </a:spcBef>
              <a:spcAft>
                <a:spcPts val="1000"/>
              </a:spcAft>
              <a:buNone/>
            </a:pPr>
            <a:r>
              <a:rPr lang="en" sz="900"/>
              <a:t>winter</a:t>
            </a:r>
          </a:p>
        </p:txBody>
      </p:sp>
      <p:sp>
        <p:nvSpPr>
          <p:cNvPr id="427" name="Shape 427"/>
          <p:cNvSpPr txBox="1"/>
          <p:nvPr>
            <p:ph idx="2" type="body"/>
          </p:nvPr>
        </p:nvSpPr>
        <p:spPr>
          <a:xfrm>
            <a:off x="500475" y="2247375"/>
            <a:ext cx="8103300" cy="506100"/>
          </a:xfrm>
          <a:prstGeom prst="rect">
            <a:avLst/>
          </a:prstGeom>
        </p:spPr>
        <p:txBody>
          <a:bodyPr anchorCtr="0" anchor="t" bIns="91425" lIns="91425" rIns="91425" wrap="square" tIns="91425">
            <a:noAutofit/>
          </a:bodyPr>
          <a:lstStyle/>
          <a:p>
            <a:pPr indent="0" lvl="0" marL="0" rtl="0">
              <a:spcBef>
                <a:spcPts val="0"/>
              </a:spcBef>
              <a:buNone/>
            </a:pPr>
            <a:r>
              <a:rPr b="1" lang="en" sz="1800"/>
              <a:t>2-D </a:t>
            </a:r>
            <a:r>
              <a:rPr b="1" lang="en" sz="1800"/>
              <a:t>histogram</a:t>
            </a:r>
            <a:r>
              <a:rPr b="1" lang="en" sz="1800"/>
              <a:t> with pCO2 and sea-surface temperature:</a:t>
            </a:r>
          </a:p>
        </p:txBody>
      </p:sp>
      <p:pic>
        <p:nvPicPr>
          <p:cNvPr id="428" name="Shape 428"/>
          <p:cNvPicPr preferRelativeResize="0"/>
          <p:nvPr/>
        </p:nvPicPr>
        <p:blipFill>
          <a:blip r:embed="rId3">
            <a:alphaModFix/>
          </a:blip>
          <a:stretch>
            <a:fillRect/>
          </a:stretch>
        </p:blipFill>
        <p:spPr>
          <a:xfrm>
            <a:off x="1790375" y="2852100"/>
            <a:ext cx="1647825" cy="1781175"/>
          </a:xfrm>
          <a:prstGeom prst="rect">
            <a:avLst/>
          </a:prstGeom>
          <a:noFill/>
          <a:ln>
            <a:noFill/>
          </a:ln>
        </p:spPr>
      </p:pic>
      <p:pic>
        <p:nvPicPr>
          <p:cNvPr id="429" name="Shape 429"/>
          <p:cNvPicPr preferRelativeResize="0"/>
          <p:nvPr/>
        </p:nvPicPr>
        <p:blipFill>
          <a:blip r:embed="rId4">
            <a:alphaModFix/>
          </a:blip>
          <a:stretch>
            <a:fillRect/>
          </a:stretch>
        </p:blipFill>
        <p:spPr>
          <a:xfrm>
            <a:off x="3728200" y="2852100"/>
            <a:ext cx="1647825" cy="1781175"/>
          </a:xfrm>
          <a:prstGeom prst="rect">
            <a:avLst/>
          </a:prstGeom>
          <a:noFill/>
          <a:ln>
            <a:noFill/>
          </a:ln>
        </p:spPr>
      </p:pic>
      <p:pic>
        <p:nvPicPr>
          <p:cNvPr id="430" name="Shape 430"/>
          <p:cNvPicPr preferRelativeResize="0"/>
          <p:nvPr/>
        </p:nvPicPr>
        <p:blipFill>
          <a:blip r:embed="rId5">
            <a:alphaModFix/>
          </a:blip>
          <a:stretch>
            <a:fillRect/>
          </a:stretch>
        </p:blipFill>
        <p:spPr>
          <a:xfrm>
            <a:off x="5666025" y="2852100"/>
            <a:ext cx="1647825" cy="1781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311700" y="13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sz="2400"/>
              <a:t>Classification Input: Monthly 3D Scatterplots</a:t>
            </a:r>
          </a:p>
        </p:txBody>
      </p:sp>
      <p:sp>
        <p:nvSpPr>
          <p:cNvPr id="63" name="Shape 6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64" name="Shape 64"/>
          <p:cNvSpPr txBox="1"/>
          <p:nvPr>
            <p:ph idx="4294967295" type="subTitle"/>
          </p:nvPr>
        </p:nvSpPr>
        <p:spPr>
          <a:xfrm>
            <a:off x="7561800" y="0"/>
            <a:ext cx="1582200" cy="337200"/>
          </a:xfrm>
          <a:prstGeom prst="rect">
            <a:avLst/>
          </a:prstGeom>
          <a:solidFill>
            <a:srgbClr val="666666"/>
          </a:solidFill>
        </p:spPr>
        <p:txBody>
          <a:bodyPr anchorCtr="0" anchor="t" bIns="91425" lIns="91425" rIns="91425" wrap="square" tIns="91425">
            <a:noAutofit/>
          </a:bodyPr>
          <a:lstStyle/>
          <a:p>
            <a:pPr indent="-69850" lvl="0" marL="0" rtl="0" algn="ctr">
              <a:spcBef>
                <a:spcPts val="0"/>
              </a:spcBef>
              <a:buClr>
                <a:schemeClr val="dk1"/>
              </a:buClr>
              <a:buSzPts val="1100"/>
              <a:buFont typeface="Arial"/>
              <a:buNone/>
            </a:pPr>
            <a:r>
              <a:rPr lang="en" sz="1000">
                <a:solidFill>
                  <a:srgbClr val="F3F3F3"/>
                </a:solidFill>
              </a:rPr>
              <a:t>Sunday, 11/19/2017</a:t>
            </a:r>
          </a:p>
          <a:p>
            <a:pPr indent="0" lvl="0" marL="0" rtl="0" algn="ctr">
              <a:spcBef>
                <a:spcPts val="0"/>
              </a:spcBef>
              <a:buNone/>
            </a:pPr>
            <a:r>
              <a:t/>
            </a:r>
            <a:endParaRPr sz="1000">
              <a:solidFill>
                <a:srgbClr val="F3F3F3"/>
              </a:solidFill>
            </a:endParaRPr>
          </a:p>
        </p:txBody>
      </p:sp>
      <p:pic>
        <p:nvPicPr>
          <p:cNvPr id="65" name="Shape 65"/>
          <p:cNvPicPr preferRelativeResize="0"/>
          <p:nvPr/>
        </p:nvPicPr>
        <p:blipFill>
          <a:blip r:embed="rId3">
            <a:alphaModFix/>
          </a:blip>
          <a:stretch>
            <a:fillRect/>
          </a:stretch>
        </p:blipFill>
        <p:spPr>
          <a:xfrm>
            <a:off x="152400" y="631525"/>
            <a:ext cx="2630099" cy="2096897"/>
          </a:xfrm>
          <a:prstGeom prst="rect">
            <a:avLst/>
          </a:prstGeom>
          <a:noFill/>
          <a:ln>
            <a:noFill/>
          </a:ln>
        </p:spPr>
      </p:pic>
      <p:pic>
        <p:nvPicPr>
          <p:cNvPr id="66" name="Shape 66"/>
          <p:cNvPicPr preferRelativeResize="0"/>
          <p:nvPr/>
        </p:nvPicPr>
        <p:blipFill>
          <a:blip r:embed="rId4">
            <a:alphaModFix/>
          </a:blip>
          <a:stretch>
            <a:fillRect/>
          </a:stretch>
        </p:blipFill>
        <p:spPr>
          <a:xfrm>
            <a:off x="2922125" y="631525"/>
            <a:ext cx="2630094" cy="2096900"/>
          </a:xfrm>
          <a:prstGeom prst="rect">
            <a:avLst/>
          </a:prstGeom>
          <a:noFill/>
          <a:ln>
            <a:noFill/>
          </a:ln>
        </p:spPr>
      </p:pic>
      <p:pic>
        <p:nvPicPr>
          <p:cNvPr id="67" name="Shape 67"/>
          <p:cNvPicPr preferRelativeResize="0"/>
          <p:nvPr/>
        </p:nvPicPr>
        <p:blipFill>
          <a:blip r:embed="rId5">
            <a:alphaModFix/>
          </a:blip>
          <a:stretch>
            <a:fillRect/>
          </a:stretch>
        </p:blipFill>
        <p:spPr>
          <a:xfrm>
            <a:off x="5691850" y="631525"/>
            <a:ext cx="2630099" cy="2096905"/>
          </a:xfrm>
          <a:prstGeom prst="rect">
            <a:avLst/>
          </a:prstGeom>
          <a:noFill/>
          <a:ln>
            <a:noFill/>
          </a:ln>
        </p:spPr>
      </p:pic>
      <p:pic>
        <p:nvPicPr>
          <p:cNvPr id="68" name="Shape 68"/>
          <p:cNvPicPr preferRelativeResize="0"/>
          <p:nvPr/>
        </p:nvPicPr>
        <p:blipFill>
          <a:blip r:embed="rId6">
            <a:alphaModFix/>
          </a:blip>
          <a:stretch>
            <a:fillRect/>
          </a:stretch>
        </p:blipFill>
        <p:spPr>
          <a:xfrm>
            <a:off x="152400" y="2894213"/>
            <a:ext cx="2630096" cy="2096888"/>
          </a:xfrm>
          <a:prstGeom prst="rect">
            <a:avLst/>
          </a:prstGeom>
          <a:noFill/>
          <a:ln>
            <a:noFill/>
          </a:ln>
        </p:spPr>
      </p:pic>
      <p:pic>
        <p:nvPicPr>
          <p:cNvPr id="69" name="Shape 69"/>
          <p:cNvPicPr preferRelativeResize="0"/>
          <p:nvPr/>
        </p:nvPicPr>
        <p:blipFill>
          <a:blip r:embed="rId7">
            <a:alphaModFix/>
          </a:blip>
          <a:stretch>
            <a:fillRect/>
          </a:stretch>
        </p:blipFill>
        <p:spPr>
          <a:xfrm>
            <a:off x="2934896" y="2894213"/>
            <a:ext cx="2630096" cy="2096888"/>
          </a:xfrm>
          <a:prstGeom prst="rect">
            <a:avLst/>
          </a:prstGeom>
          <a:noFill/>
          <a:ln>
            <a:noFill/>
          </a:ln>
        </p:spPr>
      </p:pic>
      <p:pic>
        <p:nvPicPr>
          <p:cNvPr id="70" name="Shape 70"/>
          <p:cNvPicPr preferRelativeResize="0"/>
          <p:nvPr/>
        </p:nvPicPr>
        <p:blipFill>
          <a:blip r:embed="rId8">
            <a:alphaModFix/>
          </a:blip>
          <a:stretch>
            <a:fillRect/>
          </a:stretch>
        </p:blipFill>
        <p:spPr>
          <a:xfrm>
            <a:off x="5717392" y="2894212"/>
            <a:ext cx="2602665" cy="207501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Shape 435"/>
          <p:cNvSpPr txBox="1"/>
          <p:nvPr>
            <p:ph type="title"/>
          </p:nvPr>
        </p:nvSpPr>
        <p:spPr>
          <a:xfrm>
            <a:off x="311700" y="13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sz="2400"/>
              <a:t>Wind Speed Bin #4: </a:t>
            </a:r>
            <a:r>
              <a:rPr b="1" lang="en" sz="2400"/>
              <a:t>12</a:t>
            </a:r>
            <a:r>
              <a:rPr b="1" lang="en" sz="2400"/>
              <a:t>-15 m/s </a:t>
            </a:r>
          </a:p>
        </p:txBody>
      </p:sp>
      <p:sp>
        <p:nvSpPr>
          <p:cNvPr id="436" name="Shape 43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437" name="Shape 437"/>
          <p:cNvSpPr txBox="1"/>
          <p:nvPr>
            <p:ph idx="4294967295" type="subTitle"/>
          </p:nvPr>
        </p:nvSpPr>
        <p:spPr>
          <a:xfrm>
            <a:off x="7561800" y="0"/>
            <a:ext cx="1582200" cy="337200"/>
          </a:xfrm>
          <a:prstGeom prst="rect">
            <a:avLst/>
          </a:prstGeom>
          <a:solidFill>
            <a:srgbClr val="666666"/>
          </a:solidFill>
        </p:spPr>
        <p:txBody>
          <a:bodyPr anchorCtr="0" anchor="t" bIns="91425" lIns="91425" rIns="91425" wrap="square" tIns="91425">
            <a:noAutofit/>
          </a:bodyPr>
          <a:lstStyle/>
          <a:p>
            <a:pPr indent="0" lvl="0" marL="0" rtl="0" algn="ctr">
              <a:spcBef>
                <a:spcPts val="0"/>
              </a:spcBef>
              <a:buNone/>
            </a:pPr>
            <a:r>
              <a:rPr lang="en" sz="1000">
                <a:solidFill>
                  <a:srgbClr val="F3F3F3"/>
                </a:solidFill>
              </a:rPr>
              <a:t>Tuesday, 11/14/2017</a:t>
            </a:r>
          </a:p>
        </p:txBody>
      </p:sp>
      <p:pic>
        <p:nvPicPr>
          <p:cNvPr id="438" name="Shape 438"/>
          <p:cNvPicPr preferRelativeResize="0"/>
          <p:nvPr/>
        </p:nvPicPr>
        <p:blipFill>
          <a:blip r:embed="rId3">
            <a:alphaModFix/>
          </a:blip>
          <a:stretch>
            <a:fillRect/>
          </a:stretch>
        </p:blipFill>
        <p:spPr>
          <a:xfrm>
            <a:off x="1115600" y="691238"/>
            <a:ext cx="1252305" cy="1309120"/>
          </a:xfrm>
          <a:prstGeom prst="rect">
            <a:avLst/>
          </a:prstGeom>
          <a:noFill/>
          <a:ln>
            <a:noFill/>
          </a:ln>
        </p:spPr>
      </p:pic>
      <p:pic>
        <p:nvPicPr>
          <p:cNvPr id="439" name="Shape 439"/>
          <p:cNvPicPr preferRelativeResize="0"/>
          <p:nvPr/>
        </p:nvPicPr>
        <p:blipFill>
          <a:blip r:embed="rId4">
            <a:alphaModFix/>
          </a:blip>
          <a:stretch>
            <a:fillRect/>
          </a:stretch>
        </p:blipFill>
        <p:spPr>
          <a:xfrm>
            <a:off x="1115599" y="2119363"/>
            <a:ext cx="1252305" cy="1309120"/>
          </a:xfrm>
          <a:prstGeom prst="rect">
            <a:avLst/>
          </a:prstGeom>
          <a:noFill/>
          <a:ln>
            <a:noFill/>
          </a:ln>
        </p:spPr>
      </p:pic>
      <p:pic>
        <p:nvPicPr>
          <p:cNvPr id="440" name="Shape 440"/>
          <p:cNvPicPr preferRelativeResize="0"/>
          <p:nvPr/>
        </p:nvPicPr>
        <p:blipFill>
          <a:blip r:embed="rId5">
            <a:alphaModFix/>
          </a:blip>
          <a:stretch>
            <a:fillRect/>
          </a:stretch>
        </p:blipFill>
        <p:spPr>
          <a:xfrm>
            <a:off x="1115600" y="3547493"/>
            <a:ext cx="1252305" cy="1309120"/>
          </a:xfrm>
          <a:prstGeom prst="rect">
            <a:avLst/>
          </a:prstGeom>
          <a:noFill/>
          <a:ln>
            <a:noFill/>
          </a:ln>
        </p:spPr>
      </p:pic>
      <p:pic>
        <p:nvPicPr>
          <p:cNvPr id="441" name="Shape 441"/>
          <p:cNvPicPr preferRelativeResize="0"/>
          <p:nvPr/>
        </p:nvPicPr>
        <p:blipFill>
          <a:blip r:embed="rId6">
            <a:alphaModFix/>
          </a:blip>
          <a:stretch>
            <a:fillRect/>
          </a:stretch>
        </p:blipFill>
        <p:spPr>
          <a:xfrm>
            <a:off x="2786397" y="691238"/>
            <a:ext cx="1252305" cy="1309120"/>
          </a:xfrm>
          <a:prstGeom prst="rect">
            <a:avLst/>
          </a:prstGeom>
          <a:noFill/>
          <a:ln>
            <a:noFill/>
          </a:ln>
        </p:spPr>
      </p:pic>
      <p:pic>
        <p:nvPicPr>
          <p:cNvPr id="442" name="Shape 442"/>
          <p:cNvPicPr preferRelativeResize="0"/>
          <p:nvPr/>
        </p:nvPicPr>
        <p:blipFill>
          <a:blip r:embed="rId7">
            <a:alphaModFix/>
          </a:blip>
          <a:stretch>
            <a:fillRect/>
          </a:stretch>
        </p:blipFill>
        <p:spPr>
          <a:xfrm>
            <a:off x="2789199" y="2119368"/>
            <a:ext cx="1252305" cy="1309120"/>
          </a:xfrm>
          <a:prstGeom prst="rect">
            <a:avLst/>
          </a:prstGeom>
          <a:noFill/>
          <a:ln>
            <a:noFill/>
          </a:ln>
        </p:spPr>
      </p:pic>
      <p:pic>
        <p:nvPicPr>
          <p:cNvPr id="443" name="Shape 443"/>
          <p:cNvPicPr preferRelativeResize="0"/>
          <p:nvPr/>
        </p:nvPicPr>
        <p:blipFill>
          <a:blip r:embed="rId8">
            <a:alphaModFix/>
          </a:blip>
          <a:stretch>
            <a:fillRect/>
          </a:stretch>
        </p:blipFill>
        <p:spPr>
          <a:xfrm>
            <a:off x="2789197" y="3547493"/>
            <a:ext cx="1252305" cy="1309120"/>
          </a:xfrm>
          <a:prstGeom prst="rect">
            <a:avLst/>
          </a:prstGeom>
          <a:noFill/>
          <a:ln>
            <a:noFill/>
          </a:ln>
        </p:spPr>
      </p:pic>
      <p:pic>
        <p:nvPicPr>
          <p:cNvPr id="444" name="Shape 444"/>
          <p:cNvPicPr preferRelativeResize="0"/>
          <p:nvPr/>
        </p:nvPicPr>
        <p:blipFill>
          <a:blip r:embed="rId9">
            <a:alphaModFix/>
          </a:blip>
          <a:stretch>
            <a:fillRect/>
          </a:stretch>
        </p:blipFill>
        <p:spPr>
          <a:xfrm>
            <a:off x="4459996" y="691238"/>
            <a:ext cx="1252305" cy="1309120"/>
          </a:xfrm>
          <a:prstGeom prst="rect">
            <a:avLst/>
          </a:prstGeom>
          <a:noFill/>
          <a:ln>
            <a:noFill/>
          </a:ln>
        </p:spPr>
      </p:pic>
      <p:pic>
        <p:nvPicPr>
          <p:cNvPr id="445" name="Shape 445"/>
          <p:cNvPicPr preferRelativeResize="0"/>
          <p:nvPr/>
        </p:nvPicPr>
        <p:blipFill>
          <a:blip r:embed="rId10">
            <a:alphaModFix/>
          </a:blip>
          <a:stretch>
            <a:fillRect/>
          </a:stretch>
        </p:blipFill>
        <p:spPr>
          <a:xfrm>
            <a:off x="4462808" y="2085518"/>
            <a:ext cx="1252305" cy="1309120"/>
          </a:xfrm>
          <a:prstGeom prst="rect">
            <a:avLst/>
          </a:prstGeom>
          <a:noFill/>
          <a:ln>
            <a:noFill/>
          </a:ln>
        </p:spPr>
      </p:pic>
      <p:pic>
        <p:nvPicPr>
          <p:cNvPr id="446" name="Shape 446"/>
          <p:cNvPicPr preferRelativeResize="0"/>
          <p:nvPr/>
        </p:nvPicPr>
        <p:blipFill>
          <a:blip r:embed="rId11">
            <a:alphaModFix/>
          </a:blip>
          <a:stretch>
            <a:fillRect/>
          </a:stretch>
        </p:blipFill>
        <p:spPr>
          <a:xfrm>
            <a:off x="6112419" y="3578813"/>
            <a:ext cx="1252305" cy="1309120"/>
          </a:xfrm>
          <a:prstGeom prst="rect">
            <a:avLst/>
          </a:prstGeom>
          <a:noFill/>
          <a:ln>
            <a:noFill/>
          </a:ln>
        </p:spPr>
      </p:pic>
      <p:pic>
        <p:nvPicPr>
          <p:cNvPr id="447" name="Shape 447"/>
          <p:cNvPicPr preferRelativeResize="0"/>
          <p:nvPr/>
        </p:nvPicPr>
        <p:blipFill>
          <a:blip r:embed="rId12">
            <a:alphaModFix/>
          </a:blip>
          <a:stretch>
            <a:fillRect/>
          </a:stretch>
        </p:blipFill>
        <p:spPr>
          <a:xfrm>
            <a:off x="6136419" y="2085518"/>
            <a:ext cx="1252305" cy="1309120"/>
          </a:xfrm>
          <a:prstGeom prst="rect">
            <a:avLst/>
          </a:prstGeom>
          <a:noFill/>
          <a:ln>
            <a:noFill/>
          </a:ln>
        </p:spPr>
      </p:pic>
      <p:pic>
        <p:nvPicPr>
          <p:cNvPr id="448" name="Shape 448"/>
          <p:cNvPicPr preferRelativeResize="0"/>
          <p:nvPr/>
        </p:nvPicPr>
        <p:blipFill>
          <a:blip r:embed="rId13">
            <a:alphaModFix/>
          </a:blip>
          <a:stretch>
            <a:fillRect/>
          </a:stretch>
        </p:blipFill>
        <p:spPr>
          <a:xfrm>
            <a:off x="6133598" y="686313"/>
            <a:ext cx="1252305" cy="1309120"/>
          </a:xfrm>
          <a:prstGeom prst="rect">
            <a:avLst/>
          </a:prstGeom>
          <a:noFill/>
          <a:ln>
            <a:noFill/>
          </a:ln>
        </p:spPr>
      </p:pic>
      <p:pic>
        <p:nvPicPr>
          <p:cNvPr id="449" name="Shape 449"/>
          <p:cNvPicPr preferRelativeResize="0"/>
          <p:nvPr/>
        </p:nvPicPr>
        <p:blipFill>
          <a:blip r:embed="rId14">
            <a:alphaModFix/>
          </a:blip>
          <a:stretch>
            <a:fillRect/>
          </a:stretch>
        </p:blipFill>
        <p:spPr>
          <a:xfrm>
            <a:off x="4462789" y="3547487"/>
            <a:ext cx="1252305" cy="1309120"/>
          </a:xfrm>
          <a:prstGeom prst="rect">
            <a:avLst/>
          </a:prstGeom>
          <a:noFill/>
          <a:ln>
            <a:noFill/>
          </a:ln>
        </p:spPr>
      </p:pic>
      <p:pic>
        <p:nvPicPr>
          <p:cNvPr id="450" name="Shape 450"/>
          <p:cNvPicPr preferRelativeResize="0"/>
          <p:nvPr/>
        </p:nvPicPr>
        <p:blipFill>
          <a:blip r:embed="rId15">
            <a:alphaModFix/>
          </a:blip>
          <a:stretch>
            <a:fillRect/>
          </a:stretch>
        </p:blipFill>
        <p:spPr>
          <a:xfrm>
            <a:off x="7847650" y="1844150"/>
            <a:ext cx="476250" cy="1885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Shape 455"/>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b="1" lang="en" sz="2400"/>
              <a:t>Bin #4</a:t>
            </a:r>
            <a:r>
              <a:rPr lang="en" sz="2400"/>
              <a:t> K-means Result with Wind Speed 12-15 m/s </a:t>
            </a:r>
          </a:p>
          <a:p>
            <a:pPr indent="-69850" lvl="0" marL="0">
              <a:spcBef>
                <a:spcPts val="0"/>
              </a:spcBef>
              <a:buClr>
                <a:schemeClr val="dk1"/>
              </a:buClr>
              <a:buSzPts val="1100"/>
              <a:buFont typeface="Arial"/>
              <a:buNone/>
            </a:pPr>
            <a:r>
              <a:t/>
            </a:r>
            <a:endParaRPr sz="2400"/>
          </a:p>
          <a:p>
            <a:pPr indent="-69850" lvl="0" marL="0">
              <a:spcBef>
                <a:spcPts val="0"/>
              </a:spcBef>
              <a:buClr>
                <a:schemeClr val="dk1"/>
              </a:buClr>
              <a:buSzPts val="1100"/>
              <a:buFont typeface="Arial"/>
              <a:buNone/>
            </a:pPr>
            <a:r>
              <a:t/>
            </a:r>
            <a:endParaRPr/>
          </a:p>
          <a:p>
            <a:pPr indent="0" lvl="0" marL="0" rtl="0">
              <a:spcBef>
                <a:spcPts val="0"/>
              </a:spcBef>
              <a:buNone/>
            </a:pPr>
            <a:r>
              <a:t/>
            </a:r>
            <a:endParaRPr b="1" sz="2400"/>
          </a:p>
        </p:txBody>
      </p:sp>
      <p:sp>
        <p:nvSpPr>
          <p:cNvPr id="456" name="Shape 45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457" name="Shape 457"/>
          <p:cNvSpPr txBox="1"/>
          <p:nvPr>
            <p:ph idx="4294967295" type="subTitle"/>
          </p:nvPr>
        </p:nvSpPr>
        <p:spPr>
          <a:xfrm>
            <a:off x="7561800" y="0"/>
            <a:ext cx="1582200" cy="337200"/>
          </a:xfrm>
          <a:prstGeom prst="rect">
            <a:avLst/>
          </a:prstGeom>
          <a:solidFill>
            <a:srgbClr val="666666"/>
          </a:solidFill>
        </p:spPr>
        <p:txBody>
          <a:bodyPr anchorCtr="0" anchor="t" bIns="91425" lIns="91425" rIns="91425" wrap="square" tIns="91425">
            <a:noAutofit/>
          </a:bodyPr>
          <a:lstStyle/>
          <a:p>
            <a:pPr indent="0" lvl="0" marL="0" rtl="0" algn="ctr">
              <a:spcBef>
                <a:spcPts val="0"/>
              </a:spcBef>
              <a:buNone/>
            </a:pPr>
            <a:r>
              <a:rPr lang="en" sz="1000">
                <a:solidFill>
                  <a:srgbClr val="F3F3F3"/>
                </a:solidFill>
              </a:rPr>
              <a:t>Sunday, 11/19/2017</a:t>
            </a:r>
          </a:p>
        </p:txBody>
      </p:sp>
      <p:sp>
        <p:nvSpPr>
          <p:cNvPr id="458" name="Shape 458"/>
          <p:cNvSpPr txBox="1"/>
          <p:nvPr>
            <p:ph idx="2" type="body"/>
          </p:nvPr>
        </p:nvSpPr>
        <p:spPr>
          <a:xfrm>
            <a:off x="500475" y="1042575"/>
            <a:ext cx="5245200" cy="506100"/>
          </a:xfrm>
          <a:prstGeom prst="rect">
            <a:avLst/>
          </a:prstGeom>
        </p:spPr>
        <p:txBody>
          <a:bodyPr anchorCtr="0" anchor="t" bIns="91425" lIns="91425" rIns="91425" wrap="square" tIns="91425">
            <a:noAutofit/>
          </a:bodyPr>
          <a:lstStyle/>
          <a:p>
            <a:pPr indent="0" lvl="0" marL="0" rtl="0">
              <a:spcBef>
                <a:spcPts val="0"/>
              </a:spcBef>
              <a:buNone/>
            </a:pPr>
            <a:r>
              <a:rPr b="1" lang="en" sz="1800"/>
              <a:t>Average months are classified into 3 clusters:</a:t>
            </a:r>
          </a:p>
        </p:txBody>
      </p:sp>
      <p:grpSp>
        <p:nvGrpSpPr>
          <p:cNvPr id="459" name="Shape 459"/>
          <p:cNvGrpSpPr/>
          <p:nvPr/>
        </p:nvGrpSpPr>
        <p:grpSpPr>
          <a:xfrm>
            <a:off x="1252088" y="1777275"/>
            <a:ext cx="6639816" cy="241500"/>
            <a:chOff x="387900" y="1548575"/>
            <a:chExt cx="6639816" cy="241500"/>
          </a:xfrm>
        </p:grpSpPr>
        <p:sp>
          <p:nvSpPr>
            <p:cNvPr id="460" name="Shape 460"/>
            <p:cNvSpPr/>
            <p:nvPr/>
          </p:nvSpPr>
          <p:spPr>
            <a:xfrm>
              <a:off x="387900" y="1548575"/>
              <a:ext cx="517800" cy="2415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Jan</a:t>
              </a:r>
            </a:p>
          </p:txBody>
        </p:sp>
        <p:sp>
          <p:nvSpPr>
            <p:cNvPr id="461" name="Shape 461"/>
            <p:cNvSpPr/>
            <p:nvPr/>
          </p:nvSpPr>
          <p:spPr>
            <a:xfrm>
              <a:off x="944447" y="1548575"/>
              <a:ext cx="517800" cy="2415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Feb</a:t>
              </a:r>
            </a:p>
          </p:txBody>
        </p:sp>
        <p:sp>
          <p:nvSpPr>
            <p:cNvPr id="462" name="Shape 462"/>
            <p:cNvSpPr/>
            <p:nvPr/>
          </p:nvSpPr>
          <p:spPr>
            <a:xfrm>
              <a:off x="1500994" y="1548575"/>
              <a:ext cx="517800" cy="241500"/>
            </a:xfrm>
            <a:prstGeom prst="roundRect">
              <a:avLst>
                <a:gd fmla="val 16667" name="adj"/>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Mar</a:t>
              </a:r>
            </a:p>
          </p:txBody>
        </p:sp>
        <p:sp>
          <p:nvSpPr>
            <p:cNvPr id="463" name="Shape 463"/>
            <p:cNvSpPr/>
            <p:nvPr/>
          </p:nvSpPr>
          <p:spPr>
            <a:xfrm>
              <a:off x="2057541" y="1548575"/>
              <a:ext cx="517800" cy="241500"/>
            </a:xfrm>
            <a:prstGeom prst="roundRect">
              <a:avLst>
                <a:gd fmla="val 16667" name="adj"/>
              </a:avLst>
            </a:prstGeom>
            <a:solidFill>
              <a:srgbClr val="F9CB9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Apr</a:t>
              </a:r>
            </a:p>
          </p:txBody>
        </p:sp>
        <p:sp>
          <p:nvSpPr>
            <p:cNvPr id="464" name="Shape 464"/>
            <p:cNvSpPr/>
            <p:nvPr/>
          </p:nvSpPr>
          <p:spPr>
            <a:xfrm>
              <a:off x="2614088" y="1548575"/>
              <a:ext cx="517800" cy="241500"/>
            </a:xfrm>
            <a:prstGeom prst="roundRect">
              <a:avLst>
                <a:gd fmla="val 16667" name="adj"/>
              </a:avLst>
            </a:prstGeom>
            <a:solidFill>
              <a:srgbClr val="F9CB9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May</a:t>
              </a:r>
            </a:p>
          </p:txBody>
        </p:sp>
        <p:sp>
          <p:nvSpPr>
            <p:cNvPr id="465" name="Shape 465"/>
            <p:cNvSpPr/>
            <p:nvPr/>
          </p:nvSpPr>
          <p:spPr>
            <a:xfrm>
              <a:off x="3170635" y="1548575"/>
              <a:ext cx="517800" cy="241500"/>
            </a:xfrm>
            <a:prstGeom prst="roundRect">
              <a:avLst>
                <a:gd fmla="val 16667" name="adj"/>
              </a:avLst>
            </a:prstGeom>
            <a:solidFill>
              <a:srgbClr val="F9CB9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Jun</a:t>
              </a:r>
            </a:p>
          </p:txBody>
        </p:sp>
        <p:sp>
          <p:nvSpPr>
            <p:cNvPr id="466" name="Shape 466"/>
            <p:cNvSpPr/>
            <p:nvPr/>
          </p:nvSpPr>
          <p:spPr>
            <a:xfrm>
              <a:off x="3727182" y="1548575"/>
              <a:ext cx="517800" cy="241500"/>
            </a:xfrm>
            <a:prstGeom prst="roundRect">
              <a:avLst>
                <a:gd fmla="val 16667" name="adj"/>
              </a:avLst>
            </a:prstGeom>
            <a:solidFill>
              <a:srgbClr val="F9CB9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Jul</a:t>
              </a:r>
            </a:p>
          </p:txBody>
        </p:sp>
        <p:sp>
          <p:nvSpPr>
            <p:cNvPr id="467" name="Shape 467"/>
            <p:cNvSpPr/>
            <p:nvPr/>
          </p:nvSpPr>
          <p:spPr>
            <a:xfrm>
              <a:off x="4283729" y="1548575"/>
              <a:ext cx="517800" cy="241500"/>
            </a:xfrm>
            <a:prstGeom prst="roundRect">
              <a:avLst>
                <a:gd fmla="val 16667" name="adj"/>
              </a:avLst>
            </a:prstGeom>
            <a:solidFill>
              <a:srgbClr val="F9CB9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Aug</a:t>
              </a:r>
            </a:p>
          </p:txBody>
        </p:sp>
        <p:sp>
          <p:nvSpPr>
            <p:cNvPr id="468" name="Shape 468"/>
            <p:cNvSpPr/>
            <p:nvPr/>
          </p:nvSpPr>
          <p:spPr>
            <a:xfrm>
              <a:off x="4840276" y="1548575"/>
              <a:ext cx="517800" cy="241500"/>
            </a:xfrm>
            <a:prstGeom prst="roundRect">
              <a:avLst>
                <a:gd fmla="val 16667" name="adj"/>
              </a:avLst>
            </a:prstGeom>
            <a:solidFill>
              <a:srgbClr val="F9CB9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Sep</a:t>
              </a:r>
            </a:p>
          </p:txBody>
        </p:sp>
        <p:sp>
          <p:nvSpPr>
            <p:cNvPr id="469" name="Shape 469"/>
            <p:cNvSpPr/>
            <p:nvPr/>
          </p:nvSpPr>
          <p:spPr>
            <a:xfrm>
              <a:off x="5396823" y="1548575"/>
              <a:ext cx="517800" cy="241500"/>
            </a:xfrm>
            <a:prstGeom prst="roundRect">
              <a:avLst>
                <a:gd fmla="val 16667" name="adj"/>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Oct</a:t>
              </a:r>
            </a:p>
          </p:txBody>
        </p:sp>
        <p:sp>
          <p:nvSpPr>
            <p:cNvPr id="470" name="Shape 470"/>
            <p:cNvSpPr/>
            <p:nvPr/>
          </p:nvSpPr>
          <p:spPr>
            <a:xfrm>
              <a:off x="5953369" y="1548575"/>
              <a:ext cx="517800" cy="241500"/>
            </a:xfrm>
            <a:prstGeom prst="roundRect">
              <a:avLst>
                <a:gd fmla="val 16667" name="adj"/>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Nov</a:t>
              </a:r>
            </a:p>
          </p:txBody>
        </p:sp>
        <p:sp>
          <p:nvSpPr>
            <p:cNvPr id="471" name="Shape 471"/>
            <p:cNvSpPr/>
            <p:nvPr/>
          </p:nvSpPr>
          <p:spPr>
            <a:xfrm>
              <a:off x="6509916" y="1548575"/>
              <a:ext cx="517800" cy="2415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Dec</a:t>
              </a:r>
            </a:p>
          </p:txBody>
        </p:sp>
      </p:grpSp>
      <p:sp>
        <p:nvSpPr>
          <p:cNvPr id="472" name="Shape 472"/>
          <p:cNvSpPr/>
          <p:nvPr/>
        </p:nvSpPr>
        <p:spPr>
          <a:xfrm>
            <a:off x="6068575" y="1206613"/>
            <a:ext cx="120600" cy="1167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000"/>
          </a:p>
        </p:txBody>
      </p:sp>
      <p:sp>
        <p:nvSpPr>
          <p:cNvPr id="473" name="Shape 473"/>
          <p:cNvSpPr/>
          <p:nvPr/>
        </p:nvSpPr>
        <p:spPr>
          <a:xfrm>
            <a:off x="6800550" y="1206625"/>
            <a:ext cx="120600" cy="116700"/>
          </a:xfrm>
          <a:prstGeom prst="roundRect">
            <a:avLst>
              <a:gd fmla="val 16667" name="adj"/>
            </a:avLst>
          </a:prstGeom>
          <a:solidFill>
            <a:srgbClr val="F9CB9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000"/>
          </a:p>
        </p:txBody>
      </p:sp>
      <p:sp>
        <p:nvSpPr>
          <p:cNvPr id="474" name="Shape 474"/>
          <p:cNvSpPr/>
          <p:nvPr/>
        </p:nvSpPr>
        <p:spPr>
          <a:xfrm>
            <a:off x="7608732" y="1206625"/>
            <a:ext cx="120600" cy="116700"/>
          </a:xfrm>
          <a:prstGeom prst="roundRect">
            <a:avLst>
              <a:gd fmla="val 16667" name="adj"/>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000"/>
          </a:p>
        </p:txBody>
      </p:sp>
      <p:sp>
        <p:nvSpPr>
          <p:cNvPr id="475" name="Shape 475"/>
          <p:cNvSpPr txBox="1"/>
          <p:nvPr>
            <p:ph idx="1" type="body"/>
          </p:nvPr>
        </p:nvSpPr>
        <p:spPr>
          <a:xfrm>
            <a:off x="7695300" y="1099663"/>
            <a:ext cx="908400" cy="330600"/>
          </a:xfrm>
          <a:prstGeom prst="rect">
            <a:avLst/>
          </a:prstGeom>
        </p:spPr>
        <p:txBody>
          <a:bodyPr anchorCtr="0" anchor="t" bIns="91425" lIns="91425" rIns="91425" wrap="square" tIns="91425">
            <a:noAutofit/>
          </a:bodyPr>
          <a:lstStyle/>
          <a:p>
            <a:pPr indent="0" lvl="0" marL="0" rtl="0">
              <a:lnSpc>
                <a:spcPct val="100000"/>
              </a:lnSpc>
              <a:spcBef>
                <a:spcPts val="0"/>
              </a:spcBef>
              <a:spcAft>
                <a:spcPts val="1000"/>
              </a:spcAft>
              <a:buNone/>
            </a:pPr>
            <a:r>
              <a:rPr lang="en" sz="900"/>
              <a:t>transitional</a:t>
            </a:r>
          </a:p>
        </p:txBody>
      </p:sp>
      <p:sp>
        <p:nvSpPr>
          <p:cNvPr id="476" name="Shape 476"/>
          <p:cNvSpPr txBox="1"/>
          <p:nvPr>
            <p:ph idx="1" type="body"/>
          </p:nvPr>
        </p:nvSpPr>
        <p:spPr>
          <a:xfrm>
            <a:off x="6901950" y="1099663"/>
            <a:ext cx="908400" cy="330600"/>
          </a:xfrm>
          <a:prstGeom prst="rect">
            <a:avLst/>
          </a:prstGeom>
        </p:spPr>
        <p:txBody>
          <a:bodyPr anchorCtr="0" anchor="t" bIns="91425" lIns="91425" rIns="91425" wrap="square" tIns="91425">
            <a:noAutofit/>
          </a:bodyPr>
          <a:lstStyle/>
          <a:p>
            <a:pPr indent="0" lvl="0" marL="0" rtl="0">
              <a:lnSpc>
                <a:spcPct val="100000"/>
              </a:lnSpc>
              <a:spcBef>
                <a:spcPts val="0"/>
              </a:spcBef>
              <a:spcAft>
                <a:spcPts val="1000"/>
              </a:spcAft>
              <a:buNone/>
            </a:pPr>
            <a:r>
              <a:rPr lang="en" sz="900"/>
              <a:t>summer</a:t>
            </a:r>
          </a:p>
        </p:txBody>
      </p:sp>
      <p:sp>
        <p:nvSpPr>
          <p:cNvPr id="477" name="Shape 477"/>
          <p:cNvSpPr txBox="1"/>
          <p:nvPr>
            <p:ph idx="1" type="body"/>
          </p:nvPr>
        </p:nvSpPr>
        <p:spPr>
          <a:xfrm>
            <a:off x="6189175" y="1099663"/>
            <a:ext cx="908400" cy="330600"/>
          </a:xfrm>
          <a:prstGeom prst="rect">
            <a:avLst/>
          </a:prstGeom>
        </p:spPr>
        <p:txBody>
          <a:bodyPr anchorCtr="0" anchor="t" bIns="91425" lIns="91425" rIns="91425" wrap="square" tIns="91425">
            <a:noAutofit/>
          </a:bodyPr>
          <a:lstStyle/>
          <a:p>
            <a:pPr indent="0" lvl="0" marL="0" rtl="0">
              <a:lnSpc>
                <a:spcPct val="100000"/>
              </a:lnSpc>
              <a:spcBef>
                <a:spcPts val="0"/>
              </a:spcBef>
              <a:spcAft>
                <a:spcPts val="1000"/>
              </a:spcAft>
              <a:buNone/>
            </a:pPr>
            <a:r>
              <a:rPr lang="en" sz="900"/>
              <a:t>winter</a:t>
            </a:r>
          </a:p>
        </p:txBody>
      </p:sp>
      <p:sp>
        <p:nvSpPr>
          <p:cNvPr id="478" name="Shape 478"/>
          <p:cNvSpPr txBox="1"/>
          <p:nvPr>
            <p:ph idx="2" type="body"/>
          </p:nvPr>
        </p:nvSpPr>
        <p:spPr>
          <a:xfrm>
            <a:off x="500475" y="2247375"/>
            <a:ext cx="8103300" cy="506100"/>
          </a:xfrm>
          <a:prstGeom prst="rect">
            <a:avLst/>
          </a:prstGeom>
        </p:spPr>
        <p:txBody>
          <a:bodyPr anchorCtr="0" anchor="t" bIns="91425" lIns="91425" rIns="91425" wrap="square" tIns="91425">
            <a:noAutofit/>
          </a:bodyPr>
          <a:lstStyle/>
          <a:p>
            <a:pPr indent="0" lvl="0" marL="0" rtl="0">
              <a:spcBef>
                <a:spcPts val="0"/>
              </a:spcBef>
              <a:buNone/>
            </a:pPr>
            <a:r>
              <a:rPr b="1" lang="en" sz="1800"/>
              <a:t>2-D </a:t>
            </a:r>
            <a:r>
              <a:rPr b="1" lang="en" sz="1800"/>
              <a:t>histogram</a:t>
            </a:r>
            <a:r>
              <a:rPr b="1" lang="en" sz="1800"/>
              <a:t> with pCO2 and sea-surface temperature:</a:t>
            </a:r>
          </a:p>
        </p:txBody>
      </p:sp>
      <p:pic>
        <p:nvPicPr>
          <p:cNvPr id="479" name="Shape 479"/>
          <p:cNvPicPr preferRelativeResize="0"/>
          <p:nvPr/>
        </p:nvPicPr>
        <p:blipFill>
          <a:blip r:embed="rId3">
            <a:alphaModFix/>
          </a:blip>
          <a:stretch>
            <a:fillRect/>
          </a:stretch>
        </p:blipFill>
        <p:spPr>
          <a:xfrm>
            <a:off x="1655300" y="2930725"/>
            <a:ext cx="1647825" cy="1781175"/>
          </a:xfrm>
          <a:prstGeom prst="rect">
            <a:avLst/>
          </a:prstGeom>
          <a:noFill/>
          <a:ln>
            <a:noFill/>
          </a:ln>
        </p:spPr>
      </p:pic>
      <p:pic>
        <p:nvPicPr>
          <p:cNvPr id="480" name="Shape 480"/>
          <p:cNvPicPr preferRelativeResize="0"/>
          <p:nvPr/>
        </p:nvPicPr>
        <p:blipFill>
          <a:blip r:embed="rId4">
            <a:alphaModFix/>
          </a:blip>
          <a:stretch>
            <a:fillRect/>
          </a:stretch>
        </p:blipFill>
        <p:spPr>
          <a:xfrm>
            <a:off x="3684125" y="2930725"/>
            <a:ext cx="1647825" cy="1781175"/>
          </a:xfrm>
          <a:prstGeom prst="rect">
            <a:avLst/>
          </a:prstGeom>
          <a:noFill/>
          <a:ln>
            <a:noFill/>
          </a:ln>
        </p:spPr>
      </p:pic>
      <p:pic>
        <p:nvPicPr>
          <p:cNvPr id="481" name="Shape 481"/>
          <p:cNvPicPr preferRelativeResize="0"/>
          <p:nvPr/>
        </p:nvPicPr>
        <p:blipFill>
          <a:blip r:embed="rId5">
            <a:alphaModFix/>
          </a:blip>
          <a:stretch>
            <a:fillRect/>
          </a:stretch>
        </p:blipFill>
        <p:spPr>
          <a:xfrm>
            <a:off x="5789150" y="2930725"/>
            <a:ext cx="1647825" cy="1781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Shape 486"/>
          <p:cNvSpPr txBox="1"/>
          <p:nvPr>
            <p:ph type="ctrTitle"/>
          </p:nvPr>
        </p:nvSpPr>
        <p:spPr>
          <a:xfrm>
            <a:off x="311708" y="515975"/>
            <a:ext cx="8520600" cy="2052600"/>
          </a:xfrm>
          <a:prstGeom prst="rect">
            <a:avLst/>
          </a:prstGeom>
        </p:spPr>
        <p:txBody>
          <a:bodyPr anchorCtr="0" anchor="b" bIns="91425" lIns="91425" rIns="91425" wrap="square" tIns="91425">
            <a:noAutofit/>
          </a:bodyPr>
          <a:lstStyle/>
          <a:p>
            <a:pPr indent="0" lvl="0" marL="0">
              <a:spcBef>
                <a:spcPts val="0"/>
              </a:spcBef>
              <a:buNone/>
            </a:pPr>
            <a:r>
              <a:rPr b="1" lang="en" sz="3600"/>
              <a:t>Per-Bin Classification vs.</a:t>
            </a:r>
          </a:p>
          <a:p>
            <a:pPr indent="0" lvl="0" marL="0" rtl="0">
              <a:spcBef>
                <a:spcPts val="0"/>
              </a:spcBef>
              <a:buNone/>
            </a:pPr>
            <a:r>
              <a:rPr b="1" lang="en" sz="3600"/>
              <a:t>All-Bins Classification</a:t>
            </a:r>
          </a:p>
        </p:txBody>
      </p:sp>
      <p:sp>
        <p:nvSpPr>
          <p:cNvPr id="487" name="Shape 487"/>
          <p:cNvSpPr txBox="1"/>
          <p:nvPr>
            <p:ph idx="1" type="subTitle"/>
          </p:nvPr>
        </p:nvSpPr>
        <p:spPr>
          <a:xfrm>
            <a:off x="311700" y="2605525"/>
            <a:ext cx="8520600" cy="792600"/>
          </a:xfrm>
          <a:prstGeom prst="rect">
            <a:avLst/>
          </a:prstGeom>
        </p:spPr>
        <p:txBody>
          <a:bodyPr anchorCtr="0" anchor="t" bIns="91425" lIns="91425" rIns="91425" wrap="square" tIns="91425">
            <a:noAutofit/>
          </a:bodyPr>
          <a:lstStyle/>
          <a:p>
            <a:pPr indent="0" lvl="0" marL="0" rtl="0">
              <a:spcBef>
                <a:spcPts val="0"/>
              </a:spcBef>
              <a:buNone/>
            </a:pPr>
            <a:r>
              <a:rPr lang="en"/>
              <a:t>(4x4x4) x 12 as classification input</a:t>
            </a:r>
          </a:p>
        </p:txBody>
      </p:sp>
      <p:sp>
        <p:nvSpPr>
          <p:cNvPr id="488" name="Shape 48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489" name="Shape 489"/>
          <p:cNvSpPr txBox="1"/>
          <p:nvPr>
            <p:ph idx="1" type="subTitle"/>
          </p:nvPr>
        </p:nvSpPr>
        <p:spPr>
          <a:xfrm>
            <a:off x="7561800" y="0"/>
            <a:ext cx="1582200" cy="337200"/>
          </a:xfrm>
          <a:prstGeom prst="rect">
            <a:avLst/>
          </a:prstGeom>
          <a:solidFill>
            <a:srgbClr val="666666"/>
          </a:solidFill>
        </p:spPr>
        <p:txBody>
          <a:bodyPr anchorCtr="0" anchor="t" bIns="91425" lIns="91425" rIns="91425" wrap="square" tIns="91425">
            <a:noAutofit/>
          </a:bodyPr>
          <a:lstStyle/>
          <a:p>
            <a:pPr indent="-69850" lvl="0" marL="0" rtl="0">
              <a:lnSpc>
                <a:spcPct val="115000"/>
              </a:lnSpc>
              <a:spcBef>
                <a:spcPts val="0"/>
              </a:spcBef>
              <a:spcAft>
                <a:spcPts val="1600"/>
              </a:spcAft>
              <a:buClr>
                <a:schemeClr val="dk1"/>
              </a:buClr>
              <a:buSzPts val="1100"/>
              <a:buFont typeface="Arial"/>
              <a:buNone/>
            </a:pPr>
            <a:r>
              <a:rPr lang="en" sz="1000">
                <a:solidFill>
                  <a:srgbClr val="F3F3F3"/>
                </a:solidFill>
              </a:rPr>
              <a:t>Friday, 12/8/2017</a:t>
            </a:r>
          </a:p>
          <a:p>
            <a:pPr indent="0" lvl="0" marL="0" rtl="0" algn="ctr">
              <a:spcBef>
                <a:spcPts val="0"/>
              </a:spcBef>
              <a:buNone/>
            </a:pPr>
            <a:r>
              <a:t/>
            </a:r>
            <a:endParaRPr sz="1000">
              <a:solidFill>
                <a:srgbClr val="F3F3F3"/>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Shape 494"/>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rtl="0">
              <a:spcBef>
                <a:spcPts val="0"/>
              </a:spcBef>
              <a:buNone/>
            </a:pPr>
            <a:r>
              <a:rPr lang="en" sz="2400"/>
              <a:t>Classification using (4x4x4) x 12 month histogram input</a:t>
            </a:r>
          </a:p>
        </p:txBody>
      </p:sp>
      <p:sp>
        <p:nvSpPr>
          <p:cNvPr id="495" name="Shape 49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496" name="Shape 496"/>
          <p:cNvSpPr txBox="1"/>
          <p:nvPr>
            <p:ph idx="4294967295" type="subTitle"/>
          </p:nvPr>
        </p:nvSpPr>
        <p:spPr>
          <a:xfrm>
            <a:off x="7561800" y="0"/>
            <a:ext cx="1582200" cy="337200"/>
          </a:xfrm>
          <a:prstGeom prst="rect">
            <a:avLst/>
          </a:prstGeom>
          <a:solidFill>
            <a:srgbClr val="666666"/>
          </a:solidFill>
        </p:spPr>
        <p:txBody>
          <a:bodyPr anchorCtr="0" anchor="t" bIns="91425" lIns="91425" rIns="91425" wrap="square" tIns="91425">
            <a:noAutofit/>
          </a:bodyPr>
          <a:lstStyle/>
          <a:p>
            <a:pPr indent="-69850" lvl="0" marL="0" rtl="0" algn="ctr">
              <a:spcBef>
                <a:spcPts val="0"/>
              </a:spcBef>
              <a:buClr>
                <a:schemeClr val="dk1"/>
              </a:buClr>
              <a:buSzPts val="1100"/>
              <a:buFont typeface="Arial"/>
              <a:buNone/>
            </a:pPr>
            <a:r>
              <a:rPr lang="en" sz="1000">
                <a:solidFill>
                  <a:srgbClr val="F3F3F3"/>
                </a:solidFill>
              </a:rPr>
              <a:t>Friday, 12/8/2017</a:t>
            </a:r>
          </a:p>
          <a:p>
            <a:pPr indent="0" lvl="0" marL="0" rtl="0" algn="ctr">
              <a:spcBef>
                <a:spcPts val="0"/>
              </a:spcBef>
              <a:buNone/>
            </a:pPr>
            <a:r>
              <a:t/>
            </a:r>
            <a:endParaRPr sz="1000">
              <a:solidFill>
                <a:srgbClr val="F3F3F3"/>
              </a:solidFill>
            </a:endParaRPr>
          </a:p>
        </p:txBody>
      </p:sp>
      <p:sp>
        <p:nvSpPr>
          <p:cNvPr id="497" name="Shape 497"/>
          <p:cNvSpPr txBox="1"/>
          <p:nvPr>
            <p:ph idx="2" type="body"/>
          </p:nvPr>
        </p:nvSpPr>
        <p:spPr>
          <a:xfrm>
            <a:off x="500475" y="1042575"/>
            <a:ext cx="5245200" cy="506100"/>
          </a:xfrm>
          <a:prstGeom prst="rect">
            <a:avLst/>
          </a:prstGeom>
        </p:spPr>
        <p:txBody>
          <a:bodyPr anchorCtr="0" anchor="t" bIns="91425" lIns="91425" rIns="91425" wrap="square" tIns="91425">
            <a:noAutofit/>
          </a:bodyPr>
          <a:lstStyle/>
          <a:p>
            <a:pPr indent="0" lvl="0" marL="0" rtl="0">
              <a:spcBef>
                <a:spcPts val="0"/>
              </a:spcBef>
              <a:buNone/>
            </a:pPr>
            <a:r>
              <a:rPr b="1" lang="en" sz="1800"/>
              <a:t>Average months are classified into 3 clusters:</a:t>
            </a:r>
          </a:p>
        </p:txBody>
      </p:sp>
      <p:grpSp>
        <p:nvGrpSpPr>
          <p:cNvPr id="498" name="Shape 498"/>
          <p:cNvGrpSpPr/>
          <p:nvPr/>
        </p:nvGrpSpPr>
        <p:grpSpPr>
          <a:xfrm>
            <a:off x="1252088" y="1777275"/>
            <a:ext cx="6639816" cy="241500"/>
            <a:chOff x="387900" y="1548575"/>
            <a:chExt cx="6639816" cy="241500"/>
          </a:xfrm>
        </p:grpSpPr>
        <p:sp>
          <p:nvSpPr>
            <p:cNvPr id="499" name="Shape 499"/>
            <p:cNvSpPr/>
            <p:nvPr/>
          </p:nvSpPr>
          <p:spPr>
            <a:xfrm>
              <a:off x="387900" y="1548575"/>
              <a:ext cx="517800" cy="2415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Jan</a:t>
              </a:r>
            </a:p>
          </p:txBody>
        </p:sp>
        <p:sp>
          <p:nvSpPr>
            <p:cNvPr id="500" name="Shape 500"/>
            <p:cNvSpPr/>
            <p:nvPr/>
          </p:nvSpPr>
          <p:spPr>
            <a:xfrm>
              <a:off x="944447" y="1548575"/>
              <a:ext cx="517800" cy="2415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Feb</a:t>
              </a:r>
            </a:p>
          </p:txBody>
        </p:sp>
        <p:sp>
          <p:nvSpPr>
            <p:cNvPr id="501" name="Shape 501"/>
            <p:cNvSpPr/>
            <p:nvPr/>
          </p:nvSpPr>
          <p:spPr>
            <a:xfrm>
              <a:off x="1500994" y="1548575"/>
              <a:ext cx="517800" cy="2415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Mar</a:t>
              </a:r>
            </a:p>
          </p:txBody>
        </p:sp>
        <p:sp>
          <p:nvSpPr>
            <p:cNvPr id="502" name="Shape 502"/>
            <p:cNvSpPr/>
            <p:nvPr/>
          </p:nvSpPr>
          <p:spPr>
            <a:xfrm>
              <a:off x="2057541" y="1548575"/>
              <a:ext cx="517800" cy="2415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Apr</a:t>
              </a:r>
            </a:p>
          </p:txBody>
        </p:sp>
        <p:sp>
          <p:nvSpPr>
            <p:cNvPr id="503" name="Shape 503"/>
            <p:cNvSpPr/>
            <p:nvPr/>
          </p:nvSpPr>
          <p:spPr>
            <a:xfrm>
              <a:off x="2614088" y="1548575"/>
              <a:ext cx="517800" cy="241500"/>
            </a:xfrm>
            <a:prstGeom prst="roundRect">
              <a:avLst>
                <a:gd fmla="val 16667" name="adj"/>
              </a:avLst>
            </a:prstGeom>
            <a:solidFill>
              <a:srgbClr val="F9CB9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May</a:t>
              </a:r>
            </a:p>
          </p:txBody>
        </p:sp>
        <p:sp>
          <p:nvSpPr>
            <p:cNvPr id="504" name="Shape 504"/>
            <p:cNvSpPr/>
            <p:nvPr/>
          </p:nvSpPr>
          <p:spPr>
            <a:xfrm>
              <a:off x="3170635" y="1548575"/>
              <a:ext cx="517800" cy="241500"/>
            </a:xfrm>
            <a:prstGeom prst="roundRect">
              <a:avLst>
                <a:gd fmla="val 16667" name="adj"/>
              </a:avLst>
            </a:prstGeom>
            <a:solidFill>
              <a:srgbClr val="F9CB9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Jun</a:t>
              </a:r>
            </a:p>
          </p:txBody>
        </p:sp>
        <p:sp>
          <p:nvSpPr>
            <p:cNvPr id="505" name="Shape 505"/>
            <p:cNvSpPr/>
            <p:nvPr/>
          </p:nvSpPr>
          <p:spPr>
            <a:xfrm>
              <a:off x="3727182" y="1548575"/>
              <a:ext cx="517800" cy="241500"/>
            </a:xfrm>
            <a:prstGeom prst="roundRect">
              <a:avLst>
                <a:gd fmla="val 16667" name="adj"/>
              </a:avLst>
            </a:prstGeom>
            <a:solidFill>
              <a:srgbClr val="F9CB9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Jul</a:t>
              </a:r>
            </a:p>
          </p:txBody>
        </p:sp>
        <p:sp>
          <p:nvSpPr>
            <p:cNvPr id="506" name="Shape 506"/>
            <p:cNvSpPr/>
            <p:nvPr/>
          </p:nvSpPr>
          <p:spPr>
            <a:xfrm>
              <a:off x="4283729" y="1548575"/>
              <a:ext cx="517800" cy="241500"/>
            </a:xfrm>
            <a:prstGeom prst="roundRect">
              <a:avLst>
                <a:gd fmla="val 16667" name="adj"/>
              </a:avLst>
            </a:prstGeom>
            <a:solidFill>
              <a:srgbClr val="F9CB9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Aug</a:t>
              </a:r>
            </a:p>
          </p:txBody>
        </p:sp>
        <p:sp>
          <p:nvSpPr>
            <p:cNvPr id="507" name="Shape 507"/>
            <p:cNvSpPr/>
            <p:nvPr/>
          </p:nvSpPr>
          <p:spPr>
            <a:xfrm>
              <a:off x="4840276" y="1548575"/>
              <a:ext cx="517800" cy="241500"/>
            </a:xfrm>
            <a:prstGeom prst="roundRect">
              <a:avLst>
                <a:gd fmla="val 16667" name="adj"/>
              </a:avLst>
            </a:prstGeom>
            <a:solidFill>
              <a:srgbClr val="F9CB9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Sep</a:t>
              </a:r>
            </a:p>
          </p:txBody>
        </p:sp>
        <p:sp>
          <p:nvSpPr>
            <p:cNvPr id="508" name="Shape 508"/>
            <p:cNvSpPr/>
            <p:nvPr/>
          </p:nvSpPr>
          <p:spPr>
            <a:xfrm>
              <a:off x="5396823" y="1548575"/>
              <a:ext cx="517800" cy="241500"/>
            </a:xfrm>
            <a:prstGeom prst="roundRect">
              <a:avLst>
                <a:gd fmla="val 16667" name="adj"/>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Oct</a:t>
              </a:r>
            </a:p>
          </p:txBody>
        </p:sp>
        <p:sp>
          <p:nvSpPr>
            <p:cNvPr id="509" name="Shape 509"/>
            <p:cNvSpPr/>
            <p:nvPr/>
          </p:nvSpPr>
          <p:spPr>
            <a:xfrm>
              <a:off x="5953369" y="1548575"/>
              <a:ext cx="517800" cy="241500"/>
            </a:xfrm>
            <a:prstGeom prst="roundRect">
              <a:avLst>
                <a:gd fmla="val 16667" name="adj"/>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Nov</a:t>
              </a:r>
            </a:p>
          </p:txBody>
        </p:sp>
        <p:sp>
          <p:nvSpPr>
            <p:cNvPr id="510" name="Shape 510"/>
            <p:cNvSpPr/>
            <p:nvPr/>
          </p:nvSpPr>
          <p:spPr>
            <a:xfrm>
              <a:off x="6509916" y="1548575"/>
              <a:ext cx="517800" cy="241500"/>
            </a:xfrm>
            <a:prstGeom prst="roundRect">
              <a:avLst>
                <a:gd fmla="val 16667" name="adj"/>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Dec</a:t>
              </a:r>
            </a:p>
          </p:txBody>
        </p:sp>
      </p:grpSp>
      <p:sp>
        <p:nvSpPr>
          <p:cNvPr id="511" name="Shape 511"/>
          <p:cNvSpPr/>
          <p:nvPr/>
        </p:nvSpPr>
        <p:spPr>
          <a:xfrm>
            <a:off x="6068575" y="1206613"/>
            <a:ext cx="120600" cy="1167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000"/>
          </a:p>
        </p:txBody>
      </p:sp>
      <p:sp>
        <p:nvSpPr>
          <p:cNvPr id="512" name="Shape 512"/>
          <p:cNvSpPr/>
          <p:nvPr/>
        </p:nvSpPr>
        <p:spPr>
          <a:xfrm>
            <a:off x="6800550" y="1206625"/>
            <a:ext cx="120600" cy="116700"/>
          </a:xfrm>
          <a:prstGeom prst="roundRect">
            <a:avLst>
              <a:gd fmla="val 16667" name="adj"/>
            </a:avLst>
          </a:prstGeom>
          <a:solidFill>
            <a:srgbClr val="F9CB9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000"/>
          </a:p>
        </p:txBody>
      </p:sp>
      <p:sp>
        <p:nvSpPr>
          <p:cNvPr id="513" name="Shape 513"/>
          <p:cNvSpPr/>
          <p:nvPr/>
        </p:nvSpPr>
        <p:spPr>
          <a:xfrm>
            <a:off x="7608732" y="1206625"/>
            <a:ext cx="120600" cy="116700"/>
          </a:xfrm>
          <a:prstGeom prst="roundRect">
            <a:avLst>
              <a:gd fmla="val 16667" name="adj"/>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000"/>
          </a:p>
        </p:txBody>
      </p:sp>
      <p:sp>
        <p:nvSpPr>
          <p:cNvPr id="514" name="Shape 514"/>
          <p:cNvSpPr txBox="1"/>
          <p:nvPr>
            <p:ph idx="1" type="body"/>
          </p:nvPr>
        </p:nvSpPr>
        <p:spPr>
          <a:xfrm>
            <a:off x="7695300" y="1099663"/>
            <a:ext cx="908400" cy="330600"/>
          </a:xfrm>
          <a:prstGeom prst="rect">
            <a:avLst/>
          </a:prstGeom>
        </p:spPr>
        <p:txBody>
          <a:bodyPr anchorCtr="0" anchor="t" bIns="91425" lIns="91425" rIns="91425" wrap="square" tIns="91425">
            <a:noAutofit/>
          </a:bodyPr>
          <a:lstStyle/>
          <a:p>
            <a:pPr indent="0" lvl="0" marL="0" rtl="0">
              <a:lnSpc>
                <a:spcPct val="100000"/>
              </a:lnSpc>
              <a:spcBef>
                <a:spcPts val="0"/>
              </a:spcBef>
              <a:spcAft>
                <a:spcPts val="1000"/>
              </a:spcAft>
              <a:buNone/>
            </a:pPr>
            <a:r>
              <a:rPr lang="en" sz="900"/>
              <a:t>transitional</a:t>
            </a:r>
          </a:p>
        </p:txBody>
      </p:sp>
      <p:sp>
        <p:nvSpPr>
          <p:cNvPr id="515" name="Shape 515"/>
          <p:cNvSpPr txBox="1"/>
          <p:nvPr>
            <p:ph idx="1" type="body"/>
          </p:nvPr>
        </p:nvSpPr>
        <p:spPr>
          <a:xfrm>
            <a:off x="6901950" y="1099663"/>
            <a:ext cx="908400" cy="330600"/>
          </a:xfrm>
          <a:prstGeom prst="rect">
            <a:avLst/>
          </a:prstGeom>
        </p:spPr>
        <p:txBody>
          <a:bodyPr anchorCtr="0" anchor="t" bIns="91425" lIns="91425" rIns="91425" wrap="square" tIns="91425">
            <a:noAutofit/>
          </a:bodyPr>
          <a:lstStyle/>
          <a:p>
            <a:pPr indent="0" lvl="0" marL="0" rtl="0">
              <a:lnSpc>
                <a:spcPct val="100000"/>
              </a:lnSpc>
              <a:spcBef>
                <a:spcPts val="0"/>
              </a:spcBef>
              <a:spcAft>
                <a:spcPts val="1000"/>
              </a:spcAft>
              <a:buNone/>
            </a:pPr>
            <a:r>
              <a:rPr lang="en" sz="900"/>
              <a:t>summer</a:t>
            </a:r>
          </a:p>
        </p:txBody>
      </p:sp>
      <p:sp>
        <p:nvSpPr>
          <p:cNvPr id="516" name="Shape 516"/>
          <p:cNvSpPr txBox="1"/>
          <p:nvPr>
            <p:ph idx="1" type="body"/>
          </p:nvPr>
        </p:nvSpPr>
        <p:spPr>
          <a:xfrm>
            <a:off x="6189175" y="1099663"/>
            <a:ext cx="908400" cy="330600"/>
          </a:xfrm>
          <a:prstGeom prst="rect">
            <a:avLst/>
          </a:prstGeom>
        </p:spPr>
        <p:txBody>
          <a:bodyPr anchorCtr="0" anchor="t" bIns="91425" lIns="91425" rIns="91425" wrap="square" tIns="91425">
            <a:noAutofit/>
          </a:bodyPr>
          <a:lstStyle/>
          <a:p>
            <a:pPr indent="0" lvl="0" marL="0" rtl="0">
              <a:lnSpc>
                <a:spcPct val="100000"/>
              </a:lnSpc>
              <a:spcBef>
                <a:spcPts val="0"/>
              </a:spcBef>
              <a:spcAft>
                <a:spcPts val="1000"/>
              </a:spcAft>
              <a:buNone/>
            </a:pPr>
            <a:r>
              <a:rPr lang="en" sz="900"/>
              <a:t>winter</a:t>
            </a:r>
          </a:p>
        </p:txBody>
      </p:sp>
      <p:pic>
        <p:nvPicPr>
          <p:cNvPr id="517" name="Shape 517"/>
          <p:cNvPicPr preferRelativeResize="0"/>
          <p:nvPr/>
        </p:nvPicPr>
        <p:blipFill rotWithShape="1">
          <a:blip r:embed="rId3">
            <a:alphaModFix/>
          </a:blip>
          <a:srcRect b="0" l="51777" r="0" t="0"/>
          <a:stretch/>
        </p:blipFill>
        <p:spPr>
          <a:xfrm>
            <a:off x="3059400" y="2117350"/>
            <a:ext cx="3595898" cy="30261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Shape 52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pic>
        <p:nvPicPr>
          <p:cNvPr id="523" name="Shape 523"/>
          <p:cNvPicPr preferRelativeResize="0"/>
          <p:nvPr/>
        </p:nvPicPr>
        <p:blipFill>
          <a:blip r:embed="rId3">
            <a:alphaModFix/>
          </a:blip>
          <a:stretch>
            <a:fillRect/>
          </a:stretch>
        </p:blipFill>
        <p:spPr>
          <a:xfrm>
            <a:off x="8319400" y="1857375"/>
            <a:ext cx="476250" cy="1885950"/>
          </a:xfrm>
          <a:prstGeom prst="rect">
            <a:avLst/>
          </a:prstGeom>
          <a:noFill/>
          <a:ln>
            <a:noFill/>
          </a:ln>
        </p:spPr>
      </p:pic>
      <p:pic>
        <p:nvPicPr>
          <p:cNvPr id="524" name="Shape 524"/>
          <p:cNvPicPr preferRelativeResize="0"/>
          <p:nvPr/>
        </p:nvPicPr>
        <p:blipFill rotWithShape="1">
          <a:blip r:embed="rId4">
            <a:alphaModFix/>
          </a:blip>
          <a:srcRect b="9457" l="0" r="22227" t="15720"/>
          <a:stretch/>
        </p:blipFill>
        <p:spPr>
          <a:xfrm>
            <a:off x="2216550" y="946625"/>
            <a:ext cx="1388775" cy="1393650"/>
          </a:xfrm>
          <a:prstGeom prst="rect">
            <a:avLst/>
          </a:prstGeom>
          <a:noFill/>
          <a:ln>
            <a:noFill/>
          </a:ln>
        </p:spPr>
      </p:pic>
      <p:pic>
        <p:nvPicPr>
          <p:cNvPr id="525" name="Shape 525"/>
          <p:cNvPicPr preferRelativeResize="0"/>
          <p:nvPr/>
        </p:nvPicPr>
        <p:blipFill rotWithShape="1">
          <a:blip r:embed="rId5">
            <a:alphaModFix/>
          </a:blip>
          <a:srcRect b="11556" l="2374" r="21776" t="13983"/>
          <a:stretch/>
        </p:blipFill>
        <p:spPr>
          <a:xfrm>
            <a:off x="2283375" y="2299900"/>
            <a:ext cx="1321960" cy="1393650"/>
          </a:xfrm>
          <a:prstGeom prst="rect">
            <a:avLst/>
          </a:prstGeom>
          <a:noFill/>
          <a:ln>
            <a:noFill/>
          </a:ln>
        </p:spPr>
      </p:pic>
      <p:pic>
        <p:nvPicPr>
          <p:cNvPr id="526" name="Shape 526"/>
          <p:cNvPicPr preferRelativeResize="0"/>
          <p:nvPr/>
        </p:nvPicPr>
        <p:blipFill rotWithShape="1">
          <a:blip r:embed="rId6">
            <a:alphaModFix/>
          </a:blip>
          <a:srcRect b="11398" l="0" r="21899" t="15624"/>
          <a:stretch/>
        </p:blipFill>
        <p:spPr>
          <a:xfrm>
            <a:off x="2216550" y="3677225"/>
            <a:ext cx="1388775" cy="1393650"/>
          </a:xfrm>
          <a:prstGeom prst="rect">
            <a:avLst/>
          </a:prstGeom>
          <a:noFill/>
          <a:ln>
            <a:noFill/>
          </a:ln>
        </p:spPr>
      </p:pic>
      <p:pic>
        <p:nvPicPr>
          <p:cNvPr id="527" name="Shape 527"/>
          <p:cNvPicPr preferRelativeResize="0"/>
          <p:nvPr/>
        </p:nvPicPr>
        <p:blipFill rotWithShape="1">
          <a:blip r:embed="rId7">
            <a:alphaModFix/>
          </a:blip>
          <a:srcRect b="9740" l="0" r="21990" t="15218"/>
          <a:stretch/>
        </p:blipFill>
        <p:spPr>
          <a:xfrm>
            <a:off x="3676663" y="3693525"/>
            <a:ext cx="1340266" cy="1393650"/>
          </a:xfrm>
          <a:prstGeom prst="rect">
            <a:avLst/>
          </a:prstGeom>
          <a:noFill/>
          <a:ln>
            <a:noFill/>
          </a:ln>
        </p:spPr>
      </p:pic>
      <p:pic>
        <p:nvPicPr>
          <p:cNvPr id="528" name="Shape 528"/>
          <p:cNvPicPr preferRelativeResize="0"/>
          <p:nvPr/>
        </p:nvPicPr>
        <p:blipFill rotWithShape="1">
          <a:blip r:embed="rId8">
            <a:alphaModFix/>
          </a:blip>
          <a:srcRect b="9447" l="0" r="27309" t="15511"/>
          <a:stretch/>
        </p:blipFill>
        <p:spPr>
          <a:xfrm>
            <a:off x="3685825" y="986975"/>
            <a:ext cx="1246625" cy="1336650"/>
          </a:xfrm>
          <a:prstGeom prst="rect">
            <a:avLst/>
          </a:prstGeom>
          <a:noFill/>
          <a:ln>
            <a:noFill/>
          </a:ln>
        </p:spPr>
      </p:pic>
      <p:pic>
        <p:nvPicPr>
          <p:cNvPr id="529" name="Shape 529"/>
          <p:cNvPicPr preferRelativeResize="0"/>
          <p:nvPr/>
        </p:nvPicPr>
        <p:blipFill rotWithShape="1">
          <a:blip r:embed="rId9">
            <a:alphaModFix/>
          </a:blip>
          <a:srcRect b="13048" l="0" r="21990" t="17060"/>
          <a:stretch/>
        </p:blipFill>
        <p:spPr>
          <a:xfrm>
            <a:off x="3685825" y="2368451"/>
            <a:ext cx="1321950" cy="1280249"/>
          </a:xfrm>
          <a:prstGeom prst="rect">
            <a:avLst/>
          </a:prstGeom>
          <a:noFill/>
          <a:ln>
            <a:noFill/>
          </a:ln>
        </p:spPr>
      </p:pic>
      <p:pic>
        <p:nvPicPr>
          <p:cNvPr id="530" name="Shape 530"/>
          <p:cNvPicPr preferRelativeResize="0"/>
          <p:nvPr/>
        </p:nvPicPr>
        <p:blipFill rotWithShape="1">
          <a:blip r:embed="rId10">
            <a:alphaModFix/>
          </a:blip>
          <a:srcRect b="11809" l="0" r="21990" t="16092"/>
          <a:stretch/>
        </p:blipFill>
        <p:spPr>
          <a:xfrm>
            <a:off x="5161775" y="984875"/>
            <a:ext cx="1321950" cy="1320693"/>
          </a:xfrm>
          <a:prstGeom prst="rect">
            <a:avLst/>
          </a:prstGeom>
          <a:noFill/>
          <a:ln>
            <a:noFill/>
          </a:ln>
        </p:spPr>
      </p:pic>
      <p:pic>
        <p:nvPicPr>
          <p:cNvPr id="531" name="Shape 531"/>
          <p:cNvPicPr preferRelativeResize="0"/>
          <p:nvPr/>
        </p:nvPicPr>
        <p:blipFill rotWithShape="1">
          <a:blip r:embed="rId11">
            <a:alphaModFix/>
          </a:blip>
          <a:srcRect b="12175" l="0" r="21990" t="17934"/>
          <a:stretch/>
        </p:blipFill>
        <p:spPr>
          <a:xfrm>
            <a:off x="5161775" y="2396950"/>
            <a:ext cx="1321950" cy="1280278"/>
          </a:xfrm>
          <a:prstGeom prst="rect">
            <a:avLst/>
          </a:prstGeom>
          <a:noFill/>
          <a:ln>
            <a:noFill/>
          </a:ln>
        </p:spPr>
      </p:pic>
      <p:pic>
        <p:nvPicPr>
          <p:cNvPr id="532" name="Shape 532"/>
          <p:cNvPicPr preferRelativeResize="0"/>
          <p:nvPr/>
        </p:nvPicPr>
        <p:blipFill rotWithShape="1">
          <a:blip r:embed="rId12">
            <a:alphaModFix/>
          </a:blip>
          <a:srcRect b="12546" l="0" r="24345" t="12411"/>
          <a:stretch/>
        </p:blipFill>
        <p:spPr>
          <a:xfrm>
            <a:off x="5172852" y="3648688"/>
            <a:ext cx="1299786" cy="1393650"/>
          </a:xfrm>
          <a:prstGeom prst="rect">
            <a:avLst/>
          </a:prstGeom>
          <a:noFill/>
          <a:ln>
            <a:noFill/>
          </a:ln>
        </p:spPr>
      </p:pic>
      <p:pic>
        <p:nvPicPr>
          <p:cNvPr id="533" name="Shape 533"/>
          <p:cNvPicPr preferRelativeResize="0"/>
          <p:nvPr/>
        </p:nvPicPr>
        <p:blipFill rotWithShape="1">
          <a:blip r:embed="rId13">
            <a:alphaModFix/>
          </a:blip>
          <a:srcRect b="11111" l="0" r="24345" t="17012"/>
          <a:stretch/>
        </p:blipFill>
        <p:spPr>
          <a:xfrm>
            <a:off x="6654188" y="1015162"/>
            <a:ext cx="1246625" cy="1280275"/>
          </a:xfrm>
          <a:prstGeom prst="rect">
            <a:avLst/>
          </a:prstGeom>
          <a:noFill/>
          <a:ln>
            <a:noFill/>
          </a:ln>
        </p:spPr>
      </p:pic>
      <p:pic>
        <p:nvPicPr>
          <p:cNvPr id="534" name="Shape 534"/>
          <p:cNvPicPr preferRelativeResize="0"/>
          <p:nvPr/>
        </p:nvPicPr>
        <p:blipFill rotWithShape="1">
          <a:blip r:embed="rId14">
            <a:alphaModFix/>
          </a:blip>
          <a:srcRect b="11111" l="0" r="21123" t="13148"/>
          <a:stretch/>
        </p:blipFill>
        <p:spPr>
          <a:xfrm>
            <a:off x="6665288" y="2338313"/>
            <a:ext cx="1299775" cy="1349075"/>
          </a:xfrm>
          <a:prstGeom prst="rect">
            <a:avLst/>
          </a:prstGeom>
          <a:noFill/>
          <a:ln>
            <a:noFill/>
          </a:ln>
        </p:spPr>
      </p:pic>
      <p:pic>
        <p:nvPicPr>
          <p:cNvPr id="535" name="Shape 535"/>
          <p:cNvPicPr preferRelativeResize="0"/>
          <p:nvPr/>
        </p:nvPicPr>
        <p:blipFill rotWithShape="1">
          <a:blip r:embed="rId15">
            <a:alphaModFix/>
          </a:blip>
          <a:srcRect b="11111" l="0" r="21123" t="17012"/>
          <a:stretch/>
        </p:blipFill>
        <p:spPr>
          <a:xfrm>
            <a:off x="6649625" y="3730288"/>
            <a:ext cx="1340250" cy="1320128"/>
          </a:xfrm>
          <a:prstGeom prst="rect">
            <a:avLst/>
          </a:prstGeom>
          <a:noFill/>
          <a:ln>
            <a:noFill/>
          </a:ln>
        </p:spPr>
      </p:pic>
      <p:pic>
        <p:nvPicPr>
          <p:cNvPr id="536" name="Shape 536"/>
          <p:cNvPicPr preferRelativeResize="0"/>
          <p:nvPr/>
        </p:nvPicPr>
        <p:blipFill rotWithShape="1">
          <a:blip r:embed="rId16">
            <a:alphaModFix/>
          </a:blip>
          <a:srcRect b="10916" l="0" r="24345" t="14970"/>
          <a:stretch/>
        </p:blipFill>
        <p:spPr>
          <a:xfrm>
            <a:off x="480775" y="3723525"/>
            <a:ext cx="1246625" cy="1320125"/>
          </a:xfrm>
          <a:prstGeom prst="rect">
            <a:avLst/>
          </a:prstGeom>
          <a:noFill/>
          <a:ln>
            <a:noFill/>
          </a:ln>
        </p:spPr>
      </p:pic>
      <p:pic>
        <p:nvPicPr>
          <p:cNvPr id="537" name="Shape 537"/>
          <p:cNvPicPr preferRelativeResize="0"/>
          <p:nvPr/>
        </p:nvPicPr>
        <p:blipFill rotWithShape="1">
          <a:blip r:embed="rId17">
            <a:alphaModFix/>
          </a:blip>
          <a:srcRect b="11359" l="0" r="21123" t="14489"/>
          <a:stretch/>
        </p:blipFill>
        <p:spPr>
          <a:xfrm>
            <a:off x="459063" y="2342100"/>
            <a:ext cx="1299750" cy="1320700"/>
          </a:xfrm>
          <a:prstGeom prst="rect">
            <a:avLst/>
          </a:prstGeom>
          <a:noFill/>
          <a:ln>
            <a:noFill/>
          </a:ln>
        </p:spPr>
      </p:pic>
      <p:pic>
        <p:nvPicPr>
          <p:cNvPr id="538" name="Shape 538"/>
          <p:cNvPicPr preferRelativeResize="0"/>
          <p:nvPr/>
        </p:nvPicPr>
        <p:blipFill rotWithShape="1">
          <a:blip r:embed="rId18">
            <a:alphaModFix/>
          </a:blip>
          <a:srcRect b="9882" l="0" r="24345" t="18241"/>
          <a:stretch/>
        </p:blipFill>
        <p:spPr>
          <a:xfrm>
            <a:off x="459075" y="1001125"/>
            <a:ext cx="1246625" cy="1280250"/>
          </a:xfrm>
          <a:prstGeom prst="rect">
            <a:avLst/>
          </a:prstGeom>
          <a:noFill/>
          <a:ln>
            <a:noFill/>
          </a:ln>
        </p:spPr>
      </p:pic>
      <p:cxnSp>
        <p:nvCxnSpPr>
          <p:cNvPr id="539" name="Shape 539"/>
          <p:cNvCxnSpPr/>
          <p:nvPr/>
        </p:nvCxnSpPr>
        <p:spPr>
          <a:xfrm flipH="1">
            <a:off x="1971675" y="621950"/>
            <a:ext cx="600" cy="4378500"/>
          </a:xfrm>
          <a:prstGeom prst="straightConnector1">
            <a:avLst/>
          </a:prstGeom>
          <a:noFill/>
          <a:ln cap="flat" cmpd="sng" w="9525">
            <a:solidFill>
              <a:schemeClr val="dk2"/>
            </a:solidFill>
            <a:prstDash val="solid"/>
            <a:round/>
            <a:headEnd len="lg" w="lg" type="none"/>
            <a:tailEnd len="lg" w="lg" type="none"/>
          </a:ln>
        </p:spPr>
      </p:cxnSp>
      <p:sp>
        <p:nvSpPr>
          <p:cNvPr id="540" name="Shape 540"/>
          <p:cNvSpPr txBox="1"/>
          <p:nvPr/>
        </p:nvSpPr>
        <p:spPr>
          <a:xfrm>
            <a:off x="2479850" y="501750"/>
            <a:ext cx="1421700" cy="440400"/>
          </a:xfrm>
          <a:prstGeom prst="rect">
            <a:avLst/>
          </a:prstGeom>
          <a:noFill/>
          <a:ln>
            <a:noFill/>
          </a:ln>
        </p:spPr>
        <p:txBody>
          <a:bodyPr anchorCtr="0" anchor="t" bIns="91425" lIns="91425" rIns="91425" wrap="square" tIns="91425">
            <a:noAutofit/>
          </a:bodyPr>
          <a:lstStyle/>
          <a:p>
            <a:pPr indent="0" lvl="0" marL="0">
              <a:spcBef>
                <a:spcPts val="0"/>
              </a:spcBef>
              <a:buNone/>
            </a:pPr>
            <a:r>
              <a:rPr b="1" lang="en" sz="1200">
                <a:solidFill>
                  <a:srgbClr val="666666"/>
                </a:solidFill>
                <a:latin typeface="Calibri"/>
                <a:ea typeface="Calibri"/>
                <a:cs typeface="Calibri"/>
                <a:sym typeface="Calibri"/>
              </a:rPr>
              <a:t>WSPD 3-6m/s</a:t>
            </a:r>
          </a:p>
        </p:txBody>
      </p:sp>
      <p:cxnSp>
        <p:nvCxnSpPr>
          <p:cNvPr id="541" name="Shape 541"/>
          <p:cNvCxnSpPr/>
          <p:nvPr/>
        </p:nvCxnSpPr>
        <p:spPr>
          <a:xfrm flipH="1" rot="10800000">
            <a:off x="347325" y="864325"/>
            <a:ext cx="7679100" cy="6600"/>
          </a:xfrm>
          <a:prstGeom prst="straightConnector1">
            <a:avLst/>
          </a:prstGeom>
          <a:noFill/>
          <a:ln cap="flat" cmpd="sng" w="9525">
            <a:solidFill>
              <a:schemeClr val="dk2"/>
            </a:solidFill>
            <a:prstDash val="solid"/>
            <a:round/>
            <a:headEnd len="lg" w="lg" type="none"/>
            <a:tailEnd len="lg" w="lg" type="none"/>
          </a:ln>
        </p:spPr>
      </p:cxnSp>
      <p:sp>
        <p:nvSpPr>
          <p:cNvPr id="542" name="Shape 542"/>
          <p:cNvSpPr txBox="1"/>
          <p:nvPr/>
        </p:nvSpPr>
        <p:spPr>
          <a:xfrm>
            <a:off x="3922900" y="501750"/>
            <a:ext cx="1421700" cy="4404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1200">
                <a:solidFill>
                  <a:srgbClr val="666666"/>
                </a:solidFill>
                <a:latin typeface="Calibri"/>
                <a:ea typeface="Calibri"/>
                <a:cs typeface="Calibri"/>
                <a:sym typeface="Calibri"/>
              </a:rPr>
              <a:t>WSPD 6-9m/s</a:t>
            </a:r>
          </a:p>
        </p:txBody>
      </p:sp>
      <p:sp>
        <p:nvSpPr>
          <p:cNvPr id="543" name="Shape 543"/>
          <p:cNvSpPr txBox="1"/>
          <p:nvPr/>
        </p:nvSpPr>
        <p:spPr>
          <a:xfrm>
            <a:off x="5365950" y="501750"/>
            <a:ext cx="1421700" cy="4404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1200">
                <a:solidFill>
                  <a:srgbClr val="666666"/>
                </a:solidFill>
                <a:latin typeface="Calibri"/>
                <a:ea typeface="Calibri"/>
                <a:cs typeface="Calibri"/>
                <a:sym typeface="Calibri"/>
              </a:rPr>
              <a:t>WSPD 9-12m/s</a:t>
            </a:r>
          </a:p>
        </p:txBody>
      </p:sp>
      <p:sp>
        <p:nvSpPr>
          <p:cNvPr id="544" name="Shape 544"/>
          <p:cNvSpPr txBox="1"/>
          <p:nvPr/>
        </p:nvSpPr>
        <p:spPr>
          <a:xfrm>
            <a:off x="6848450" y="501750"/>
            <a:ext cx="1421700" cy="4404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1200">
                <a:solidFill>
                  <a:srgbClr val="666666"/>
                </a:solidFill>
                <a:latin typeface="Calibri"/>
                <a:ea typeface="Calibri"/>
                <a:cs typeface="Calibri"/>
                <a:sym typeface="Calibri"/>
              </a:rPr>
              <a:t>WSPD 12-15m/s</a:t>
            </a:r>
          </a:p>
        </p:txBody>
      </p:sp>
      <p:sp>
        <p:nvSpPr>
          <p:cNvPr id="545" name="Shape 545"/>
          <p:cNvSpPr txBox="1"/>
          <p:nvPr/>
        </p:nvSpPr>
        <p:spPr>
          <a:xfrm>
            <a:off x="480775" y="500000"/>
            <a:ext cx="1421700" cy="4404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1200">
                <a:solidFill>
                  <a:srgbClr val="666666"/>
                </a:solidFill>
                <a:latin typeface="Calibri"/>
                <a:ea typeface="Calibri"/>
                <a:cs typeface="Calibri"/>
                <a:sym typeface="Calibri"/>
              </a:rPr>
              <a:t>Rebecca’s Regimes</a:t>
            </a:r>
          </a:p>
        </p:txBody>
      </p:sp>
      <p:sp>
        <p:nvSpPr>
          <p:cNvPr id="546" name="Shape 546"/>
          <p:cNvSpPr txBox="1"/>
          <p:nvPr/>
        </p:nvSpPr>
        <p:spPr>
          <a:xfrm>
            <a:off x="2773660" y="29150"/>
            <a:ext cx="3596700" cy="4404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b="1" i="1" lang="en" sz="1800">
                <a:solidFill>
                  <a:schemeClr val="accent5"/>
                </a:solidFill>
                <a:latin typeface="Calibri"/>
                <a:ea typeface="Calibri"/>
                <a:cs typeface="Calibri"/>
                <a:sym typeface="Calibri"/>
              </a:rPr>
              <a:t>Using </a:t>
            </a:r>
            <a:r>
              <a:rPr b="1" i="1" lang="en" sz="1800">
                <a:solidFill>
                  <a:srgbClr val="FF0000"/>
                </a:solidFill>
                <a:latin typeface="Calibri"/>
                <a:ea typeface="Calibri"/>
                <a:cs typeface="Calibri"/>
                <a:sym typeface="Calibri"/>
              </a:rPr>
              <a:t>per</a:t>
            </a:r>
            <a:r>
              <a:rPr b="1" i="1" lang="en" sz="1800">
                <a:solidFill>
                  <a:srgbClr val="FF0000"/>
                </a:solidFill>
                <a:latin typeface="Calibri"/>
                <a:ea typeface="Calibri"/>
                <a:cs typeface="Calibri"/>
                <a:sym typeface="Calibri"/>
              </a:rPr>
              <a:t>-bin </a:t>
            </a:r>
            <a:r>
              <a:rPr b="1" i="1" lang="en" sz="1800">
                <a:solidFill>
                  <a:schemeClr val="accent5"/>
                </a:solidFill>
                <a:latin typeface="Calibri"/>
                <a:ea typeface="Calibri"/>
                <a:cs typeface="Calibri"/>
                <a:sym typeface="Calibri"/>
              </a:rPr>
              <a:t>classification</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Shape 55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pic>
        <p:nvPicPr>
          <p:cNvPr id="552" name="Shape 552"/>
          <p:cNvPicPr preferRelativeResize="0"/>
          <p:nvPr/>
        </p:nvPicPr>
        <p:blipFill>
          <a:blip r:embed="rId4">
            <a:alphaModFix/>
          </a:blip>
          <a:stretch>
            <a:fillRect/>
          </a:stretch>
        </p:blipFill>
        <p:spPr>
          <a:xfrm>
            <a:off x="8459534" y="2281375"/>
            <a:ext cx="390740" cy="1461950"/>
          </a:xfrm>
          <a:prstGeom prst="rect">
            <a:avLst/>
          </a:prstGeom>
          <a:noFill/>
          <a:ln>
            <a:noFill/>
          </a:ln>
        </p:spPr>
      </p:pic>
      <p:pic>
        <p:nvPicPr>
          <p:cNvPr id="553" name="Shape 553"/>
          <p:cNvPicPr preferRelativeResize="0"/>
          <p:nvPr/>
        </p:nvPicPr>
        <p:blipFill rotWithShape="1">
          <a:blip r:embed="rId5">
            <a:alphaModFix/>
          </a:blip>
          <a:srcRect b="10916" l="0" r="24345" t="14970"/>
          <a:stretch/>
        </p:blipFill>
        <p:spPr>
          <a:xfrm>
            <a:off x="480775" y="3723525"/>
            <a:ext cx="1246625" cy="1320125"/>
          </a:xfrm>
          <a:prstGeom prst="rect">
            <a:avLst/>
          </a:prstGeom>
          <a:noFill/>
          <a:ln>
            <a:noFill/>
          </a:ln>
        </p:spPr>
      </p:pic>
      <p:pic>
        <p:nvPicPr>
          <p:cNvPr id="554" name="Shape 554"/>
          <p:cNvPicPr preferRelativeResize="0"/>
          <p:nvPr/>
        </p:nvPicPr>
        <p:blipFill rotWithShape="1">
          <a:blip r:embed="rId6">
            <a:alphaModFix/>
          </a:blip>
          <a:srcRect b="11359" l="0" r="21123" t="14489"/>
          <a:stretch/>
        </p:blipFill>
        <p:spPr>
          <a:xfrm>
            <a:off x="459063" y="2342100"/>
            <a:ext cx="1299750" cy="1320700"/>
          </a:xfrm>
          <a:prstGeom prst="rect">
            <a:avLst/>
          </a:prstGeom>
          <a:noFill/>
          <a:ln>
            <a:noFill/>
          </a:ln>
        </p:spPr>
      </p:pic>
      <p:pic>
        <p:nvPicPr>
          <p:cNvPr id="555" name="Shape 555"/>
          <p:cNvPicPr preferRelativeResize="0"/>
          <p:nvPr/>
        </p:nvPicPr>
        <p:blipFill rotWithShape="1">
          <a:blip r:embed="rId7">
            <a:alphaModFix/>
          </a:blip>
          <a:srcRect b="9882" l="0" r="24345" t="18241"/>
          <a:stretch/>
        </p:blipFill>
        <p:spPr>
          <a:xfrm>
            <a:off x="459075" y="1001125"/>
            <a:ext cx="1246625" cy="1280250"/>
          </a:xfrm>
          <a:prstGeom prst="rect">
            <a:avLst/>
          </a:prstGeom>
          <a:noFill/>
          <a:ln>
            <a:noFill/>
          </a:ln>
        </p:spPr>
      </p:pic>
      <p:cxnSp>
        <p:nvCxnSpPr>
          <p:cNvPr id="556" name="Shape 556"/>
          <p:cNvCxnSpPr/>
          <p:nvPr/>
        </p:nvCxnSpPr>
        <p:spPr>
          <a:xfrm flipH="1">
            <a:off x="1971675" y="621950"/>
            <a:ext cx="600" cy="4378500"/>
          </a:xfrm>
          <a:prstGeom prst="straightConnector1">
            <a:avLst/>
          </a:prstGeom>
          <a:noFill/>
          <a:ln cap="flat" cmpd="sng" w="9525">
            <a:solidFill>
              <a:schemeClr val="dk2"/>
            </a:solidFill>
            <a:prstDash val="solid"/>
            <a:round/>
            <a:headEnd len="lg" w="lg" type="none"/>
            <a:tailEnd len="lg" w="lg" type="none"/>
          </a:ln>
        </p:spPr>
      </p:cxnSp>
      <p:sp>
        <p:nvSpPr>
          <p:cNvPr id="557" name="Shape 557"/>
          <p:cNvSpPr txBox="1"/>
          <p:nvPr/>
        </p:nvSpPr>
        <p:spPr>
          <a:xfrm>
            <a:off x="2479850" y="501750"/>
            <a:ext cx="1421700" cy="4404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1200">
                <a:solidFill>
                  <a:srgbClr val="666666"/>
                </a:solidFill>
                <a:latin typeface="Calibri"/>
                <a:ea typeface="Calibri"/>
                <a:cs typeface="Calibri"/>
                <a:sym typeface="Calibri"/>
              </a:rPr>
              <a:t>WSPD 3-6m/s</a:t>
            </a:r>
          </a:p>
        </p:txBody>
      </p:sp>
      <p:cxnSp>
        <p:nvCxnSpPr>
          <p:cNvPr id="558" name="Shape 558"/>
          <p:cNvCxnSpPr/>
          <p:nvPr/>
        </p:nvCxnSpPr>
        <p:spPr>
          <a:xfrm flipH="1" rot="10800000">
            <a:off x="347325" y="864325"/>
            <a:ext cx="7679100" cy="6600"/>
          </a:xfrm>
          <a:prstGeom prst="straightConnector1">
            <a:avLst/>
          </a:prstGeom>
          <a:noFill/>
          <a:ln cap="flat" cmpd="sng" w="9525">
            <a:solidFill>
              <a:schemeClr val="dk2"/>
            </a:solidFill>
            <a:prstDash val="solid"/>
            <a:round/>
            <a:headEnd len="lg" w="lg" type="none"/>
            <a:tailEnd len="lg" w="lg" type="none"/>
          </a:ln>
        </p:spPr>
      </p:cxnSp>
      <p:sp>
        <p:nvSpPr>
          <p:cNvPr id="559" name="Shape 559"/>
          <p:cNvSpPr txBox="1"/>
          <p:nvPr/>
        </p:nvSpPr>
        <p:spPr>
          <a:xfrm>
            <a:off x="3922900" y="501750"/>
            <a:ext cx="1421700" cy="4404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1200">
                <a:solidFill>
                  <a:srgbClr val="666666"/>
                </a:solidFill>
                <a:latin typeface="Calibri"/>
                <a:ea typeface="Calibri"/>
                <a:cs typeface="Calibri"/>
                <a:sym typeface="Calibri"/>
              </a:rPr>
              <a:t>WSPD 6-9m/s</a:t>
            </a:r>
          </a:p>
        </p:txBody>
      </p:sp>
      <p:sp>
        <p:nvSpPr>
          <p:cNvPr id="560" name="Shape 560"/>
          <p:cNvSpPr txBox="1"/>
          <p:nvPr/>
        </p:nvSpPr>
        <p:spPr>
          <a:xfrm>
            <a:off x="5365950" y="501750"/>
            <a:ext cx="1421700" cy="4404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1200">
                <a:solidFill>
                  <a:srgbClr val="666666"/>
                </a:solidFill>
                <a:latin typeface="Calibri"/>
                <a:ea typeface="Calibri"/>
                <a:cs typeface="Calibri"/>
                <a:sym typeface="Calibri"/>
              </a:rPr>
              <a:t>WSPD 9-12m/s</a:t>
            </a:r>
          </a:p>
        </p:txBody>
      </p:sp>
      <p:sp>
        <p:nvSpPr>
          <p:cNvPr id="561" name="Shape 561"/>
          <p:cNvSpPr txBox="1"/>
          <p:nvPr/>
        </p:nvSpPr>
        <p:spPr>
          <a:xfrm>
            <a:off x="6848450" y="501750"/>
            <a:ext cx="1421700" cy="4404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1200">
                <a:solidFill>
                  <a:srgbClr val="666666"/>
                </a:solidFill>
                <a:latin typeface="Calibri"/>
                <a:ea typeface="Calibri"/>
                <a:cs typeface="Calibri"/>
                <a:sym typeface="Calibri"/>
              </a:rPr>
              <a:t>WSPD 12-15m/s</a:t>
            </a:r>
          </a:p>
        </p:txBody>
      </p:sp>
      <p:pic>
        <p:nvPicPr>
          <p:cNvPr id="562" name="Shape 562"/>
          <p:cNvPicPr preferRelativeResize="0"/>
          <p:nvPr/>
        </p:nvPicPr>
        <p:blipFill>
          <a:blip r:embed="rId8">
            <a:alphaModFix/>
          </a:blip>
          <a:stretch>
            <a:fillRect/>
          </a:stretch>
        </p:blipFill>
        <p:spPr>
          <a:xfrm>
            <a:off x="6848438" y="3805450"/>
            <a:ext cx="1202329" cy="1156300"/>
          </a:xfrm>
          <a:prstGeom prst="rect">
            <a:avLst/>
          </a:prstGeom>
          <a:noFill/>
          <a:ln>
            <a:noFill/>
          </a:ln>
        </p:spPr>
      </p:pic>
      <p:pic>
        <p:nvPicPr>
          <p:cNvPr id="563" name="Shape 563"/>
          <p:cNvPicPr preferRelativeResize="0"/>
          <p:nvPr/>
        </p:nvPicPr>
        <p:blipFill>
          <a:blip r:embed="rId9">
            <a:alphaModFix/>
          </a:blip>
          <a:stretch>
            <a:fillRect/>
          </a:stretch>
        </p:blipFill>
        <p:spPr>
          <a:xfrm>
            <a:off x="5333313" y="3818375"/>
            <a:ext cx="1149725" cy="1130450"/>
          </a:xfrm>
          <a:prstGeom prst="rect">
            <a:avLst/>
          </a:prstGeom>
          <a:noFill/>
          <a:ln>
            <a:noFill/>
          </a:ln>
        </p:spPr>
      </p:pic>
      <p:pic>
        <p:nvPicPr>
          <p:cNvPr id="564" name="Shape 564"/>
          <p:cNvPicPr preferRelativeResize="0"/>
          <p:nvPr/>
        </p:nvPicPr>
        <p:blipFill>
          <a:blip r:embed="rId10">
            <a:alphaModFix/>
          </a:blip>
          <a:stretch>
            <a:fillRect/>
          </a:stretch>
        </p:blipFill>
        <p:spPr>
          <a:xfrm>
            <a:off x="3818188" y="3805438"/>
            <a:ext cx="1149725" cy="1156307"/>
          </a:xfrm>
          <a:prstGeom prst="rect">
            <a:avLst/>
          </a:prstGeom>
          <a:noFill/>
          <a:ln>
            <a:noFill/>
          </a:ln>
        </p:spPr>
      </p:pic>
      <p:pic>
        <p:nvPicPr>
          <p:cNvPr id="565" name="Shape 565"/>
          <p:cNvPicPr preferRelativeResize="0"/>
          <p:nvPr/>
        </p:nvPicPr>
        <p:blipFill>
          <a:blip r:embed="rId11">
            <a:alphaModFix/>
          </a:blip>
          <a:stretch>
            <a:fillRect/>
          </a:stretch>
        </p:blipFill>
        <p:spPr>
          <a:xfrm>
            <a:off x="2391703" y="3818362"/>
            <a:ext cx="1124022" cy="1130450"/>
          </a:xfrm>
          <a:prstGeom prst="rect">
            <a:avLst/>
          </a:prstGeom>
          <a:noFill/>
          <a:ln>
            <a:noFill/>
          </a:ln>
        </p:spPr>
      </p:pic>
      <p:pic>
        <p:nvPicPr>
          <p:cNvPr id="566" name="Shape 566"/>
          <p:cNvPicPr preferRelativeResize="0"/>
          <p:nvPr/>
        </p:nvPicPr>
        <p:blipFill>
          <a:blip r:embed="rId12">
            <a:alphaModFix/>
          </a:blip>
          <a:stretch>
            <a:fillRect/>
          </a:stretch>
        </p:blipFill>
        <p:spPr>
          <a:xfrm>
            <a:off x="5302300" y="2406250"/>
            <a:ext cx="1246625" cy="1192400"/>
          </a:xfrm>
          <a:prstGeom prst="rect">
            <a:avLst/>
          </a:prstGeom>
          <a:noFill/>
          <a:ln>
            <a:noFill/>
          </a:ln>
        </p:spPr>
      </p:pic>
      <p:pic>
        <p:nvPicPr>
          <p:cNvPr id="567" name="Shape 567"/>
          <p:cNvPicPr preferRelativeResize="0"/>
          <p:nvPr/>
        </p:nvPicPr>
        <p:blipFill>
          <a:blip r:embed="rId13">
            <a:alphaModFix/>
          </a:blip>
          <a:stretch>
            <a:fillRect/>
          </a:stretch>
        </p:blipFill>
        <p:spPr>
          <a:xfrm>
            <a:off x="3783025" y="2424537"/>
            <a:ext cx="1202325" cy="1175633"/>
          </a:xfrm>
          <a:prstGeom prst="rect">
            <a:avLst/>
          </a:prstGeom>
          <a:noFill/>
          <a:ln>
            <a:noFill/>
          </a:ln>
        </p:spPr>
      </p:pic>
      <p:pic>
        <p:nvPicPr>
          <p:cNvPr id="568" name="Shape 568"/>
          <p:cNvPicPr preferRelativeResize="0"/>
          <p:nvPr/>
        </p:nvPicPr>
        <p:blipFill>
          <a:blip r:embed="rId14">
            <a:alphaModFix/>
          </a:blip>
          <a:stretch>
            <a:fillRect/>
          </a:stretch>
        </p:blipFill>
        <p:spPr>
          <a:xfrm>
            <a:off x="6796100" y="2415800"/>
            <a:ext cx="1246625" cy="1173300"/>
          </a:xfrm>
          <a:prstGeom prst="rect">
            <a:avLst/>
          </a:prstGeom>
          <a:noFill/>
          <a:ln>
            <a:noFill/>
          </a:ln>
        </p:spPr>
      </p:pic>
      <p:pic>
        <p:nvPicPr>
          <p:cNvPr id="569" name="Shape 569"/>
          <p:cNvPicPr preferRelativeResize="0"/>
          <p:nvPr/>
        </p:nvPicPr>
        <p:blipFill>
          <a:blip r:embed="rId15">
            <a:alphaModFix/>
          </a:blip>
          <a:stretch>
            <a:fillRect/>
          </a:stretch>
        </p:blipFill>
        <p:spPr>
          <a:xfrm>
            <a:off x="2352550" y="2424550"/>
            <a:ext cx="1202325" cy="1175609"/>
          </a:xfrm>
          <a:prstGeom prst="rect">
            <a:avLst/>
          </a:prstGeom>
          <a:noFill/>
          <a:ln>
            <a:noFill/>
          </a:ln>
        </p:spPr>
      </p:pic>
      <p:pic>
        <p:nvPicPr>
          <p:cNvPr id="570" name="Shape 570"/>
          <p:cNvPicPr preferRelativeResize="0"/>
          <p:nvPr/>
        </p:nvPicPr>
        <p:blipFill>
          <a:blip r:embed="rId16">
            <a:alphaModFix/>
          </a:blip>
          <a:stretch>
            <a:fillRect/>
          </a:stretch>
        </p:blipFill>
        <p:spPr>
          <a:xfrm>
            <a:off x="6796100" y="1056225"/>
            <a:ext cx="1149725" cy="1143223"/>
          </a:xfrm>
          <a:prstGeom prst="rect">
            <a:avLst/>
          </a:prstGeom>
          <a:noFill/>
          <a:ln>
            <a:noFill/>
          </a:ln>
        </p:spPr>
      </p:pic>
      <p:pic>
        <p:nvPicPr>
          <p:cNvPr id="571" name="Shape 571"/>
          <p:cNvPicPr preferRelativeResize="0"/>
          <p:nvPr/>
        </p:nvPicPr>
        <p:blipFill>
          <a:blip r:embed="rId17">
            <a:alphaModFix/>
          </a:blip>
          <a:stretch>
            <a:fillRect/>
          </a:stretch>
        </p:blipFill>
        <p:spPr>
          <a:xfrm>
            <a:off x="5302300" y="1056075"/>
            <a:ext cx="1149725" cy="1169695"/>
          </a:xfrm>
          <a:prstGeom prst="rect">
            <a:avLst/>
          </a:prstGeom>
          <a:noFill/>
          <a:ln>
            <a:noFill/>
          </a:ln>
        </p:spPr>
      </p:pic>
      <p:sp>
        <p:nvSpPr>
          <p:cNvPr id="572" name="Shape 572"/>
          <p:cNvSpPr txBox="1"/>
          <p:nvPr/>
        </p:nvSpPr>
        <p:spPr>
          <a:xfrm>
            <a:off x="2773660" y="29150"/>
            <a:ext cx="3596700" cy="4404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b="1" i="1" lang="en" sz="1800">
                <a:solidFill>
                  <a:schemeClr val="accent5"/>
                </a:solidFill>
                <a:latin typeface="Calibri"/>
                <a:ea typeface="Calibri"/>
                <a:cs typeface="Calibri"/>
                <a:sym typeface="Calibri"/>
              </a:rPr>
              <a:t>Using </a:t>
            </a:r>
            <a:r>
              <a:rPr b="1" i="1" lang="en" sz="1800">
                <a:solidFill>
                  <a:srgbClr val="FF0000"/>
                </a:solidFill>
                <a:latin typeface="Calibri"/>
                <a:ea typeface="Calibri"/>
                <a:cs typeface="Calibri"/>
                <a:sym typeface="Calibri"/>
              </a:rPr>
              <a:t>all-bins </a:t>
            </a:r>
            <a:r>
              <a:rPr b="1" i="1" lang="en" sz="1800">
                <a:solidFill>
                  <a:schemeClr val="accent5"/>
                </a:solidFill>
                <a:latin typeface="Calibri"/>
                <a:ea typeface="Calibri"/>
                <a:cs typeface="Calibri"/>
                <a:sym typeface="Calibri"/>
              </a:rPr>
              <a:t>classification</a:t>
            </a:r>
          </a:p>
        </p:txBody>
      </p:sp>
      <p:pic>
        <p:nvPicPr>
          <p:cNvPr id="573" name="Shape 573"/>
          <p:cNvPicPr preferRelativeResize="0"/>
          <p:nvPr/>
        </p:nvPicPr>
        <p:blipFill>
          <a:blip r:embed="rId18">
            <a:alphaModFix/>
          </a:blip>
          <a:stretch>
            <a:fillRect/>
          </a:stretch>
        </p:blipFill>
        <p:spPr>
          <a:xfrm>
            <a:off x="3783021" y="1059488"/>
            <a:ext cx="1149725" cy="1176463"/>
          </a:xfrm>
          <a:prstGeom prst="rect">
            <a:avLst/>
          </a:prstGeom>
          <a:noFill/>
          <a:ln>
            <a:noFill/>
          </a:ln>
        </p:spPr>
      </p:pic>
      <p:pic>
        <p:nvPicPr>
          <p:cNvPr id="574" name="Shape 574"/>
          <p:cNvPicPr preferRelativeResize="0"/>
          <p:nvPr/>
        </p:nvPicPr>
        <p:blipFill>
          <a:blip r:embed="rId19">
            <a:alphaModFix/>
          </a:blip>
          <a:stretch>
            <a:fillRect/>
          </a:stretch>
        </p:blipFill>
        <p:spPr>
          <a:xfrm>
            <a:off x="2378850" y="1059512"/>
            <a:ext cx="1149725" cy="1176452"/>
          </a:xfrm>
          <a:prstGeom prst="rect">
            <a:avLst/>
          </a:prstGeom>
          <a:noFill/>
          <a:ln>
            <a:noFill/>
          </a:ln>
        </p:spPr>
      </p:pic>
      <p:sp>
        <p:nvSpPr>
          <p:cNvPr id="575" name="Shape 575"/>
          <p:cNvSpPr txBox="1"/>
          <p:nvPr/>
        </p:nvSpPr>
        <p:spPr>
          <a:xfrm>
            <a:off x="480775" y="500000"/>
            <a:ext cx="1421700" cy="4404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1200">
                <a:solidFill>
                  <a:srgbClr val="666666"/>
                </a:solidFill>
                <a:latin typeface="Calibri"/>
                <a:ea typeface="Calibri"/>
                <a:cs typeface="Calibri"/>
                <a:sym typeface="Calibri"/>
              </a:rPr>
              <a:t>Rebecca’s Regimes</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9" name="Shape 579"/>
        <p:cNvGrpSpPr/>
        <p:nvPr/>
      </p:nvGrpSpPr>
      <p:grpSpPr>
        <a:xfrm>
          <a:off x="0" y="0"/>
          <a:ext cx="0" cy="0"/>
          <a:chOff x="0" y="0"/>
          <a:chExt cx="0" cy="0"/>
        </a:xfrm>
      </p:grpSpPr>
      <p:sp>
        <p:nvSpPr>
          <p:cNvPr id="580" name="Shape 580"/>
          <p:cNvSpPr txBox="1"/>
          <p:nvPr>
            <p:ph type="ctrTitle"/>
          </p:nvPr>
        </p:nvSpPr>
        <p:spPr>
          <a:xfrm>
            <a:off x="311708" y="515975"/>
            <a:ext cx="8520600" cy="2052600"/>
          </a:xfrm>
          <a:prstGeom prst="rect">
            <a:avLst/>
          </a:prstGeom>
        </p:spPr>
        <p:txBody>
          <a:bodyPr anchorCtr="0" anchor="b" bIns="91425" lIns="91425" rIns="91425" wrap="square" tIns="91425">
            <a:noAutofit/>
          </a:bodyPr>
          <a:lstStyle/>
          <a:p>
            <a:pPr indent="0" lvl="0" marL="0" rtl="0">
              <a:spcBef>
                <a:spcPts val="0"/>
              </a:spcBef>
              <a:buNone/>
            </a:pPr>
            <a:r>
              <a:rPr b="1" lang="en" sz="3600"/>
              <a:t>Attempt on 3-D Binned Scatterplots</a:t>
            </a:r>
          </a:p>
        </p:txBody>
      </p:sp>
      <p:sp>
        <p:nvSpPr>
          <p:cNvPr id="581" name="Shape 581"/>
          <p:cNvSpPr txBox="1"/>
          <p:nvPr>
            <p:ph idx="1" type="subTitle"/>
          </p:nvPr>
        </p:nvSpPr>
        <p:spPr>
          <a:xfrm>
            <a:off x="311700" y="2605525"/>
            <a:ext cx="8520600" cy="792600"/>
          </a:xfrm>
          <a:prstGeom prst="rect">
            <a:avLst/>
          </a:prstGeom>
        </p:spPr>
        <p:txBody>
          <a:bodyPr anchorCtr="0" anchor="t" bIns="91425" lIns="91425" rIns="91425" wrap="square" tIns="91425">
            <a:noAutofit/>
          </a:bodyPr>
          <a:lstStyle/>
          <a:p>
            <a:pPr indent="0" lvl="0" marL="0" rtl="0">
              <a:spcBef>
                <a:spcPts val="0"/>
              </a:spcBef>
              <a:buNone/>
            </a:pPr>
            <a:r>
              <a:rPr lang="en"/>
              <a:t>With pCO2, SST, and Wind Speed variables</a:t>
            </a:r>
          </a:p>
        </p:txBody>
      </p:sp>
      <p:sp>
        <p:nvSpPr>
          <p:cNvPr id="582" name="Shape 58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583" name="Shape 583"/>
          <p:cNvSpPr txBox="1"/>
          <p:nvPr>
            <p:ph idx="1" type="subTitle"/>
          </p:nvPr>
        </p:nvSpPr>
        <p:spPr>
          <a:xfrm>
            <a:off x="7561800" y="0"/>
            <a:ext cx="1582200" cy="337200"/>
          </a:xfrm>
          <a:prstGeom prst="rect">
            <a:avLst/>
          </a:prstGeom>
          <a:solidFill>
            <a:srgbClr val="666666"/>
          </a:solidFill>
        </p:spPr>
        <p:txBody>
          <a:bodyPr anchorCtr="0" anchor="t" bIns="91425" lIns="91425" rIns="91425" wrap="square" tIns="91425">
            <a:noAutofit/>
          </a:bodyPr>
          <a:lstStyle/>
          <a:p>
            <a:pPr indent="0" lvl="0" marL="0" rtl="0" algn="ctr">
              <a:spcBef>
                <a:spcPts val="0"/>
              </a:spcBef>
              <a:buNone/>
            </a:pPr>
            <a:r>
              <a:rPr lang="en" sz="1000">
                <a:solidFill>
                  <a:srgbClr val="F3F3F3"/>
                </a:solidFill>
              </a:rPr>
              <a:t>Sunday, 11/12/2017</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sp>
        <p:nvSpPr>
          <p:cNvPr id="588" name="Shape 588"/>
          <p:cNvSpPr txBox="1"/>
          <p:nvPr>
            <p:ph type="title"/>
          </p:nvPr>
        </p:nvSpPr>
        <p:spPr>
          <a:xfrm>
            <a:off x="311700" y="13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sz="2400"/>
              <a:t>Classification Input: Binned 3D monthly data</a:t>
            </a:r>
          </a:p>
        </p:txBody>
      </p:sp>
      <p:sp>
        <p:nvSpPr>
          <p:cNvPr id="589" name="Shape 58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pic>
        <p:nvPicPr>
          <p:cNvPr id="590" name="Shape 590"/>
          <p:cNvPicPr preferRelativeResize="0"/>
          <p:nvPr/>
        </p:nvPicPr>
        <p:blipFill>
          <a:blip r:embed="rId3">
            <a:alphaModFix/>
          </a:blip>
          <a:stretch>
            <a:fillRect/>
          </a:stretch>
        </p:blipFill>
        <p:spPr>
          <a:xfrm>
            <a:off x="1168946" y="846500"/>
            <a:ext cx="2154229" cy="1741300"/>
          </a:xfrm>
          <a:prstGeom prst="rect">
            <a:avLst/>
          </a:prstGeom>
          <a:noFill/>
          <a:ln>
            <a:noFill/>
          </a:ln>
        </p:spPr>
      </p:pic>
      <p:pic>
        <p:nvPicPr>
          <p:cNvPr id="591" name="Shape 591"/>
          <p:cNvPicPr preferRelativeResize="0"/>
          <p:nvPr/>
        </p:nvPicPr>
        <p:blipFill>
          <a:blip r:embed="rId4">
            <a:alphaModFix/>
          </a:blip>
          <a:stretch>
            <a:fillRect/>
          </a:stretch>
        </p:blipFill>
        <p:spPr>
          <a:xfrm>
            <a:off x="3475575" y="846500"/>
            <a:ext cx="2211000" cy="1787200"/>
          </a:xfrm>
          <a:prstGeom prst="rect">
            <a:avLst/>
          </a:prstGeom>
          <a:noFill/>
          <a:ln>
            <a:noFill/>
          </a:ln>
        </p:spPr>
      </p:pic>
      <p:pic>
        <p:nvPicPr>
          <p:cNvPr id="592" name="Shape 592"/>
          <p:cNvPicPr preferRelativeResize="0"/>
          <p:nvPr/>
        </p:nvPicPr>
        <p:blipFill>
          <a:blip r:embed="rId5">
            <a:alphaModFix/>
          </a:blip>
          <a:stretch>
            <a:fillRect/>
          </a:stretch>
        </p:blipFill>
        <p:spPr>
          <a:xfrm>
            <a:off x="1221625" y="2993488"/>
            <a:ext cx="2048875" cy="1656125"/>
          </a:xfrm>
          <a:prstGeom prst="rect">
            <a:avLst/>
          </a:prstGeom>
          <a:noFill/>
          <a:ln>
            <a:noFill/>
          </a:ln>
        </p:spPr>
      </p:pic>
      <p:pic>
        <p:nvPicPr>
          <p:cNvPr id="593" name="Shape 593"/>
          <p:cNvPicPr preferRelativeResize="0"/>
          <p:nvPr/>
        </p:nvPicPr>
        <p:blipFill>
          <a:blip r:embed="rId6">
            <a:alphaModFix/>
          </a:blip>
          <a:stretch>
            <a:fillRect/>
          </a:stretch>
        </p:blipFill>
        <p:spPr>
          <a:xfrm>
            <a:off x="5700650" y="839970"/>
            <a:ext cx="2048875" cy="1656130"/>
          </a:xfrm>
          <a:prstGeom prst="rect">
            <a:avLst/>
          </a:prstGeom>
          <a:noFill/>
          <a:ln>
            <a:noFill/>
          </a:ln>
        </p:spPr>
      </p:pic>
      <p:pic>
        <p:nvPicPr>
          <p:cNvPr id="594" name="Shape 594"/>
          <p:cNvPicPr preferRelativeResize="0"/>
          <p:nvPr/>
        </p:nvPicPr>
        <p:blipFill>
          <a:blip r:embed="rId7">
            <a:alphaModFix/>
          </a:blip>
          <a:stretch>
            <a:fillRect/>
          </a:stretch>
        </p:blipFill>
        <p:spPr>
          <a:xfrm>
            <a:off x="3447425" y="2927962"/>
            <a:ext cx="2211000" cy="1787182"/>
          </a:xfrm>
          <a:prstGeom prst="rect">
            <a:avLst/>
          </a:prstGeom>
          <a:noFill/>
          <a:ln>
            <a:noFill/>
          </a:ln>
        </p:spPr>
      </p:pic>
      <p:pic>
        <p:nvPicPr>
          <p:cNvPr id="595" name="Shape 595"/>
          <p:cNvPicPr preferRelativeResize="0"/>
          <p:nvPr/>
        </p:nvPicPr>
        <p:blipFill>
          <a:blip r:embed="rId8">
            <a:alphaModFix/>
          </a:blip>
          <a:stretch>
            <a:fillRect/>
          </a:stretch>
        </p:blipFill>
        <p:spPr>
          <a:xfrm>
            <a:off x="5820825" y="2932956"/>
            <a:ext cx="2154225" cy="174129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9" name="Shape 599"/>
        <p:cNvGrpSpPr/>
        <p:nvPr/>
      </p:nvGrpSpPr>
      <p:grpSpPr>
        <a:xfrm>
          <a:off x="0" y="0"/>
          <a:ext cx="0" cy="0"/>
          <a:chOff x="0" y="0"/>
          <a:chExt cx="0" cy="0"/>
        </a:xfrm>
      </p:grpSpPr>
      <p:sp>
        <p:nvSpPr>
          <p:cNvPr id="600" name="Shape 600"/>
          <p:cNvSpPr txBox="1"/>
          <p:nvPr>
            <p:ph type="title"/>
          </p:nvPr>
        </p:nvSpPr>
        <p:spPr>
          <a:xfrm>
            <a:off x="311700" y="135025"/>
            <a:ext cx="8520600" cy="5727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sz="2400"/>
              <a:t>Classification Input: Binned 3D monthly data</a:t>
            </a:r>
          </a:p>
          <a:p>
            <a:pPr indent="0" lvl="0" marL="0" rtl="0">
              <a:spcBef>
                <a:spcPts val="0"/>
              </a:spcBef>
              <a:buNone/>
            </a:pPr>
            <a:r>
              <a:t/>
            </a:r>
            <a:endParaRPr sz="2400"/>
          </a:p>
        </p:txBody>
      </p:sp>
      <p:sp>
        <p:nvSpPr>
          <p:cNvPr id="601" name="Shape 60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pic>
        <p:nvPicPr>
          <p:cNvPr id="602" name="Shape 602"/>
          <p:cNvPicPr preferRelativeResize="0"/>
          <p:nvPr/>
        </p:nvPicPr>
        <p:blipFill>
          <a:blip r:embed="rId3">
            <a:alphaModFix/>
          </a:blip>
          <a:stretch>
            <a:fillRect/>
          </a:stretch>
        </p:blipFill>
        <p:spPr>
          <a:xfrm>
            <a:off x="1097737" y="887325"/>
            <a:ext cx="2173700" cy="1757025"/>
          </a:xfrm>
          <a:prstGeom prst="rect">
            <a:avLst/>
          </a:prstGeom>
          <a:noFill/>
          <a:ln>
            <a:noFill/>
          </a:ln>
        </p:spPr>
      </p:pic>
      <p:pic>
        <p:nvPicPr>
          <p:cNvPr id="603" name="Shape 603"/>
          <p:cNvPicPr preferRelativeResize="0"/>
          <p:nvPr/>
        </p:nvPicPr>
        <p:blipFill>
          <a:blip r:embed="rId4">
            <a:alphaModFix/>
          </a:blip>
          <a:stretch>
            <a:fillRect/>
          </a:stretch>
        </p:blipFill>
        <p:spPr>
          <a:xfrm>
            <a:off x="3417263" y="887325"/>
            <a:ext cx="2304675" cy="1862900"/>
          </a:xfrm>
          <a:prstGeom prst="rect">
            <a:avLst/>
          </a:prstGeom>
          <a:noFill/>
          <a:ln>
            <a:noFill/>
          </a:ln>
        </p:spPr>
      </p:pic>
      <p:pic>
        <p:nvPicPr>
          <p:cNvPr id="604" name="Shape 604"/>
          <p:cNvPicPr preferRelativeResize="0"/>
          <p:nvPr/>
        </p:nvPicPr>
        <p:blipFill>
          <a:blip r:embed="rId5">
            <a:alphaModFix/>
          </a:blip>
          <a:stretch>
            <a:fillRect/>
          </a:stretch>
        </p:blipFill>
        <p:spPr>
          <a:xfrm>
            <a:off x="5874337" y="887325"/>
            <a:ext cx="2304675" cy="1862895"/>
          </a:xfrm>
          <a:prstGeom prst="rect">
            <a:avLst/>
          </a:prstGeom>
          <a:noFill/>
          <a:ln>
            <a:noFill/>
          </a:ln>
        </p:spPr>
      </p:pic>
      <p:pic>
        <p:nvPicPr>
          <p:cNvPr id="605" name="Shape 605"/>
          <p:cNvPicPr preferRelativeResize="0"/>
          <p:nvPr/>
        </p:nvPicPr>
        <p:blipFill>
          <a:blip r:embed="rId6">
            <a:alphaModFix/>
          </a:blip>
          <a:stretch>
            <a:fillRect/>
          </a:stretch>
        </p:blipFill>
        <p:spPr>
          <a:xfrm>
            <a:off x="964987" y="2856750"/>
            <a:ext cx="2352300" cy="1901400"/>
          </a:xfrm>
          <a:prstGeom prst="rect">
            <a:avLst/>
          </a:prstGeom>
          <a:noFill/>
          <a:ln>
            <a:noFill/>
          </a:ln>
        </p:spPr>
      </p:pic>
      <p:pic>
        <p:nvPicPr>
          <p:cNvPr id="606" name="Shape 606"/>
          <p:cNvPicPr preferRelativeResize="0"/>
          <p:nvPr/>
        </p:nvPicPr>
        <p:blipFill>
          <a:blip r:embed="rId7">
            <a:alphaModFix/>
          </a:blip>
          <a:stretch>
            <a:fillRect/>
          </a:stretch>
        </p:blipFill>
        <p:spPr>
          <a:xfrm>
            <a:off x="3417262" y="2941924"/>
            <a:ext cx="2211770" cy="1787800"/>
          </a:xfrm>
          <a:prstGeom prst="rect">
            <a:avLst/>
          </a:prstGeom>
          <a:noFill/>
          <a:ln>
            <a:noFill/>
          </a:ln>
        </p:spPr>
      </p:pic>
      <p:pic>
        <p:nvPicPr>
          <p:cNvPr id="607" name="Shape 607"/>
          <p:cNvPicPr preferRelativeResize="0"/>
          <p:nvPr/>
        </p:nvPicPr>
        <p:blipFill>
          <a:blip r:embed="rId8">
            <a:alphaModFix/>
          </a:blip>
          <a:stretch>
            <a:fillRect/>
          </a:stretch>
        </p:blipFill>
        <p:spPr>
          <a:xfrm>
            <a:off x="5874337" y="2902624"/>
            <a:ext cx="2260390" cy="1827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13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sz="2400"/>
              <a:t>Classification Input: Monthly 3D Scatterplots</a:t>
            </a:r>
          </a:p>
        </p:txBody>
      </p:sp>
      <p:sp>
        <p:nvSpPr>
          <p:cNvPr id="76" name="Shape 7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77" name="Shape 77"/>
          <p:cNvSpPr txBox="1"/>
          <p:nvPr>
            <p:ph idx="4294967295" type="subTitle"/>
          </p:nvPr>
        </p:nvSpPr>
        <p:spPr>
          <a:xfrm>
            <a:off x="7561800" y="0"/>
            <a:ext cx="1582200" cy="337200"/>
          </a:xfrm>
          <a:prstGeom prst="rect">
            <a:avLst/>
          </a:prstGeom>
          <a:solidFill>
            <a:srgbClr val="666666"/>
          </a:solidFill>
        </p:spPr>
        <p:txBody>
          <a:bodyPr anchorCtr="0" anchor="t" bIns="91425" lIns="91425" rIns="91425" wrap="square" tIns="91425">
            <a:noAutofit/>
          </a:bodyPr>
          <a:lstStyle/>
          <a:p>
            <a:pPr indent="-69850" lvl="0" marL="0" rtl="0" algn="ctr">
              <a:spcBef>
                <a:spcPts val="0"/>
              </a:spcBef>
              <a:buClr>
                <a:schemeClr val="dk1"/>
              </a:buClr>
              <a:buSzPts val="1100"/>
              <a:buFont typeface="Arial"/>
              <a:buNone/>
            </a:pPr>
            <a:r>
              <a:rPr lang="en" sz="1000">
                <a:solidFill>
                  <a:srgbClr val="F3F3F3"/>
                </a:solidFill>
              </a:rPr>
              <a:t>Sunday, 11/19/2017</a:t>
            </a:r>
          </a:p>
          <a:p>
            <a:pPr indent="0" lvl="0" marL="0" rtl="0" algn="ctr">
              <a:spcBef>
                <a:spcPts val="0"/>
              </a:spcBef>
              <a:buNone/>
            </a:pPr>
            <a:r>
              <a:t/>
            </a:r>
            <a:endParaRPr sz="1000">
              <a:solidFill>
                <a:srgbClr val="F3F3F3"/>
              </a:solidFill>
            </a:endParaRPr>
          </a:p>
        </p:txBody>
      </p:sp>
      <p:pic>
        <p:nvPicPr>
          <p:cNvPr id="78" name="Shape 78"/>
          <p:cNvPicPr preferRelativeResize="0"/>
          <p:nvPr/>
        </p:nvPicPr>
        <p:blipFill>
          <a:blip r:embed="rId3">
            <a:alphaModFix/>
          </a:blip>
          <a:stretch>
            <a:fillRect/>
          </a:stretch>
        </p:blipFill>
        <p:spPr>
          <a:xfrm>
            <a:off x="152400" y="644915"/>
            <a:ext cx="2630099" cy="2096910"/>
          </a:xfrm>
          <a:prstGeom prst="rect">
            <a:avLst/>
          </a:prstGeom>
          <a:noFill/>
          <a:ln>
            <a:noFill/>
          </a:ln>
        </p:spPr>
      </p:pic>
      <p:pic>
        <p:nvPicPr>
          <p:cNvPr id="79" name="Shape 79"/>
          <p:cNvPicPr preferRelativeResize="0"/>
          <p:nvPr/>
        </p:nvPicPr>
        <p:blipFill>
          <a:blip r:embed="rId4">
            <a:alphaModFix/>
          </a:blip>
          <a:stretch>
            <a:fillRect/>
          </a:stretch>
        </p:blipFill>
        <p:spPr>
          <a:xfrm>
            <a:off x="2934900" y="644923"/>
            <a:ext cx="2630099" cy="2096903"/>
          </a:xfrm>
          <a:prstGeom prst="rect">
            <a:avLst/>
          </a:prstGeom>
          <a:noFill/>
          <a:ln>
            <a:noFill/>
          </a:ln>
        </p:spPr>
      </p:pic>
      <p:pic>
        <p:nvPicPr>
          <p:cNvPr id="80" name="Shape 80"/>
          <p:cNvPicPr preferRelativeResize="0"/>
          <p:nvPr/>
        </p:nvPicPr>
        <p:blipFill>
          <a:blip r:embed="rId5">
            <a:alphaModFix/>
          </a:blip>
          <a:stretch>
            <a:fillRect/>
          </a:stretch>
        </p:blipFill>
        <p:spPr>
          <a:xfrm>
            <a:off x="5660825" y="632602"/>
            <a:ext cx="2661025" cy="2121550"/>
          </a:xfrm>
          <a:prstGeom prst="rect">
            <a:avLst/>
          </a:prstGeom>
          <a:noFill/>
          <a:ln>
            <a:noFill/>
          </a:ln>
        </p:spPr>
      </p:pic>
      <p:pic>
        <p:nvPicPr>
          <p:cNvPr id="81" name="Shape 81"/>
          <p:cNvPicPr preferRelativeResize="0"/>
          <p:nvPr/>
        </p:nvPicPr>
        <p:blipFill>
          <a:blip r:embed="rId6">
            <a:alphaModFix/>
          </a:blip>
          <a:stretch>
            <a:fillRect/>
          </a:stretch>
        </p:blipFill>
        <p:spPr>
          <a:xfrm>
            <a:off x="152400" y="2894213"/>
            <a:ext cx="2630096" cy="2096888"/>
          </a:xfrm>
          <a:prstGeom prst="rect">
            <a:avLst/>
          </a:prstGeom>
          <a:noFill/>
          <a:ln>
            <a:noFill/>
          </a:ln>
        </p:spPr>
      </p:pic>
      <p:pic>
        <p:nvPicPr>
          <p:cNvPr id="82" name="Shape 82"/>
          <p:cNvPicPr preferRelativeResize="0"/>
          <p:nvPr/>
        </p:nvPicPr>
        <p:blipFill>
          <a:blip r:embed="rId7">
            <a:alphaModFix/>
          </a:blip>
          <a:stretch>
            <a:fillRect/>
          </a:stretch>
        </p:blipFill>
        <p:spPr>
          <a:xfrm>
            <a:off x="2934896" y="2894213"/>
            <a:ext cx="2630096" cy="2096888"/>
          </a:xfrm>
          <a:prstGeom prst="rect">
            <a:avLst/>
          </a:prstGeom>
          <a:noFill/>
          <a:ln>
            <a:noFill/>
          </a:ln>
        </p:spPr>
      </p:pic>
      <p:pic>
        <p:nvPicPr>
          <p:cNvPr id="83" name="Shape 83"/>
          <p:cNvPicPr preferRelativeResize="0"/>
          <p:nvPr/>
        </p:nvPicPr>
        <p:blipFill>
          <a:blip r:embed="rId8">
            <a:alphaModFix/>
          </a:blip>
          <a:stretch>
            <a:fillRect/>
          </a:stretch>
        </p:blipFill>
        <p:spPr>
          <a:xfrm>
            <a:off x="5717392" y="2894212"/>
            <a:ext cx="2602665" cy="207501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Three-Season K-means Result</a:t>
            </a:r>
          </a:p>
        </p:txBody>
      </p:sp>
      <p:sp>
        <p:nvSpPr>
          <p:cNvPr id="89" name="Shape 8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90" name="Shape 90"/>
          <p:cNvSpPr txBox="1"/>
          <p:nvPr>
            <p:ph idx="4294967295" type="subTitle"/>
          </p:nvPr>
        </p:nvSpPr>
        <p:spPr>
          <a:xfrm>
            <a:off x="7561800" y="0"/>
            <a:ext cx="1582200" cy="337200"/>
          </a:xfrm>
          <a:prstGeom prst="rect">
            <a:avLst/>
          </a:prstGeom>
          <a:solidFill>
            <a:srgbClr val="666666"/>
          </a:solidFill>
        </p:spPr>
        <p:txBody>
          <a:bodyPr anchorCtr="0" anchor="t" bIns="91425" lIns="91425" rIns="91425" wrap="square" tIns="91425">
            <a:noAutofit/>
          </a:bodyPr>
          <a:lstStyle/>
          <a:p>
            <a:pPr indent="0" lvl="0" marL="0" rtl="0" algn="ctr">
              <a:spcBef>
                <a:spcPts val="0"/>
              </a:spcBef>
              <a:buNone/>
            </a:pPr>
            <a:r>
              <a:rPr lang="en" sz="1000">
                <a:solidFill>
                  <a:srgbClr val="F3F3F3"/>
                </a:solidFill>
              </a:rPr>
              <a:t>Sunday, 11/19/2017</a:t>
            </a:r>
          </a:p>
        </p:txBody>
      </p:sp>
      <p:sp>
        <p:nvSpPr>
          <p:cNvPr id="91" name="Shape 91"/>
          <p:cNvSpPr txBox="1"/>
          <p:nvPr>
            <p:ph idx="2" type="body"/>
          </p:nvPr>
        </p:nvSpPr>
        <p:spPr>
          <a:xfrm>
            <a:off x="500475" y="1042575"/>
            <a:ext cx="5245200" cy="506100"/>
          </a:xfrm>
          <a:prstGeom prst="rect">
            <a:avLst/>
          </a:prstGeom>
        </p:spPr>
        <p:txBody>
          <a:bodyPr anchorCtr="0" anchor="t" bIns="91425" lIns="91425" rIns="91425" wrap="square" tIns="91425">
            <a:noAutofit/>
          </a:bodyPr>
          <a:lstStyle/>
          <a:p>
            <a:pPr indent="0" lvl="0" marL="0" rtl="0">
              <a:spcBef>
                <a:spcPts val="0"/>
              </a:spcBef>
              <a:buNone/>
            </a:pPr>
            <a:r>
              <a:rPr b="1" lang="en" sz="1800"/>
              <a:t>Average months are classified into 3 clusters:</a:t>
            </a:r>
          </a:p>
        </p:txBody>
      </p:sp>
      <p:grpSp>
        <p:nvGrpSpPr>
          <p:cNvPr id="92" name="Shape 92"/>
          <p:cNvGrpSpPr/>
          <p:nvPr/>
        </p:nvGrpSpPr>
        <p:grpSpPr>
          <a:xfrm>
            <a:off x="1252088" y="1777275"/>
            <a:ext cx="6639816" cy="241500"/>
            <a:chOff x="387900" y="1548575"/>
            <a:chExt cx="6639816" cy="241500"/>
          </a:xfrm>
        </p:grpSpPr>
        <p:sp>
          <p:nvSpPr>
            <p:cNvPr id="93" name="Shape 93"/>
            <p:cNvSpPr/>
            <p:nvPr/>
          </p:nvSpPr>
          <p:spPr>
            <a:xfrm>
              <a:off x="387900" y="1548575"/>
              <a:ext cx="517800" cy="2415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Jan</a:t>
              </a:r>
            </a:p>
          </p:txBody>
        </p:sp>
        <p:sp>
          <p:nvSpPr>
            <p:cNvPr id="94" name="Shape 94"/>
            <p:cNvSpPr/>
            <p:nvPr/>
          </p:nvSpPr>
          <p:spPr>
            <a:xfrm>
              <a:off x="944447" y="1548575"/>
              <a:ext cx="517800" cy="2415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Feb</a:t>
              </a:r>
            </a:p>
          </p:txBody>
        </p:sp>
        <p:sp>
          <p:nvSpPr>
            <p:cNvPr id="95" name="Shape 95"/>
            <p:cNvSpPr/>
            <p:nvPr/>
          </p:nvSpPr>
          <p:spPr>
            <a:xfrm>
              <a:off x="1500994" y="1548575"/>
              <a:ext cx="517800" cy="2415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Mar</a:t>
              </a:r>
            </a:p>
          </p:txBody>
        </p:sp>
        <p:sp>
          <p:nvSpPr>
            <p:cNvPr id="96" name="Shape 96"/>
            <p:cNvSpPr/>
            <p:nvPr/>
          </p:nvSpPr>
          <p:spPr>
            <a:xfrm>
              <a:off x="2057541" y="1548575"/>
              <a:ext cx="517800" cy="2415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Apr</a:t>
              </a:r>
            </a:p>
          </p:txBody>
        </p:sp>
        <p:sp>
          <p:nvSpPr>
            <p:cNvPr id="97" name="Shape 97"/>
            <p:cNvSpPr/>
            <p:nvPr/>
          </p:nvSpPr>
          <p:spPr>
            <a:xfrm>
              <a:off x="2614088" y="1548575"/>
              <a:ext cx="517800" cy="2415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May</a:t>
              </a:r>
            </a:p>
          </p:txBody>
        </p:sp>
        <p:sp>
          <p:nvSpPr>
            <p:cNvPr id="98" name="Shape 98"/>
            <p:cNvSpPr/>
            <p:nvPr/>
          </p:nvSpPr>
          <p:spPr>
            <a:xfrm>
              <a:off x="3170635" y="1548575"/>
              <a:ext cx="517800" cy="241500"/>
            </a:xfrm>
            <a:prstGeom prst="roundRect">
              <a:avLst>
                <a:gd fmla="val 16667" name="adj"/>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Jun</a:t>
              </a:r>
            </a:p>
          </p:txBody>
        </p:sp>
        <p:sp>
          <p:nvSpPr>
            <p:cNvPr id="99" name="Shape 99"/>
            <p:cNvSpPr/>
            <p:nvPr/>
          </p:nvSpPr>
          <p:spPr>
            <a:xfrm>
              <a:off x="3727182" y="1548575"/>
              <a:ext cx="517800" cy="241500"/>
            </a:xfrm>
            <a:prstGeom prst="roundRect">
              <a:avLst>
                <a:gd fmla="val 16667" name="adj"/>
              </a:avLst>
            </a:prstGeom>
            <a:solidFill>
              <a:srgbClr val="F9CB9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Jul</a:t>
              </a:r>
            </a:p>
          </p:txBody>
        </p:sp>
        <p:sp>
          <p:nvSpPr>
            <p:cNvPr id="100" name="Shape 100"/>
            <p:cNvSpPr/>
            <p:nvPr/>
          </p:nvSpPr>
          <p:spPr>
            <a:xfrm>
              <a:off x="4283729" y="1548575"/>
              <a:ext cx="517800" cy="241500"/>
            </a:xfrm>
            <a:prstGeom prst="roundRect">
              <a:avLst>
                <a:gd fmla="val 16667" name="adj"/>
              </a:avLst>
            </a:prstGeom>
            <a:solidFill>
              <a:srgbClr val="F9CB9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Aug</a:t>
              </a:r>
            </a:p>
          </p:txBody>
        </p:sp>
        <p:sp>
          <p:nvSpPr>
            <p:cNvPr id="101" name="Shape 101"/>
            <p:cNvSpPr/>
            <p:nvPr/>
          </p:nvSpPr>
          <p:spPr>
            <a:xfrm>
              <a:off x="4840276" y="1548575"/>
              <a:ext cx="517800" cy="241500"/>
            </a:xfrm>
            <a:prstGeom prst="roundRect">
              <a:avLst>
                <a:gd fmla="val 16667" name="adj"/>
              </a:avLst>
            </a:prstGeom>
            <a:solidFill>
              <a:srgbClr val="F9CB9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Sep</a:t>
              </a:r>
            </a:p>
          </p:txBody>
        </p:sp>
        <p:sp>
          <p:nvSpPr>
            <p:cNvPr id="102" name="Shape 102"/>
            <p:cNvSpPr/>
            <p:nvPr/>
          </p:nvSpPr>
          <p:spPr>
            <a:xfrm>
              <a:off x="5396823" y="1548575"/>
              <a:ext cx="517800" cy="241500"/>
            </a:xfrm>
            <a:prstGeom prst="roundRect">
              <a:avLst>
                <a:gd fmla="val 16667" name="adj"/>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Oct</a:t>
              </a:r>
            </a:p>
          </p:txBody>
        </p:sp>
        <p:sp>
          <p:nvSpPr>
            <p:cNvPr id="103" name="Shape 103"/>
            <p:cNvSpPr/>
            <p:nvPr/>
          </p:nvSpPr>
          <p:spPr>
            <a:xfrm>
              <a:off x="5953369" y="1548575"/>
              <a:ext cx="517800" cy="241500"/>
            </a:xfrm>
            <a:prstGeom prst="roundRect">
              <a:avLst>
                <a:gd fmla="val 16667" name="adj"/>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Nov</a:t>
              </a:r>
            </a:p>
          </p:txBody>
        </p:sp>
        <p:sp>
          <p:nvSpPr>
            <p:cNvPr id="104" name="Shape 104"/>
            <p:cNvSpPr/>
            <p:nvPr/>
          </p:nvSpPr>
          <p:spPr>
            <a:xfrm>
              <a:off x="6509916" y="1548575"/>
              <a:ext cx="517800" cy="2415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Dec</a:t>
              </a:r>
            </a:p>
          </p:txBody>
        </p:sp>
      </p:grpSp>
      <p:sp>
        <p:nvSpPr>
          <p:cNvPr id="105" name="Shape 105"/>
          <p:cNvSpPr/>
          <p:nvPr/>
        </p:nvSpPr>
        <p:spPr>
          <a:xfrm>
            <a:off x="6068575" y="1206613"/>
            <a:ext cx="120600" cy="1167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000"/>
          </a:p>
        </p:txBody>
      </p:sp>
      <p:sp>
        <p:nvSpPr>
          <p:cNvPr id="106" name="Shape 106"/>
          <p:cNvSpPr/>
          <p:nvPr/>
        </p:nvSpPr>
        <p:spPr>
          <a:xfrm>
            <a:off x="6800550" y="1206625"/>
            <a:ext cx="120600" cy="116700"/>
          </a:xfrm>
          <a:prstGeom prst="roundRect">
            <a:avLst>
              <a:gd fmla="val 16667" name="adj"/>
            </a:avLst>
          </a:prstGeom>
          <a:solidFill>
            <a:srgbClr val="F9CB9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000"/>
          </a:p>
        </p:txBody>
      </p:sp>
      <p:sp>
        <p:nvSpPr>
          <p:cNvPr id="107" name="Shape 107"/>
          <p:cNvSpPr/>
          <p:nvPr/>
        </p:nvSpPr>
        <p:spPr>
          <a:xfrm>
            <a:off x="7608732" y="1206625"/>
            <a:ext cx="120600" cy="116700"/>
          </a:xfrm>
          <a:prstGeom prst="roundRect">
            <a:avLst>
              <a:gd fmla="val 16667" name="adj"/>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000"/>
          </a:p>
        </p:txBody>
      </p:sp>
      <p:sp>
        <p:nvSpPr>
          <p:cNvPr id="108" name="Shape 108"/>
          <p:cNvSpPr txBox="1"/>
          <p:nvPr>
            <p:ph idx="1" type="body"/>
          </p:nvPr>
        </p:nvSpPr>
        <p:spPr>
          <a:xfrm>
            <a:off x="7695300" y="1099663"/>
            <a:ext cx="908400" cy="330600"/>
          </a:xfrm>
          <a:prstGeom prst="rect">
            <a:avLst/>
          </a:prstGeom>
        </p:spPr>
        <p:txBody>
          <a:bodyPr anchorCtr="0" anchor="t" bIns="91425" lIns="91425" rIns="91425" wrap="square" tIns="91425">
            <a:noAutofit/>
          </a:bodyPr>
          <a:lstStyle/>
          <a:p>
            <a:pPr indent="0" lvl="0" marL="0" rtl="0">
              <a:lnSpc>
                <a:spcPct val="100000"/>
              </a:lnSpc>
              <a:spcBef>
                <a:spcPts val="0"/>
              </a:spcBef>
              <a:spcAft>
                <a:spcPts val="1000"/>
              </a:spcAft>
              <a:buNone/>
            </a:pPr>
            <a:r>
              <a:rPr lang="en" sz="900"/>
              <a:t>transitional</a:t>
            </a:r>
          </a:p>
        </p:txBody>
      </p:sp>
      <p:sp>
        <p:nvSpPr>
          <p:cNvPr id="109" name="Shape 109"/>
          <p:cNvSpPr txBox="1"/>
          <p:nvPr>
            <p:ph idx="1" type="body"/>
          </p:nvPr>
        </p:nvSpPr>
        <p:spPr>
          <a:xfrm>
            <a:off x="6901950" y="1099663"/>
            <a:ext cx="908400" cy="330600"/>
          </a:xfrm>
          <a:prstGeom prst="rect">
            <a:avLst/>
          </a:prstGeom>
        </p:spPr>
        <p:txBody>
          <a:bodyPr anchorCtr="0" anchor="t" bIns="91425" lIns="91425" rIns="91425" wrap="square" tIns="91425">
            <a:noAutofit/>
          </a:bodyPr>
          <a:lstStyle/>
          <a:p>
            <a:pPr indent="0" lvl="0" marL="0" rtl="0">
              <a:lnSpc>
                <a:spcPct val="100000"/>
              </a:lnSpc>
              <a:spcBef>
                <a:spcPts val="0"/>
              </a:spcBef>
              <a:spcAft>
                <a:spcPts val="1000"/>
              </a:spcAft>
              <a:buNone/>
            </a:pPr>
            <a:r>
              <a:rPr lang="en" sz="900"/>
              <a:t>summer</a:t>
            </a:r>
          </a:p>
        </p:txBody>
      </p:sp>
      <p:sp>
        <p:nvSpPr>
          <p:cNvPr id="110" name="Shape 110"/>
          <p:cNvSpPr txBox="1"/>
          <p:nvPr>
            <p:ph idx="1" type="body"/>
          </p:nvPr>
        </p:nvSpPr>
        <p:spPr>
          <a:xfrm>
            <a:off x="6189175" y="1099663"/>
            <a:ext cx="908400" cy="330600"/>
          </a:xfrm>
          <a:prstGeom prst="rect">
            <a:avLst/>
          </a:prstGeom>
        </p:spPr>
        <p:txBody>
          <a:bodyPr anchorCtr="0" anchor="t" bIns="91425" lIns="91425" rIns="91425" wrap="square" tIns="91425">
            <a:noAutofit/>
          </a:bodyPr>
          <a:lstStyle/>
          <a:p>
            <a:pPr indent="0" lvl="0" marL="0" rtl="0">
              <a:lnSpc>
                <a:spcPct val="100000"/>
              </a:lnSpc>
              <a:spcBef>
                <a:spcPts val="0"/>
              </a:spcBef>
              <a:spcAft>
                <a:spcPts val="1000"/>
              </a:spcAft>
              <a:buNone/>
            </a:pPr>
            <a:r>
              <a:rPr lang="en" sz="900"/>
              <a:t>winter</a:t>
            </a:r>
          </a:p>
        </p:txBody>
      </p:sp>
      <p:sp>
        <p:nvSpPr>
          <p:cNvPr id="111" name="Shape 111"/>
          <p:cNvSpPr txBox="1"/>
          <p:nvPr>
            <p:ph idx="2" type="body"/>
          </p:nvPr>
        </p:nvSpPr>
        <p:spPr>
          <a:xfrm>
            <a:off x="500475" y="2247375"/>
            <a:ext cx="8103300" cy="506100"/>
          </a:xfrm>
          <a:prstGeom prst="rect">
            <a:avLst/>
          </a:prstGeom>
        </p:spPr>
        <p:txBody>
          <a:bodyPr anchorCtr="0" anchor="t" bIns="91425" lIns="91425" rIns="91425" wrap="square" tIns="91425">
            <a:noAutofit/>
          </a:bodyPr>
          <a:lstStyle/>
          <a:p>
            <a:pPr indent="0" lvl="0" marL="0" rtl="0">
              <a:spcBef>
                <a:spcPts val="0"/>
              </a:spcBef>
              <a:buNone/>
            </a:pPr>
            <a:r>
              <a:rPr b="1" lang="en" sz="1800"/>
              <a:t>Scatterplots</a:t>
            </a:r>
            <a:r>
              <a:rPr b="1" lang="en" sz="1800"/>
              <a:t> with pCO2, sea-surface temperature, and wind speed:</a:t>
            </a:r>
          </a:p>
        </p:txBody>
      </p:sp>
      <p:pic>
        <p:nvPicPr>
          <p:cNvPr id="112" name="Shape 112"/>
          <p:cNvPicPr preferRelativeResize="0"/>
          <p:nvPr/>
        </p:nvPicPr>
        <p:blipFill>
          <a:blip r:embed="rId4">
            <a:alphaModFix/>
          </a:blip>
          <a:stretch>
            <a:fillRect/>
          </a:stretch>
        </p:blipFill>
        <p:spPr>
          <a:xfrm>
            <a:off x="-76500" y="2736950"/>
            <a:ext cx="2934579" cy="2339642"/>
          </a:xfrm>
          <a:prstGeom prst="rect">
            <a:avLst/>
          </a:prstGeom>
          <a:noFill/>
          <a:ln>
            <a:noFill/>
          </a:ln>
        </p:spPr>
      </p:pic>
      <p:pic>
        <p:nvPicPr>
          <p:cNvPr id="113" name="Shape 113"/>
          <p:cNvPicPr preferRelativeResize="0"/>
          <p:nvPr/>
        </p:nvPicPr>
        <p:blipFill>
          <a:blip r:embed="rId5">
            <a:alphaModFix/>
          </a:blip>
          <a:stretch>
            <a:fillRect/>
          </a:stretch>
        </p:blipFill>
        <p:spPr>
          <a:xfrm>
            <a:off x="3005975" y="2736950"/>
            <a:ext cx="2934579" cy="2339642"/>
          </a:xfrm>
          <a:prstGeom prst="rect">
            <a:avLst/>
          </a:prstGeom>
          <a:noFill/>
          <a:ln>
            <a:noFill/>
          </a:ln>
        </p:spPr>
      </p:pic>
      <p:pic>
        <p:nvPicPr>
          <p:cNvPr id="114" name="Shape 114"/>
          <p:cNvPicPr preferRelativeResize="0"/>
          <p:nvPr/>
        </p:nvPicPr>
        <p:blipFill>
          <a:blip r:embed="rId6">
            <a:alphaModFix/>
          </a:blip>
          <a:stretch>
            <a:fillRect/>
          </a:stretch>
        </p:blipFill>
        <p:spPr>
          <a:xfrm>
            <a:off x="6004351" y="2736950"/>
            <a:ext cx="2934573" cy="2339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13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sz="2400"/>
              <a:t>K-Means Silhouette Score</a:t>
            </a:r>
          </a:p>
        </p:txBody>
      </p:sp>
      <p:sp>
        <p:nvSpPr>
          <p:cNvPr id="120" name="Shape 12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121" name="Shape 121"/>
          <p:cNvSpPr txBox="1"/>
          <p:nvPr>
            <p:ph idx="4294967295" type="subTitle"/>
          </p:nvPr>
        </p:nvSpPr>
        <p:spPr>
          <a:xfrm>
            <a:off x="7561800" y="0"/>
            <a:ext cx="1582200" cy="337200"/>
          </a:xfrm>
          <a:prstGeom prst="rect">
            <a:avLst/>
          </a:prstGeom>
          <a:solidFill>
            <a:srgbClr val="666666"/>
          </a:solidFill>
        </p:spPr>
        <p:txBody>
          <a:bodyPr anchorCtr="0" anchor="t" bIns="91425" lIns="91425" rIns="91425" wrap="square" tIns="91425">
            <a:noAutofit/>
          </a:bodyPr>
          <a:lstStyle/>
          <a:p>
            <a:pPr indent="0" lvl="0" marL="0" rtl="0" algn="ctr">
              <a:spcBef>
                <a:spcPts val="0"/>
              </a:spcBef>
              <a:buNone/>
            </a:pPr>
            <a:r>
              <a:rPr lang="en" sz="1000">
                <a:solidFill>
                  <a:srgbClr val="F3F3F3"/>
                </a:solidFill>
              </a:rPr>
              <a:t>Sunday, 11/19/2017</a:t>
            </a:r>
          </a:p>
          <a:p>
            <a:pPr indent="0" lvl="0" marL="0" rtl="0" algn="ctr">
              <a:spcBef>
                <a:spcPts val="0"/>
              </a:spcBef>
              <a:buNone/>
            </a:pPr>
            <a:r>
              <a:t/>
            </a:r>
            <a:endParaRPr sz="1000">
              <a:solidFill>
                <a:srgbClr val="F3F3F3"/>
              </a:solidFill>
            </a:endParaRPr>
          </a:p>
        </p:txBody>
      </p:sp>
      <p:sp>
        <p:nvSpPr>
          <p:cNvPr id="122" name="Shape 122"/>
          <p:cNvSpPr txBox="1"/>
          <p:nvPr/>
        </p:nvSpPr>
        <p:spPr>
          <a:xfrm>
            <a:off x="1483900" y="4020550"/>
            <a:ext cx="6328500" cy="1086900"/>
          </a:xfrm>
          <a:prstGeom prst="rect">
            <a:avLst/>
          </a:prstGeom>
          <a:noFill/>
          <a:ln>
            <a:noFill/>
          </a:ln>
        </p:spPr>
        <p:txBody>
          <a:bodyPr anchorCtr="0" anchor="ctr" bIns="91425" lIns="91425" rIns="91425" wrap="square" tIns="91425">
            <a:noAutofit/>
          </a:bodyPr>
          <a:lstStyle/>
          <a:p>
            <a:pPr indent="-317500" lvl="0" marL="457200" rtl="0">
              <a:lnSpc>
                <a:spcPct val="115000"/>
              </a:lnSpc>
              <a:spcBef>
                <a:spcPts val="0"/>
              </a:spcBef>
              <a:spcAft>
                <a:spcPts val="0"/>
              </a:spcAft>
              <a:buClr>
                <a:schemeClr val="dk2"/>
              </a:buClr>
              <a:buSzPts val="1400"/>
              <a:buChar char="●"/>
            </a:pPr>
            <a:r>
              <a:rPr lang="en">
                <a:solidFill>
                  <a:schemeClr val="dk2"/>
                </a:solidFill>
              </a:rPr>
              <a:t>Choose </a:t>
            </a:r>
            <a:r>
              <a:rPr i="1" lang="en">
                <a:solidFill>
                  <a:schemeClr val="dk2"/>
                </a:solidFill>
              </a:rPr>
              <a:t>k</a:t>
            </a:r>
            <a:r>
              <a:rPr lang="en">
                <a:solidFill>
                  <a:schemeClr val="dk2"/>
                </a:solidFill>
              </a:rPr>
              <a:t> intuitively where </a:t>
            </a:r>
            <a:r>
              <a:rPr i="1" lang="en">
                <a:solidFill>
                  <a:schemeClr val="dk2"/>
                </a:solidFill>
              </a:rPr>
              <a:t>k</a:t>
            </a:r>
            <a:r>
              <a:rPr lang="en">
                <a:solidFill>
                  <a:schemeClr val="dk2"/>
                </a:solidFill>
              </a:rPr>
              <a:t> results in the most decline to </a:t>
            </a:r>
            <a:r>
              <a:rPr i="1" lang="en">
                <a:solidFill>
                  <a:schemeClr val="dk2"/>
                </a:solidFill>
              </a:rPr>
              <a:t>k+1</a:t>
            </a:r>
            <a:r>
              <a:rPr lang="en">
                <a:solidFill>
                  <a:schemeClr val="dk2"/>
                </a:solidFill>
              </a:rPr>
              <a:t>.</a:t>
            </a:r>
          </a:p>
          <a:p>
            <a:pPr indent="-317500" lvl="0" marL="457200" rtl="0">
              <a:lnSpc>
                <a:spcPct val="115000"/>
              </a:lnSpc>
              <a:spcBef>
                <a:spcPts val="0"/>
              </a:spcBef>
              <a:spcAft>
                <a:spcPts val="1600"/>
              </a:spcAft>
              <a:buClr>
                <a:schemeClr val="dk2"/>
              </a:buClr>
              <a:buSzPts val="1400"/>
              <a:buChar char="●"/>
            </a:pPr>
            <a:r>
              <a:rPr lang="en">
                <a:solidFill>
                  <a:schemeClr val="dk2"/>
                </a:solidFill>
              </a:rPr>
              <a:t>In this case, we can consider </a:t>
            </a:r>
            <a:r>
              <a:rPr i="1" lang="en">
                <a:solidFill>
                  <a:schemeClr val="dk2"/>
                </a:solidFill>
              </a:rPr>
              <a:t>k = 4</a:t>
            </a:r>
            <a:r>
              <a:rPr lang="en">
                <a:solidFill>
                  <a:schemeClr val="dk2"/>
                </a:solidFill>
              </a:rPr>
              <a:t> for 3-D clustering.</a:t>
            </a:r>
          </a:p>
        </p:txBody>
      </p:sp>
      <p:grpSp>
        <p:nvGrpSpPr>
          <p:cNvPr id="123" name="Shape 123"/>
          <p:cNvGrpSpPr/>
          <p:nvPr/>
        </p:nvGrpSpPr>
        <p:grpSpPr>
          <a:xfrm>
            <a:off x="90225" y="1058650"/>
            <a:ext cx="8965605" cy="2920103"/>
            <a:chOff x="90225" y="830050"/>
            <a:chExt cx="8965605" cy="2920103"/>
          </a:xfrm>
        </p:grpSpPr>
        <p:grpSp>
          <p:nvGrpSpPr>
            <p:cNvPr id="124" name="Shape 124"/>
            <p:cNvGrpSpPr/>
            <p:nvPr/>
          </p:nvGrpSpPr>
          <p:grpSpPr>
            <a:xfrm>
              <a:off x="4647382" y="962361"/>
              <a:ext cx="4408448" cy="2787712"/>
              <a:chOff x="2289013" y="657575"/>
              <a:chExt cx="4565974" cy="2887325"/>
            </a:xfrm>
          </p:grpSpPr>
          <p:pic>
            <p:nvPicPr>
              <p:cNvPr id="125" name="Shape 125"/>
              <p:cNvPicPr preferRelativeResize="0"/>
              <p:nvPr/>
            </p:nvPicPr>
            <p:blipFill>
              <a:blip r:embed="rId3">
                <a:alphaModFix/>
              </a:blip>
              <a:stretch>
                <a:fillRect/>
              </a:stretch>
            </p:blipFill>
            <p:spPr>
              <a:xfrm>
                <a:off x="2289013" y="657575"/>
                <a:ext cx="4565974" cy="2887325"/>
              </a:xfrm>
              <a:prstGeom prst="rect">
                <a:avLst/>
              </a:prstGeom>
              <a:noFill/>
              <a:ln>
                <a:noFill/>
              </a:ln>
            </p:spPr>
          </p:pic>
          <p:sp>
            <p:nvSpPr>
              <p:cNvPr id="126" name="Shape 126"/>
              <p:cNvSpPr/>
              <p:nvPr/>
            </p:nvSpPr>
            <p:spPr>
              <a:xfrm>
                <a:off x="3964400" y="1503950"/>
                <a:ext cx="258675" cy="294775"/>
              </a:xfrm>
              <a:custGeom>
                <a:pathLst>
                  <a:path extrusionOk="0" h="11791" w="10347">
                    <a:moveTo>
                      <a:pt x="0" y="0"/>
                    </a:moveTo>
                    <a:cubicBezTo>
                      <a:pt x="441" y="1163"/>
                      <a:pt x="1524" y="5133"/>
                      <a:pt x="2647" y="6978"/>
                    </a:cubicBezTo>
                    <a:cubicBezTo>
                      <a:pt x="3770" y="8822"/>
                      <a:pt x="5454" y="10266"/>
                      <a:pt x="6738" y="11069"/>
                    </a:cubicBezTo>
                    <a:cubicBezTo>
                      <a:pt x="8021" y="11871"/>
                      <a:pt x="9745" y="11670"/>
                      <a:pt x="10347" y="11791"/>
                    </a:cubicBezTo>
                  </a:path>
                </a:pathLst>
              </a:custGeom>
              <a:noFill/>
              <a:ln cap="flat" cmpd="sng" w="9525">
                <a:solidFill>
                  <a:srgbClr val="FF0000"/>
                </a:solidFill>
                <a:prstDash val="solid"/>
                <a:round/>
                <a:headEnd len="lg" w="lg" type="none"/>
                <a:tailEnd len="lg" w="lg" type="stealth"/>
              </a:ln>
            </p:spPr>
          </p:sp>
        </p:grpSp>
        <p:grpSp>
          <p:nvGrpSpPr>
            <p:cNvPr id="127" name="Shape 127"/>
            <p:cNvGrpSpPr/>
            <p:nvPr/>
          </p:nvGrpSpPr>
          <p:grpSpPr>
            <a:xfrm>
              <a:off x="90225" y="962375"/>
              <a:ext cx="4408600" cy="2787778"/>
              <a:chOff x="90225" y="733775"/>
              <a:chExt cx="4408600" cy="2787778"/>
            </a:xfrm>
          </p:grpSpPr>
          <p:pic>
            <p:nvPicPr>
              <p:cNvPr id="128" name="Shape 128"/>
              <p:cNvPicPr preferRelativeResize="0"/>
              <p:nvPr/>
            </p:nvPicPr>
            <p:blipFill>
              <a:blip r:embed="rId4">
                <a:alphaModFix/>
              </a:blip>
              <a:stretch>
                <a:fillRect/>
              </a:stretch>
            </p:blipFill>
            <p:spPr>
              <a:xfrm>
                <a:off x="90225" y="733775"/>
                <a:ext cx="4408600" cy="2787778"/>
              </a:xfrm>
              <a:prstGeom prst="rect">
                <a:avLst/>
              </a:prstGeom>
              <a:noFill/>
              <a:ln>
                <a:noFill/>
              </a:ln>
            </p:spPr>
          </p:pic>
          <p:sp>
            <p:nvSpPr>
              <p:cNvPr id="129" name="Shape 129"/>
              <p:cNvSpPr/>
              <p:nvPr/>
            </p:nvSpPr>
            <p:spPr>
              <a:xfrm>
                <a:off x="950500" y="1028700"/>
                <a:ext cx="276725" cy="505325"/>
              </a:xfrm>
              <a:custGeom>
                <a:pathLst>
                  <a:path extrusionOk="0" h="20213" w="11069">
                    <a:moveTo>
                      <a:pt x="0" y="0"/>
                    </a:moveTo>
                    <a:cubicBezTo>
                      <a:pt x="401" y="1885"/>
                      <a:pt x="1403" y="8382"/>
                      <a:pt x="2406" y="11310"/>
                    </a:cubicBezTo>
                    <a:cubicBezTo>
                      <a:pt x="3408" y="14237"/>
                      <a:pt x="4572" y="16082"/>
                      <a:pt x="6016" y="17566"/>
                    </a:cubicBezTo>
                    <a:cubicBezTo>
                      <a:pt x="7459" y="19049"/>
                      <a:pt x="10226" y="19771"/>
                      <a:pt x="11069" y="20213"/>
                    </a:cubicBezTo>
                  </a:path>
                </a:pathLst>
              </a:custGeom>
              <a:noFill/>
              <a:ln cap="flat" cmpd="sng" w="9525">
                <a:solidFill>
                  <a:srgbClr val="FF0000"/>
                </a:solidFill>
                <a:prstDash val="solid"/>
                <a:round/>
                <a:headEnd len="lg" w="lg" type="none"/>
                <a:tailEnd len="lg" w="lg" type="stealth"/>
              </a:ln>
            </p:spPr>
          </p:sp>
        </p:grpSp>
        <p:sp>
          <p:nvSpPr>
            <p:cNvPr id="130" name="Shape 130"/>
            <p:cNvSpPr txBox="1"/>
            <p:nvPr/>
          </p:nvSpPr>
          <p:spPr>
            <a:xfrm>
              <a:off x="1870900" y="830050"/>
              <a:ext cx="1248900" cy="337200"/>
            </a:xfrm>
            <a:prstGeom prst="rect">
              <a:avLst/>
            </a:prstGeom>
            <a:noFill/>
            <a:ln>
              <a:noFill/>
            </a:ln>
          </p:spPr>
          <p:txBody>
            <a:bodyPr anchorCtr="0" anchor="ctr" bIns="91425" lIns="91425" rIns="91425" wrap="square" tIns="91425">
              <a:noAutofit/>
            </a:bodyPr>
            <a:lstStyle/>
            <a:p>
              <a:pPr indent="0" lvl="0" marL="0" rtl="0">
                <a:lnSpc>
                  <a:spcPct val="115000"/>
                </a:lnSpc>
                <a:spcBef>
                  <a:spcPts val="0"/>
                </a:spcBef>
                <a:spcAft>
                  <a:spcPts val="1600"/>
                </a:spcAft>
                <a:buNone/>
              </a:pPr>
              <a:r>
                <a:rPr b="1" lang="en" sz="1000">
                  <a:solidFill>
                    <a:schemeClr val="dk2"/>
                  </a:solidFill>
                </a:rPr>
                <a:t>2-D Clustering</a:t>
              </a:r>
            </a:p>
          </p:txBody>
        </p:sp>
      </p:grpSp>
      <p:sp>
        <p:nvSpPr>
          <p:cNvPr id="131" name="Shape 131"/>
          <p:cNvSpPr txBox="1"/>
          <p:nvPr/>
        </p:nvSpPr>
        <p:spPr>
          <a:xfrm>
            <a:off x="6458950" y="1058650"/>
            <a:ext cx="1248900" cy="337200"/>
          </a:xfrm>
          <a:prstGeom prst="rect">
            <a:avLst/>
          </a:prstGeom>
          <a:noFill/>
          <a:ln>
            <a:noFill/>
          </a:ln>
        </p:spPr>
        <p:txBody>
          <a:bodyPr anchorCtr="0" anchor="ctr" bIns="91425" lIns="91425" rIns="91425" wrap="square" tIns="91425">
            <a:noAutofit/>
          </a:bodyPr>
          <a:lstStyle/>
          <a:p>
            <a:pPr indent="0" lvl="0" marL="0" rtl="0">
              <a:lnSpc>
                <a:spcPct val="115000"/>
              </a:lnSpc>
              <a:spcBef>
                <a:spcPts val="0"/>
              </a:spcBef>
              <a:spcAft>
                <a:spcPts val="1600"/>
              </a:spcAft>
              <a:buNone/>
            </a:pPr>
            <a:r>
              <a:rPr b="1" lang="en" sz="1000">
                <a:solidFill>
                  <a:schemeClr val="dk2"/>
                </a:solidFill>
              </a:rPr>
              <a:t>3</a:t>
            </a:r>
            <a:r>
              <a:rPr b="1" lang="en" sz="1000">
                <a:solidFill>
                  <a:schemeClr val="dk2"/>
                </a:solidFill>
              </a:rPr>
              <a:t>-D Clustering</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Four-Season K-means Result</a:t>
            </a:r>
          </a:p>
        </p:txBody>
      </p:sp>
      <p:sp>
        <p:nvSpPr>
          <p:cNvPr id="137" name="Shape 13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138" name="Shape 138"/>
          <p:cNvSpPr txBox="1"/>
          <p:nvPr>
            <p:ph idx="4294967295" type="subTitle"/>
          </p:nvPr>
        </p:nvSpPr>
        <p:spPr>
          <a:xfrm>
            <a:off x="7561800" y="0"/>
            <a:ext cx="1582200" cy="337200"/>
          </a:xfrm>
          <a:prstGeom prst="rect">
            <a:avLst/>
          </a:prstGeom>
          <a:solidFill>
            <a:srgbClr val="666666"/>
          </a:solidFill>
        </p:spPr>
        <p:txBody>
          <a:bodyPr anchorCtr="0" anchor="t" bIns="91425" lIns="91425" rIns="91425" wrap="square" tIns="91425">
            <a:noAutofit/>
          </a:bodyPr>
          <a:lstStyle/>
          <a:p>
            <a:pPr indent="0" lvl="0" marL="0" rtl="0" algn="ctr">
              <a:spcBef>
                <a:spcPts val="0"/>
              </a:spcBef>
              <a:buNone/>
            </a:pPr>
            <a:r>
              <a:rPr lang="en" sz="1000">
                <a:solidFill>
                  <a:srgbClr val="F3F3F3"/>
                </a:solidFill>
              </a:rPr>
              <a:t>Sunday, 11/19/2017</a:t>
            </a:r>
          </a:p>
        </p:txBody>
      </p:sp>
      <p:sp>
        <p:nvSpPr>
          <p:cNvPr id="139" name="Shape 139"/>
          <p:cNvSpPr txBox="1"/>
          <p:nvPr>
            <p:ph idx="2" type="body"/>
          </p:nvPr>
        </p:nvSpPr>
        <p:spPr>
          <a:xfrm>
            <a:off x="500475" y="1042575"/>
            <a:ext cx="5245200" cy="506100"/>
          </a:xfrm>
          <a:prstGeom prst="rect">
            <a:avLst/>
          </a:prstGeom>
        </p:spPr>
        <p:txBody>
          <a:bodyPr anchorCtr="0" anchor="t" bIns="91425" lIns="91425" rIns="91425" wrap="square" tIns="91425">
            <a:noAutofit/>
          </a:bodyPr>
          <a:lstStyle/>
          <a:p>
            <a:pPr indent="0" lvl="0" marL="0" rtl="0">
              <a:spcBef>
                <a:spcPts val="0"/>
              </a:spcBef>
              <a:buNone/>
            </a:pPr>
            <a:r>
              <a:rPr b="1" lang="en" sz="1800"/>
              <a:t>Average months are classified into 3 clusters:</a:t>
            </a:r>
          </a:p>
        </p:txBody>
      </p:sp>
      <p:grpSp>
        <p:nvGrpSpPr>
          <p:cNvPr id="140" name="Shape 140"/>
          <p:cNvGrpSpPr/>
          <p:nvPr/>
        </p:nvGrpSpPr>
        <p:grpSpPr>
          <a:xfrm>
            <a:off x="1252088" y="1777275"/>
            <a:ext cx="6639816" cy="241500"/>
            <a:chOff x="387900" y="1548575"/>
            <a:chExt cx="6639816" cy="241500"/>
          </a:xfrm>
        </p:grpSpPr>
        <p:sp>
          <p:nvSpPr>
            <p:cNvPr id="141" name="Shape 141"/>
            <p:cNvSpPr/>
            <p:nvPr/>
          </p:nvSpPr>
          <p:spPr>
            <a:xfrm>
              <a:off x="387900" y="1548575"/>
              <a:ext cx="517800" cy="2415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Jan</a:t>
              </a:r>
            </a:p>
          </p:txBody>
        </p:sp>
        <p:sp>
          <p:nvSpPr>
            <p:cNvPr id="142" name="Shape 142"/>
            <p:cNvSpPr/>
            <p:nvPr/>
          </p:nvSpPr>
          <p:spPr>
            <a:xfrm>
              <a:off x="944447" y="1548575"/>
              <a:ext cx="517800" cy="2415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Feb</a:t>
              </a:r>
            </a:p>
          </p:txBody>
        </p:sp>
        <p:sp>
          <p:nvSpPr>
            <p:cNvPr id="143" name="Shape 143"/>
            <p:cNvSpPr/>
            <p:nvPr/>
          </p:nvSpPr>
          <p:spPr>
            <a:xfrm>
              <a:off x="1500994" y="1548575"/>
              <a:ext cx="517800" cy="2415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Mar</a:t>
              </a:r>
            </a:p>
          </p:txBody>
        </p:sp>
        <p:sp>
          <p:nvSpPr>
            <p:cNvPr id="144" name="Shape 144"/>
            <p:cNvSpPr/>
            <p:nvPr/>
          </p:nvSpPr>
          <p:spPr>
            <a:xfrm>
              <a:off x="2057541" y="1548575"/>
              <a:ext cx="517800" cy="2415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Apr</a:t>
              </a:r>
            </a:p>
          </p:txBody>
        </p:sp>
        <p:sp>
          <p:nvSpPr>
            <p:cNvPr id="145" name="Shape 145"/>
            <p:cNvSpPr/>
            <p:nvPr/>
          </p:nvSpPr>
          <p:spPr>
            <a:xfrm>
              <a:off x="2614088" y="1548575"/>
              <a:ext cx="517800" cy="241500"/>
            </a:xfrm>
            <a:prstGeom prst="roundRect">
              <a:avLst>
                <a:gd fmla="val 16667" name="adj"/>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May</a:t>
              </a:r>
            </a:p>
          </p:txBody>
        </p:sp>
        <p:sp>
          <p:nvSpPr>
            <p:cNvPr id="146" name="Shape 146"/>
            <p:cNvSpPr/>
            <p:nvPr/>
          </p:nvSpPr>
          <p:spPr>
            <a:xfrm>
              <a:off x="3170635" y="1548575"/>
              <a:ext cx="517800" cy="241500"/>
            </a:xfrm>
            <a:prstGeom prst="roundRect">
              <a:avLst>
                <a:gd fmla="val 16667" name="adj"/>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Jun</a:t>
              </a:r>
            </a:p>
          </p:txBody>
        </p:sp>
        <p:sp>
          <p:nvSpPr>
            <p:cNvPr id="147" name="Shape 147"/>
            <p:cNvSpPr/>
            <p:nvPr/>
          </p:nvSpPr>
          <p:spPr>
            <a:xfrm>
              <a:off x="3727182" y="1548575"/>
              <a:ext cx="517800" cy="241500"/>
            </a:xfrm>
            <a:prstGeom prst="roundRect">
              <a:avLst>
                <a:gd fmla="val 16667" name="adj"/>
              </a:avLst>
            </a:prstGeom>
            <a:solidFill>
              <a:srgbClr val="F9CB9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Jul</a:t>
              </a:r>
            </a:p>
          </p:txBody>
        </p:sp>
        <p:sp>
          <p:nvSpPr>
            <p:cNvPr id="148" name="Shape 148"/>
            <p:cNvSpPr/>
            <p:nvPr/>
          </p:nvSpPr>
          <p:spPr>
            <a:xfrm>
              <a:off x="4283729" y="1548575"/>
              <a:ext cx="517800" cy="241500"/>
            </a:xfrm>
            <a:prstGeom prst="roundRect">
              <a:avLst>
                <a:gd fmla="val 16667" name="adj"/>
              </a:avLst>
            </a:prstGeom>
            <a:solidFill>
              <a:srgbClr val="F9CB9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Aug</a:t>
              </a:r>
            </a:p>
          </p:txBody>
        </p:sp>
        <p:sp>
          <p:nvSpPr>
            <p:cNvPr id="149" name="Shape 149"/>
            <p:cNvSpPr/>
            <p:nvPr/>
          </p:nvSpPr>
          <p:spPr>
            <a:xfrm>
              <a:off x="4840276" y="1548575"/>
              <a:ext cx="517800" cy="241500"/>
            </a:xfrm>
            <a:prstGeom prst="roundRect">
              <a:avLst>
                <a:gd fmla="val 16667" name="adj"/>
              </a:avLst>
            </a:prstGeom>
            <a:solidFill>
              <a:srgbClr val="F9CB9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Sep</a:t>
              </a:r>
            </a:p>
          </p:txBody>
        </p:sp>
        <p:sp>
          <p:nvSpPr>
            <p:cNvPr id="150" name="Shape 150"/>
            <p:cNvSpPr/>
            <p:nvPr/>
          </p:nvSpPr>
          <p:spPr>
            <a:xfrm>
              <a:off x="5396823" y="1548575"/>
              <a:ext cx="517800" cy="241500"/>
            </a:xfrm>
            <a:prstGeom prst="roundRect">
              <a:avLst>
                <a:gd fmla="val 16667" name="adj"/>
              </a:avLst>
            </a:prstGeom>
            <a:solidFill>
              <a:srgbClr val="FF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Oct</a:t>
              </a:r>
            </a:p>
          </p:txBody>
        </p:sp>
        <p:sp>
          <p:nvSpPr>
            <p:cNvPr id="151" name="Shape 151"/>
            <p:cNvSpPr/>
            <p:nvPr/>
          </p:nvSpPr>
          <p:spPr>
            <a:xfrm>
              <a:off x="5953369" y="1548575"/>
              <a:ext cx="517800" cy="241500"/>
            </a:xfrm>
            <a:prstGeom prst="roundRect">
              <a:avLst>
                <a:gd fmla="val 16667" name="adj"/>
              </a:avLst>
            </a:prstGeom>
            <a:solidFill>
              <a:srgbClr val="FF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Nov</a:t>
              </a:r>
            </a:p>
          </p:txBody>
        </p:sp>
        <p:sp>
          <p:nvSpPr>
            <p:cNvPr id="152" name="Shape 152"/>
            <p:cNvSpPr/>
            <p:nvPr/>
          </p:nvSpPr>
          <p:spPr>
            <a:xfrm>
              <a:off x="6509916" y="1548575"/>
              <a:ext cx="517800" cy="2415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t>Dec</a:t>
              </a:r>
            </a:p>
          </p:txBody>
        </p:sp>
      </p:grpSp>
      <p:sp>
        <p:nvSpPr>
          <p:cNvPr id="153" name="Shape 153"/>
          <p:cNvSpPr/>
          <p:nvPr/>
        </p:nvSpPr>
        <p:spPr>
          <a:xfrm>
            <a:off x="6068575" y="1206613"/>
            <a:ext cx="120600" cy="1167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000"/>
          </a:p>
        </p:txBody>
      </p:sp>
      <p:sp>
        <p:nvSpPr>
          <p:cNvPr id="154" name="Shape 154"/>
          <p:cNvSpPr/>
          <p:nvPr/>
        </p:nvSpPr>
        <p:spPr>
          <a:xfrm>
            <a:off x="7439400" y="1206625"/>
            <a:ext cx="120600" cy="116700"/>
          </a:xfrm>
          <a:prstGeom prst="roundRect">
            <a:avLst>
              <a:gd fmla="val 16667" name="adj"/>
            </a:avLst>
          </a:prstGeom>
          <a:solidFill>
            <a:srgbClr val="F9CB9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000"/>
          </a:p>
        </p:txBody>
      </p:sp>
      <p:sp>
        <p:nvSpPr>
          <p:cNvPr id="155" name="Shape 155"/>
          <p:cNvSpPr/>
          <p:nvPr/>
        </p:nvSpPr>
        <p:spPr>
          <a:xfrm>
            <a:off x="6770532" y="1206625"/>
            <a:ext cx="120600" cy="116700"/>
          </a:xfrm>
          <a:prstGeom prst="roundRect">
            <a:avLst>
              <a:gd fmla="val 16667" name="adj"/>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000"/>
          </a:p>
        </p:txBody>
      </p:sp>
      <p:sp>
        <p:nvSpPr>
          <p:cNvPr id="156" name="Shape 156"/>
          <p:cNvSpPr txBox="1"/>
          <p:nvPr>
            <p:ph idx="1" type="body"/>
          </p:nvPr>
        </p:nvSpPr>
        <p:spPr>
          <a:xfrm>
            <a:off x="6857100" y="1099675"/>
            <a:ext cx="582300" cy="330600"/>
          </a:xfrm>
          <a:prstGeom prst="rect">
            <a:avLst/>
          </a:prstGeom>
        </p:spPr>
        <p:txBody>
          <a:bodyPr anchorCtr="0" anchor="t" bIns="91425" lIns="91425" rIns="91425" wrap="square" tIns="91425">
            <a:noAutofit/>
          </a:bodyPr>
          <a:lstStyle/>
          <a:p>
            <a:pPr indent="0" lvl="0" marL="0" rtl="0">
              <a:lnSpc>
                <a:spcPct val="100000"/>
              </a:lnSpc>
              <a:spcBef>
                <a:spcPts val="0"/>
              </a:spcBef>
              <a:spcAft>
                <a:spcPts val="1000"/>
              </a:spcAft>
              <a:buNone/>
            </a:pPr>
            <a:r>
              <a:rPr lang="en" sz="900"/>
              <a:t>spring</a:t>
            </a:r>
          </a:p>
        </p:txBody>
      </p:sp>
      <p:sp>
        <p:nvSpPr>
          <p:cNvPr id="157" name="Shape 157"/>
          <p:cNvSpPr txBox="1"/>
          <p:nvPr>
            <p:ph idx="1" type="body"/>
          </p:nvPr>
        </p:nvSpPr>
        <p:spPr>
          <a:xfrm>
            <a:off x="7540800" y="1099675"/>
            <a:ext cx="659700" cy="330600"/>
          </a:xfrm>
          <a:prstGeom prst="rect">
            <a:avLst/>
          </a:prstGeom>
        </p:spPr>
        <p:txBody>
          <a:bodyPr anchorCtr="0" anchor="t" bIns="91425" lIns="91425" rIns="91425" wrap="square" tIns="91425">
            <a:noAutofit/>
          </a:bodyPr>
          <a:lstStyle/>
          <a:p>
            <a:pPr indent="0" lvl="0" marL="0" rtl="0">
              <a:lnSpc>
                <a:spcPct val="100000"/>
              </a:lnSpc>
              <a:spcBef>
                <a:spcPts val="0"/>
              </a:spcBef>
              <a:spcAft>
                <a:spcPts val="1000"/>
              </a:spcAft>
              <a:buNone/>
            </a:pPr>
            <a:r>
              <a:rPr lang="en" sz="900"/>
              <a:t>summer</a:t>
            </a:r>
          </a:p>
        </p:txBody>
      </p:sp>
      <p:sp>
        <p:nvSpPr>
          <p:cNvPr id="158" name="Shape 158"/>
          <p:cNvSpPr txBox="1"/>
          <p:nvPr>
            <p:ph idx="1" type="body"/>
          </p:nvPr>
        </p:nvSpPr>
        <p:spPr>
          <a:xfrm>
            <a:off x="6189175" y="1099675"/>
            <a:ext cx="582300" cy="330600"/>
          </a:xfrm>
          <a:prstGeom prst="rect">
            <a:avLst/>
          </a:prstGeom>
        </p:spPr>
        <p:txBody>
          <a:bodyPr anchorCtr="0" anchor="t" bIns="91425" lIns="91425" rIns="91425" wrap="square" tIns="91425">
            <a:noAutofit/>
          </a:bodyPr>
          <a:lstStyle/>
          <a:p>
            <a:pPr indent="0" lvl="0" marL="0" rtl="0">
              <a:lnSpc>
                <a:spcPct val="100000"/>
              </a:lnSpc>
              <a:spcBef>
                <a:spcPts val="0"/>
              </a:spcBef>
              <a:spcAft>
                <a:spcPts val="1000"/>
              </a:spcAft>
              <a:buNone/>
            </a:pPr>
            <a:r>
              <a:rPr lang="en" sz="900"/>
              <a:t>winter</a:t>
            </a:r>
          </a:p>
        </p:txBody>
      </p:sp>
      <p:sp>
        <p:nvSpPr>
          <p:cNvPr id="159" name="Shape 159"/>
          <p:cNvSpPr txBox="1"/>
          <p:nvPr>
            <p:ph idx="2" type="body"/>
          </p:nvPr>
        </p:nvSpPr>
        <p:spPr>
          <a:xfrm>
            <a:off x="500475" y="2247375"/>
            <a:ext cx="8103300" cy="506100"/>
          </a:xfrm>
          <a:prstGeom prst="rect">
            <a:avLst/>
          </a:prstGeom>
        </p:spPr>
        <p:txBody>
          <a:bodyPr anchorCtr="0" anchor="t" bIns="91425" lIns="91425" rIns="91425" wrap="square" tIns="91425">
            <a:noAutofit/>
          </a:bodyPr>
          <a:lstStyle/>
          <a:p>
            <a:pPr indent="0" lvl="0" marL="0" rtl="0">
              <a:spcBef>
                <a:spcPts val="0"/>
              </a:spcBef>
              <a:buNone/>
            </a:pPr>
            <a:r>
              <a:rPr b="1" lang="en" sz="1800"/>
              <a:t>Scatterplots with pCO2, sea-surface temperature, and wind speed:</a:t>
            </a:r>
          </a:p>
        </p:txBody>
      </p:sp>
      <p:pic>
        <p:nvPicPr>
          <p:cNvPr id="160" name="Shape 160"/>
          <p:cNvPicPr preferRelativeResize="0"/>
          <p:nvPr/>
        </p:nvPicPr>
        <p:blipFill>
          <a:blip r:embed="rId4">
            <a:alphaModFix/>
          </a:blip>
          <a:stretch>
            <a:fillRect/>
          </a:stretch>
        </p:blipFill>
        <p:spPr>
          <a:xfrm>
            <a:off x="2250038" y="2899825"/>
            <a:ext cx="2435175" cy="1941475"/>
          </a:xfrm>
          <a:prstGeom prst="rect">
            <a:avLst/>
          </a:prstGeom>
          <a:noFill/>
          <a:ln>
            <a:noFill/>
          </a:ln>
        </p:spPr>
      </p:pic>
      <p:pic>
        <p:nvPicPr>
          <p:cNvPr id="161" name="Shape 161"/>
          <p:cNvPicPr preferRelativeResize="0"/>
          <p:nvPr/>
        </p:nvPicPr>
        <p:blipFill>
          <a:blip r:embed="rId5">
            <a:alphaModFix/>
          </a:blip>
          <a:stretch>
            <a:fillRect/>
          </a:stretch>
        </p:blipFill>
        <p:spPr>
          <a:xfrm>
            <a:off x="4625088" y="2899804"/>
            <a:ext cx="2435175" cy="1941509"/>
          </a:xfrm>
          <a:prstGeom prst="rect">
            <a:avLst/>
          </a:prstGeom>
          <a:noFill/>
          <a:ln>
            <a:noFill/>
          </a:ln>
        </p:spPr>
      </p:pic>
      <p:pic>
        <p:nvPicPr>
          <p:cNvPr id="162" name="Shape 162"/>
          <p:cNvPicPr preferRelativeResize="0"/>
          <p:nvPr/>
        </p:nvPicPr>
        <p:blipFill rotWithShape="1">
          <a:blip r:embed="rId6">
            <a:alphaModFix/>
          </a:blip>
          <a:srcRect b="0" l="0" r="13547" t="0"/>
          <a:stretch/>
        </p:blipFill>
        <p:spPr>
          <a:xfrm>
            <a:off x="6995038" y="2899800"/>
            <a:ext cx="2105250" cy="1941500"/>
          </a:xfrm>
          <a:prstGeom prst="rect">
            <a:avLst/>
          </a:prstGeom>
          <a:noFill/>
          <a:ln>
            <a:noFill/>
          </a:ln>
        </p:spPr>
      </p:pic>
      <p:pic>
        <p:nvPicPr>
          <p:cNvPr id="163" name="Shape 163"/>
          <p:cNvPicPr preferRelativeResize="0"/>
          <p:nvPr/>
        </p:nvPicPr>
        <p:blipFill rotWithShape="1">
          <a:blip r:embed="rId7">
            <a:alphaModFix/>
          </a:blip>
          <a:srcRect b="0" l="3920" r="0" t="0"/>
          <a:stretch/>
        </p:blipFill>
        <p:spPr>
          <a:xfrm>
            <a:off x="80162" y="2899825"/>
            <a:ext cx="2339675" cy="1941475"/>
          </a:xfrm>
          <a:prstGeom prst="rect">
            <a:avLst/>
          </a:prstGeom>
          <a:noFill/>
          <a:ln>
            <a:noFill/>
          </a:ln>
        </p:spPr>
      </p:pic>
      <p:sp>
        <p:nvSpPr>
          <p:cNvPr id="164" name="Shape 164"/>
          <p:cNvSpPr/>
          <p:nvPr/>
        </p:nvSpPr>
        <p:spPr>
          <a:xfrm>
            <a:off x="8198232" y="1206625"/>
            <a:ext cx="120600" cy="116700"/>
          </a:xfrm>
          <a:prstGeom prst="roundRect">
            <a:avLst>
              <a:gd fmla="val 16667" name="adj"/>
            </a:avLst>
          </a:prstGeom>
          <a:solidFill>
            <a:srgbClr val="FF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000"/>
          </a:p>
        </p:txBody>
      </p:sp>
      <p:sp>
        <p:nvSpPr>
          <p:cNvPr id="165" name="Shape 165"/>
          <p:cNvSpPr txBox="1"/>
          <p:nvPr>
            <p:ph idx="1" type="body"/>
          </p:nvPr>
        </p:nvSpPr>
        <p:spPr>
          <a:xfrm>
            <a:off x="8284800" y="1099675"/>
            <a:ext cx="582300" cy="330600"/>
          </a:xfrm>
          <a:prstGeom prst="rect">
            <a:avLst/>
          </a:prstGeom>
        </p:spPr>
        <p:txBody>
          <a:bodyPr anchorCtr="0" anchor="t" bIns="91425" lIns="91425" rIns="91425" wrap="square" tIns="91425">
            <a:noAutofit/>
          </a:bodyPr>
          <a:lstStyle/>
          <a:p>
            <a:pPr indent="0" lvl="0" marL="0" rtl="0">
              <a:lnSpc>
                <a:spcPct val="100000"/>
              </a:lnSpc>
              <a:spcBef>
                <a:spcPts val="0"/>
              </a:spcBef>
              <a:spcAft>
                <a:spcPts val="1000"/>
              </a:spcAft>
              <a:buNone/>
            </a:pPr>
            <a:r>
              <a:rPr lang="en" sz="900"/>
              <a:t>fall</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ctrTitle"/>
          </p:nvPr>
        </p:nvSpPr>
        <p:spPr>
          <a:xfrm>
            <a:off x="311708" y="515975"/>
            <a:ext cx="8520600" cy="2052600"/>
          </a:xfrm>
          <a:prstGeom prst="rect">
            <a:avLst/>
          </a:prstGeom>
        </p:spPr>
        <p:txBody>
          <a:bodyPr anchorCtr="0" anchor="b" bIns="91425" lIns="91425" rIns="91425" wrap="square" tIns="91425">
            <a:noAutofit/>
          </a:bodyPr>
          <a:lstStyle/>
          <a:p>
            <a:pPr indent="0" lvl="0" marL="0" rtl="0">
              <a:spcBef>
                <a:spcPts val="0"/>
              </a:spcBef>
              <a:buNone/>
            </a:pPr>
            <a:r>
              <a:rPr b="1" lang="en" sz="3600"/>
              <a:t>Color-scale with </a:t>
            </a:r>
            <a:r>
              <a:rPr b="1" lang="en" sz="3600"/>
              <a:t>Wind Speed</a:t>
            </a:r>
          </a:p>
        </p:txBody>
      </p:sp>
      <p:sp>
        <p:nvSpPr>
          <p:cNvPr id="171" name="Shape 171"/>
          <p:cNvSpPr txBox="1"/>
          <p:nvPr>
            <p:ph idx="1" type="subTitle"/>
          </p:nvPr>
        </p:nvSpPr>
        <p:spPr>
          <a:xfrm>
            <a:off x="311700" y="2605525"/>
            <a:ext cx="8520600" cy="792600"/>
          </a:xfrm>
          <a:prstGeom prst="rect">
            <a:avLst/>
          </a:prstGeom>
        </p:spPr>
        <p:txBody>
          <a:bodyPr anchorCtr="0" anchor="t" bIns="91425" lIns="91425" rIns="91425" wrap="square" tIns="91425">
            <a:noAutofit/>
          </a:bodyPr>
          <a:lstStyle/>
          <a:p>
            <a:pPr indent="0" lvl="0" marL="0" rtl="0">
              <a:spcBef>
                <a:spcPts val="0"/>
              </a:spcBef>
              <a:buNone/>
            </a:pPr>
            <a:r>
              <a:rPr lang="en"/>
              <a:t>Clustering with 3-Dimensional Data</a:t>
            </a:r>
          </a:p>
        </p:txBody>
      </p:sp>
      <p:sp>
        <p:nvSpPr>
          <p:cNvPr id="172" name="Shape 17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173" name="Shape 173"/>
          <p:cNvSpPr txBox="1"/>
          <p:nvPr>
            <p:ph idx="1" type="subTitle"/>
          </p:nvPr>
        </p:nvSpPr>
        <p:spPr>
          <a:xfrm>
            <a:off x="7561800" y="0"/>
            <a:ext cx="1582200" cy="337200"/>
          </a:xfrm>
          <a:prstGeom prst="rect">
            <a:avLst/>
          </a:prstGeom>
          <a:solidFill>
            <a:srgbClr val="666666"/>
          </a:solidFill>
        </p:spPr>
        <p:txBody>
          <a:bodyPr anchorCtr="0" anchor="t" bIns="91425" lIns="91425" rIns="91425" wrap="square" tIns="91425">
            <a:noAutofit/>
          </a:bodyPr>
          <a:lstStyle/>
          <a:p>
            <a:pPr indent="0" lvl="0" marL="0" rtl="0" algn="ctr">
              <a:spcBef>
                <a:spcPts val="0"/>
              </a:spcBef>
              <a:buNone/>
            </a:pPr>
            <a:r>
              <a:rPr lang="en" sz="1000">
                <a:solidFill>
                  <a:srgbClr val="F3F3F3"/>
                </a:solidFill>
              </a:rPr>
              <a:t>Sunday, 11/12/2017</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13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sz="2400"/>
              <a:t>Classification Input: Monthly 3D Scatterplots</a:t>
            </a:r>
          </a:p>
        </p:txBody>
      </p:sp>
      <p:sp>
        <p:nvSpPr>
          <p:cNvPr id="179" name="Shape 17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180" name="Shape 180"/>
          <p:cNvSpPr txBox="1"/>
          <p:nvPr>
            <p:ph idx="4294967295" type="subTitle"/>
          </p:nvPr>
        </p:nvSpPr>
        <p:spPr>
          <a:xfrm>
            <a:off x="7561800" y="0"/>
            <a:ext cx="1582200" cy="337200"/>
          </a:xfrm>
          <a:prstGeom prst="rect">
            <a:avLst/>
          </a:prstGeom>
          <a:solidFill>
            <a:srgbClr val="666666"/>
          </a:solidFill>
        </p:spPr>
        <p:txBody>
          <a:bodyPr anchorCtr="0" anchor="t" bIns="91425" lIns="91425" rIns="91425" wrap="square" tIns="91425">
            <a:noAutofit/>
          </a:bodyPr>
          <a:lstStyle/>
          <a:p>
            <a:pPr indent="0" lvl="0" marL="0" rtl="0" algn="ctr">
              <a:spcBef>
                <a:spcPts val="0"/>
              </a:spcBef>
              <a:buNone/>
            </a:pPr>
            <a:r>
              <a:rPr lang="en" sz="1000">
                <a:solidFill>
                  <a:srgbClr val="F3F3F3"/>
                </a:solidFill>
              </a:rPr>
              <a:t>Tuesday, 11/14/2017</a:t>
            </a:r>
          </a:p>
        </p:txBody>
      </p:sp>
      <p:pic>
        <p:nvPicPr>
          <p:cNvPr id="181" name="Shape 181"/>
          <p:cNvPicPr preferRelativeResize="0"/>
          <p:nvPr/>
        </p:nvPicPr>
        <p:blipFill>
          <a:blip r:embed="rId3">
            <a:alphaModFix/>
          </a:blip>
          <a:stretch>
            <a:fillRect/>
          </a:stretch>
        </p:blipFill>
        <p:spPr>
          <a:xfrm>
            <a:off x="25475" y="618375"/>
            <a:ext cx="2820451" cy="2279813"/>
          </a:xfrm>
          <a:prstGeom prst="rect">
            <a:avLst/>
          </a:prstGeom>
          <a:noFill/>
          <a:ln>
            <a:noFill/>
          </a:ln>
        </p:spPr>
      </p:pic>
      <p:pic>
        <p:nvPicPr>
          <p:cNvPr id="182" name="Shape 182"/>
          <p:cNvPicPr preferRelativeResize="0"/>
          <p:nvPr/>
        </p:nvPicPr>
        <p:blipFill>
          <a:blip r:embed="rId4">
            <a:alphaModFix/>
          </a:blip>
          <a:stretch>
            <a:fillRect/>
          </a:stretch>
        </p:blipFill>
        <p:spPr>
          <a:xfrm>
            <a:off x="3109375" y="635225"/>
            <a:ext cx="2778775" cy="2246125"/>
          </a:xfrm>
          <a:prstGeom prst="rect">
            <a:avLst/>
          </a:prstGeom>
          <a:noFill/>
          <a:ln>
            <a:noFill/>
          </a:ln>
        </p:spPr>
      </p:pic>
      <p:pic>
        <p:nvPicPr>
          <p:cNvPr id="183" name="Shape 183"/>
          <p:cNvPicPr preferRelativeResize="0"/>
          <p:nvPr/>
        </p:nvPicPr>
        <p:blipFill>
          <a:blip r:embed="rId5">
            <a:alphaModFix/>
          </a:blip>
          <a:stretch>
            <a:fillRect/>
          </a:stretch>
        </p:blipFill>
        <p:spPr>
          <a:xfrm>
            <a:off x="6111900" y="635190"/>
            <a:ext cx="2778775" cy="2246185"/>
          </a:xfrm>
          <a:prstGeom prst="rect">
            <a:avLst/>
          </a:prstGeom>
          <a:noFill/>
          <a:ln>
            <a:noFill/>
          </a:ln>
        </p:spPr>
      </p:pic>
      <p:pic>
        <p:nvPicPr>
          <p:cNvPr id="184" name="Shape 184"/>
          <p:cNvPicPr preferRelativeResize="0"/>
          <p:nvPr/>
        </p:nvPicPr>
        <p:blipFill>
          <a:blip r:embed="rId6">
            <a:alphaModFix/>
          </a:blip>
          <a:stretch>
            <a:fillRect/>
          </a:stretch>
        </p:blipFill>
        <p:spPr>
          <a:xfrm>
            <a:off x="25475" y="2875125"/>
            <a:ext cx="2820451" cy="2279786"/>
          </a:xfrm>
          <a:prstGeom prst="rect">
            <a:avLst/>
          </a:prstGeom>
          <a:noFill/>
          <a:ln>
            <a:noFill/>
          </a:ln>
        </p:spPr>
      </p:pic>
      <p:pic>
        <p:nvPicPr>
          <p:cNvPr id="185" name="Shape 185"/>
          <p:cNvPicPr preferRelativeResize="0"/>
          <p:nvPr/>
        </p:nvPicPr>
        <p:blipFill>
          <a:blip r:embed="rId7">
            <a:alphaModFix/>
          </a:blip>
          <a:stretch>
            <a:fillRect/>
          </a:stretch>
        </p:blipFill>
        <p:spPr>
          <a:xfrm>
            <a:off x="3109375" y="2894213"/>
            <a:ext cx="2778775" cy="2246120"/>
          </a:xfrm>
          <a:prstGeom prst="rect">
            <a:avLst/>
          </a:prstGeom>
          <a:noFill/>
          <a:ln>
            <a:noFill/>
          </a:ln>
        </p:spPr>
      </p:pic>
      <p:pic>
        <p:nvPicPr>
          <p:cNvPr id="186" name="Shape 186"/>
          <p:cNvPicPr preferRelativeResize="0"/>
          <p:nvPr/>
        </p:nvPicPr>
        <p:blipFill>
          <a:blip r:embed="rId8">
            <a:alphaModFix/>
          </a:blip>
          <a:stretch>
            <a:fillRect/>
          </a:stretch>
        </p:blipFill>
        <p:spPr>
          <a:xfrm>
            <a:off x="6111900" y="2894212"/>
            <a:ext cx="2778775" cy="2246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13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sz="2400"/>
              <a:t>Classification Input: Monthly 3D Scatterplots</a:t>
            </a:r>
          </a:p>
        </p:txBody>
      </p:sp>
      <p:sp>
        <p:nvSpPr>
          <p:cNvPr id="192" name="Shape 19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193" name="Shape 193"/>
          <p:cNvSpPr txBox="1"/>
          <p:nvPr>
            <p:ph idx="4294967295" type="subTitle"/>
          </p:nvPr>
        </p:nvSpPr>
        <p:spPr>
          <a:xfrm>
            <a:off x="7561800" y="0"/>
            <a:ext cx="1582200" cy="337200"/>
          </a:xfrm>
          <a:prstGeom prst="rect">
            <a:avLst/>
          </a:prstGeom>
          <a:solidFill>
            <a:srgbClr val="666666"/>
          </a:solidFill>
        </p:spPr>
        <p:txBody>
          <a:bodyPr anchorCtr="0" anchor="t" bIns="91425" lIns="91425" rIns="91425" wrap="square" tIns="91425">
            <a:noAutofit/>
          </a:bodyPr>
          <a:lstStyle/>
          <a:p>
            <a:pPr indent="0" lvl="0" marL="0" rtl="0" algn="ctr">
              <a:spcBef>
                <a:spcPts val="0"/>
              </a:spcBef>
              <a:buNone/>
            </a:pPr>
            <a:r>
              <a:rPr lang="en" sz="1000">
                <a:solidFill>
                  <a:srgbClr val="F3F3F3"/>
                </a:solidFill>
              </a:rPr>
              <a:t>Tuesday, 11/14/2017</a:t>
            </a:r>
          </a:p>
        </p:txBody>
      </p:sp>
      <p:pic>
        <p:nvPicPr>
          <p:cNvPr id="194" name="Shape 194"/>
          <p:cNvPicPr preferRelativeResize="0"/>
          <p:nvPr/>
        </p:nvPicPr>
        <p:blipFill>
          <a:blip r:embed="rId3">
            <a:alphaModFix/>
          </a:blip>
          <a:stretch>
            <a:fillRect/>
          </a:stretch>
        </p:blipFill>
        <p:spPr>
          <a:xfrm>
            <a:off x="23500" y="643270"/>
            <a:ext cx="2820451" cy="2279805"/>
          </a:xfrm>
          <a:prstGeom prst="rect">
            <a:avLst/>
          </a:prstGeom>
          <a:noFill/>
          <a:ln>
            <a:noFill/>
          </a:ln>
        </p:spPr>
      </p:pic>
      <p:pic>
        <p:nvPicPr>
          <p:cNvPr id="195" name="Shape 195"/>
          <p:cNvPicPr preferRelativeResize="0"/>
          <p:nvPr/>
        </p:nvPicPr>
        <p:blipFill>
          <a:blip r:embed="rId4">
            <a:alphaModFix/>
          </a:blip>
          <a:stretch>
            <a:fillRect/>
          </a:stretch>
        </p:blipFill>
        <p:spPr>
          <a:xfrm>
            <a:off x="3067700" y="631525"/>
            <a:ext cx="2820451" cy="2279802"/>
          </a:xfrm>
          <a:prstGeom prst="rect">
            <a:avLst/>
          </a:prstGeom>
          <a:noFill/>
          <a:ln>
            <a:noFill/>
          </a:ln>
        </p:spPr>
      </p:pic>
      <p:pic>
        <p:nvPicPr>
          <p:cNvPr id="196" name="Shape 196"/>
          <p:cNvPicPr preferRelativeResize="0"/>
          <p:nvPr/>
        </p:nvPicPr>
        <p:blipFill>
          <a:blip r:embed="rId5">
            <a:alphaModFix/>
          </a:blip>
          <a:stretch>
            <a:fillRect/>
          </a:stretch>
        </p:blipFill>
        <p:spPr>
          <a:xfrm>
            <a:off x="6091075" y="631525"/>
            <a:ext cx="2778775" cy="2246129"/>
          </a:xfrm>
          <a:prstGeom prst="rect">
            <a:avLst/>
          </a:prstGeom>
          <a:noFill/>
          <a:ln>
            <a:noFill/>
          </a:ln>
        </p:spPr>
      </p:pic>
      <p:pic>
        <p:nvPicPr>
          <p:cNvPr id="197" name="Shape 197"/>
          <p:cNvPicPr preferRelativeResize="0"/>
          <p:nvPr/>
        </p:nvPicPr>
        <p:blipFill>
          <a:blip r:embed="rId6">
            <a:alphaModFix/>
          </a:blip>
          <a:stretch>
            <a:fillRect/>
          </a:stretch>
        </p:blipFill>
        <p:spPr>
          <a:xfrm>
            <a:off x="65175" y="2884887"/>
            <a:ext cx="2778775" cy="2246130"/>
          </a:xfrm>
          <a:prstGeom prst="rect">
            <a:avLst/>
          </a:prstGeom>
          <a:noFill/>
          <a:ln>
            <a:noFill/>
          </a:ln>
        </p:spPr>
      </p:pic>
      <p:pic>
        <p:nvPicPr>
          <p:cNvPr id="198" name="Shape 198"/>
          <p:cNvPicPr preferRelativeResize="0"/>
          <p:nvPr/>
        </p:nvPicPr>
        <p:blipFill>
          <a:blip r:embed="rId7">
            <a:alphaModFix/>
          </a:blip>
          <a:stretch>
            <a:fillRect/>
          </a:stretch>
        </p:blipFill>
        <p:spPr>
          <a:xfrm>
            <a:off x="3026738" y="2851768"/>
            <a:ext cx="2860700" cy="2312357"/>
          </a:xfrm>
          <a:prstGeom prst="rect">
            <a:avLst/>
          </a:prstGeom>
          <a:noFill/>
          <a:ln>
            <a:noFill/>
          </a:ln>
        </p:spPr>
      </p:pic>
      <p:pic>
        <p:nvPicPr>
          <p:cNvPr id="199" name="Shape 199"/>
          <p:cNvPicPr preferRelativeResize="0"/>
          <p:nvPr/>
        </p:nvPicPr>
        <p:blipFill>
          <a:blip r:embed="rId8">
            <a:alphaModFix/>
          </a:blip>
          <a:stretch>
            <a:fillRect/>
          </a:stretch>
        </p:blipFill>
        <p:spPr>
          <a:xfrm>
            <a:off x="6070249" y="2884884"/>
            <a:ext cx="2778775" cy="224614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