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8"/>
  </p:notesMasterIdLst>
  <p:sldIdLst>
    <p:sldId id="256" r:id="rId2"/>
    <p:sldId id="499" r:id="rId3"/>
    <p:sldId id="312" r:id="rId4"/>
    <p:sldId id="260" r:id="rId5"/>
    <p:sldId id="328" r:id="rId6"/>
    <p:sldId id="329" r:id="rId7"/>
    <p:sldId id="264" r:id="rId8"/>
    <p:sldId id="330" r:id="rId9"/>
    <p:sldId id="261" r:id="rId10"/>
    <p:sldId id="263" r:id="rId11"/>
    <p:sldId id="386" r:id="rId12"/>
    <p:sldId id="265" r:id="rId13"/>
    <p:sldId id="258" r:id="rId14"/>
    <p:sldId id="461" r:id="rId15"/>
    <p:sldId id="462" r:id="rId16"/>
    <p:sldId id="463" r:id="rId17"/>
    <p:sldId id="464" r:id="rId18"/>
    <p:sldId id="274" r:id="rId19"/>
    <p:sldId id="270" r:id="rId20"/>
    <p:sldId id="465" r:id="rId21"/>
    <p:sldId id="295" r:id="rId22"/>
    <p:sldId id="466" r:id="rId23"/>
    <p:sldId id="275" r:id="rId24"/>
    <p:sldId id="302" r:id="rId25"/>
    <p:sldId id="294" r:id="rId26"/>
    <p:sldId id="279" r:id="rId27"/>
    <p:sldId id="467" r:id="rId28"/>
    <p:sldId id="468" r:id="rId29"/>
    <p:sldId id="469" r:id="rId30"/>
    <p:sldId id="470" r:id="rId31"/>
    <p:sldId id="471" r:id="rId32"/>
    <p:sldId id="472" r:id="rId33"/>
    <p:sldId id="473" r:id="rId34"/>
    <p:sldId id="474" r:id="rId35"/>
    <p:sldId id="511" r:id="rId36"/>
    <p:sldId id="278" r:id="rId37"/>
    <p:sldId id="297" r:id="rId38"/>
    <p:sldId id="480" r:id="rId39"/>
    <p:sldId id="481" r:id="rId40"/>
    <p:sldId id="482" r:id="rId41"/>
    <p:sldId id="483" r:id="rId42"/>
    <p:sldId id="485" r:id="rId43"/>
    <p:sldId id="484" r:id="rId44"/>
    <p:sldId id="486" r:id="rId45"/>
    <p:sldId id="487" r:id="rId46"/>
    <p:sldId id="488" r:id="rId47"/>
    <p:sldId id="489" r:id="rId48"/>
    <p:sldId id="490" r:id="rId49"/>
    <p:sldId id="491" r:id="rId50"/>
    <p:sldId id="325" r:id="rId51"/>
    <p:sldId id="492" r:id="rId52"/>
    <p:sldId id="326" r:id="rId53"/>
    <p:sldId id="494" r:id="rId54"/>
    <p:sldId id="284" r:id="rId55"/>
    <p:sldId id="304" r:id="rId56"/>
    <p:sldId id="313" r:id="rId57"/>
    <p:sldId id="314" r:id="rId58"/>
    <p:sldId id="316" r:id="rId59"/>
    <p:sldId id="318" r:id="rId60"/>
    <p:sldId id="512" r:id="rId61"/>
    <p:sldId id="495" r:id="rId62"/>
    <p:sldId id="322" r:id="rId63"/>
    <p:sldId id="309" r:id="rId64"/>
    <p:sldId id="388" r:id="rId65"/>
    <p:sldId id="389" r:id="rId66"/>
    <p:sldId id="391" r:id="rId67"/>
    <p:sldId id="390" r:id="rId68"/>
    <p:sldId id="392" r:id="rId69"/>
    <p:sldId id="400" r:id="rId70"/>
    <p:sldId id="404" r:id="rId71"/>
    <p:sldId id="403" r:id="rId72"/>
    <p:sldId id="405" r:id="rId73"/>
    <p:sldId id="407" r:id="rId74"/>
    <p:sldId id="406" r:id="rId75"/>
    <p:sldId id="408" r:id="rId76"/>
    <p:sldId id="409" r:id="rId77"/>
    <p:sldId id="410" r:id="rId78"/>
    <p:sldId id="411" r:id="rId79"/>
    <p:sldId id="412" r:id="rId80"/>
    <p:sldId id="413" r:id="rId81"/>
    <p:sldId id="414" r:id="rId82"/>
    <p:sldId id="416" r:id="rId83"/>
    <p:sldId id="417" r:id="rId84"/>
    <p:sldId id="419" r:id="rId85"/>
    <p:sldId id="420" r:id="rId86"/>
    <p:sldId id="421" r:id="rId87"/>
    <p:sldId id="423" r:id="rId88"/>
    <p:sldId id="424" r:id="rId89"/>
    <p:sldId id="285" r:id="rId90"/>
    <p:sldId id="425" r:id="rId91"/>
    <p:sldId id="442" r:id="rId92"/>
    <p:sldId id="445" r:id="rId93"/>
    <p:sldId id="446" r:id="rId94"/>
    <p:sldId id="447" r:id="rId95"/>
    <p:sldId id="448" r:id="rId96"/>
    <p:sldId id="449" r:id="rId97"/>
    <p:sldId id="450" r:id="rId98"/>
    <p:sldId id="451" r:id="rId99"/>
    <p:sldId id="452" r:id="rId100"/>
    <p:sldId id="496" r:id="rId101"/>
    <p:sldId id="505" r:id="rId102"/>
    <p:sldId id="500" r:id="rId103"/>
    <p:sldId id="501" r:id="rId104"/>
    <p:sldId id="502" r:id="rId105"/>
    <p:sldId id="503" r:id="rId106"/>
    <p:sldId id="504" r:id="rId107"/>
    <p:sldId id="506" r:id="rId108"/>
    <p:sldId id="375" r:id="rId109"/>
    <p:sldId id="376" r:id="rId110"/>
    <p:sldId id="377" r:id="rId111"/>
    <p:sldId id="378" r:id="rId112"/>
    <p:sldId id="287" r:id="rId113"/>
    <p:sldId id="290" r:id="rId114"/>
    <p:sldId id="432" r:id="rId115"/>
    <p:sldId id="433" r:id="rId116"/>
    <p:sldId id="436" r:id="rId117"/>
    <p:sldId id="437" r:id="rId118"/>
    <p:sldId id="434" r:id="rId119"/>
    <p:sldId id="435" r:id="rId120"/>
    <p:sldId id="438" r:id="rId121"/>
    <p:sldId id="439" r:id="rId122"/>
    <p:sldId id="441" r:id="rId123"/>
    <p:sldId id="364" r:id="rId124"/>
    <p:sldId id="497" r:id="rId125"/>
    <p:sldId id="366" r:id="rId126"/>
    <p:sldId id="380" r:id="rId127"/>
    <p:sldId id="381" r:id="rId128"/>
    <p:sldId id="368" r:id="rId129"/>
    <p:sldId id="370" r:id="rId130"/>
    <p:sldId id="440" r:id="rId131"/>
    <p:sldId id="371" r:id="rId132"/>
    <p:sldId id="383" r:id="rId133"/>
    <p:sldId id="455" r:id="rId134"/>
    <p:sldId id="384" r:id="rId135"/>
    <p:sldId id="385" r:id="rId136"/>
    <p:sldId id="456" r:id="rId137"/>
    <p:sldId id="444" r:id="rId138"/>
    <p:sldId id="457" r:id="rId139"/>
    <p:sldId id="458" r:id="rId140"/>
    <p:sldId id="459" r:id="rId141"/>
    <p:sldId id="454" r:id="rId142"/>
    <p:sldId id="460" r:id="rId143"/>
    <p:sldId id="507" r:id="rId144"/>
    <p:sldId id="498" r:id="rId145"/>
    <p:sldId id="513" r:id="rId146"/>
    <p:sldId id="443"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CC"/>
    <a:srgbClr val="6600CC"/>
    <a:srgbClr val="CC0066"/>
    <a:srgbClr val="FFFF99"/>
    <a:srgbClr val="CCCC00"/>
    <a:srgbClr val="BFA061"/>
    <a:srgbClr val="FC3F0C"/>
    <a:srgbClr val="F48938"/>
    <a:srgbClr val="AF33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44" autoAdjust="0"/>
  </p:normalViewPr>
  <p:slideViewPr>
    <p:cSldViewPr>
      <p:cViewPr>
        <p:scale>
          <a:sx n="80" d="100"/>
          <a:sy n="80" d="100"/>
        </p:scale>
        <p:origin x="-16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7232A-69D5-4699-9008-BD9196AD261A}" type="datetimeFigureOut">
              <a:rPr lang="en-US" smtClean="0"/>
              <a:t>16-11-20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DA37BC-2618-48D3-8C19-932419A8340E}" type="slidenum">
              <a:rPr lang="en-US" smtClean="0"/>
              <a:t>‹#›</a:t>
            </a:fld>
            <a:endParaRPr lang="en-US"/>
          </a:p>
        </p:txBody>
      </p:sp>
    </p:spTree>
    <p:extLst>
      <p:ext uri="{BB962C8B-B14F-4D97-AF65-F5344CB8AC3E}">
        <p14:creationId xmlns:p14="http://schemas.microsoft.com/office/powerpoint/2010/main" val="3184495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init</a:t>
            </a:r>
            <a:r>
              <a:rPr lang="en-US" dirty="0" smtClean="0"/>
              <a:t>, add, status, remove, remove --cached, .</a:t>
            </a:r>
            <a:r>
              <a:rPr lang="en-US" dirty="0" err="1" smtClean="0"/>
              <a:t>gitignore</a:t>
            </a:r>
            <a:r>
              <a:rPr lang="en-US" dirty="0" smtClean="0"/>
              <a:t>, commit, log, git diff</a:t>
            </a:r>
          </a:p>
          <a:p>
            <a:r>
              <a:rPr lang="en-US" dirty="0" smtClean="0"/>
              <a:t>Reset checkout, reset, soft, mixed, hard</a:t>
            </a:r>
          </a:p>
          <a:p>
            <a:r>
              <a:rPr lang="en-US" dirty="0" smtClean="0"/>
              <a:t>stash</a:t>
            </a:r>
          </a:p>
          <a:p>
            <a:r>
              <a:rPr lang="en-US" dirty="0" smtClean="0"/>
              <a:t>tag</a:t>
            </a:r>
          </a:p>
          <a:p>
            <a:r>
              <a:rPr lang="en-US" dirty="0" smtClean="0"/>
              <a:t>Branching &amp; Merging</a:t>
            </a:r>
          </a:p>
          <a:p>
            <a:r>
              <a:rPr lang="en-US" dirty="0" err="1" smtClean="0"/>
              <a:t>reflog</a:t>
            </a:r>
            <a:endParaRPr lang="en-US" dirty="0" smtClean="0"/>
          </a:p>
          <a:p>
            <a:r>
              <a:rPr lang="en-US" dirty="0" smtClean="0"/>
              <a:t>rebase</a:t>
            </a:r>
          </a:p>
          <a:p>
            <a:r>
              <a:rPr lang="en-US" dirty="0" smtClean="0"/>
              <a:t>Handling Conflicts</a:t>
            </a:r>
          </a:p>
          <a:p>
            <a:endParaRPr lang="en-US" dirty="0" smtClean="0"/>
          </a:p>
          <a:p>
            <a:r>
              <a:rPr lang="en-US" dirty="0" smtClean="0"/>
              <a:t>Internals</a:t>
            </a:r>
          </a:p>
          <a:p>
            <a:r>
              <a:rPr lang="en-US" dirty="0" smtClean="0"/>
              <a:t>Architecture</a:t>
            </a:r>
          </a:p>
          <a:p>
            <a:r>
              <a:rPr lang="en-US" dirty="0" smtClean="0"/>
              <a:t>Hashes</a:t>
            </a:r>
          </a:p>
          <a:p>
            <a:r>
              <a:rPr lang="en-US" dirty="0" smtClean="0"/>
              <a:t>Objects</a:t>
            </a:r>
          </a:p>
          <a:p>
            <a:r>
              <a:rPr lang="en-US" dirty="0" smtClean="0"/>
              <a:t>.git directory</a:t>
            </a:r>
          </a:p>
          <a:p>
            <a:r>
              <a:rPr lang="en-US" dirty="0" smtClean="0"/>
              <a:t>commit, tree &amp; blob</a:t>
            </a:r>
          </a:p>
          <a:p>
            <a:r>
              <a:rPr lang="en-US" dirty="0" smtClean="0"/>
              <a:t>git cat-file</a:t>
            </a:r>
          </a:p>
          <a:p>
            <a:r>
              <a:rPr lang="en-US" dirty="0" smtClean="0"/>
              <a:t>git </a:t>
            </a:r>
            <a:r>
              <a:rPr lang="en-US" dirty="0" err="1" smtClean="0"/>
              <a:t>gc</a:t>
            </a:r>
            <a:endParaRPr lang="en-US" dirty="0" smtClean="0"/>
          </a:p>
          <a:p>
            <a:r>
              <a:rPr lang="en-US" dirty="0" err="1" smtClean="0"/>
              <a:t>ungit</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2</a:t>
            </a:fld>
            <a:endParaRPr lang="en-US"/>
          </a:p>
        </p:txBody>
      </p:sp>
    </p:spTree>
    <p:extLst>
      <p:ext uri="{BB962C8B-B14F-4D97-AF65-F5344CB8AC3E}">
        <p14:creationId xmlns:p14="http://schemas.microsoft.com/office/powerpoint/2010/main" val="1464538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we are now. This head usually points</a:t>
            </a:r>
            <a:r>
              <a:rPr lang="en-US" baseline="0" dirty="0" smtClean="0"/>
              <a:t> to the tip of the branch and tip of the  branch contains the latest commit.</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26</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35</a:t>
            </a:fld>
            <a:endParaRPr lang="en-US"/>
          </a:p>
        </p:txBody>
      </p:sp>
    </p:spTree>
    <p:extLst>
      <p:ext uri="{BB962C8B-B14F-4D97-AF65-F5344CB8AC3E}">
        <p14:creationId xmlns:p14="http://schemas.microsoft.com/office/powerpoint/2010/main" val="799558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it is now. This head usually points</a:t>
            </a:r>
            <a:r>
              <a:rPr lang="en-US" baseline="0" dirty="0" smtClean="0"/>
              <a:t> to the tip of the branch and tip of the  branch contains the latest commit.</a:t>
            </a:r>
          </a:p>
          <a:p>
            <a:endParaRPr lang="en-US" baseline="0" dirty="0" smtClean="0"/>
          </a:p>
          <a:p>
            <a:r>
              <a:rPr lang="en-US" baseline="0" dirty="0" smtClean="0"/>
              <a:t>If you have messed up file in working directory and staging area and want to </a:t>
            </a:r>
            <a:r>
              <a:rPr lang="en-US" baseline="0" dirty="0" err="1" smtClean="0"/>
              <a:t>startover</a:t>
            </a:r>
            <a:r>
              <a:rPr lang="en-US" baseline="0" dirty="0" smtClean="0"/>
              <a:t> use option(2)</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37</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it is now. This head usually points</a:t>
            </a:r>
            <a:r>
              <a:rPr lang="en-US" baseline="0" dirty="0" smtClean="0"/>
              <a:t> to the tip of the branch and tip of the  branch contains the latest commit.</a:t>
            </a:r>
          </a:p>
          <a:p>
            <a:endParaRPr lang="en-US" baseline="0" dirty="0" smtClean="0"/>
          </a:p>
          <a:p>
            <a:r>
              <a:rPr lang="en-US" baseline="0" dirty="0" smtClean="0"/>
              <a:t>If you have messed up file in working directory and staging area and want to </a:t>
            </a:r>
            <a:r>
              <a:rPr lang="en-US" baseline="0" dirty="0" err="1" smtClean="0"/>
              <a:t>startover</a:t>
            </a:r>
            <a:r>
              <a:rPr lang="en-US" baseline="0" dirty="0" smtClean="0"/>
              <a:t> use option(2)</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38</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it is now. This head usually points</a:t>
            </a:r>
            <a:r>
              <a:rPr lang="en-US" baseline="0" dirty="0" smtClean="0"/>
              <a:t> to the tip of the branch and tip of the  branch contains the latest commit.</a:t>
            </a:r>
          </a:p>
          <a:p>
            <a:endParaRPr lang="en-US" baseline="0" dirty="0" smtClean="0"/>
          </a:p>
          <a:p>
            <a:r>
              <a:rPr lang="en-US" baseline="0" dirty="0" smtClean="0"/>
              <a:t>If you have messed up file in working directory and staging area and want to </a:t>
            </a:r>
            <a:r>
              <a:rPr lang="en-US" baseline="0" dirty="0" err="1" smtClean="0"/>
              <a:t>startover</a:t>
            </a:r>
            <a:r>
              <a:rPr lang="en-US" baseline="0" dirty="0" smtClean="0"/>
              <a:t> use option(2)</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39</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it is now. This head usually points</a:t>
            </a:r>
            <a:r>
              <a:rPr lang="en-US" baseline="0" dirty="0" smtClean="0"/>
              <a:t> to the tip of the branch and tip of the  branch contains the latest commit.</a:t>
            </a:r>
          </a:p>
          <a:p>
            <a:endParaRPr lang="en-US" baseline="0" dirty="0" smtClean="0"/>
          </a:p>
          <a:p>
            <a:r>
              <a:rPr lang="en-US" baseline="0" dirty="0" smtClean="0"/>
              <a:t>If you have messed up file in working directory and staging area and want to </a:t>
            </a:r>
            <a:r>
              <a:rPr lang="en-US" baseline="0" dirty="0" err="1" smtClean="0"/>
              <a:t>startover</a:t>
            </a:r>
            <a:r>
              <a:rPr lang="en-US" baseline="0" dirty="0" smtClean="0"/>
              <a:t> use option(2)</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40</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it is now. This head usually points</a:t>
            </a:r>
            <a:r>
              <a:rPr lang="en-US" baseline="0" dirty="0" smtClean="0"/>
              <a:t> to the tip of the branch and tip of the  branch contains the latest commit.</a:t>
            </a:r>
          </a:p>
          <a:p>
            <a:endParaRPr lang="en-US" baseline="0" dirty="0" smtClean="0"/>
          </a:p>
          <a:p>
            <a:r>
              <a:rPr lang="en-US" baseline="0" dirty="0" smtClean="0"/>
              <a:t>If you have messed up file in working directory and staging area and want to </a:t>
            </a:r>
            <a:r>
              <a:rPr lang="en-US" baseline="0" dirty="0" err="1" smtClean="0"/>
              <a:t>startover</a:t>
            </a:r>
            <a:r>
              <a:rPr lang="en-US" baseline="0" dirty="0" smtClean="0"/>
              <a:t> use option(2)</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41</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it is now. This head usually points</a:t>
            </a:r>
            <a:r>
              <a:rPr lang="en-US" baseline="0" dirty="0" smtClean="0"/>
              <a:t> to the tip of the branch and tip of the  branch contains the latest commit.</a:t>
            </a:r>
          </a:p>
          <a:p>
            <a:endParaRPr lang="en-US" baseline="0" dirty="0" smtClean="0"/>
          </a:p>
          <a:p>
            <a:r>
              <a:rPr lang="en-US" baseline="0" dirty="0" smtClean="0"/>
              <a:t>If you have messed up file in working directory and staging area and want to </a:t>
            </a:r>
            <a:r>
              <a:rPr lang="en-US" baseline="0" dirty="0" err="1" smtClean="0"/>
              <a:t>startover</a:t>
            </a:r>
            <a:r>
              <a:rPr lang="en-US" baseline="0" dirty="0" smtClean="0"/>
              <a:t> use option(2)</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43</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it is now. This head usually points</a:t>
            </a:r>
            <a:r>
              <a:rPr lang="en-US" baseline="0" dirty="0" smtClean="0"/>
              <a:t> to the tip of the branch and tip of the  branch contains the latest commit.</a:t>
            </a:r>
          </a:p>
          <a:p>
            <a:endParaRPr lang="en-US" baseline="0" dirty="0" smtClean="0"/>
          </a:p>
          <a:p>
            <a:r>
              <a:rPr lang="en-US" baseline="0" dirty="0" smtClean="0"/>
              <a:t>If you have messed up file in working directory and staging area and want to </a:t>
            </a:r>
            <a:r>
              <a:rPr lang="en-US" baseline="0" dirty="0" err="1" smtClean="0"/>
              <a:t>startover</a:t>
            </a:r>
            <a:r>
              <a:rPr lang="en-US" baseline="0" dirty="0" smtClean="0"/>
              <a:t> use option(2)</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45</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Head is a pointer which usually points to a branch by which git know where it is now. This head usually points</a:t>
            </a:r>
            <a:r>
              <a:rPr lang="en-US" baseline="0" dirty="0" smtClean="0"/>
              <a:t> to the tip of the branch and tip of the  branch contains the latest commit.</a:t>
            </a:r>
          </a:p>
          <a:p>
            <a:endParaRPr lang="en-US" baseline="0" dirty="0" smtClean="0"/>
          </a:p>
          <a:p>
            <a:r>
              <a:rPr lang="en-US" baseline="0" dirty="0" smtClean="0"/>
              <a:t>If you have messed up file in working directory and staging area and want to </a:t>
            </a:r>
            <a:r>
              <a:rPr lang="en-US" baseline="0" dirty="0" err="1" smtClean="0"/>
              <a:t>startover</a:t>
            </a:r>
            <a:r>
              <a:rPr lang="en-US" baseline="0" dirty="0" smtClean="0"/>
              <a:t> use option(2)</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46</a:t>
            </a:fld>
            <a:endParaRPr lang="en-US"/>
          </a:p>
        </p:txBody>
      </p:sp>
    </p:spTree>
    <p:extLst>
      <p:ext uri="{BB962C8B-B14F-4D97-AF65-F5344CB8AC3E}">
        <p14:creationId xmlns:p14="http://schemas.microsoft.com/office/powerpoint/2010/main" val="323919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Those familiar with the graph theory will notice that this is a Directed Acyclic Graph (DAG). What that means is that the connection edges between graph nodes (in </a:t>
            </a:r>
            <a:r>
              <a:rPr lang="en-US" sz="1200" b="0" i="0" kern="1200" dirty="0" err="1" smtClean="0">
                <a:solidFill>
                  <a:schemeClr val="tx1"/>
                </a:solidFill>
                <a:effectLst/>
                <a:latin typeface="+mn-lt"/>
                <a:ea typeface="+mn-ea"/>
                <a:cs typeface="+mn-cs"/>
              </a:rPr>
              <a:t>git’s</a:t>
            </a:r>
            <a:r>
              <a:rPr lang="en-US" sz="1200" b="0" i="0" kern="1200" dirty="0" smtClean="0">
                <a:solidFill>
                  <a:schemeClr val="tx1"/>
                </a:solidFill>
                <a:effectLst/>
                <a:latin typeface="+mn-lt"/>
                <a:ea typeface="+mn-ea"/>
                <a:cs typeface="+mn-cs"/>
              </a:rPr>
              <a:t> case commits) are directed and if you start from one node travelling through the graph and following the edges direction you can never come to the same node that you started off (there is no “round-trips” ).</a:t>
            </a:r>
          </a:p>
        </p:txBody>
      </p:sp>
      <p:sp>
        <p:nvSpPr>
          <p:cNvPr id="4" name="Slide Number Placeholder 3"/>
          <p:cNvSpPr>
            <a:spLocks noGrp="1"/>
          </p:cNvSpPr>
          <p:nvPr>
            <p:ph type="sldNum" sz="quarter" idx="10"/>
          </p:nvPr>
        </p:nvSpPr>
        <p:spPr/>
        <p:txBody>
          <a:bodyPr/>
          <a:lstStyle/>
          <a:p>
            <a:fld id="{91DA37BC-2618-48D3-8C19-932419A8340E}" type="slidenum">
              <a:rPr lang="en-US" smtClean="0"/>
              <a:t>4</a:t>
            </a:fld>
            <a:endParaRPr lang="en-US"/>
          </a:p>
        </p:txBody>
      </p:sp>
    </p:spTree>
    <p:extLst>
      <p:ext uri="{BB962C8B-B14F-4D97-AF65-F5344CB8AC3E}">
        <p14:creationId xmlns:p14="http://schemas.microsoft.com/office/powerpoint/2010/main" val="1414143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git revert HEAD~1 --no-edit </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51</a:t>
            </a:fld>
            <a:endParaRPr lang="en-US"/>
          </a:p>
        </p:txBody>
      </p:sp>
    </p:spTree>
    <p:extLst>
      <p:ext uri="{BB962C8B-B14F-4D97-AF65-F5344CB8AC3E}">
        <p14:creationId xmlns:p14="http://schemas.microsoft.com/office/powerpoint/2010/main" val="2687166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echo 'initial a' &gt; a.txt</a:t>
            </a:r>
          </a:p>
          <a:p>
            <a:r>
              <a:rPr lang="en-US" dirty="0" smtClean="0"/>
              <a:t>git add a.txt</a:t>
            </a:r>
          </a:p>
          <a:p>
            <a:r>
              <a:rPr lang="en-US" dirty="0" smtClean="0"/>
              <a:t>git commit -m 'Adding a.txt'</a:t>
            </a:r>
          </a:p>
          <a:p>
            <a:endParaRPr lang="en-US" dirty="0" smtClean="0"/>
          </a:p>
          <a:p>
            <a:r>
              <a:rPr lang="en-US" dirty="0" smtClean="0"/>
              <a:t>echo 'initial b' &gt; b.txt</a:t>
            </a:r>
          </a:p>
          <a:p>
            <a:r>
              <a:rPr lang="en-US" dirty="0" smtClean="0"/>
              <a:t>git add b.txt</a:t>
            </a:r>
          </a:p>
          <a:p>
            <a:r>
              <a:rPr lang="en-US" dirty="0" smtClean="0"/>
              <a:t>git commit -m 'Adding b.txt'</a:t>
            </a:r>
          </a:p>
          <a:p>
            <a:endParaRPr lang="en-US" dirty="0" smtClean="0"/>
          </a:p>
          <a:p>
            <a:r>
              <a:rPr lang="en-US" dirty="0" smtClean="0"/>
              <a:t>echo 'initial c' &gt; c.txt</a:t>
            </a:r>
          </a:p>
          <a:p>
            <a:r>
              <a:rPr lang="en-US" dirty="0" smtClean="0"/>
              <a:t>git add c.txt</a:t>
            </a:r>
          </a:p>
          <a:p>
            <a:r>
              <a:rPr lang="en-US" dirty="0" smtClean="0"/>
              <a:t>git commit -m 'Adding c.txt'</a:t>
            </a:r>
          </a:p>
          <a:p>
            <a:endParaRPr lang="en-US" dirty="0" smtClean="0"/>
          </a:p>
          <a:p>
            <a:r>
              <a:rPr lang="en-US" dirty="0" smtClean="0"/>
              <a:t>echo 'initial d' &gt; d.txt</a:t>
            </a:r>
          </a:p>
          <a:p>
            <a:r>
              <a:rPr lang="en-US" dirty="0" smtClean="0"/>
              <a:t>git add d.txt</a:t>
            </a:r>
          </a:p>
          <a:p>
            <a:r>
              <a:rPr lang="en-US" dirty="0" smtClean="0"/>
              <a:t>git commit -m 'Adding d.txt'</a:t>
            </a:r>
          </a:p>
          <a:p>
            <a:endParaRPr lang="en-US" dirty="0" smtClean="0"/>
          </a:p>
          <a:p>
            <a:r>
              <a:rPr lang="en-US" dirty="0" smtClean="0"/>
              <a:t>echo 'initial e' &gt; e.txt</a:t>
            </a:r>
          </a:p>
          <a:p>
            <a:r>
              <a:rPr lang="en-US" dirty="0" smtClean="0"/>
              <a:t>git add e.txt</a:t>
            </a:r>
          </a:p>
          <a:p>
            <a:r>
              <a:rPr lang="en-US" dirty="0" smtClean="0"/>
              <a:t>git commit -m 'Adding e.txt'</a:t>
            </a:r>
          </a:p>
          <a:p>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56</a:t>
            </a:fld>
            <a:endParaRPr lang="en-US"/>
          </a:p>
        </p:txBody>
      </p:sp>
    </p:spTree>
    <p:extLst>
      <p:ext uri="{BB962C8B-B14F-4D97-AF65-F5344CB8AC3E}">
        <p14:creationId xmlns:p14="http://schemas.microsoft.com/office/powerpoint/2010/main" val="4168752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60</a:t>
            </a:fld>
            <a:endParaRPr lang="en-US"/>
          </a:p>
        </p:txBody>
      </p:sp>
    </p:spTree>
    <p:extLst>
      <p:ext uri="{BB962C8B-B14F-4D97-AF65-F5344CB8AC3E}">
        <p14:creationId xmlns:p14="http://schemas.microsoft.com/office/powerpoint/2010/main" val="799558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itchFamily="34" charset="0"/>
              <a:buNone/>
            </a:pPr>
            <a:r>
              <a:rPr lang="en-US" dirty="0" smtClean="0"/>
              <a:t>git checkout head^</a:t>
            </a:r>
          </a:p>
          <a:p>
            <a:pPr marL="0" indent="0">
              <a:buNone/>
            </a:pPr>
            <a:r>
              <a:rPr lang="en-US" dirty="0" smtClean="0"/>
              <a:t>git checkout master^</a:t>
            </a:r>
          </a:p>
          <a:p>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72</a:t>
            </a:fld>
            <a:endParaRPr lang="en-US"/>
          </a:p>
        </p:txBody>
      </p:sp>
    </p:spTree>
    <p:extLst>
      <p:ext uri="{BB962C8B-B14F-4D97-AF65-F5344CB8AC3E}">
        <p14:creationId xmlns:p14="http://schemas.microsoft.com/office/powerpoint/2010/main" val="212700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https://git-scm.com/book/en/v2/Git-Branching-Basic-Branching-and-Merging</a:t>
            </a:r>
          </a:p>
          <a:p>
            <a:r>
              <a:rPr lang="en-US" dirty="0" smtClean="0"/>
              <a:t>https://www.atlassian.com/git/tutorials/using-branches/git-merge</a:t>
            </a:r>
          </a:p>
          <a:p>
            <a:r>
              <a:rPr lang="en-US" dirty="0" smtClean="0"/>
              <a:t>https://www.youtube.com/watch?v=AJqup7axNX8</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88</a:t>
            </a:fld>
            <a:endParaRPr lang="en-US"/>
          </a:p>
        </p:txBody>
      </p:sp>
    </p:spTree>
    <p:extLst>
      <p:ext uri="{BB962C8B-B14F-4D97-AF65-F5344CB8AC3E}">
        <p14:creationId xmlns:p14="http://schemas.microsoft.com/office/powerpoint/2010/main" val="1323969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https://nathanleclaire.com/blog/2014/09/14/dont-be-scared-of-git-rebase/</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94</a:t>
            </a:fld>
            <a:endParaRPr lang="en-US"/>
          </a:p>
        </p:txBody>
      </p:sp>
    </p:spTree>
    <p:extLst>
      <p:ext uri="{BB962C8B-B14F-4D97-AF65-F5344CB8AC3E}">
        <p14:creationId xmlns:p14="http://schemas.microsoft.com/office/powerpoint/2010/main" val="189948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E25F36AD-9C61-4322-BB78-6EE007641581}" type="slidenum">
              <a:rPr lang="en-US" sz="1200"/>
              <a:pPr/>
              <a:t>123</a:t>
            </a:fld>
            <a:endParaRPr lang="en-US" sz="1200"/>
          </a:p>
        </p:txBody>
      </p:sp>
      <p:sp>
        <p:nvSpPr>
          <p:cNvPr id="70658" name="Rectangle 2"/>
          <p:cNvSpPr>
            <a:spLocks noGrp="1" noRot="1" noChangeAspect="1" noChangeArrowheads="1" noTextEdit="1"/>
          </p:cNvSpPr>
          <p:nvPr>
            <p:ph type="sldImg"/>
          </p:nvPr>
        </p:nvSpPr>
        <p:spPr>
          <a:xfrm>
            <a:off x="1143000" y="685800"/>
            <a:ext cx="4572000" cy="3429000"/>
          </a:xfrm>
          <a:ln/>
          <a:extLs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a:noFill/>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FAT32 - Maximum number of files per directory: 216 - 1 (65,535)</a:t>
            </a:r>
          </a:p>
          <a:p>
            <a:r>
              <a:rPr lang="en-US" dirty="0" smtClean="0"/>
              <a:t>NTFS - Maximum number of files: 232 - 1 (4,294,967,295)</a:t>
            </a:r>
          </a:p>
          <a:p>
            <a:r>
              <a:rPr lang="en-US" dirty="0" smtClean="0"/>
              <a:t>ext2, ext3 - Maximum number of files per directory: ~1.3 × 1020 (performance issues past 10,000)</a:t>
            </a:r>
          </a:p>
          <a:p>
            <a:r>
              <a:rPr lang="en-US" dirty="0" smtClean="0"/>
              <a:t>ext4 - Maximum number of files per directory: unlimited</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125</a:t>
            </a:fld>
            <a:endParaRPr lang="en-US"/>
          </a:p>
        </p:txBody>
      </p:sp>
    </p:spTree>
    <p:extLst>
      <p:ext uri="{BB962C8B-B14F-4D97-AF65-F5344CB8AC3E}">
        <p14:creationId xmlns:p14="http://schemas.microsoft.com/office/powerpoint/2010/main" val="645381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None/>
            </a:pPr>
            <a:r>
              <a:rPr lang="en-US" dirty="0" smtClean="0"/>
              <a:t>You can use below command to see files in the staging area.  git </a:t>
            </a:r>
            <a:r>
              <a:rPr lang="en-US" dirty="0" err="1" smtClean="0"/>
              <a:t>ls</a:t>
            </a:r>
            <a:r>
              <a:rPr lang="en-US" dirty="0" smtClean="0"/>
              <a:t>-files –s </a:t>
            </a:r>
          </a:p>
          <a:p>
            <a:pPr marL="0" indent="0">
              <a:buNone/>
            </a:pPr>
            <a:endParaRPr lang="en-US" dirty="0" smtClean="0"/>
          </a:p>
          <a:p>
            <a:pPr marL="0" indent="0">
              <a:buNone/>
            </a:pPr>
            <a:r>
              <a:rPr lang="en-US" dirty="0" smtClean="0"/>
              <a:t>100644 : File attributes of the object. Regular non-executable file</a:t>
            </a:r>
          </a:p>
          <a:p>
            <a:pPr marL="0" indent="0">
              <a:buNone/>
            </a:pPr>
            <a:r>
              <a:rPr lang="en-US" sz="1400" dirty="0" smtClean="0"/>
              <a:t>100755 : Executable file</a:t>
            </a:r>
            <a:endParaRPr lang="en-US" dirty="0" smtClean="0"/>
          </a:p>
          <a:p>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132</a:t>
            </a:fld>
            <a:endParaRPr lang="en-US"/>
          </a:p>
        </p:txBody>
      </p:sp>
    </p:spTree>
    <p:extLst>
      <p:ext uri="{BB962C8B-B14F-4D97-AF65-F5344CB8AC3E}">
        <p14:creationId xmlns:p14="http://schemas.microsoft.com/office/powerpoint/2010/main" val="971642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It race backwards from these two points until these branches have same commit point</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138</a:t>
            </a:fld>
            <a:endParaRPr lang="en-US"/>
          </a:p>
        </p:txBody>
      </p:sp>
    </p:spTree>
    <p:extLst>
      <p:ext uri="{BB962C8B-B14F-4D97-AF65-F5344CB8AC3E}">
        <p14:creationId xmlns:p14="http://schemas.microsoft.com/office/powerpoint/2010/main" val="383997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fld id="{A6C790DC-EAA5-4BEA-B8D8-FA6B7514217E}" type="slidenum">
              <a:rPr lang="en-US" altLang="zh-TW"/>
              <a:pPr/>
              <a:t>6</a:t>
            </a:fld>
            <a:endParaRPr lang="en-US" altLang="zh-TW"/>
          </a:p>
        </p:txBody>
      </p:sp>
      <p:sp>
        <p:nvSpPr>
          <p:cNvPr id="28674"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TW" altLang="zh-TW"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145</a:t>
            </a:fld>
            <a:endParaRPr lang="en-US"/>
          </a:p>
        </p:txBody>
      </p:sp>
    </p:spTree>
    <p:extLst>
      <p:ext uri="{BB962C8B-B14F-4D97-AF65-F5344CB8AC3E}">
        <p14:creationId xmlns:p14="http://schemas.microsoft.com/office/powerpoint/2010/main" val="799558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Topics</a:t>
            </a:r>
            <a:r>
              <a:rPr lang="en-US" baseline="0" dirty="0" smtClean="0"/>
              <a:t> not included</a:t>
            </a:r>
          </a:p>
          <a:p>
            <a:r>
              <a:rPr lang="en-US" baseline="0" dirty="0" smtClean="0"/>
              <a:t>Cherry-Pick</a:t>
            </a:r>
          </a:p>
          <a:p>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146</a:t>
            </a:fld>
            <a:endParaRPr lang="en-US"/>
          </a:p>
        </p:txBody>
      </p:sp>
    </p:spTree>
    <p:extLst>
      <p:ext uri="{BB962C8B-B14F-4D97-AF65-F5344CB8AC3E}">
        <p14:creationId xmlns:p14="http://schemas.microsoft.com/office/powerpoint/2010/main" val="225311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DA37BC-2618-48D3-8C19-932419A8340E}" type="slidenum">
              <a:rPr lang="en-US" smtClean="0"/>
              <a:t>7</a:t>
            </a:fld>
            <a:endParaRPr lang="en-US"/>
          </a:p>
        </p:txBody>
      </p:sp>
    </p:spTree>
    <p:extLst>
      <p:ext uri="{BB962C8B-B14F-4D97-AF65-F5344CB8AC3E}">
        <p14:creationId xmlns:p14="http://schemas.microsoft.com/office/powerpoint/2010/main" val="1414143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our case its Git add</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14</a:t>
            </a:fld>
            <a:endParaRPr lang="en-US"/>
          </a:p>
        </p:txBody>
      </p:sp>
    </p:spTree>
    <p:extLst>
      <p:ext uri="{BB962C8B-B14F-4D97-AF65-F5344CB8AC3E}">
        <p14:creationId xmlns:p14="http://schemas.microsoft.com/office/powerpoint/2010/main" val="387731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git rm -</a:t>
            </a:r>
            <a:r>
              <a:rPr lang="en-US" dirty="0" err="1" smtClean="0"/>
              <a:t>rf</a:t>
            </a:r>
            <a:r>
              <a:rPr lang="en-US" dirty="0" smtClean="0"/>
              <a:t> --cached .</a:t>
            </a:r>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16</a:t>
            </a:fld>
            <a:endParaRPr lang="en-US"/>
          </a:p>
        </p:txBody>
      </p:sp>
    </p:spTree>
    <p:extLst>
      <p:ext uri="{BB962C8B-B14F-4D97-AF65-F5344CB8AC3E}">
        <p14:creationId xmlns:p14="http://schemas.microsoft.com/office/powerpoint/2010/main" val="425352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050" b="0" dirty="0" smtClean="0">
                <a:solidFill>
                  <a:srgbClr val="0000FF"/>
                </a:solidFill>
              </a:rPr>
              <a:t>git log --all --decorate --</a:t>
            </a:r>
            <a:r>
              <a:rPr lang="en-US" sz="1050" b="0" dirty="0" err="1" smtClean="0">
                <a:solidFill>
                  <a:srgbClr val="0000FF"/>
                </a:solidFill>
              </a:rPr>
              <a:t>oneline</a:t>
            </a:r>
            <a:r>
              <a:rPr lang="en-US" sz="1050" b="0" dirty="0" smtClean="0">
                <a:solidFill>
                  <a:srgbClr val="0000FF"/>
                </a:solidFill>
              </a:rPr>
              <a:t> --graph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FF"/>
                </a:solidFill>
              </a:rPr>
              <a:t>git </a:t>
            </a:r>
            <a:r>
              <a:rPr lang="en-US" sz="1200" b="0" dirty="0" err="1" smtClean="0">
                <a:solidFill>
                  <a:srgbClr val="0000FF"/>
                </a:solidFill>
              </a:rPr>
              <a:t>config</a:t>
            </a:r>
            <a:r>
              <a:rPr lang="en-US" sz="1200" b="0" dirty="0" smtClean="0">
                <a:solidFill>
                  <a:srgbClr val="0000FF"/>
                </a:solidFill>
              </a:rPr>
              <a:t> --global </a:t>
            </a:r>
            <a:r>
              <a:rPr lang="en-US" sz="1200" b="0" dirty="0" err="1" smtClean="0">
                <a:solidFill>
                  <a:srgbClr val="0000FF"/>
                </a:solidFill>
              </a:rPr>
              <a:t>alias.graph</a:t>
            </a:r>
            <a:r>
              <a:rPr lang="en-US" sz="1200" b="0" dirty="0" smtClean="0">
                <a:solidFill>
                  <a:srgbClr val="0000FF"/>
                </a:solidFill>
              </a:rPr>
              <a:t> "log --all --decorate --</a:t>
            </a:r>
            <a:r>
              <a:rPr lang="en-US" sz="1200" b="0" dirty="0" err="1" smtClean="0">
                <a:solidFill>
                  <a:srgbClr val="0000FF"/>
                </a:solidFill>
              </a:rPr>
              <a:t>oneline</a:t>
            </a:r>
            <a:r>
              <a:rPr lang="en-US" sz="1200" b="0" dirty="0" smtClean="0">
                <a:solidFill>
                  <a:srgbClr val="0000FF"/>
                </a:solidFill>
              </a:rPr>
              <a:t> --graph"</a:t>
            </a:r>
          </a:p>
          <a:p>
            <a:endParaRPr lang="en-US" sz="1050" b="0" dirty="0"/>
          </a:p>
        </p:txBody>
      </p:sp>
      <p:sp>
        <p:nvSpPr>
          <p:cNvPr id="4" name="Slide Number Placeholder 3"/>
          <p:cNvSpPr>
            <a:spLocks noGrp="1"/>
          </p:cNvSpPr>
          <p:nvPr>
            <p:ph type="sldNum" sz="quarter" idx="10"/>
          </p:nvPr>
        </p:nvSpPr>
        <p:spPr/>
        <p:txBody>
          <a:bodyPr/>
          <a:lstStyle/>
          <a:p>
            <a:fld id="{91DA37BC-2618-48D3-8C19-932419A8340E}" type="slidenum">
              <a:rPr lang="en-US" smtClean="0"/>
              <a:t>23</a:t>
            </a:fld>
            <a:endParaRPr lang="en-US"/>
          </a:p>
        </p:txBody>
      </p:sp>
    </p:spTree>
    <p:extLst>
      <p:ext uri="{BB962C8B-B14F-4D97-AF65-F5344CB8AC3E}">
        <p14:creationId xmlns:p14="http://schemas.microsoft.com/office/powerpoint/2010/main" val="4235256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00FF"/>
                </a:solidFill>
              </a:rPr>
              <a:t>git log --</a:t>
            </a:r>
            <a:r>
              <a:rPr lang="en-US" sz="1600" b="1" dirty="0" err="1" smtClean="0">
                <a:solidFill>
                  <a:srgbClr val="0000FF"/>
                </a:solidFill>
              </a:rPr>
              <a:t>oneline</a:t>
            </a:r>
            <a:r>
              <a:rPr lang="en-US" sz="1600" b="1" dirty="0" smtClean="0">
                <a:solidFill>
                  <a:srgbClr val="0000FF"/>
                </a:solidFill>
              </a:rPr>
              <a:t> --name-status --graph</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00FF"/>
                </a:solidFill>
              </a:rPr>
              <a:t>git </a:t>
            </a:r>
            <a:r>
              <a:rPr lang="en-US" sz="1600" b="1" dirty="0" err="1" smtClean="0">
                <a:solidFill>
                  <a:srgbClr val="0000FF"/>
                </a:solidFill>
              </a:rPr>
              <a:t>config</a:t>
            </a:r>
            <a:r>
              <a:rPr lang="en-US" sz="1600" b="1" dirty="0" smtClean="0">
                <a:solidFill>
                  <a:srgbClr val="0000FF"/>
                </a:solidFill>
              </a:rPr>
              <a:t> --global </a:t>
            </a:r>
            <a:r>
              <a:rPr lang="en-US" sz="1600" b="1" dirty="0" err="1" smtClean="0">
                <a:solidFill>
                  <a:srgbClr val="0000FF"/>
                </a:solidFill>
              </a:rPr>
              <a:t>alias.lofi</a:t>
            </a:r>
            <a:r>
              <a:rPr lang="en-US" sz="1600" b="1" dirty="0" smtClean="0">
                <a:solidFill>
                  <a:srgbClr val="0000FF"/>
                </a:solidFill>
              </a:rPr>
              <a:t> "log --</a:t>
            </a:r>
            <a:r>
              <a:rPr lang="en-US" sz="1600" b="1" dirty="0" err="1" smtClean="0">
                <a:solidFill>
                  <a:srgbClr val="0000FF"/>
                </a:solidFill>
              </a:rPr>
              <a:t>oneline</a:t>
            </a:r>
            <a:r>
              <a:rPr lang="en-US" sz="1600" b="1" dirty="0" smtClean="0">
                <a:solidFill>
                  <a:srgbClr val="0000FF"/>
                </a:solidFill>
              </a:rPr>
              <a:t> --name-status --graph"</a:t>
            </a:r>
          </a:p>
          <a:p>
            <a:endParaRPr lang="en-US" dirty="0"/>
          </a:p>
        </p:txBody>
      </p:sp>
      <p:sp>
        <p:nvSpPr>
          <p:cNvPr id="4" name="Slide Number Placeholder 3"/>
          <p:cNvSpPr>
            <a:spLocks noGrp="1"/>
          </p:cNvSpPr>
          <p:nvPr>
            <p:ph type="sldNum" sz="quarter" idx="10"/>
          </p:nvPr>
        </p:nvSpPr>
        <p:spPr/>
        <p:txBody>
          <a:bodyPr/>
          <a:lstStyle/>
          <a:p>
            <a:fld id="{91DA37BC-2618-48D3-8C19-932419A8340E}" type="slidenum">
              <a:rPr lang="en-US" smtClean="0"/>
              <a:t>24</a:t>
            </a:fld>
            <a:endParaRPr lang="en-US"/>
          </a:p>
        </p:txBody>
      </p:sp>
    </p:spTree>
    <p:extLst>
      <p:ext uri="{BB962C8B-B14F-4D97-AF65-F5344CB8AC3E}">
        <p14:creationId xmlns:p14="http://schemas.microsoft.com/office/powerpoint/2010/main" val="245465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dirty="0" smtClean="0">
                <a:solidFill>
                  <a:srgbClr val="0000FF"/>
                </a:solidFill>
              </a:rPr>
              <a:t>git log --graph --pretty=format:'%</a:t>
            </a:r>
            <a:r>
              <a:rPr lang="en-US" sz="1200" b="1" dirty="0" err="1" smtClean="0">
                <a:solidFill>
                  <a:srgbClr val="0000FF"/>
                </a:solidFill>
              </a:rPr>
              <a:t>Cred%h%Creset</a:t>
            </a:r>
            <a:r>
              <a:rPr lang="en-US" sz="1200" b="1" dirty="0" smtClean="0">
                <a:solidFill>
                  <a:srgbClr val="0000FF"/>
                </a:solidFill>
              </a:rPr>
              <a:t>-%C(yellow)%</a:t>
            </a:r>
            <a:r>
              <a:rPr lang="en-US" sz="1200" b="1" dirty="0" err="1" smtClean="0">
                <a:solidFill>
                  <a:srgbClr val="0000FF"/>
                </a:solidFill>
              </a:rPr>
              <a:t>d%Creset</a:t>
            </a:r>
            <a:r>
              <a:rPr lang="en-US" sz="1200" b="1" dirty="0" smtClean="0">
                <a:solidFill>
                  <a:srgbClr val="0000FF"/>
                </a:solidFill>
              </a:rPr>
              <a:t> %s %</a:t>
            </a:r>
            <a:r>
              <a:rPr lang="en-US" sz="1200" b="1" dirty="0" err="1" smtClean="0">
                <a:solidFill>
                  <a:srgbClr val="0000FF"/>
                </a:solidFill>
              </a:rPr>
              <a:t>Cgreen</a:t>
            </a:r>
            <a:r>
              <a:rPr lang="en-US" sz="1200" b="1" dirty="0" smtClean="0">
                <a:solidFill>
                  <a:srgbClr val="0000FF"/>
                </a:solidFill>
              </a:rPr>
              <a:t>(%</a:t>
            </a:r>
            <a:r>
              <a:rPr lang="en-US" sz="1200" b="1" dirty="0" err="1" smtClean="0">
                <a:solidFill>
                  <a:srgbClr val="0000FF"/>
                </a:solidFill>
              </a:rPr>
              <a:t>cr</a:t>
            </a:r>
            <a:r>
              <a:rPr lang="en-US" sz="1200" b="1" dirty="0" smtClean="0">
                <a:solidFill>
                  <a:srgbClr val="0000FF"/>
                </a:solidFill>
              </a:rPr>
              <a:t>) %C(bold blue)&lt;%an&gt;%</a:t>
            </a:r>
            <a:r>
              <a:rPr lang="en-US" sz="1200" b="1" dirty="0" err="1" smtClean="0">
                <a:solidFill>
                  <a:srgbClr val="0000FF"/>
                </a:solidFill>
              </a:rPr>
              <a:t>Creset</a:t>
            </a:r>
            <a:r>
              <a:rPr lang="en-US" sz="1200" b="1" dirty="0" smtClean="0">
                <a:solidFill>
                  <a:srgbClr val="0000FF"/>
                </a:solidFill>
              </a:rPr>
              <a:t>' --date=relative</a:t>
            </a:r>
          </a:p>
          <a:p>
            <a:r>
              <a:rPr lang="en-US" sz="1200" b="1" dirty="0" smtClean="0">
                <a:solidFill>
                  <a:srgbClr val="0000FF"/>
                </a:solidFill>
              </a:rPr>
              <a:t>git log --graph --pretty=format:'%</a:t>
            </a:r>
            <a:r>
              <a:rPr lang="en-US" sz="1200" b="1" dirty="0" err="1" smtClean="0">
                <a:solidFill>
                  <a:srgbClr val="0000FF"/>
                </a:solidFill>
              </a:rPr>
              <a:t>Cred%h%Creset</a:t>
            </a:r>
            <a:r>
              <a:rPr lang="en-US" sz="1200" b="1" dirty="0" smtClean="0">
                <a:solidFill>
                  <a:srgbClr val="0000FF"/>
                </a:solidFill>
              </a:rPr>
              <a:t>-%C(yellow)%</a:t>
            </a:r>
            <a:r>
              <a:rPr lang="en-US" sz="1200" b="1" dirty="0" err="1" smtClean="0">
                <a:solidFill>
                  <a:srgbClr val="0000FF"/>
                </a:solidFill>
              </a:rPr>
              <a:t>d%Creset</a:t>
            </a:r>
            <a:r>
              <a:rPr lang="en-US" sz="1200" b="1" dirty="0" smtClean="0">
                <a:solidFill>
                  <a:srgbClr val="0000FF"/>
                </a:solidFill>
              </a:rPr>
              <a:t> %s %</a:t>
            </a:r>
            <a:r>
              <a:rPr lang="en-US" sz="1200" b="1" dirty="0" err="1" smtClean="0">
                <a:solidFill>
                  <a:srgbClr val="0000FF"/>
                </a:solidFill>
              </a:rPr>
              <a:t>Cgreen</a:t>
            </a:r>
            <a:r>
              <a:rPr lang="en-US" sz="1200" b="1" dirty="0" smtClean="0">
                <a:solidFill>
                  <a:srgbClr val="0000FF"/>
                </a:solidFill>
              </a:rPr>
              <a:t>(%</a:t>
            </a:r>
            <a:r>
              <a:rPr lang="en-US" sz="1200" b="1" dirty="0" err="1" smtClean="0">
                <a:solidFill>
                  <a:srgbClr val="0000FF"/>
                </a:solidFill>
              </a:rPr>
              <a:t>cr</a:t>
            </a:r>
            <a:r>
              <a:rPr lang="en-US" sz="1200" b="1" dirty="0" smtClean="0">
                <a:solidFill>
                  <a:srgbClr val="0000FF"/>
                </a:solidFill>
              </a:rPr>
              <a:t>) %C(bold blue)&lt;%an&gt;%</a:t>
            </a:r>
            <a:r>
              <a:rPr lang="en-US" sz="1200" b="1" dirty="0" err="1" smtClean="0">
                <a:solidFill>
                  <a:srgbClr val="0000FF"/>
                </a:solidFill>
              </a:rPr>
              <a:t>Creset</a:t>
            </a:r>
            <a:r>
              <a:rPr lang="en-US" sz="1200" b="1" dirty="0" smtClean="0">
                <a:solidFill>
                  <a:srgbClr val="0000FF"/>
                </a:solidFill>
              </a:rPr>
              <a:t>' --date=relative</a:t>
            </a:r>
            <a:endParaRPr lang="en-US" dirty="0" smtClean="0"/>
          </a:p>
          <a:p>
            <a:endParaRPr lang="en-US" dirty="0" smtClean="0"/>
          </a:p>
          <a:p>
            <a:r>
              <a:rPr lang="en-US" dirty="0" smtClean="0"/>
              <a:t>Few extra commands</a:t>
            </a:r>
          </a:p>
          <a:p>
            <a:pPr marL="171450" indent="-171450">
              <a:buFont typeface="Arial" charset="0"/>
              <a:buChar char="•"/>
            </a:pPr>
            <a:r>
              <a:rPr lang="fr-FR" sz="1200" kern="1200" dirty="0" err="1" smtClean="0">
                <a:solidFill>
                  <a:schemeClr val="tx1"/>
                </a:solidFill>
                <a:latin typeface="+mn-lt"/>
                <a:ea typeface="+mn-ea"/>
                <a:cs typeface="+mn-cs"/>
              </a:rPr>
              <a:t>Concatenate</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two</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commands</a:t>
            </a:r>
            <a:r>
              <a:rPr lang="fr-FR" sz="1200" kern="1200" dirty="0" smtClean="0">
                <a:solidFill>
                  <a:schemeClr val="tx1"/>
                </a:solidFill>
                <a:latin typeface="+mn-lt"/>
                <a:ea typeface="+mn-ea"/>
                <a:cs typeface="+mn-cs"/>
              </a:rPr>
              <a:t> to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the </a:t>
            </a:r>
            <a:r>
              <a:rPr lang="fr-FR" sz="1200" kern="1200" dirty="0" err="1" smtClean="0">
                <a:solidFill>
                  <a:schemeClr val="tx1"/>
                </a:solidFill>
                <a:latin typeface="+mn-lt"/>
                <a:ea typeface="+mn-ea"/>
                <a:cs typeface="+mn-cs"/>
              </a:rPr>
              <a:t>latest</a:t>
            </a:r>
            <a:r>
              <a:rPr lang="fr-FR" sz="1200" kern="1200" dirty="0" smtClean="0">
                <a:solidFill>
                  <a:schemeClr val="tx1"/>
                </a:solidFill>
                <a:latin typeface="+mn-lt"/>
                <a:ea typeface="+mn-ea"/>
                <a:cs typeface="+mn-cs"/>
              </a:rPr>
              <a:t> 2 </a:t>
            </a:r>
            <a:r>
              <a:rPr lang="fr-FR" sz="1200" kern="1200" dirty="0" err="1" smtClean="0">
                <a:solidFill>
                  <a:schemeClr val="tx1"/>
                </a:solidFill>
                <a:latin typeface="+mn-lt"/>
                <a:ea typeface="+mn-ea"/>
                <a:cs typeface="+mn-cs"/>
              </a:rPr>
              <a:t>commits</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git </a:t>
            </a:r>
            <a:r>
              <a:rPr lang="fr-FR" sz="1200" kern="1200" dirty="0" err="1" smtClean="0">
                <a:solidFill>
                  <a:schemeClr val="tx1"/>
                </a:solidFill>
                <a:latin typeface="+mn-lt"/>
                <a:ea typeface="+mn-ea"/>
                <a:cs typeface="+mn-cs"/>
              </a:rPr>
              <a:t>lol</a:t>
            </a:r>
            <a:r>
              <a:rPr lang="fr-FR" sz="1200" kern="1200" dirty="0" smtClean="0">
                <a:solidFill>
                  <a:schemeClr val="tx1"/>
                </a:solidFill>
                <a:latin typeface="+mn-lt"/>
                <a:ea typeface="+mn-ea"/>
                <a:cs typeface="+mn-cs"/>
              </a:rPr>
              <a:t> | </a:t>
            </a:r>
            <a:r>
              <a:rPr lang="fr-FR" sz="1200" kern="1200" dirty="0" err="1" smtClean="0">
                <a:solidFill>
                  <a:schemeClr val="tx1"/>
                </a:solidFill>
                <a:latin typeface="+mn-lt"/>
                <a:ea typeface="+mn-ea"/>
                <a:cs typeface="+mn-cs"/>
              </a:rPr>
              <a:t>tail</a:t>
            </a:r>
            <a:r>
              <a:rPr lang="fr-FR" sz="1200" kern="1200" dirty="0" smtClean="0">
                <a:solidFill>
                  <a:schemeClr val="tx1"/>
                </a:solidFill>
                <a:latin typeface="+mn-lt"/>
                <a:ea typeface="+mn-ea"/>
                <a:cs typeface="+mn-cs"/>
              </a:rPr>
              <a:t> -n 2</a:t>
            </a:r>
          </a:p>
          <a:p>
            <a:endParaRPr lang="en-US" dirty="0" smtClean="0"/>
          </a:p>
          <a:p>
            <a:pPr marL="171450" indent="-171450">
              <a:buFont typeface="Arial" charset="0"/>
              <a:buChar char="•"/>
            </a:pPr>
            <a:r>
              <a:rPr lang="en-US" dirty="0" smtClean="0"/>
              <a:t>Directly</a:t>
            </a:r>
            <a:r>
              <a:rPr lang="en-US" baseline="0" dirty="0" smtClean="0"/>
              <a:t> list latest 2</a:t>
            </a:r>
          </a:p>
          <a:p>
            <a:pPr marL="0" indent="0">
              <a:buFont typeface="Arial" charset="0"/>
              <a:buNone/>
            </a:pPr>
            <a:r>
              <a:rPr lang="en-US" baseline="0" dirty="0" smtClean="0"/>
              <a:t>Git log -2</a:t>
            </a:r>
          </a:p>
          <a:p>
            <a:pPr marL="0" indent="0">
              <a:buFont typeface="Arial" charset="0"/>
              <a:buNone/>
            </a:pPr>
            <a:endParaRPr lang="en-US" baseline="0" dirty="0" smtClean="0"/>
          </a:p>
          <a:p>
            <a:pPr marL="171450" indent="-171450">
              <a:buFont typeface="Arial" charset="0"/>
              <a:buChar char="•"/>
            </a:pPr>
            <a:r>
              <a:rPr lang="en-US" baseline="0" dirty="0" smtClean="0"/>
              <a:t>Reverse the git log output</a:t>
            </a:r>
          </a:p>
          <a:p>
            <a:pPr marL="0" indent="0">
              <a:buFont typeface="Arial" charset="0"/>
              <a:buNone/>
            </a:pPr>
            <a:r>
              <a:rPr lang="en-US" baseline="0" dirty="0" smtClean="0"/>
              <a:t>Git log –reverse</a:t>
            </a:r>
          </a:p>
          <a:p>
            <a:pPr marL="0" indent="0">
              <a:buFont typeface="Arial" charset="0"/>
              <a:buNone/>
            </a:pPr>
            <a:endParaRPr lang="en-US" baseline="0" dirty="0" smtClean="0"/>
          </a:p>
          <a:p>
            <a:pPr marL="0" indent="0">
              <a:buFont typeface="Arial" charset="0"/>
              <a:buNone/>
            </a:pPr>
            <a:r>
              <a:rPr lang="en-US" baseline="0" dirty="0" smtClean="0"/>
              <a:t>Changed the colors</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200" kern="1200" dirty="0" smtClean="0">
                <a:solidFill>
                  <a:schemeClr val="tx1"/>
                </a:solidFill>
                <a:latin typeface="+mn-lt"/>
                <a:ea typeface="+mn-ea"/>
                <a:cs typeface="+mn-cs"/>
              </a:rPr>
              <a:t>git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--global </a:t>
            </a:r>
            <a:r>
              <a:rPr lang="en-US" sz="1200" kern="1200" dirty="0" err="1" smtClean="0">
                <a:solidFill>
                  <a:schemeClr val="tx1"/>
                </a:solidFill>
                <a:latin typeface="+mn-lt"/>
                <a:ea typeface="+mn-ea"/>
                <a:cs typeface="+mn-cs"/>
              </a:rPr>
              <a:t>alias.lol</a:t>
            </a:r>
            <a:r>
              <a:rPr lang="en-US" sz="1200" kern="1200" dirty="0" smtClean="0">
                <a:solidFill>
                  <a:schemeClr val="tx1"/>
                </a:solidFill>
                <a:latin typeface="+mn-lt"/>
                <a:ea typeface="+mn-ea"/>
                <a:cs typeface="+mn-cs"/>
              </a:rPr>
              <a:t> "log --graph --pretty=format:'%C(yellow)%</a:t>
            </a:r>
            <a:r>
              <a:rPr lang="en-US" sz="1200" kern="1200" dirty="0" err="1" smtClean="0">
                <a:solidFill>
                  <a:schemeClr val="tx1"/>
                </a:solidFill>
                <a:latin typeface="+mn-lt"/>
                <a:ea typeface="+mn-ea"/>
                <a:cs typeface="+mn-cs"/>
              </a:rPr>
              <a:t>h%Creset</a:t>
            </a:r>
            <a:r>
              <a:rPr lang="en-US" sz="1200" kern="1200" dirty="0" smtClean="0">
                <a:solidFill>
                  <a:schemeClr val="tx1"/>
                </a:solidFill>
                <a:latin typeface="+mn-lt"/>
                <a:ea typeface="+mn-ea"/>
                <a:cs typeface="+mn-cs"/>
              </a:rPr>
              <a:t> -%C(cyan)%</a:t>
            </a:r>
            <a:r>
              <a:rPr lang="en-US" sz="1200" kern="1200" dirty="0" err="1" smtClean="0">
                <a:solidFill>
                  <a:schemeClr val="tx1"/>
                </a:solidFill>
                <a:latin typeface="+mn-lt"/>
                <a:ea typeface="+mn-ea"/>
                <a:cs typeface="+mn-cs"/>
              </a:rPr>
              <a:t>d%Creset</a:t>
            </a:r>
            <a:r>
              <a:rPr lang="en-US" sz="1200" kern="1200" dirty="0" smtClean="0">
                <a:solidFill>
                  <a:schemeClr val="tx1"/>
                </a:solidFill>
                <a:latin typeface="+mn-lt"/>
                <a:ea typeface="+mn-ea"/>
                <a:cs typeface="+mn-cs"/>
              </a:rPr>
              <a:t> %s %</a:t>
            </a:r>
            <a:r>
              <a:rPr lang="en-US" sz="1200" kern="1200" dirty="0" err="1" smtClean="0">
                <a:solidFill>
                  <a:schemeClr val="tx1"/>
                </a:solidFill>
                <a:latin typeface="+mn-lt"/>
                <a:ea typeface="+mn-ea"/>
                <a:cs typeface="+mn-cs"/>
              </a:rPr>
              <a:t>Cgreen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cr</a:t>
            </a:r>
            <a:r>
              <a:rPr lang="en-US" sz="1200" kern="1200" dirty="0" smtClean="0">
                <a:solidFill>
                  <a:schemeClr val="tx1"/>
                </a:solidFill>
                <a:latin typeface="+mn-lt"/>
                <a:ea typeface="+mn-ea"/>
                <a:cs typeface="+mn-cs"/>
              </a:rPr>
              <a:t>) %C(magenta)&lt;%an&gt;%</a:t>
            </a:r>
            <a:r>
              <a:rPr lang="en-US" sz="1200" kern="1200" dirty="0" err="1" smtClean="0">
                <a:solidFill>
                  <a:schemeClr val="tx1"/>
                </a:solidFill>
                <a:latin typeface="+mn-lt"/>
                <a:ea typeface="+mn-ea"/>
                <a:cs typeface="+mn-cs"/>
              </a:rPr>
              <a:t>Creset</a:t>
            </a:r>
            <a:r>
              <a:rPr lang="en-US" sz="1200" kern="1200" dirty="0" smtClean="0">
                <a:solidFill>
                  <a:schemeClr val="tx1"/>
                </a:solidFill>
                <a:latin typeface="+mn-lt"/>
                <a:ea typeface="+mn-ea"/>
                <a:cs typeface="+mn-cs"/>
              </a:rPr>
              <a:t>' --date=relative"</a:t>
            </a:r>
          </a:p>
          <a:p>
            <a:pPr marL="0" indent="0">
              <a:buFont typeface="Arial" charset="0"/>
              <a:buNone/>
            </a:pPr>
            <a:endParaRPr lang="en-US" baseline="0" dirty="0" smtClean="0"/>
          </a:p>
          <a:p>
            <a:pPr marL="0" indent="0">
              <a:buFont typeface="Arial" charset="0"/>
              <a:buNone/>
            </a:pPr>
            <a:r>
              <a:rPr lang="en-US" baseline="0" dirty="0" smtClean="0"/>
              <a:t>List files in a commit (git FIC)</a:t>
            </a:r>
          </a:p>
          <a:p>
            <a:pPr marL="0" indent="0">
              <a:buFont typeface="Arial" charset="0"/>
              <a:buNone/>
            </a:pPr>
            <a:r>
              <a:rPr lang="en-US" dirty="0" smtClean="0"/>
              <a:t>git show --pretty="" --name-only bd61ad98 </a:t>
            </a:r>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91DA37BC-2618-48D3-8C19-932419A8340E}" type="slidenum">
              <a:rPr lang="en-US" smtClean="0"/>
              <a:t>25</a:t>
            </a:fld>
            <a:endParaRPr lang="en-US"/>
          </a:p>
        </p:txBody>
      </p:sp>
    </p:spTree>
    <p:extLst>
      <p:ext uri="{BB962C8B-B14F-4D97-AF65-F5344CB8AC3E}">
        <p14:creationId xmlns:p14="http://schemas.microsoft.com/office/powerpoint/2010/main" val="113254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B5254A-6143-422F-AE22-980A31E57037}" type="datetimeFigureOut">
              <a:rPr lang="en-US" smtClean="0"/>
              <a:t>16-11-20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366377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5254A-6143-422F-AE22-980A31E57037}" type="datetimeFigureOut">
              <a:rPr lang="en-US" smtClean="0"/>
              <a:t>16-11-20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199989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5254A-6143-422F-AE22-980A31E57037}" type="datetimeFigureOut">
              <a:rPr lang="en-US" smtClean="0"/>
              <a:t>16-11-20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223785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5254A-6143-422F-AE22-980A31E57037}" type="datetimeFigureOut">
              <a:rPr lang="en-US" smtClean="0"/>
              <a:t>16-11-20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39965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B5254A-6143-422F-AE22-980A31E57037}" type="datetimeFigureOut">
              <a:rPr lang="en-US" smtClean="0"/>
              <a:t>16-11-20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390626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B5254A-6143-422F-AE22-980A31E57037}" type="datetimeFigureOut">
              <a:rPr lang="en-US" smtClean="0"/>
              <a:t>16-11-20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386431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B5254A-6143-422F-AE22-980A31E57037}" type="datetimeFigureOut">
              <a:rPr lang="en-US" smtClean="0"/>
              <a:t>16-11-20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3129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B5254A-6143-422F-AE22-980A31E57037}" type="datetimeFigureOut">
              <a:rPr lang="en-US" smtClean="0"/>
              <a:t>16-11-20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122974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5254A-6143-422F-AE22-980A31E57037}" type="datetimeFigureOut">
              <a:rPr lang="en-US" smtClean="0"/>
              <a:t>16-11-20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282223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5254A-6143-422F-AE22-980A31E57037}" type="datetimeFigureOut">
              <a:rPr lang="en-US" smtClean="0"/>
              <a:t>16-11-20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421175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5254A-6143-422F-AE22-980A31E57037}" type="datetimeFigureOut">
              <a:rPr lang="en-US" smtClean="0"/>
              <a:t>16-11-20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C7F85-0185-4316-81DA-D6D393A6E5A1}" type="slidenum">
              <a:rPr lang="en-US" smtClean="0"/>
              <a:t>‹#›</a:t>
            </a:fld>
            <a:endParaRPr lang="en-US"/>
          </a:p>
        </p:txBody>
      </p:sp>
    </p:spTree>
    <p:extLst>
      <p:ext uri="{BB962C8B-B14F-4D97-AF65-F5344CB8AC3E}">
        <p14:creationId xmlns:p14="http://schemas.microsoft.com/office/powerpoint/2010/main" val="263997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5254A-6143-422F-AE22-980A31E57037}" type="datetimeFigureOut">
              <a:rPr lang="en-US" smtClean="0"/>
              <a:t>16-11-20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C7F85-0185-4316-81DA-D6D393A6E5A1}" type="slidenum">
              <a:rPr lang="en-US" smtClean="0"/>
              <a:t>‹#›</a:t>
            </a:fld>
            <a:endParaRPr lang="en-US"/>
          </a:p>
        </p:txBody>
      </p:sp>
    </p:spTree>
    <p:extLst>
      <p:ext uri="{BB962C8B-B14F-4D97-AF65-F5344CB8AC3E}">
        <p14:creationId xmlns:p14="http://schemas.microsoft.com/office/powerpoint/2010/main" val="2377744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it/git/blob/e83c5163316f89bfbde7d9ab23ca2e25604af290/READM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1026" name="Picture 2" descr="Image result for g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506" y="1066800"/>
            <a:ext cx="3648075" cy="36480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962400" y="2057402"/>
            <a:ext cx="5029200" cy="1470025"/>
          </a:xfrm>
        </p:spPr>
        <p:txBody>
          <a:bodyPr>
            <a:normAutofit fontScale="90000"/>
          </a:bodyPr>
          <a:lstStyle/>
          <a:p>
            <a:r>
              <a:rPr lang="en-US" sz="10000" b="1" dirty="0" smtClean="0">
                <a:solidFill>
                  <a:schemeClr val="bg1"/>
                </a:solidFill>
              </a:rPr>
              <a:t>git local</a:t>
            </a:r>
            <a:endParaRPr lang="en-US" sz="10000" b="1" dirty="0">
              <a:solidFill>
                <a:schemeClr val="bg1"/>
              </a:solidFill>
            </a:endParaRPr>
          </a:p>
        </p:txBody>
      </p:sp>
      <p:sp>
        <p:nvSpPr>
          <p:cNvPr id="3" name="Subtitle 2"/>
          <p:cNvSpPr>
            <a:spLocks noGrp="1"/>
          </p:cNvSpPr>
          <p:nvPr>
            <p:ph type="subTitle" idx="1"/>
          </p:nvPr>
        </p:nvSpPr>
        <p:spPr>
          <a:xfrm>
            <a:off x="4710180" y="3505200"/>
            <a:ext cx="2986021" cy="1752600"/>
          </a:xfrm>
        </p:spPr>
        <p:txBody>
          <a:bodyPr>
            <a:normAutofit/>
          </a:bodyPr>
          <a:lstStyle/>
          <a:p>
            <a:pPr algn="l"/>
            <a:r>
              <a:rPr lang="en-US" sz="2400" dirty="0" smtClean="0">
                <a:solidFill>
                  <a:schemeClr val="bg1"/>
                </a:solidFill>
              </a:rPr>
              <a:t>Presented </a:t>
            </a:r>
          </a:p>
          <a:p>
            <a:pPr algn="l"/>
            <a:r>
              <a:rPr lang="en-US" sz="2400" dirty="0" smtClean="0">
                <a:solidFill>
                  <a:schemeClr val="bg1"/>
                </a:solidFill>
              </a:rPr>
              <a:t>by </a:t>
            </a:r>
          </a:p>
          <a:p>
            <a:pPr algn="l"/>
            <a:r>
              <a:rPr lang="en-US" sz="2400" dirty="0" smtClean="0">
                <a:solidFill>
                  <a:schemeClr val="bg1"/>
                </a:solidFill>
              </a:rPr>
              <a:t>Sushanth bobby lloyds</a:t>
            </a:r>
            <a:endParaRPr lang="en-US" sz="2400" dirty="0">
              <a:solidFill>
                <a:schemeClr val="bg1"/>
              </a:solidFill>
            </a:endParaRPr>
          </a:p>
        </p:txBody>
      </p:sp>
    </p:spTree>
    <p:extLst>
      <p:ext uri="{BB962C8B-B14F-4D97-AF65-F5344CB8AC3E}">
        <p14:creationId xmlns:p14="http://schemas.microsoft.com/office/powerpoint/2010/main" val="3521685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concepts</a:t>
            </a:r>
            <a:endParaRPr lang="en-US" dirty="0"/>
          </a:p>
        </p:txBody>
      </p:sp>
      <p:pic>
        <p:nvPicPr>
          <p:cNvPr id="4" name="Picture 2" descr="Git Architechture - Git Tutorial - Edurek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91001" y="1447802"/>
            <a:ext cx="4827314"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304800" y="1417639"/>
            <a:ext cx="38862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 file can be in any of the following states</a:t>
            </a:r>
          </a:p>
          <a:p>
            <a:r>
              <a:rPr lang="en-US" sz="1800" b="1" dirty="0" smtClean="0"/>
              <a:t>untracked</a:t>
            </a:r>
            <a:r>
              <a:rPr lang="en-US" sz="1800" dirty="0"/>
              <a:t>: the file is not tracked by the Git repository. This means that the file never staged nor committed</a:t>
            </a:r>
            <a:r>
              <a:rPr lang="en-US" sz="1800" dirty="0" smtClean="0"/>
              <a:t>.</a:t>
            </a:r>
          </a:p>
          <a:p>
            <a:endParaRPr lang="en-US" sz="1800" dirty="0"/>
          </a:p>
          <a:p>
            <a:r>
              <a:rPr lang="en-US" sz="1800" b="1" dirty="0" smtClean="0"/>
              <a:t>tracked</a:t>
            </a:r>
            <a:r>
              <a:rPr lang="en-US" sz="1800" dirty="0"/>
              <a:t>: committed and not </a:t>
            </a:r>
            <a:r>
              <a:rPr lang="en-US" sz="1800" dirty="0" smtClean="0"/>
              <a:t>staged</a:t>
            </a:r>
          </a:p>
          <a:p>
            <a:endParaRPr lang="en-US" sz="1800" dirty="0"/>
          </a:p>
          <a:p>
            <a:r>
              <a:rPr lang="en-US" sz="1800" b="1" dirty="0"/>
              <a:t>staged</a:t>
            </a:r>
            <a:r>
              <a:rPr lang="en-US" sz="1800" dirty="0"/>
              <a:t>: staged to be included in the next </a:t>
            </a:r>
            <a:r>
              <a:rPr lang="en-US" sz="1800" dirty="0" smtClean="0"/>
              <a:t>commit</a:t>
            </a:r>
          </a:p>
          <a:p>
            <a:endParaRPr lang="en-US" sz="1800" dirty="0"/>
          </a:p>
          <a:p>
            <a:r>
              <a:rPr lang="en-US" sz="1800" b="1" dirty="0" smtClean="0"/>
              <a:t>dirty/modified</a:t>
            </a:r>
            <a:r>
              <a:rPr lang="en-US" sz="1800" dirty="0"/>
              <a:t>: the file has changed but the change is not </a:t>
            </a:r>
            <a:r>
              <a:rPr lang="en-US" sz="1800" dirty="0" smtClean="0"/>
              <a:t>staged</a:t>
            </a:r>
            <a:r>
              <a:rPr lang="en-US" sz="1800" dirty="0"/>
              <a:t/>
            </a:r>
            <a:br>
              <a:rPr lang="en-US" sz="1800" dirty="0"/>
            </a:br>
            <a:endParaRPr lang="en-US" sz="1800" dirty="0"/>
          </a:p>
        </p:txBody>
      </p:sp>
    </p:spTree>
    <p:extLst>
      <p:ext uri="{BB962C8B-B14F-4D97-AF65-F5344CB8AC3E}">
        <p14:creationId xmlns:p14="http://schemas.microsoft.com/office/powerpoint/2010/main" val="42940872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1002" y="1066802"/>
            <a:ext cx="5476799" cy="431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79664" y="1022975"/>
            <a:ext cx="3429001" cy="5758825"/>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t>(feature) branch has two additional commits D &amp; E</a:t>
            </a:r>
          </a:p>
          <a:p>
            <a:pPr marL="0" indent="0">
              <a:buFont typeface="Arial" pitchFamily="34" charset="0"/>
              <a:buNone/>
            </a:pPr>
            <a:endParaRPr lang="en-US" sz="1600" dirty="0" smtClean="0"/>
          </a:p>
          <a:p>
            <a:pPr marL="0" indent="0">
              <a:buFont typeface="Arial" pitchFamily="34" charset="0"/>
              <a:buNone/>
            </a:pPr>
            <a:r>
              <a:rPr lang="en-US" sz="1600" dirty="0" smtClean="0"/>
              <a:t>(master) branch has one additional commit F</a:t>
            </a:r>
          </a:p>
          <a:p>
            <a:pPr marL="0" indent="0">
              <a:buFont typeface="Arial" pitchFamily="34" charset="0"/>
              <a:buNone/>
            </a:pPr>
            <a:endParaRPr lang="en-US" sz="1600" dirty="0" smtClean="0"/>
          </a:p>
          <a:p>
            <a:pPr marL="0" indent="0">
              <a:buFont typeface="Arial" pitchFamily="34" charset="0"/>
              <a:buNone/>
            </a:pPr>
            <a:r>
              <a:rPr lang="en-US" sz="1600" dirty="0" smtClean="0"/>
              <a:t>Git rebase replays master commit F on top of feature commits.</a:t>
            </a:r>
          </a:p>
          <a:p>
            <a:pPr marL="0" indent="0">
              <a:buFont typeface="Arial" pitchFamily="34" charset="0"/>
              <a:buNone/>
            </a:pPr>
            <a:endParaRPr lang="en-US" sz="1600" dirty="0"/>
          </a:p>
          <a:p>
            <a:pPr marL="0" indent="0">
              <a:buFont typeface="Arial" pitchFamily="34" charset="0"/>
              <a:buNone/>
            </a:pPr>
            <a:r>
              <a:rPr lang="en-US" sz="1600" dirty="0" smtClean="0"/>
              <a:t>Now you can see commits D&amp;E after commit C and F commit is the HEAD( latest) which it had applied last with new commit SHA1 value that’s rebasing.</a:t>
            </a:r>
          </a:p>
          <a:p>
            <a:pPr marL="0" indent="0">
              <a:buFont typeface="Arial" pitchFamily="34" charset="0"/>
              <a:buNone/>
            </a:pPr>
            <a:endParaRPr lang="en-US" sz="1600" dirty="0"/>
          </a:p>
          <a:p>
            <a:pPr marL="0" indent="0">
              <a:buFont typeface="Arial" pitchFamily="34" charset="0"/>
              <a:buNone/>
            </a:pPr>
            <a:r>
              <a:rPr lang="en-US" sz="1600" dirty="0" smtClean="0"/>
              <a:t>Now you don’t need to merge feature branch to master its already up to date. So, feature branch can be deleted.</a:t>
            </a:r>
          </a:p>
          <a:p>
            <a:pPr marL="0" indent="0">
              <a:buFont typeface="Arial" pitchFamily="34" charset="0"/>
              <a:buNone/>
            </a:pPr>
            <a:r>
              <a:rPr lang="en-US" sz="1600" b="1" dirty="0" smtClean="0">
                <a:solidFill>
                  <a:srgbClr val="0000FF"/>
                </a:solidFill>
              </a:rPr>
              <a:t>git branch –d feature</a:t>
            </a:r>
          </a:p>
          <a:p>
            <a:pPr marL="0" indent="0">
              <a:buFont typeface="Arial" pitchFamily="34" charset="0"/>
              <a:buNone/>
            </a:pPr>
            <a:endParaRPr lang="en-US" sz="1600" b="1" dirty="0">
              <a:solidFill>
                <a:srgbClr val="0000FF"/>
              </a:solidFill>
            </a:endParaRPr>
          </a:p>
        </p:txBody>
      </p:sp>
      <p:sp>
        <p:nvSpPr>
          <p:cNvPr id="7" name="Title 1"/>
          <p:cNvSpPr>
            <a:spLocks noGrp="1"/>
          </p:cNvSpPr>
          <p:nvPr>
            <p:ph type="title"/>
          </p:nvPr>
        </p:nvSpPr>
        <p:spPr>
          <a:xfrm>
            <a:off x="457200" y="0"/>
            <a:ext cx="8229600" cy="858753"/>
          </a:xfrm>
        </p:spPr>
        <p:txBody>
          <a:bodyPr/>
          <a:lstStyle/>
          <a:p>
            <a:r>
              <a:rPr lang="en-US" dirty="0" smtClean="0"/>
              <a:t>git rebase</a:t>
            </a:r>
            <a:endParaRPr lang="en-US" dirty="0"/>
          </a:p>
        </p:txBody>
      </p:sp>
    </p:spTree>
    <p:extLst>
      <p:ext uri="{BB962C8B-B14F-4D97-AF65-F5344CB8AC3E}">
        <p14:creationId xmlns:p14="http://schemas.microsoft.com/office/powerpoint/2010/main" val="23910181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
            <a:ext cx="8229600" cy="780685"/>
          </a:xfrm>
        </p:spPr>
        <p:txBody>
          <a:bodyPr/>
          <a:lstStyle/>
          <a:p>
            <a:r>
              <a:rPr lang="en-US" dirty="0" smtClean="0"/>
              <a:t>Rebasing</a:t>
            </a:r>
            <a:endParaRPr lang="en-US" dirty="0"/>
          </a:p>
        </p:txBody>
      </p:sp>
      <p:sp>
        <p:nvSpPr>
          <p:cNvPr id="3" name="Content Placeholder 2"/>
          <p:cNvSpPr>
            <a:spLocks noGrp="1"/>
          </p:cNvSpPr>
          <p:nvPr>
            <p:ph idx="1"/>
          </p:nvPr>
        </p:nvSpPr>
        <p:spPr>
          <a:xfrm>
            <a:off x="457200" y="1124976"/>
            <a:ext cx="8229600" cy="5476415"/>
          </a:xfrm>
        </p:spPr>
        <p:txBody>
          <a:bodyPr>
            <a:normAutofit fontScale="92500" lnSpcReduction="10000"/>
          </a:bodyPr>
          <a:lstStyle/>
          <a:p>
            <a:pPr marL="0" indent="0">
              <a:buNone/>
            </a:pPr>
            <a:r>
              <a:rPr lang="en-US" dirty="0" smtClean="0"/>
              <a:t>What we have seen is, rebasing master on top of feature.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Now lets see rebasing feature on top of master</a:t>
            </a:r>
          </a:p>
        </p:txBody>
      </p:sp>
      <p:sp>
        <p:nvSpPr>
          <p:cNvPr id="4" name="Oval 3"/>
          <p:cNvSpPr/>
          <p:nvPr/>
        </p:nvSpPr>
        <p:spPr>
          <a:xfrm>
            <a:off x="1718699" y="3577335"/>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2928692" y="356813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 name="Oval 5"/>
          <p:cNvSpPr/>
          <p:nvPr/>
        </p:nvSpPr>
        <p:spPr>
          <a:xfrm>
            <a:off x="4138684" y="356813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7" name="Straight Arrow Connector 6"/>
          <p:cNvCxnSpPr>
            <a:stCxn id="5" idx="2"/>
            <a:endCxn id="4" idx="6"/>
          </p:cNvCxnSpPr>
          <p:nvPr/>
        </p:nvCxnSpPr>
        <p:spPr>
          <a:xfrm flipH="1">
            <a:off x="2395291" y="3906427"/>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5" idx="6"/>
          </p:cNvCxnSpPr>
          <p:nvPr/>
        </p:nvCxnSpPr>
        <p:spPr>
          <a:xfrm flipH="1">
            <a:off x="3605284" y="3906425"/>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136642" y="2893996"/>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0" name="Straight Arrow Connector 9"/>
          <p:cNvCxnSpPr>
            <a:stCxn id="9" idx="2"/>
            <a:endCxn id="15" idx="0"/>
          </p:cNvCxnSpPr>
          <p:nvPr/>
        </p:nvCxnSpPr>
        <p:spPr>
          <a:xfrm>
            <a:off x="7683122" y="3352000"/>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05484" y="4504207"/>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2" name="Rounded Rectangle 11"/>
          <p:cNvSpPr/>
          <p:nvPr/>
        </p:nvSpPr>
        <p:spPr>
          <a:xfrm>
            <a:off x="6119884" y="5409398"/>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3" name="Oval 12"/>
          <p:cNvSpPr/>
          <p:nvPr/>
        </p:nvSpPr>
        <p:spPr>
          <a:xfrm>
            <a:off x="6322327" y="4504207"/>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4" name="Straight Arrow Connector 13"/>
          <p:cNvCxnSpPr>
            <a:stCxn id="13" idx="2"/>
            <a:endCxn id="11" idx="6"/>
          </p:cNvCxnSpPr>
          <p:nvPr/>
        </p:nvCxnSpPr>
        <p:spPr>
          <a:xfrm flipH="1">
            <a:off x="5882078" y="4842502"/>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374449" y="3589807"/>
            <a:ext cx="676593" cy="676593"/>
          </a:xfrm>
          <a:prstGeom prst="ellipse">
            <a:avLst/>
          </a:prstGeom>
          <a:solidFill>
            <a:schemeClr val="accent6">
              <a:lumMod val="60000"/>
              <a:lumOff val="40000"/>
            </a:schemeClr>
          </a:solidFill>
          <a:ln w="762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sp>
        <p:nvSpPr>
          <p:cNvPr id="16" name="TextBox 15"/>
          <p:cNvSpPr txBox="1"/>
          <p:nvPr/>
        </p:nvSpPr>
        <p:spPr>
          <a:xfrm>
            <a:off x="7336679" y="2285198"/>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17" name="Straight Arrow Connector 16"/>
          <p:cNvCxnSpPr>
            <a:stCxn id="16" idx="2"/>
            <a:endCxn id="9" idx="0"/>
          </p:cNvCxnSpPr>
          <p:nvPr/>
        </p:nvCxnSpPr>
        <p:spPr>
          <a:xfrm flipH="1">
            <a:off x="7683121" y="2654530"/>
            <a:ext cx="10740" cy="23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a:endCxn id="6" idx="5"/>
          </p:cNvCxnSpPr>
          <p:nvPr/>
        </p:nvCxnSpPr>
        <p:spPr>
          <a:xfrm flipH="1" flipV="1">
            <a:off x="4716192" y="4145636"/>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0"/>
            <a:endCxn id="13" idx="4"/>
          </p:cNvCxnSpPr>
          <p:nvPr/>
        </p:nvCxnSpPr>
        <p:spPr>
          <a:xfrm flipH="1" flipV="1">
            <a:off x="6660623" y="5180798"/>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40849" y="3558168"/>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1" name="Oval 20"/>
          <p:cNvSpPr/>
          <p:nvPr/>
        </p:nvSpPr>
        <p:spPr>
          <a:xfrm>
            <a:off x="6298443" y="3558168"/>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22" name="Straight Arrow Connector 21"/>
          <p:cNvCxnSpPr>
            <a:stCxn id="21" idx="2"/>
            <a:endCxn id="20" idx="6"/>
          </p:cNvCxnSpPr>
          <p:nvPr/>
        </p:nvCxnSpPr>
        <p:spPr>
          <a:xfrm flipH="1">
            <a:off x="5917442" y="3896464"/>
            <a:ext cx="3810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6" idx="6"/>
          </p:cNvCxnSpPr>
          <p:nvPr/>
        </p:nvCxnSpPr>
        <p:spPr>
          <a:xfrm flipH="1">
            <a:off x="4815277" y="3896466"/>
            <a:ext cx="425572" cy="996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a:endCxn id="21" idx="6"/>
          </p:cNvCxnSpPr>
          <p:nvPr/>
        </p:nvCxnSpPr>
        <p:spPr>
          <a:xfrm flipH="1" flipV="1">
            <a:off x="6975036" y="3896464"/>
            <a:ext cx="399414" cy="3163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1622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b="1" dirty="0" smtClean="0">
                <a:solidFill>
                  <a:srgbClr val="C00000"/>
                </a:solidFill>
              </a:rPr>
              <a:t>Git </a:t>
            </a:r>
            <a:r>
              <a:rPr lang="en-US" sz="1600" b="1" dirty="0">
                <a:solidFill>
                  <a:srgbClr val="C00000"/>
                </a:solidFill>
              </a:rPr>
              <a:t>checks which is the latest commit both branch have in common(ancestor</a:t>
            </a:r>
            <a:r>
              <a:rPr lang="en-US" sz="1600" b="1" dirty="0" smtClean="0">
                <a:solidFill>
                  <a:srgbClr val="C00000"/>
                </a:solidFill>
              </a:rPr>
              <a:t>)</a:t>
            </a:r>
          </a:p>
          <a:p>
            <a:pPr>
              <a:buAutoNum type="arabicPeriod"/>
            </a:pPr>
            <a:r>
              <a:rPr lang="en-US" sz="1600" dirty="0"/>
              <a:t>Git looks at the current branch and see's what has changed and saves it internally and removes it</a:t>
            </a:r>
            <a:r>
              <a:rPr lang="en-US" sz="1600" dirty="0" smtClean="0"/>
              <a:t>.</a:t>
            </a:r>
          </a:p>
          <a:p>
            <a:pPr>
              <a:buAutoNum type="arabicPeriod"/>
            </a:pPr>
            <a:r>
              <a:rPr lang="en-US" sz="1600" dirty="0"/>
              <a:t>Git gets the </a:t>
            </a:r>
            <a:r>
              <a:rPr lang="en-US" sz="1600" dirty="0" smtClean="0"/>
              <a:t>master </a:t>
            </a:r>
            <a:r>
              <a:rPr lang="en-US" sz="1600" dirty="0"/>
              <a:t>branch commits and applies on top of </a:t>
            </a:r>
            <a:r>
              <a:rPr lang="en-US" sz="1600" dirty="0" smtClean="0"/>
              <a:t>feature(</a:t>
            </a:r>
            <a:r>
              <a:rPr lang="en-US" sz="1600" dirty="0" err="1" smtClean="0"/>
              <a:t>ie</a:t>
            </a:r>
            <a:r>
              <a:rPr lang="en-US" sz="1600" dirty="0"/>
              <a:t>., on top of </a:t>
            </a:r>
            <a:r>
              <a:rPr lang="en-US" sz="1600" dirty="0" smtClean="0"/>
              <a:t>ancestor </a:t>
            </a:r>
            <a:r>
              <a:rPr lang="en-US" sz="1600" dirty="0"/>
              <a:t>commits). Now both the branch will look the same</a:t>
            </a:r>
            <a:r>
              <a:rPr lang="en-US" sz="1600" dirty="0" smtClean="0"/>
              <a:t>.</a:t>
            </a:r>
          </a:p>
          <a:p>
            <a:pPr>
              <a:buFont typeface="Arial" pitchFamily="34" charset="0"/>
              <a:buAutoNum type="arabicPeriod"/>
            </a:pPr>
            <a:r>
              <a:rPr lang="en-US" sz="1600" dirty="0"/>
              <a:t>Next git applies the </a:t>
            </a:r>
            <a:r>
              <a:rPr lang="en-US" sz="1600" dirty="0" smtClean="0"/>
              <a:t>feature </a:t>
            </a:r>
            <a:r>
              <a:rPr lang="en-US" sz="1600" dirty="0"/>
              <a:t>commits which it had saved </a:t>
            </a:r>
            <a:r>
              <a:rPr lang="en-US" sz="1600" dirty="0" smtClean="0"/>
              <a:t>internally </a:t>
            </a:r>
            <a:r>
              <a:rPr lang="en-US" sz="1600" dirty="0"/>
              <a:t>on top of </a:t>
            </a:r>
            <a:r>
              <a:rPr lang="en-US" sz="1600" dirty="0" smtClean="0"/>
              <a:t>master </a:t>
            </a:r>
            <a:r>
              <a:rPr lang="en-US" sz="1600" dirty="0"/>
              <a:t>branch commits. </a:t>
            </a:r>
          </a:p>
        </p:txBody>
      </p:sp>
      <p:sp>
        <p:nvSpPr>
          <p:cNvPr id="4" name="Oval 3"/>
          <p:cNvSpPr/>
          <p:nvPr/>
        </p:nvSpPr>
        <p:spPr>
          <a:xfrm>
            <a:off x="2590800" y="38075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3800794"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 name="Oval 5"/>
          <p:cNvSpPr/>
          <p:nvPr/>
        </p:nvSpPr>
        <p:spPr>
          <a:xfrm>
            <a:off x="5010787" y="3798334"/>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7" name="Straight Arrow Connector 6"/>
          <p:cNvCxnSpPr>
            <a:stCxn id="5" idx="2"/>
            <a:endCxn id="4" idx="6"/>
          </p:cNvCxnSpPr>
          <p:nvPr/>
        </p:nvCxnSpPr>
        <p:spPr>
          <a:xfrm flipH="1">
            <a:off x="3267393" y="4136631"/>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5" idx="6"/>
          </p:cNvCxnSpPr>
          <p:nvPr/>
        </p:nvCxnSpPr>
        <p:spPr>
          <a:xfrm flipH="1">
            <a:off x="4477386" y="4136629"/>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925186" y="3124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0" name="Straight Arrow Connector 9"/>
          <p:cNvCxnSpPr>
            <a:stCxn id="9" idx="2"/>
            <a:endCxn id="15" idx="0"/>
          </p:cNvCxnSpPr>
          <p:nvPr/>
        </p:nvCxnSpPr>
        <p:spPr>
          <a:xfrm>
            <a:off x="6471666" y="3582204"/>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077587" y="473441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2" name="Rounded Rectangle 11"/>
          <p:cNvSpPr/>
          <p:nvPr/>
        </p:nvSpPr>
        <p:spPr>
          <a:xfrm>
            <a:off x="6991986" y="563960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3" name="Oval 12"/>
          <p:cNvSpPr/>
          <p:nvPr/>
        </p:nvSpPr>
        <p:spPr>
          <a:xfrm>
            <a:off x="7194429" y="473441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4" name="Straight Arrow Connector 13"/>
          <p:cNvCxnSpPr>
            <a:stCxn id="13" idx="2"/>
            <a:endCxn id="11" idx="6"/>
          </p:cNvCxnSpPr>
          <p:nvPr/>
        </p:nvCxnSpPr>
        <p:spPr>
          <a:xfrm flipH="1">
            <a:off x="6754180" y="5072706"/>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62994" y="382001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16" name="Straight Arrow Connector 15"/>
          <p:cNvCxnSpPr>
            <a:stCxn id="15" idx="2"/>
            <a:endCxn id="6" idx="6"/>
          </p:cNvCxnSpPr>
          <p:nvPr/>
        </p:nvCxnSpPr>
        <p:spPr>
          <a:xfrm flipH="1" flipV="1">
            <a:off x="5687380" y="4136629"/>
            <a:ext cx="475614" cy="2167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62800" y="63246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18" name="Straight Arrow Connector 17"/>
          <p:cNvCxnSpPr>
            <a:stCxn id="17" idx="0"/>
            <a:endCxn id="12" idx="2"/>
          </p:cNvCxnSpPr>
          <p:nvPr/>
        </p:nvCxnSpPr>
        <p:spPr>
          <a:xfrm flipV="1">
            <a:off x="7519982" y="6097604"/>
            <a:ext cx="18483" cy="226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a:endCxn id="6" idx="5"/>
          </p:cNvCxnSpPr>
          <p:nvPr/>
        </p:nvCxnSpPr>
        <p:spPr>
          <a:xfrm flipH="1" flipV="1">
            <a:off x="5588295" y="4375840"/>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13" idx="4"/>
          </p:cNvCxnSpPr>
          <p:nvPr/>
        </p:nvCxnSpPr>
        <p:spPr>
          <a:xfrm flipH="1" flipV="1">
            <a:off x="7532725" y="5411002"/>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7239000" y="1431346"/>
            <a:ext cx="1873643" cy="184525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2000" b="1" dirty="0" smtClean="0"/>
              <a:t>Have this in mind</a:t>
            </a:r>
          </a:p>
          <a:p>
            <a:pPr marL="0" indent="0" algn="r">
              <a:buFont typeface="Arial" pitchFamily="34" charset="0"/>
              <a:buNone/>
            </a:pPr>
            <a:r>
              <a:rPr lang="en-US" sz="2000" dirty="0" smtClean="0"/>
              <a:t>A is B’s base</a:t>
            </a:r>
          </a:p>
          <a:p>
            <a:pPr marL="0" indent="0" algn="r">
              <a:buFont typeface="Arial" pitchFamily="34" charset="0"/>
              <a:buNone/>
            </a:pPr>
            <a:r>
              <a:rPr lang="en-US" sz="2000" dirty="0" smtClean="0"/>
              <a:t>B is C’s base</a:t>
            </a:r>
          </a:p>
          <a:p>
            <a:pPr marL="0" indent="0" algn="r">
              <a:buFont typeface="Arial" pitchFamily="34" charset="0"/>
              <a:buNone/>
            </a:pPr>
            <a:r>
              <a:rPr lang="en-US" sz="2000" dirty="0" smtClean="0"/>
              <a:t>C is F’s base </a:t>
            </a:r>
          </a:p>
          <a:p>
            <a:pPr marL="0" indent="0" algn="r">
              <a:buFont typeface="Arial" pitchFamily="34" charset="0"/>
              <a:buNone/>
            </a:pPr>
            <a:r>
              <a:rPr lang="en-US" sz="2000" dirty="0" smtClean="0"/>
              <a:t>C is D’s base</a:t>
            </a:r>
          </a:p>
          <a:p>
            <a:pPr marL="0" indent="0" algn="r">
              <a:buFont typeface="Arial" pitchFamily="34" charset="0"/>
              <a:buNone/>
            </a:pPr>
            <a:r>
              <a:rPr lang="en-US" sz="2000" dirty="0" smtClean="0"/>
              <a:t>D is E’s base</a:t>
            </a:r>
            <a:endParaRPr lang="en-US" sz="2000" dirty="0"/>
          </a:p>
        </p:txBody>
      </p:sp>
      <p:sp>
        <p:nvSpPr>
          <p:cNvPr id="28"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feature</a:t>
            </a:r>
          </a:p>
          <a:p>
            <a:pPr marL="0" indent="0">
              <a:buFont typeface="Arial" pitchFamily="34" charset="0"/>
              <a:buNone/>
            </a:pPr>
            <a:r>
              <a:rPr lang="en-US" sz="1600" dirty="0" smtClean="0"/>
              <a:t>git rebase master</a:t>
            </a:r>
            <a:endParaRPr lang="en-US" sz="1600" dirty="0"/>
          </a:p>
        </p:txBody>
      </p:sp>
      <p:sp>
        <p:nvSpPr>
          <p:cNvPr id="25"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6" name="TextBox 25"/>
          <p:cNvSpPr txBox="1"/>
          <p:nvPr/>
        </p:nvSpPr>
        <p:spPr>
          <a:xfrm>
            <a:off x="102358" y="6096000"/>
            <a:ext cx="5536442" cy="738664"/>
          </a:xfrm>
          <a:prstGeom prst="rect">
            <a:avLst/>
          </a:prstGeom>
          <a:noFill/>
        </p:spPr>
        <p:txBody>
          <a:bodyPr wrap="square" rtlCol="0">
            <a:spAutoFit/>
          </a:bodyPr>
          <a:lstStyle/>
          <a:p>
            <a:r>
              <a:rPr lang="en-US" sz="1400" b="1" dirty="0" smtClean="0"/>
              <a:t>Result of above commands would be : </a:t>
            </a:r>
          </a:p>
          <a:p>
            <a:r>
              <a:rPr lang="en-US" sz="1400" dirty="0" smtClean="0"/>
              <a:t>Rebase current branch(feature) on top of master basically it will put commit D&amp;E after F</a:t>
            </a:r>
            <a:endParaRPr lang="en-US" sz="1400" dirty="0"/>
          </a:p>
        </p:txBody>
      </p:sp>
    </p:spTree>
    <p:extLst>
      <p:ext uri="{BB962C8B-B14F-4D97-AF65-F5344CB8AC3E}">
        <p14:creationId xmlns:p14="http://schemas.microsoft.com/office/powerpoint/2010/main" val="4239291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dirty="0"/>
              <a:t>Git checks which is the latest commit both branch have in common(ancestor)</a:t>
            </a:r>
          </a:p>
          <a:p>
            <a:pPr>
              <a:buAutoNum type="arabicPeriod"/>
            </a:pPr>
            <a:r>
              <a:rPr lang="en-US" sz="1600" b="1" dirty="0">
                <a:solidFill>
                  <a:srgbClr val="C00000"/>
                </a:solidFill>
              </a:rPr>
              <a:t>Git looks at the current branch and see's what has changed and saves it internally </a:t>
            </a:r>
            <a:r>
              <a:rPr lang="en-US" sz="1600" b="1" dirty="0"/>
              <a:t>and removes it</a:t>
            </a:r>
            <a:r>
              <a:rPr lang="en-US" sz="1600" b="1" dirty="0" smtClean="0">
                <a:solidFill>
                  <a:srgbClr val="C00000"/>
                </a:solidFill>
              </a:rPr>
              <a:t>.</a:t>
            </a:r>
          </a:p>
          <a:p>
            <a:pPr>
              <a:buAutoNum type="arabicPeriod"/>
            </a:pPr>
            <a:r>
              <a:rPr lang="en-US" sz="1600" dirty="0"/>
              <a:t>Git gets the master branch commits and applies on top of feature(</a:t>
            </a:r>
            <a:r>
              <a:rPr lang="en-US" sz="1600" dirty="0" err="1"/>
              <a:t>ie</a:t>
            </a:r>
            <a:r>
              <a:rPr lang="en-US" sz="1600" dirty="0"/>
              <a:t>., on top of ancestor commits). Now both the branch will look the same.</a:t>
            </a:r>
          </a:p>
          <a:p>
            <a:pPr>
              <a:buFont typeface="Arial" pitchFamily="34" charset="0"/>
              <a:buAutoNum type="arabicPeriod"/>
            </a:pPr>
            <a:r>
              <a:rPr lang="en-US" sz="1600" dirty="0"/>
              <a:t>Next git applies the feature commits which it had saved internally on top of master branch commits. </a:t>
            </a:r>
          </a:p>
        </p:txBody>
      </p:sp>
      <p:sp>
        <p:nvSpPr>
          <p:cNvPr id="27" name="Content Placeholder 2"/>
          <p:cNvSpPr txBox="1">
            <a:spLocks/>
          </p:cNvSpPr>
          <p:nvPr/>
        </p:nvSpPr>
        <p:spPr>
          <a:xfrm>
            <a:off x="7239000" y="1431346"/>
            <a:ext cx="1873643" cy="184525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2000" b="1" dirty="0" smtClean="0"/>
              <a:t>Have this in mind</a:t>
            </a:r>
          </a:p>
          <a:p>
            <a:pPr marL="0" indent="0" algn="r">
              <a:buFont typeface="Arial" pitchFamily="34" charset="0"/>
              <a:buNone/>
            </a:pPr>
            <a:r>
              <a:rPr lang="en-US" sz="2000" dirty="0" smtClean="0"/>
              <a:t>A is B’s base</a:t>
            </a:r>
          </a:p>
          <a:p>
            <a:pPr marL="0" indent="0" algn="r">
              <a:buFont typeface="Arial" pitchFamily="34" charset="0"/>
              <a:buNone/>
            </a:pPr>
            <a:r>
              <a:rPr lang="en-US" sz="2000" dirty="0" smtClean="0"/>
              <a:t>B is C’s base</a:t>
            </a:r>
          </a:p>
          <a:p>
            <a:pPr marL="0" indent="0" algn="r">
              <a:buFont typeface="Arial" pitchFamily="34" charset="0"/>
              <a:buNone/>
            </a:pPr>
            <a:r>
              <a:rPr lang="en-US" sz="2000" dirty="0" smtClean="0"/>
              <a:t>C is F’s base </a:t>
            </a:r>
          </a:p>
          <a:p>
            <a:pPr marL="0" indent="0" algn="r">
              <a:buFont typeface="Arial" pitchFamily="34" charset="0"/>
              <a:buNone/>
            </a:pPr>
            <a:r>
              <a:rPr lang="en-US" sz="2000" dirty="0" smtClean="0"/>
              <a:t>C is D’s base</a:t>
            </a:r>
          </a:p>
          <a:p>
            <a:pPr marL="0" indent="0" algn="r">
              <a:buFont typeface="Arial" pitchFamily="34" charset="0"/>
              <a:buNone/>
            </a:pPr>
            <a:r>
              <a:rPr lang="en-US" sz="2000" dirty="0" smtClean="0"/>
              <a:t>D is E’s base</a:t>
            </a:r>
            <a:endParaRPr lang="en-US" sz="2000" dirty="0"/>
          </a:p>
        </p:txBody>
      </p:sp>
      <p:sp>
        <p:nvSpPr>
          <p:cNvPr id="25"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3" name="Oval 22"/>
          <p:cNvSpPr/>
          <p:nvPr/>
        </p:nvSpPr>
        <p:spPr>
          <a:xfrm>
            <a:off x="2590800" y="38075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26" name="Oval 25"/>
          <p:cNvSpPr/>
          <p:nvPr/>
        </p:nvSpPr>
        <p:spPr>
          <a:xfrm>
            <a:off x="3800794"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8" name="Oval 27"/>
          <p:cNvSpPr/>
          <p:nvPr/>
        </p:nvSpPr>
        <p:spPr>
          <a:xfrm>
            <a:off x="5010787"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9" name="Straight Arrow Connector 28"/>
          <p:cNvCxnSpPr>
            <a:stCxn id="26" idx="2"/>
            <a:endCxn id="23" idx="6"/>
          </p:cNvCxnSpPr>
          <p:nvPr/>
        </p:nvCxnSpPr>
        <p:spPr>
          <a:xfrm flipH="1">
            <a:off x="3267393" y="4136631"/>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8" idx="2"/>
            <a:endCxn id="26" idx="6"/>
          </p:cNvCxnSpPr>
          <p:nvPr/>
        </p:nvCxnSpPr>
        <p:spPr>
          <a:xfrm flipH="1">
            <a:off x="4477386" y="4136629"/>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925186" y="3124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32" name="Straight Arrow Connector 31"/>
          <p:cNvCxnSpPr>
            <a:stCxn id="31" idx="2"/>
            <a:endCxn id="37" idx="0"/>
          </p:cNvCxnSpPr>
          <p:nvPr/>
        </p:nvCxnSpPr>
        <p:spPr>
          <a:xfrm>
            <a:off x="6471666" y="3582204"/>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077587" y="4734411"/>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34" name="Rounded Rectangle 33"/>
          <p:cNvSpPr/>
          <p:nvPr/>
        </p:nvSpPr>
        <p:spPr>
          <a:xfrm>
            <a:off x="6991986" y="563960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35" name="Oval 34"/>
          <p:cNvSpPr/>
          <p:nvPr/>
        </p:nvSpPr>
        <p:spPr>
          <a:xfrm>
            <a:off x="7194429" y="4734411"/>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36" name="Straight Arrow Connector 35"/>
          <p:cNvCxnSpPr>
            <a:stCxn id="35" idx="2"/>
            <a:endCxn id="33" idx="6"/>
          </p:cNvCxnSpPr>
          <p:nvPr/>
        </p:nvCxnSpPr>
        <p:spPr>
          <a:xfrm flipH="1">
            <a:off x="6754180" y="5072706"/>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162994" y="382001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38" name="Straight Arrow Connector 37"/>
          <p:cNvCxnSpPr>
            <a:stCxn id="37" idx="2"/>
            <a:endCxn id="28" idx="6"/>
          </p:cNvCxnSpPr>
          <p:nvPr/>
        </p:nvCxnSpPr>
        <p:spPr>
          <a:xfrm flipH="1" flipV="1">
            <a:off x="5687380" y="4136629"/>
            <a:ext cx="475614" cy="2167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162800" y="63246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40" name="Straight Arrow Connector 39"/>
          <p:cNvCxnSpPr>
            <a:stCxn id="39" idx="0"/>
            <a:endCxn id="34" idx="2"/>
          </p:cNvCxnSpPr>
          <p:nvPr/>
        </p:nvCxnSpPr>
        <p:spPr>
          <a:xfrm flipV="1">
            <a:off x="7519982" y="6097604"/>
            <a:ext cx="18483" cy="226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1"/>
            <a:endCxn id="28" idx="5"/>
          </p:cNvCxnSpPr>
          <p:nvPr/>
        </p:nvCxnSpPr>
        <p:spPr>
          <a:xfrm flipH="1" flipV="1">
            <a:off x="5588295" y="4375840"/>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0"/>
            <a:endCxn id="35" idx="4"/>
          </p:cNvCxnSpPr>
          <p:nvPr/>
        </p:nvCxnSpPr>
        <p:spPr>
          <a:xfrm flipH="1" flipV="1">
            <a:off x="7532725" y="5411002"/>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feature</a:t>
            </a:r>
          </a:p>
          <a:p>
            <a:pPr marL="0" indent="0">
              <a:buFont typeface="Arial" pitchFamily="34" charset="0"/>
              <a:buNone/>
            </a:pPr>
            <a:r>
              <a:rPr lang="en-US" sz="1600" dirty="0" smtClean="0"/>
              <a:t>git rebase master</a:t>
            </a:r>
            <a:endParaRPr lang="en-US" sz="1600" dirty="0"/>
          </a:p>
        </p:txBody>
      </p:sp>
    </p:spTree>
    <p:extLst>
      <p:ext uri="{BB962C8B-B14F-4D97-AF65-F5344CB8AC3E}">
        <p14:creationId xmlns:p14="http://schemas.microsoft.com/office/powerpoint/2010/main" val="6662132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dirty="0"/>
              <a:t>Git checks which is the latest commit both branch have in common(ancestor)</a:t>
            </a:r>
          </a:p>
          <a:p>
            <a:pPr>
              <a:buAutoNum type="arabicPeriod"/>
            </a:pPr>
            <a:r>
              <a:rPr lang="en-US" sz="1600" b="1" dirty="0">
                <a:solidFill>
                  <a:srgbClr val="C00000"/>
                </a:solidFill>
              </a:rPr>
              <a:t>Git looks at the current branch and see's what has changed and saves it internally and removes it</a:t>
            </a:r>
            <a:r>
              <a:rPr lang="en-US" sz="1600" b="1" dirty="0" smtClean="0">
                <a:solidFill>
                  <a:srgbClr val="C00000"/>
                </a:solidFill>
              </a:rPr>
              <a:t>.</a:t>
            </a:r>
          </a:p>
          <a:p>
            <a:pPr>
              <a:buAutoNum type="arabicPeriod"/>
            </a:pPr>
            <a:r>
              <a:rPr lang="en-US" sz="1600" dirty="0"/>
              <a:t>Git gets the master branch commits and applies on top of </a:t>
            </a:r>
            <a:r>
              <a:rPr lang="en-US" sz="1600" dirty="0" smtClean="0"/>
              <a:t>feature(all it has to do is move the pointer)</a:t>
            </a:r>
            <a:endParaRPr lang="en-US" sz="1600" dirty="0"/>
          </a:p>
          <a:p>
            <a:pPr>
              <a:buFont typeface="Arial" pitchFamily="34" charset="0"/>
              <a:buAutoNum type="arabicPeriod"/>
            </a:pPr>
            <a:r>
              <a:rPr lang="en-US" sz="1600" dirty="0"/>
              <a:t>Next git applies the feature commits which it had saved internally on top of master branch commits. </a:t>
            </a:r>
          </a:p>
        </p:txBody>
      </p:sp>
      <p:sp>
        <p:nvSpPr>
          <p:cNvPr id="23"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1" name="Oval 20"/>
          <p:cNvSpPr/>
          <p:nvPr/>
        </p:nvSpPr>
        <p:spPr>
          <a:xfrm>
            <a:off x="2590800" y="38075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25" name="Oval 24"/>
          <p:cNvSpPr/>
          <p:nvPr/>
        </p:nvSpPr>
        <p:spPr>
          <a:xfrm>
            <a:off x="3800794"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6" name="Oval 25"/>
          <p:cNvSpPr/>
          <p:nvPr/>
        </p:nvSpPr>
        <p:spPr>
          <a:xfrm>
            <a:off x="5010787"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7" name="Straight Arrow Connector 26"/>
          <p:cNvCxnSpPr>
            <a:stCxn id="25" idx="2"/>
            <a:endCxn id="21" idx="6"/>
          </p:cNvCxnSpPr>
          <p:nvPr/>
        </p:nvCxnSpPr>
        <p:spPr>
          <a:xfrm flipH="1">
            <a:off x="3267393" y="4136631"/>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2"/>
            <a:endCxn id="25" idx="6"/>
          </p:cNvCxnSpPr>
          <p:nvPr/>
        </p:nvCxnSpPr>
        <p:spPr>
          <a:xfrm flipH="1">
            <a:off x="4477386" y="4136629"/>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925186" y="3124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30" name="Straight Arrow Connector 29"/>
          <p:cNvCxnSpPr>
            <a:stCxn id="29" idx="2"/>
            <a:endCxn id="35" idx="0"/>
          </p:cNvCxnSpPr>
          <p:nvPr/>
        </p:nvCxnSpPr>
        <p:spPr>
          <a:xfrm>
            <a:off x="6471666" y="3582204"/>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984243" y="1240879"/>
            <a:ext cx="676593" cy="676593"/>
          </a:xfrm>
          <a:prstGeom prst="ellipse">
            <a:avLst/>
          </a:prstGeom>
          <a:solidFill>
            <a:schemeClr val="accent6">
              <a:lumMod val="60000"/>
              <a:lumOff val="40000"/>
            </a:schemeClr>
          </a:solid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32" name="Rounded Rectangle 31"/>
          <p:cNvSpPr/>
          <p:nvPr/>
        </p:nvSpPr>
        <p:spPr>
          <a:xfrm>
            <a:off x="7898642" y="214607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33" name="Oval 32"/>
          <p:cNvSpPr/>
          <p:nvPr/>
        </p:nvSpPr>
        <p:spPr>
          <a:xfrm>
            <a:off x="8101084" y="1240879"/>
            <a:ext cx="676593" cy="676593"/>
          </a:xfrm>
          <a:prstGeom prst="ellipse">
            <a:avLst/>
          </a:prstGeom>
          <a:solidFill>
            <a:schemeClr val="accent6">
              <a:lumMod val="60000"/>
              <a:lumOff val="40000"/>
            </a:schemeClr>
          </a:solid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34" name="Straight Arrow Connector 33"/>
          <p:cNvCxnSpPr>
            <a:stCxn id="33" idx="2"/>
            <a:endCxn id="31" idx="6"/>
          </p:cNvCxnSpPr>
          <p:nvPr/>
        </p:nvCxnSpPr>
        <p:spPr>
          <a:xfrm flipH="1">
            <a:off x="7660836" y="1579174"/>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162994" y="382001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36" name="Straight Arrow Connector 35"/>
          <p:cNvCxnSpPr>
            <a:stCxn id="35" idx="2"/>
            <a:endCxn id="26" idx="6"/>
          </p:cNvCxnSpPr>
          <p:nvPr/>
        </p:nvCxnSpPr>
        <p:spPr>
          <a:xfrm flipH="1" flipV="1">
            <a:off x="5687380" y="4136629"/>
            <a:ext cx="475614" cy="2167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069457" y="2831068"/>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8" name="Straight Arrow Connector 37"/>
          <p:cNvCxnSpPr>
            <a:stCxn id="37" idx="0"/>
            <a:endCxn id="32" idx="2"/>
          </p:cNvCxnSpPr>
          <p:nvPr/>
        </p:nvCxnSpPr>
        <p:spPr>
          <a:xfrm flipV="1">
            <a:off x="8426639" y="2604072"/>
            <a:ext cx="18482" cy="226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0"/>
            <a:endCxn id="33" idx="4"/>
          </p:cNvCxnSpPr>
          <p:nvPr/>
        </p:nvCxnSpPr>
        <p:spPr>
          <a:xfrm flipH="1" flipV="1">
            <a:off x="8439381" y="1917470"/>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588295" y="4375840"/>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feature</a:t>
            </a:r>
          </a:p>
          <a:p>
            <a:pPr marL="0" indent="0">
              <a:buFont typeface="Arial" pitchFamily="34" charset="0"/>
              <a:buNone/>
            </a:pPr>
            <a:r>
              <a:rPr lang="en-US" sz="1600" dirty="0" smtClean="0"/>
              <a:t>git rebase master</a:t>
            </a:r>
            <a:endParaRPr lang="en-US" sz="1600" dirty="0"/>
          </a:p>
        </p:txBody>
      </p:sp>
    </p:spTree>
    <p:extLst>
      <p:ext uri="{BB962C8B-B14F-4D97-AF65-F5344CB8AC3E}">
        <p14:creationId xmlns:p14="http://schemas.microsoft.com/office/powerpoint/2010/main" val="29365748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1905"/>
            <a:ext cx="4927616" cy="2471897"/>
          </a:xfrm>
          <a:solidFill>
            <a:schemeClr val="bg1">
              <a:lumMod val="85000"/>
            </a:schemeClr>
          </a:solidFill>
        </p:spPr>
        <p:txBody>
          <a:bodyPr>
            <a:noAutofit/>
          </a:bodyPr>
          <a:lstStyle/>
          <a:p>
            <a:pPr>
              <a:buAutoNum type="arabicPeriod"/>
            </a:pPr>
            <a:r>
              <a:rPr lang="en-US" sz="1600" dirty="0"/>
              <a:t>Git checks which is the latest commit both branch have in common(ancestor)</a:t>
            </a:r>
          </a:p>
          <a:p>
            <a:pPr>
              <a:buAutoNum type="arabicPeriod"/>
            </a:pPr>
            <a:r>
              <a:rPr lang="en-US" sz="1600" dirty="0"/>
              <a:t>Git looks at the current branch and see's what has changed and saves it internally and removes it.</a:t>
            </a:r>
          </a:p>
          <a:p>
            <a:pPr>
              <a:buAutoNum type="arabicPeriod"/>
            </a:pPr>
            <a:r>
              <a:rPr lang="en-US" sz="1600" b="1" dirty="0">
                <a:solidFill>
                  <a:srgbClr val="C00000"/>
                </a:solidFill>
              </a:rPr>
              <a:t>Git gets the master branch commits and applies on top of </a:t>
            </a:r>
            <a:r>
              <a:rPr lang="en-US" sz="1600" b="1" dirty="0" smtClean="0">
                <a:solidFill>
                  <a:srgbClr val="C00000"/>
                </a:solidFill>
              </a:rPr>
              <a:t>feature(all it has to do is move the pointer). </a:t>
            </a:r>
            <a:endParaRPr lang="en-US" sz="1600" b="1" dirty="0">
              <a:solidFill>
                <a:srgbClr val="C00000"/>
              </a:solidFill>
            </a:endParaRPr>
          </a:p>
          <a:p>
            <a:pPr>
              <a:buFont typeface="Arial" pitchFamily="34" charset="0"/>
              <a:buAutoNum type="arabicPeriod"/>
            </a:pPr>
            <a:r>
              <a:rPr lang="en-US" sz="1600" dirty="0"/>
              <a:t>Next git applies the feature commits which it had saved internally on top of master branch commits. </a:t>
            </a:r>
          </a:p>
        </p:txBody>
      </p:sp>
      <p:sp>
        <p:nvSpPr>
          <p:cNvPr id="26"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7" name="Oval 26"/>
          <p:cNvSpPr/>
          <p:nvPr/>
        </p:nvSpPr>
        <p:spPr>
          <a:xfrm>
            <a:off x="2590800" y="38075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29" name="Oval 28"/>
          <p:cNvSpPr/>
          <p:nvPr/>
        </p:nvSpPr>
        <p:spPr>
          <a:xfrm>
            <a:off x="3800794"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30" name="Oval 29"/>
          <p:cNvSpPr/>
          <p:nvPr/>
        </p:nvSpPr>
        <p:spPr>
          <a:xfrm>
            <a:off x="5010787"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31" name="Straight Arrow Connector 30"/>
          <p:cNvCxnSpPr>
            <a:stCxn id="29" idx="2"/>
            <a:endCxn id="27" idx="6"/>
          </p:cNvCxnSpPr>
          <p:nvPr/>
        </p:nvCxnSpPr>
        <p:spPr>
          <a:xfrm flipH="1">
            <a:off x="3267393" y="4136631"/>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2"/>
            <a:endCxn id="29" idx="6"/>
          </p:cNvCxnSpPr>
          <p:nvPr/>
        </p:nvCxnSpPr>
        <p:spPr>
          <a:xfrm flipH="1">
            <a:off x="4477386" y="4136629"/>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925186" y="3124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34" name="Straight Arrow Connector 33"/>
          <p:cNvCxnSpPr>
            <a:stCxn id="33" idx="2"/>
            <a:endCxn id="39" idx="0"/>
          </p:cNvCxnSpPr>
          <p:nvPr/>
        </p:nvCxnSpPr>
        <p:spPr>
          <a:xfrm>
            <a:off x="6471666" y="3582204"/>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984243" y="1240879"/>
            <a:ext cx="676593" cy="676593"/>
          </a:xfrm>
          <a:prstGeom prst="ellipse">
            <a:avLst/>
          </a:prstGeom>
          <a:solidFill>
            <a:schemeClr val="accent6">
              <a:lumMod val="60000"/>
              <a:lumOff val="40000"/>
            </a:schemeClr>
          </a:solid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36" name="Rounded Rectangle 35"/>
          <p:cNvSpPr/>
          <p:nvPr/>
        </p:nvSpPr>
        <p:spPr>
          <a:xfrm>
            <a:off x="7898642" y="214607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37" name="Oval 36"/>
          <p:cNvSpPr/>
          <p:nvPr/>
        </p:nvSpPr>
        <p:spPr>
          <a:xfrm>
            <a:off x="8101084" y="1240879"/>
            <a:ext cx="676593" cy="676593"/>
          </a:xfrm>
          <a:prstGeom prst="ellipse">
            <a:avLst/>
          </a:prstGeom>
          <a:solidFill>
            <a:schemeClr val="accent6">
              <a:lumMod val="60000"/>
              <a:lumOff val="40000"/>
            </a:schemeClr>
          </a:solid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38" name="Straight Arrow Connector 37"/>
          <p:cNvCxnSpPr>
            <a:stCxn id="37" idx="2"/>
            <a:endCxn id="35" idx="6"/>
          </p:cNvCxnSpPr>
          <p:nvPr/>
        </p:nvCxnSpPr>
        <p:spPr>
          <a:xfrm flipH="1">
            <a:off x="7660836" y="1579174"/>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162994" y="382001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40" name="Straight Arrow Connector 39"/>
          <p:cNvCxnSpPr>
            <a:stCxn id="39" idx="2"/>
            <a:endCxn id="30" idx="6"/>
          </p:cNvCxnSpPr>
          <p:nvPr/>
        </p:nvCxnSpPr>
        <p:spPr>
          <a:xfrm flipH="1" flipV="1">
            <a:off x="5687380" y="4136629"/>
            <a:ext cx="475614" cy="2167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069457" y="2831068"/>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42" name="Straight Arrow Connector 41"/>
          <p:cNvCxnSpPr>
            <a:stCxn id="41" idx="0"/>
            <a:endCxn id="36" idx="2"/>
          </p:cNvCxnSpPr>
          <p:nvPr/>
        </p:nvCxnSpPr>
        <p:spPr>
          <a:xfrm flipV="1">
            <a:off x="8426639" y="2604072"/>
            <a:ext cx="18482" cy="226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0"/>
            <a:endCxn id="37" idx="4"/>
          </p:cNvCxnSpPr>
          <p:nvPr/>
        </p:nvCxnSpPr>
        <p:spPr>
          <a:xfrm flipH="1" flipV="1">
            <a:off x="8439381" y="1917470"/>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9" idx="5"/>
          </p:cNvCxnSpPr>
          <p:nvPr/>
        </p:nvCxnSpPr>
        <p:spPr>
          <a:xfrm flipH="1" flipV="1">
            <a:off x="6740502" y="4397519"/>
            <a:ext cx="422299" cy="40308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feature</a:t>
            </a:r>
          </a:p>
          <a:p>
            <a:pPr marL="0" indent="0">
              <a:buFont typeface="Arial" pitchFamily="34" charset="0"/>
              <a:buNone/>
            </a:pPr>
            <a:r>
              <a:rPr lang="en-US" sz="1600" dirty="0" smtClean="0"/>
              <a:t>git rebase master</a:t>
            </a:r>
            <a:endParaRPr lang="en-US" sz="1600" dirty="0"/>
          </a:p>
        </p:txBody>
      </p:sp>
    </p:spTree>
    <p:extLst>
      <p:ext uri="{BB962C8B-B14F-4D97-AF65-F5344CB8AC3E}">
        <p14:creationId xmlns:p14="http://schemas.microsoft.com/office/powerpoint/2010/main" val="27855165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dirty="0"/>
              <a:t>Git checks which is the latest commit both branch have in common(ancestor)</a:t>
            </a:r>
          </a:p>
          <a:p>
            <a:pPr>
              <a:buAutoNum type="arabicPeriod"/>
            </a:pPr>
            <a:r>
              <a:rPr lang="en-US" sz="1600" dirty="0"/>
              <a:t>Git looks at the current branch and see's what has changed and saves it internally and removes it.</a:t>
            </a:r>
          </a:p>
          <a:p>
            <a:pPr>
              <a:buAutoNum type="arabicPeriod"/>
            </a:pPr>
            <a:r>
              <a:rPr lang="en-US" sz="1600" dirty="0"/>
              <a:t>Git gets the master branch commits and applies on top of feature(all it has to do is move the pointer)</a:t>
            </a:r>
          </a:p>
          <a:p>
            <a:pPr>
              <a:buFont typeface="Arial" pitchFamily="34" charset="0"/>
              <a:buAutoNum type="arabicPeriod"/>
            </a:pPr>
            <a:r>
              <a:rPr lang="en-US" sz="1600" b="1" dirty="0" smtClean="0">
                <a:solidFill>
                  <a:srgbClr val="C00000"/>
                </a:solidFill>
              </a:rPr>
              <a:t>Next </a:t>
            </a:r>
            <a:r>
              <a:rPr lang="en-US" sz="1600" b="1" dirty="0">
                <a:solidFill>
                  <a:srgbClr val="C00000"/>
                </a:solidFill>
              </a:rPr>
              <a:t>git applies the feature commits which it had saved internally on top of master branch commits. </a:t>
            </a:r>
          </a:p>
        </p:txBody>
      </p:sp>
      <p:sp>
        <p:nvSpPr>
          <p:cNvPr id="27"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9" name="TextBox 28"/>
          <p:cNvSpPr txBox="1"/>
          <p:nvPr/>
        </p:nvSpPr>
        <p:spPr>
          <a:xfrm>
            <a:off x="76200" y="6096000"/>
            <a:ext cx="5536442" cy="738664"/>
          </a:xfrm>
          <a:prstGeom prst="rect">
            <a:avLst/>
          </a:prstGeom>
          <a:noFill/>
        </p:spPr>
        <p:txBody>
          <a:bodyPr wrap="square" rtlCol="0">
            <a:spAutoFit/>
          </a:bodyPr>
          <a:lstStyle/>
          <a:p>
            <a:r>
              <a:rPr lang="en-US" sz="1400" b="1" dirty="0" smtClean="0"/>
              <a:t>Result of above commands would be : </a:t>
            </a:r>
          </a:p>
          <a:p>
            <a:r>
              <a:rPr lang="en-US" sz="1400" dirty="0" smtClean="0"/>
              <a:t>Rebase current branch(master) on top of feature basically it will put commit F after E</a:t>
            </a:r>
            <a:endParaRPr lang="en-US" sz="1400" dirty="0"/>
          </a:p>
        </p:txBody>
      </p:sp>
      <p:sp>
        <p:nvSpPr>
          <p:cNvPr id="30" name="Oval 29"/>
          <p:cNvSpPr/>
          <p:nvPr/>
        </p:nvSpPr>
        <p:spPr>
          <a:xfrm>
            <a:off x="2590800" y="38075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31" name="Oval 30"/>
          <p:cNvSpPr/>
          <p:nvPr/>
        </p:nvSpPr>
        <p:spPr>
          <a:xfrm>
            <a:off x="3800794"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32" name="Oval 31"/>
          <p:cNvSpPr/>
          <p:nvPr/>
        </p:nvSpPr>
        <p:spPr>
          <a:xfrm>
            <a:off x="5010787" y="37983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33" name="Straight Arrow Connector 32"/>
          <p:cNvCxnSpPr>
            <a:stCxn id="31" idx="2"/>
            <a:endCxn id="30" idx="6"/>
          </p:cNvCxnSpPr>
          <p:nvPr/>
        </p:nvCxnSpPr>
        <p:spPr>
          <a:xfrm flipH="1">
            <a:off x="3267393" y="4136631"/>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2" idx="2"/>
            <a:endCxn id="31" idx="6"/>
          </p:cNvCxnSpPr>
          <p:nvPr/>
        </p:nvCxnSpPr>
        <p:spPr>
          <a:xfrm flipH="1">
            <a:off x="4477386" y="4136629"/>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5925186" y="3124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36" name="Straight Arrow Connector 35"/>
          <p:cNvCxnSpPr>
            <a:stCxn id="35" idx="2"/>
            <a:endCxn id="41" idx="0"/>
          </p:cNvCxnSpPr>
          <p:nvPr/>
        </p:nvCxnSpPr>
        <p:spPr>
          <a:xfrm>
            <a:off x="6471666" y="3582204"/>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010400" y="4724402"/>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38" name="Rounded Rectangle 37"/>
          <p:cNvSpPr/>
          <p:nvPr/>
        </p:nvSpPr>
        <p:spPr>
          <a:xfrm>
            <a:off x="7924800" y="5629593"/>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39" name="Oval 38"/>
          <p:cNvSpPr/>
          <p:nvPr/>
        </p:nvSpPr>
        <p:spPr>
          <a:xfrm>
            <a:off x="8127243" y="4724402"/>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40" name="Straight Arrow Connector 39"/>
          <p:cNvCxnSpPr>
            <a:stCxn id="39" idx="2"/>
            <a:endCxn id="37" idx="6"/>
          </p:cNvCxnSpPr>
          <p:nvPr/>
        </p:nvCxnSpPr>
        <p:spPr>
          <a:xfrm flipH="1">
            <a:off x="7686994" y="5062697"/>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162994" y="382001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42" name="Straight Arrow Connector 41"/>
          <p:cNvCxnSpPr>
            <a:stCxn id="41" idx="2"/>
            <a:endCxn id="32" idx="6"/>
          </p:cNvCxnSpPr>
          <p:nvPr/>
        </p:nvCxnSpPr>
        <p:spPr>
          <a:xfrm flipH="1" flipV="1">
            <a:off x="5687380" y="4136629"/>
            <a:ext cx="475614" cy="2167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095614" y="6314591"/>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44" name="Straight Arrow Connector 43"/>
          <p:cNvCxnSpPr>
            <a:stCxn id="43" idx="0"/>
            <a:endCxn id="38" idx="2"/>
          </p:cNvCxnSpPr>
          <p:nvPr/>
        </p:nvCxnSpPr>
        <p:spPr>
          <a:xfrm flipV="1">
            <a:off x="8452796" y="6087595"/>
            <a:ext cx="18483" cy="226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8" idx="0"/>
            <a:endCxn id="39" idx="4"/>
          </p:cNvCxnSpPr>
          <p:nvPr/>
        </p:nvCxnSpPr>
        <p:spPr>
          <a:xfrm flipH="1" flipV="1">
            <a:off x="8465539" y="5400993"/>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1"/>
            <a:endCxn id="41" idx="5"/>
          </p:cNvCxnSpPr>
          <p:nvPr/>
        </p:nvCxnSpPr>
        <p:spPr>
          <a:xfrm flipH="1" flipV="1">
            <a:off x="6740501" y="4397517"/>
            <a:ext cx="368984" cy="42596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feature</a:t>
            </a:r>
          </a:p>
          <a:p>
            <a:pPr marL="0" indent="0">
              <a:buFont typeface="Arial" pitchFamily="34" charset="0"/>
              <a:buNone/>
            </a:pPr>
            <a:r>
              <a:rPr lang="en-US" sz="1600" dirty="0" smtClean="0"/>
              <a:t>git rebase master</a:t>
            </a:r>
            <a:endParaRPr lang="en-US" sz="1600" dirty="0"/>
          </a:p>
        </p:txBody>
      </p:sp>
    </p:spTree>
    <p:extLst>
      <p:ext uri="{BB962C8B-B14F-4D97-AF65-F5344CB8AC3E}">
        <p14:creationId xmlns:p14="http://schemas.microsoft.com/office/powerpoint/2010/main" val="30860933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9664" y="1022975"/>
            <a:ext cx="3429001" cy="5758825"/>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t>(feature) branch has two additional commits D &amp; E</a:t>
            </a:r>
          </a:p>
          <a:p>
            <a:pPr marL="0" indent="0">
              <a:buFont typeface="Arial" pitchFamily="34" charset="0"/>
              <a:buNone/>
            </a:pPr>
            <a:endParaRPr lang="en-US" sz="1600" dirty="0" smtClean="0"/>
          </a:p>
          <a:p>
            <a:pPr marL="0" indent="0">
              <a:buFont typeface="Arial" pitchFamily="34" charset="0"/>
              <a:buNone/>
            </a:pPr>
            <a:r>
              <a:rPr lang="en-US" sz="1600" dirty="0" smtClean="0"/>
              <a:t>(master) branch has one additional commit F</a:t>
            </a:r>
          </a:p>
          <a:p>
            <a:pPr marL="0" indent="0">
              <a:buFont typeface="Arial" pitchFamily="34" charset="0"/>
              <a:buNone/>
            </a:pPr>
            <a:endParaRPr lang="en-US" sz="1600" dirty="0" smtClean="0"/>
          </a:p>
          <a:p>
            <a:pPr marL="0" indent="0">
              <a:buFont typeface="Arial" pitchFamily="34" charset="0"/>
              <a:buNone/>
            </a:pPr>
            <a:r>
              <a:rPr lang="en-US" sz="1600" dirty="0" smtClean="0"/>
              <a:t>Checkout to feature</a:t>
            </a:r>
          </a:p>
          <a:p>
            <a:pPr marL="0" indent="0">
              <a:buFont typeface="Arial" pitchFamily="34" charset="0"/>
              <a:buNone/>
            </a:pPr>
            <a:endParaRPr lang="en-US" sz="1600" dirty="0"/>
          </a:p>
          <a:p>
            <a:pPr marL="0" indent="0">
              <a:buNone/>
            </a:pPr>
            <a:r>
              <a:rPr lang="en-US" sz="1600" dirty="0"/>
              <a:t>Git rebase replays </a:t>
            </a:r>
            <a:r>
              <a:rPr lang="en-US" sz="1600" dirty="0" smtClean="0"/>
              <a:t>feature commits D &amp; E on </a:t>
            </a:r>
            <a:r>
              <a:rPr lang="en-US" sz="1600" dirty="0"/>
              <a:t>top of </a:t>
            </a:r>
            <a:r>
              <a:rPr lang="en-US" sz="1600" dirty="0" smtClean="0"/>
              <a:t>master </a:t>
            </a:r>
            <a:r>
              <a:rPr lang="en-US" sz="1600" dirty="0"/>
              <a:t>commits.</a:t>
            </a:r>
          </a:p>
          <a:p>
            <a:pPr marL="0" indent="0">
              <a:buFont typeface="Arial" pitchFamily="34" charset="0"/>
              <a:buNone/>
            </a:pPr>
            <a:endParaRPr lang="en-US" sz="1600" dirty="0"/>
          </a:p>
          <a:p>
            <a:pPr marL="0" indent="0">
              <a:buFont typeface="Arial" pitchFamily="34" charset="0"/>
              <a:buNone/>
            </a:pPr>
            <a:r>
              <a:rPr lang="en-US" sz="1600" dirty="0" smtClean="0"/>
              <a:t>Now you can see commits D&amp;E on top of master branch with new SHA1 commit values</a:t>
            </a:r>
          </a:p>
          <a:p>
            <a:pPr marL="0" indent="0">
              <a:buFont typeface="Arial" pitchFamily="34" charset="0"/>
              <a:buNone/>
            </a:pPr>
            <a:endParaRPr lang="en-US" sz="1600" dirty="0"/>
          </a:p>
          <a:p>
            <a:pPr marL="0" indent="0">
              <a:buFont typeface="Arial" pitchFamily="34" charset="0"/>
              <a:buNone/>
            </a:pPr>
            <a:r>
              <a:rPr lang="en-US" sz="1600" dirty="0" smtClean="0"/>
              <a:t>Now you can merge feature branch into master. It will be a fast-forward merge. </a:t>
            </a:r>
          </a:p>
          <a:p>
            <a:pPr marL="0" indent="0">
              <a:buFont typeface="Arial" pitchFamily="34" charset="0"/>
              <a:buNone/>
            </a:pPr>
            <a:r>
              <a:rPr lang="en-US" sz="1600" b="1" dirty="0" smtClean="0">
                <a:solidFill>
                  <a:srgbClr val="0000FF"/>
                </a:solidFill>
              </a:rPr>
              <a:t>git checkout master</a:t>
            </a:r>
          </a:p>
          <a:p>
            <a:pPr marL="0" indent="0">
              <a:buFont typeface="Arial" pitchFamily="34" charset="0"/>
              <a:buNone/>
            </a:pPr>
            <a:r>
              <a:rPr lang="en-US" sz="1600" b="1" dirty="0" smtClean="0">
                <a:solidFill>
                  <a:srgbClr val="0000FF"/>
                </a:solidFill>
              </a:rPr>
              <a:t>git merge feature</a:t>
            </a:r>
          </a:p>
          <a:p>
            <a:pPr marL="0" indent="0">
              <a:buFont typeface="Arial" pitchFamily="34" charset="0"/>
              <a:buNone/>
            </a:pPr>
            <a:endParaRPr lang="en-US" sz="1600" b="1" dirty="0">
              <a:solidFill>
                <a:srgbClr val="0000FF"/>
              </a:solidFill>
            </a:endParaRPr>
          </a:p>
        </p:txBody>
      </p:sp>
      <p:sp>
        <p:nvSpPr>
          <p:cNvPr id="7" name="Title 1"/>
          <p:cNvSpPr>
            <a:spLocks noGrp="1"/>
          </p:cNvSpPr>
          <p:nvPr>
            <p:ph type="title"/>
          </p:nvPr>
        </p:nvSpPr>
        <p:spPr>
          <a:xfrm>
            <a:off x="457200" y="0"/>
            <a:ext cx="8229600" cy="858753"/>
          </a:xfrm>
        </p:spPr>
        <p:txBody>
          <a:bodyPr/>
          <a:lstStyle/>
          <a:p>
            <a:r>
              <a:rPr lang="en-US" dirty="0" smtClean="0"/>
              <a:t>git rebase</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90600"/>
            <a:ext cx="5395913" cy="424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39060" y="5334000"/>
            <a:ext cx="4819140"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1600" dirty="0" smtClean="0"/>
              <a:t>This is the most commonly used method when rebasing</a:t>
            </a:r>
            <a:endParaRPr lang="en-US" sz="1600" dirty="0"/>
          </a:p>
        </p:txBody>
      </p:sp>
    </p:spTree>
    <p:extLst>
      <p:ext uri="{BB962C8B-B14F-4D97-AF65-F5344CB8AC3E}">
        <p14:creationId xmlns:p14="http://schemas.microsoft.com/office/powerpoint/2010/main" val="35423669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Conflicts</a:t>
            </a:r>
            <a:endParaRPr lang="en-US" dirty="0"/>
          </a:p>
        </p:txBody>
      </p:sp>
      <p:sp>
        <p:nvSpPr>
          <p:cNvPr id="3" name="Content Placeholder 2"/>
          <p:cNvSpPr>
            <a:spLocks noGrp="1"/>
          </p:cNvSpPr>
          <p:nvPr>
            <p:ph idx="1"/>
          </p:nvPr>
        </p:nvSpPr>
        <p:spPr>
          <a:xfrm>
            <a:off x="457200" y="1600202"/>
            <a:ext cx="8229600" cy="2971799"/>
          </a:xfrm>
        </p:spPr>
        <p:txBody>
          <a:bodyPr>
            <a:noAutofit/>
          </a:bodyPr>
          <a:lstStyle/>
          <a:p>
            <a:r>
              <a:rPr lang="en-US" sz="2800" dirty="0" smtClean="0"/>
              <a:t>Conflicts occur when there are changes to the same position/line of the file at different commits or branches</a:t>
            </a:r>
          </a:p>
          <a:p>
            <a:r>
              <a:rPr lang="en-US" sz="2800" dirty="0" smtClean="0"/>
              <a:t>Usually conflicts occur during</a:t>
            </a:r>
          </a:p>
          <a:p>
            <a:pPr lvl="1"/>
            <a:r>
              <a:rPr lang="en-US" dirty="0"/>
              <a:t>Reverting </a:t>
            </a:r>
            <a:r>
              <a:rPr lang="en-US" dirty="0" smtClean="0"/>
              <a:t>changes ( part 1 )</a:t>
            </a:r>
          </a:p>
          <a:p>
            <a:pPr lvl="1"/>
            <a:r>
              <a:rPr lang="en-US" dirty="0" smtClean="0"/>
              <a:t>Merging branches  ( part 2 )</a:t>
            </a:r>
            <a:endParaRPr lang="en-US" dirty="0"/>
          </a:p>
        </p:txBody>
      </p:sp>
    </p:spTree>
    <p:extLst>
      <p:ext uri="{BB962C8B-B14F-4D97-AF65-F5344CB8AC3E}">
        <p14:creationId xmlns:p14="http://schemas.microsoft.com/office/powerpoint/2010/main" val="98436434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Conflicts : git revert</a:t>
            </a:r>
            <a:endParaRPr lang="en-US" dirty="0"/>
          </a:p>
        </p:txBody>
      </p:sp>
      <p:sp>
        <p:nvSpPr>
          <p:cNvPr id="4" name="Content Placeholder 3"/>
          <p:cNvSpPr>
            <a:spLocks noGrp="1"/>
          </p:cNvSpPr>
          <p:nvPr>
            <p:ph idx="1"/>
          </p:nvPr>
        </p:nvSpPr>
        <p:spPr>
          <a:xfrm>
            <a:off x="4800600" y="1307068"/>
            <a:ext cx="4106356" cy="2274332"/>
          </a:xfrm>
        </p:spPr>
        <p:txBody>
          <a:bodyPr>
            <a:normAutofit/>
          </a:bodyPr>
          <a:lstStyle/>
          <a:p>
            <a:pPr marL="0" indent="0">
              <a:buNone/>
            </a:pPr>
            <a:r>
              <a:rPr lang="en-US" sz="1800" dirty="0" smtClean="0"/>
              <a:t>Here we are trying to revert (B) and there will be a conflict because to undo the change in (B), git it will see what it was in the previous commit (A) and update that value in all the subsequent commits. Since the line itself wasn’t there. We have a conflict.  It has to be handled manually. </a:t>
            </a:r>
            <a:endParaRPr lang="en-US" sz="1800" dirty="0"/>
          </a:p>
        </p:txBody>
      </p:sp>
      <p:sp>
        <p:nvSpPr>
          <p:cNvPr id="5" name="Rounded Rectangle 4"/>
          <p:cNvSpPr/>
          <p:nvPr/>
        </p:nvSpPr>
        <p:spPr>
          <a:xfrm>
            <a:off x="381000" y="1307068"/>
            <a:ext cx="2057400" cy="486513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005841" y="33528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1005841" y="5345668"/>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1005840" y="16002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0" name="Straight Connector 9"/>
          <p:cNvCxnSpPr>
            <a:stCxn id="7" idx="0"/>
            <a:endCxn id="6" idx="4"/>
          </p:cNvCxnSpPr>
          <p:nvPr/>
        </p:nvCxnSpPr>
        <p:spPr>
          <a:xfrm flipV="1">
            <a:off x="1348741" y="4038600"/>
            <a:ext cx="0" cy="13070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0"/>
            <a:endCxn id="9" idx="4"/>
          </p:cNvCxnSpPr>
          <p:nvPr/>
        </p:nvCxnSpPr>
        <p:spPr>
          <a:xfrm flipH="1" flipV="1">
            <a:off x="1348741" y="2286000"/>
            <a:ext cx="1" cy="1066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1575405"/>
            <a:ext cx="440313" cy="1624997"/>
          </a:xfrm>
          <a:prstGeom prst="rect">
            <a:avLst/>
          </a:prstGeom>
          <a:solidFill>
            <a:srgbClr val="92D050"/>
          </a:solidFill>
        </p:spPr>
        <p:txBody>
          <a:bodyPr vert="wordArtVert" wrap="none" rtlCol="0">
            <a:spAutoFit/>
          </a:bodyPr>
          <a:lstStyle/>
          <a:p>
            <a:r>
              <a:rPr lang="en-US" sz="1400" dirty="0" smtClean="0"/>
              <a:t>MASTER</a:t>
            </a:r>
            <a:endParaRPr lang="en-US" sz="1400" dirty="0"/>
          </a:p>
        </p:txBody>
      </p:sp>
      <p:sp>
        <p:nvSpPr>
          <p:cNvPr id="18" name="TextBox 17"/>
          <p:cNvSpPr txBox="1"/>
          <p:nvPr/>
        </p:nvSpPr>
        <p:spPr>
          <a:xfrm>
            <a:off x="3276601" y="5373471"/>
            <a:ext cx="1125629" cy="646331"/>
          </a:xfrm>
          <a:prstGeom prst="rect">
            <a:avLst/>
          </a:prstGeom>
          <a:solidFill>
            <a:schemeClr val="tx2">
              <a:lumMod val="20000"/>
              <a:lumOff val="80000"/>
            </a:schemeClr>
          </a:solidFill>
        </p:spPr>
        <p:txBody>
          <a:bodyPr wrap="none" rtlCol="0">
            <a:spAutoFit/>
          </a:bodyPr>
          <a:lstStyle/>
          <a:p>
            <a:r>
              <a:rPr lang="en-US" dirty="0" smtClean="0"/>
              <a:t>F4 INITIAL</a:t>
            </a:r>
          </a:p>
          <a:p>
            <a:r>
              <a:rPr lang="en-US" dirty="0" smtClean="0"/>
              <a:t>Feature 1</a:t>
            </a:r>
            <a:endParaRPr lang="en-US" dirty="0"/>
          </a:p>
        </p:txBody>
      </p:sp>
      <p:sp>
        <p:nvSpPr>
          <p:cNvPr id="19" name="TextBox 18"/>
          <p:cNvSpPr txBox="1"/>
          <p:nvPr/>
        </p:nvSpPr>
        <p:spPr>
          <a:xfrm>
            <a:off x="3293972" y="3267670"/>
            <a:ext cx="1125629" cy="923330"/>
          </a:xfrm>
          <a:prstGeom prst="rect">
            <a:avLst/>
          </a:prstGeom>
          <a:solidFill>
            <a:schemeClr val="accent6">
              <a:lumMod val="60000"/>
              <a:lumOff val="40000"/>
            </a:schemeClr>
          </a:solidFill>
        </p:spPr>
        <p:txBody>
          <a:bodyPr wrap="none" rtlCol="0">
            <a:spAutoFit/>
          </a:bodyPr>
          <a:lstStyle/>
          <a:p>
            <a:r>
              <a:rPr lang="en-US" dirty="0" smtClean="0"/>
              <a:t>F4 INITIAL</a:t>
            </a:r>
          </a:p>
          <a:p>
            <a:r>
              <a:rPr lang="en-US" dirty="0" smtClean="0"/>
              <a:t>Feature 1</a:t>
            </a:r>
          </a:p>
          <a:p>
            <a:r>
              <a:rPr lang="en-US" dirty="0" smtClean="0"/>
              <a:t>Feature 2</a:t>
            </a:r>
            <a:endParaRPr lang="en-US" dirty="0"/>
          </a:p>
        </p:txBody>
      </p:sp>
      <p:sp>
        <p:nvSpPr>
          <p:cNvPr id="20" name="TextBox 19"/>
          <p:cNvSpPr txBox="1"/>
          <p:nvPr/>
        </p:nvSpPr>
        <p:spPr>
          <a:xfrm>
            <a:off x="3293972" y="1371602"/>
            <a:ext cx="1125629" cy="1200329"/>
          </a:xfrm>
          <a:prstGeom prst="rect">
            <a:avLst/>
          </a:prstGeom>
          <a:solidFill>
            <a:schemeClr val="tx2">
              <a:lumMod val="20000"/>
              <a:lumOff val="80000"/>
            </a:schemeClr>
          </a:solidFill>
        </p:spPr>
        <p:txBody>
          <a:bodyPr wrap="none" rtlCol="0">
            <a:spAutoFit/>
          </a:bodyPr>
          <a:lstStyle/>
          <a:p>
            <a:r>
              <a:rPr lang="en-US" dirty="0" smtClean="0"/>
              <a:t>F4 INITIAL</a:t>
            </a:r>
          </a:p>
          <a:p>
            <a:r>
              <a:rPr lang="en-US" dirty="0" smtClean="0"/>
              <a:t>Feature 1</a:t>
            </a:r>
          </a:p>
          <a:p>
            <a:r>
              <a:rPr lang="en-US" dirty="0" smtClean="0"/>
              <a:t>Feature 2</a:t>
            </a:r>
            <a:endParaRPr lang="en-US" b="1" dirty="0" smtClean="0">
              <a:solidFill>
                <a:srgbClr val="FF0000"/>
              </a:solidFill>
            </a:endParaRPr>
          </a:p>
          <a:p>
            <a:r>
              <a:rPr lang="en-US" dirty="0" smtClean="0"/>
              <a:t>Feature 3</a:t>
            </a:r>
            <a:endParaRPr lang="en-US" dirty="0"/>
          </a:p>
        </p:txBody>
      </p:sp>
      <p:cxnSp>
        <p:nvCxnSpPr>
          <p:cNvPr id="22" name="Straight Arrow Connector 21"/>
          <p:cNvCxnSpPr>
            <a:stCxn id="9" idx="6"/>
            <a:endCxn id="20" idx="1"/>
          </p:cNvCxnSpPr>
          <p:nvPr/>
        </p:nvCxnSpPr>
        <p:spPr>
          <a:xfrm>
            <a:off x="1691641" y="1943100"/>
            <a:ext cx="1602331" cy="28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6"/>
            <a:endCxn id="19" idx="1"/>
          </p:cNvCxnSpPr>
          <p:nvPr/>
        </p:nvCxnSpPr>
        <p:spPr>
          <a:xfrm>
            <a:off x="1691642" y="3695700"/>
            <a:ext cx="1602330" cy="33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6"/>
            <a:endCxn id="18" idx="1"/>
          </p:cNvCxnSpPr>
          <p:nvPr/>
        </p:nvCxnSpPr>
        <p:spPr>
          <a:xfrm>
            <a:off x="1691642" y="5688568"/>
            <a:ext cx="1584959" cy="8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125557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 basics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47627244"/>
              </p:ext>
            </p:extLst>
          </p:nvPr>
        </p:nvGraphicFramePr>
        <p:xfrm>
          <a:off x="685800" y="1295400"/>
          <a:ext cx="8077200" cy="5359400"/>
        </p:xfrm>
        <a:graphic>
          <a:graphicData uri="http://schemas.openxmlformats.org/drawingml/2006/table">
            <a:tbl>
              <a:tblPr firstRow="1" bandRow="1">
                <a:tableStyleId>{5C22544A-7EE6-4342-B048-85BDC9FD1C3A}</a:tableStyleId>
              </a:tblPr>
              <a:tblGrid>
                <a:gridCol w="1905000"/>
                <a:gridCol w="6172200"/>
              </a:tblGrid>
              <a:tr h="370840">
                <a:tc>
                  <a:txBody>
                    <a:bodyPr/>
                    <a:lstStyle/>
                    <a:p>
                      <a:r>
                        <a:rPr lang="en-US" dirty="0" smtClean="0"/>
                        <a:t>Commands</a:t>
                      </a:r>
                      <a:endParaRPr lang="en-US" dirty="0"/>
                    </a:p>
                  </a:txBody>
                  <a:tcPr/>
                </a:tc>
                <a:tc>
                  <a:txBody>
                    <a:bodyPr/>
                    <a:lstStyle/>
                    <a:p>
                      <a:r>
                        <a:rPr lang="en-US" dirty="0" smtClean="0"/>
                        <a:t>Description</a:t>
                      </a:r>
                      <a:endParaRPr lang="en-US" dirty="0"/>
                    </a:p>
                  </a:txBody>
                  <a:tcPr/>
                </a:tc>
              </a:tr>
              <a:tr h="370840">
                <a:tc>
                  <a:txBody>
                    <a:bodyPr/>
                    <a:lstStyle/>
                    <a:p>
                      <a:r>
                        <a:rPr lang="en-US" dirty="0" smtClean="0"/>
                        <a:t>git </a:t>
                      </a:r>
                      <a:r>
                        <a:rPr lang="en-US" dirty="0" err="1" smtClean="0"/>
                        <a:t>config</a:t>
                      </a:r>
                      <a:endParaRPr lang="en-US" dirty="0"/>
                    </a:p>
                  </a:txBody>
                  <a:tcPr/>
                </a:tc>
                <a:tc>
                  <a:txBody>
                    <a:bodyPr/>
                    <a:lstStyle/>
                    <a:p>
                      <a:r>
                        <a:rPr lang="en-US" dirty="0" smtClean="0"/>
                        <a:t>Its used to setup the repository</a:t>
                      </a:r>
                      <a:r>
                        <a:rPr lang="en-US" baseline="0" dirty="0" smtClean="0"/>
                        <a:t> either local or global</a:t>
                      </a:r>
                      <a:endParaRPr lang="en-US" dirty="0"/>
                    </a:p>
                  </a:txBody>
                  <a:tcPr/>
                </a:tc>
              </a:tr>
              <a:tr h="370840">
                <a:tc>
                  <a:txBody>
                    <a:bodyPr/>
                    <a:lstStyle/>
                    <a:p>
                      <a:r>
                        <a:rPr lang="en-US" dirty="0" smtClean="0"/>
                        <a:t>git </a:t>
                      </a:r>
                      <a:r>
                        <a:rPr lang="en-US" dirty="0" err="1" smtClean="0"/>
                        <a:t>init</a:t>
                      </a:r>
                      <a:endParaRPr lang="en-US" dirty="0"/>
                    </a:p>
                  </a:txBody>
                  <a:tcPr/>
                </a:tc>
                <a:tc>
                  <a:txBody>
                    <a:bodyPr/>
                    <a:lstStyle/>
                    <a:p>
                      <a:r>
                        <a:rPr lang="en-US" dirty="0" smtClean="0"/>
                        <a:t>Initializes</a:t>
                      </a:r>
                      <a:r>
                        <a:rPr lang="en-US" baseline="0" dirty="0" smtClean="0"/>
                        <a:t> the repository</a:t>
                      </a:r>
                      <a:endParaRPr lang="en-US" dirty="0"/>
                    </a:p>
                  </a:txBody>
                  <a:tcPr/>
                </a:tc>
              </a:tr>
              <a:tr h="370840">
                <a:tc>
                  <a:txBody>
                    <a:bodyPr/>
                    <a:lstStyle/>
                    <a:p>
                      <a:r>
                        <a:rPr lang="en-US" dirty="0" smtClean="0"/>
                        <a:t>git add</a:t>
                      </a:r>
                      <a:endParaRPr lang="en-US" dirty="0"/>
                    </a:p>
                  </a:txBody>
                  <a:tcPr/>
                </a:tc>
                <a:tc>
                  <a:txBody>
                    <a:bodyPr/>
                    <a:lstStyle/>
                    <a:p>
                      <a:r>
                        <a:rPr lang="en-US" dirty="0" smtClean="0"/>
                        <a:t>Add file</a:t>
                      </a:r>
                      <a:r>
                        <a:rPr lang="en-US" baseline="0" dirty="0" smtClean="0"/>
                        <a:t> to the staging area</a:t>
                      </a:r>
                      <a:endParaRPr lang="en-US" dirty="0"/>
                    </a:p>
                  </a:txBody>
                  <a:tcPr/>
                </a:tc>
              </a:tr>
              <a:tr h="370840">
                <a:tc>
                  <a:txBody>
                    <a:bodyPr/>
                    <a:lstStyle/>
                    <a:p>
                      <a:r>
                        <a:rPr lang="en-US" dirty="0" smtClean="0"/>
                        <a:t>git rm --cached</a:t>
                      </a:r>
                      <a:endParaRPr lang="en-US" dirty="0"/>
                    </a:p>
                  </a:txBody>
                  <a:tcPr/>
                </a:tc>
                <a:tc>
                  <a:txBody>
                    <a:bodyPr/>
                    <a:lstStyle/>
                    <a:p>
                      <a:r>
                        <a:rPr lang="en-US" dirty="0" err="1" smtClean="0"/>
                        <a:t>Unstage</a:t>
                      </a:r>
                      <a:r>
                        <a:rPr lang="en-US" dirty="0" smtClean="0"/>
                        <a:t> &amp;</a:t>
                      </a:r>
                      <a:r>
                        <a:rPr lang="en-US" baseline="0" dirty="0" smtClean="0"/>
                        <a:t> Untracks the file</a:t>
                      </a:r>
                      <a:endParaRPr lang="en-US" dirty="0"/>
                    </a:p>
                  </a:txBody>
                  <a:tcPr/>
                </a:tc>
              </a:tr>
              <a:tr h="370840">
                <a:tc>
                  <a:txBody>
                    <a:bodyPr/>
                    <a:lstStyle/>
                    <a:p>
                      <a:r>
                        <a:rPr lang="en-US" dirty="0" smtClean="0"/>
                        <a:t>git rm</a:t>
                      </a:r>
                      <a:endParaRPr lang="en-US" dirty="0"/>
                    </a:p>
                  </a:txBody>
                  <a:tcPr/>
                </a:tc>
                <a:tc>
                  <a:txBody>
                    <a:bodyPr/>
                    <a:lstStyle/>
                    <a:p>
                      <a:r>
                        <a:rPr lang="en-US" dirty="0" smtClean="0"/>
                        <a:t>Delete file from working directory &amp; stages the</a:t>
                      </a:r>
                      <a:r>
                        <a:rPr lang="en-US" baseline="0" dirty="0" smtClean="0"/>
                        <a:t> deletion</a:t>
                      </a:r>
                      <a:endParaRPr lang="en-US" dirty="0"/>
                    </a:p>
                  </a:txBody>
                  <a:tcPr/>
                </a:tc>
              </a:tr>
              <a:tr h="370840">
                <a:tc>
                  <a:txBody>
                    <a:bodyPr/>
                    <a:lstStyle/>
                    <a:p>
                      <a:r>
                        <a:rPr lang="en-US" dirty="0" smtClean="0"/>
                        <a:t>.</a:t>
                      </a:r>
                      <a:r>
                        <a:rPr lang="en-US" dirty="0" err="1" smtClean="0"/>
                        <a:t>gitignore</a:t>
                      </a:r>
                      <a:endParaRPr lang="en-US" dirty="0"/>
                    </a:p>
                  </a:txBody>
                  <a:tcPr/>
                </a:tc>
                <a:tc>
                  <a:txBody>
                    <a:bodyPr/>
                    <a:lstStyle/>
                    <a:p>
                      <a:r>
                        <a:rPr lang="en-US" dirty="0" smtClean="0"/>
                        <a:t>Files/Folders</a:t>
                      </a:r>
                      <a:r>
                        <a:rPr lang="en-US" baseline="0" dirty="0" smtClean="0"/>
                        <a:t> mentioned in this file will be ignored</a:t>
                      </a:r>
                      <a:endParaRPr lang="en-US" dirty="0"/>
                    </a:p>
                  </a:txBody>
                  <a:tcPr/>
                </a:tc>
              </a:tr>
              <a:tr h="370840">
                <a:tc>
                  <a:txBody>
                    <a:bodyPr/>
                    <a:lstStyle/>
                    <a:p>
                      <a:r>
                        <a:rPr lang="en-US" dirty="0" smtClean="0"/>
                        <a:t>git status</a:t>
                      </a:r>
                      <a:endParaRPr lang="en-US" dirty="0"/>
                    </a:p>
                  </a:txBody>
                  <a:tcPr/>
                </a:tc>
                <a:tc>
                  <a:txBody>
                    <a:bodyPr/>
                    <a:lstStyle/>
                    <a:p>
                      <a:r>
                        <a:rPr lang="en-US" dirty="0" smtClean="0"/>
                        <a:t>View status of files in Working directory</a:t>
                      </a:r>
                      <a:r>
                        <a:rPr lang="en-US" baseline="0" dirty="0" smtClean="0"/>
                        <a:t> &amp; Staging</a:t>
                      </a:r>
                      <a:endParaRPr lang="en-US" dirty="0"/>
                    </a:p>
                  </a:txBody>
                  <a:tcPr/>
                </a:tc>
              </a:tr>
              <a:tr h="370840">
                <a:tc>
                  <a:txBody>
                    <a:bodyPr/>
                    <a:lstStyle/>
                    <a:p>
                      <a:r>
                        <a:rPr lang="en-US" dirty="0" smtClean="0"/>
                        <a:t>git commit</a:t>
                      </a:r>
                      <a:endParaRPr lang="en-US" dirty="0"/>
                    </a:p>
                  </a:txBody>
                  <a:tcPr/>
                </a:tc>
                <a:tc>
                  <a:txBody>
                    <a:bodyPr/>
                    <a:lstStyle/>
                    <a:p>
                      <a:r>
                        <a:rPr lang="en-US" dirty="0" smtClean="0"/>
                        <a:t>Records the snapshot of the staging area</a:t>
                      </a:r>
                      <a:endParaRPr lang="en-US" dirty="0"/>
                    </a:p>
                  </a:txBody>
                  <a:tcPr/>
                </a:tc>
              </a:tr>
              <a:tr h="370840">
                <a:tc>
                  <a:txBody>
                    <a:bodyPr/>
                    <a:lstStyle/>
                    <a:p>
                      <a:r>
                        <a:rPr lang="en-US" dirty="0" smtClean="0"/>
                        <a:t>git log</a:t>
                      </a:r>
                      <a:endParaRPr lang="en-US" dirty="0"/>
                    </a:p>
                  </a:txBody>
                  <a:tcPr/>
                </a:tc>
                <a:tc>
                  <a:txBody>
                    <a:bodyPr/>
                    <a:lstStyle/>
                    <a:p>
                      <a:r>
                        <a:rPr lang="en-US" sz="1800" b="0" i="0" kern="1200" dirty="0" smtClean="0">
                          <a:solidFill>
                            <a:schemeClr val="dk1"/>
                          </a:solidFill>
                          <a:effectLst/>
                          <a:latin typeface="+mn-lt"/>
                          <a:ea typeface="+mn-ea"/>
                          <a:cs typeface="+mn-cs"/>
                        </a:rPr>
                        <a:t>Show commits made in that repository in reverse chronological order. (</a:t>
                      </a:r>
                      <a:r>
                        <a:rPr lang="en-US" sz="1800" b="0" i="0" kern="1200" dirty="0" err="1" smtClean="0">
                          <a:solidFill>
                            <a:schemeClr val="dk1"/>
                          </a:solidFill>
                          <a:effectLst/>
                          <a:latin typeface="+mn-lt"/>
                          <a:ea typeface="+mn-ea"/>
                          <a:cs typeface="+mn-cs"/>
                        </a:rPr>
                        <a:t>ie</a:t>
                      </a:r>
                      <a:r>
                        <a:rPr lang="en-US" sz="1800" b="0" i="0" kern="1200" dirty="0" smtClean="0">
                          <a:solidFill>
                            <a:schemeClr val="dk1"/>
                          </a:solidFill>
                          <a:effectLst/>
                          <a:latin typeface="+mn-lt"/>
                          <a:ea typeface="+mn-ea"/>
                          <a:cs typeface="+mn-cs"/>
                        </a:rPr>
                        <a:t>., latest at top )</a:t>
                      </a:r>
                      <a:endParaRPr lang="en-US" dirty="0"/>
                    </a:p>
                  </a:txBody>
                  <a:tcPr/>
                </a:tc>
              </a:tr>
              <a:tr h="370840">
                <a:tc>
                  <a:txBody>
                    <a:bodyPr/>
                    <a:lstStyle/>
                    <a:p>
                      <a:r>
                        <a:rPr lang="en-US" dirty="0" smtClean="0"/>
                        <a:t>git diff</a:t>
                      </a:r>
                      <a:endParaRPr lang="en-US" dirty="0"/>
                    </a:p>
                  </a:txBody>
                  <a:tcPr/>
                </a:tc>
                <a:tc>
                  <a:txBody>
                    <a:bodyPr/>
                    <a:lstStyle/>
                    <a:p>
                      <a:r>
                        <a:rPr lang="en-US" dirty="0" smtClean="0"/>
                        <a:t>Shows difference in files in working directory and staged</a:t>
                      </a:r>
                      <a:endParaRPr lang="en-US" dirty="0"/>
                    </a:p>
                  </a:txBody>
                  <a:tcPr/>
                </a:tc>
              </a:tr>
              <a:tr h="370840">
                <a:tc>
                  <a:txBody>
                    <a:bodyPr/>
                    <a:lstStyle/>
                    <a:p>
                      <a:r>
                        <a:rPr lang="en-US" dirty="0" smtClean="0"/>
                        <a:t>git diff --cached</a:t>
                      </a:r>
                      <a:endParaRPr lang="en-US" dirty="0"/>
                    </a:p>
                  </a:txBody>
                  <a:tcPr/>
                </a:tc>
                <a:tc>
                  <a:txBody>
                    <a:bodyPr/>
                    <a:lstStyle/>
                    <a:p>
                      <a:r>
                        <a:rPr lang="en-US" dirty="0" smtClean="0"/>
                        <a:t>Shows difference in files in staged and repository</a:t>
                      </a:r>
                      <a:endParaRPr lang="en-US" dirty="0"/>
                    </a:p>
                  </a:txBody>
                  <a:tcPr/>
                </a:tc>
              </a:tr>
              <a:tr h="370840">
                <a:tc>
                  <a:txBody>
                    <a:bodyPr/>
                    <a:lstStyle/>
                    <a:p>
                      <a:r>
                        <a:rPr lang="en-US" dirty="0" smtClean="0"/>
                        <a:t>git tag</a:t>
                      </a:r>
                      <a:endParaRPr lang="en-US" dirty="0"/>
                    </a:p>
                  </a:txBody>
                  <a:tcPr/>
                </a:tc>
                <a:tc>
                  <a:txBody>
                    <a:bodyPr/>
                    <a:lstStyle/>
                    <a:p>
                      <a:r>
                        <a:rPr lang="en-US" dirty="0" smtClean="0"/>
                        <a:t>It</a:t>
                      </a:r>
                      <a:r>
                        <a:rPr lang="en-US" baseline="0" dirty="0" smtClean="0"/>
                        <a:t> is used to bookmark a commit point as a milestone, stable release or version</a:t>
                      </a:r>
                      <a:endParaRPr lang="en-US" dirty="0"/>
                    </a:p>
                  </a:txBody>
                  <a:tcPr/>
                </a:tc>
              </a:tr>
            </a:tbl>
          </a:graphicData>
        </a:graphic>
      </p:graphicFrame>
    </p:spTree>
    <p:extLst>
      <p:ext uri="{BB962C8B-B14F-4D97-AF65-F5344CB8AC3E}">
        <p14:creationId xmlns:p14="http://schemas.microsoft.com/office/powerpoint/2010/main" val="26299725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Conflicts : git revert</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201" y="1266987"/>
            <a:ext cx="5375377" cy="543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1535668"/>
            <a:ext cx="2204132" cy="338554"/>
          </a:xfrm>
          <a:prstGeom prst="rect">
            <a:avLst/>
          </a:prstGeom>
          <a:noFill/>
        </p:spPr>
        <p:txBody>
          <a:bodyPr wrap="square" rtlCol="0">
            <a:spAutoFit/>
          </a:bodyPr>
          <a:lstStyle/>
          <a:p>
            <a:r>
              <a:rPr lang="en-US" sz="1600" dirty="0" smtClean="0"/>
              <a:t>Remove Feature 2</a:t>
            </a:r>
            <a:endParaRPr lang="en-US" sz="1600" dirty="0"/>
          </a:p>
        </p:txBody>
      </p:sp>
      <p:sp>
        <p:nvSpPr>
          <p:cNvPr id="6" name="TextBox 5"/>
          <p:cNvSpPr txBox="1"/>
          <p:nvPr/>
        </p:nvSpPr>
        <p:spPr>
          <a:xfrm>
            <a:off x="278130" y="2522847"/>
            <a:ext cx="3227070" cy="584775"/>
          </a:xfrm>
          <a:prstGeom prst="rect">
            <a:avLst/>
          </a:prstGeom>
          <a:noFill/>
        </p:spPr>
        <p:txBody>
          <a:bodyPr wrap="square" rtlCol="0">
            <a:spAutoFit/>
          </a:bodyPr>
          <a:lstStyle/>
          <a:p>
            <a:r>
              <a:rPr lang="en-US" sz="1600" dirty="0" smtClean="0"/>
              <a:t>As multiple changes are in same file. Changes are conflicting</a:t>
            </a:r>
            <a:endParaRPr lang="en-US" sz="1600" dirty="0"/>
          </a:p>
        </p:txBody>
      </p:sp>
      <p:sp>
        <p:nvSpPr>
          <p:cNvPr id="7" name="TextBox 6"/>
          <p:cNvSpPr txBox="1"/>
          <p:nvPr/>
        </p:nvSpPr>
        <p:spPr>
          <a:xfrm>
            <a:off x="304800" y="3130750"/>
            <a:ext cx="3227070" cy="830997"/>
          </a:xfrm>
          <a:prstGeom prst="rect">
            <a:avLst/>
          </a:prstGeom>
          <a:noFill/>
        </p:spPr>
        <p:txBody>
          <a:bodyPr wrap="square" rtlCol="0">
            <a:spAutoFit/>
          </a:bodyPr>
          <a:lstStyle/>
          <a:p>
            <a:r>
              <a:rPr lang="en-US" sz="1600" dirty="0" smtClean="0"/>
              <a:t>Manually remove the change that you don’t‘ require including conflict markers.</a:t>
            </a:r>
            <a:endParaRPr lang="en-US" sz="1600" dirty="0"/>
          </a:p>
        </p:txBody>
      </p:sp>
      <p:sp>
        <p:nvSpPr>
          <p:cNvPr id="8" name="TextBox 7"/>
          <p:cNvSpPr txBox="1"/>
          <p:nvPr/>
        </p:nvSpPr>
        <p:spPr>
          <a:xfrm>
            <a:off x="0" y="3959425"/>
            <a:ext cx="3227070" cy="307777"/>
          </a:xfrm>
          <a:prstGeom prst="rect">
            <a:avLst/>
          </a:prstGeom>
          <a:noFill/>
        </p:spPr>
        <p:txBody>
          <a:bodyPr wrap="square" rtlCol="0">
            <a:spAutoFit/>
          </a:bodyPr>
          <a:lstStyle/>
          <a:p>
            <a:pPr marL="285750" indent="-285750">
              <a:buFont typeface="Arial" pitchFamily="34" charset="0"/>
              <a:buChar char="•"/>
            </a:pPr>
            <a:r>
              <a:rPr lang="en-US" sz="1400" dirty="0" smtClean="0"/>
              <a:t>Latest commit contains this ( HEAD )</a:t>
            </a:r>
            <a:endParaRPr lang="en-US" sz="1400" dirty="0"/>
          </a:p>
        </p:txBody>
      </p:sp>
      <p:sp>
        <p:nvSpPr>
          <p:cNvPr id="9" name="TextBox 8"/>
          <p:cNvSpPr txBox="1"/>
          <p:nvPr/>
        </p:nvSpPr>
        <p:spPr>
          <a:xfrm>
            <a:off x="0" y="4201180"/>
            <a:ext cx="3227070" cy="523220"/>
          </a:xfrm>
          <a:prstGeom prst="rect">
            <a:avLst/>
          </a:prstGeom>
          <a:noFill/>
        </p:spPr>
        <p:txBody>
          <a:bodyPr wrap="square" rtlCol="0">
            <a:spAutoFit/>
          </a:bodyPr>
          <a:lstStyle/>
          <a:p>
            <a:pPr marL="285750" indent="-285750">
              <a:buFont typeface="Arial" pitchFamily="34" charset="0"/>
              <a:buChar char="•"/>
            </a:pPr>
            <a:r>
              <a:rPr lang="en-US" sz="1400" dirty="0" smtClean="0"/>
              <a:t>This is what parent of  2356ee9 contains(</a:t>
            </a:r>
            <a:r>
              <a:rPr lang="en-US" sz="1400" dirty="0" err="1" smtClean="0"/>
              <a:t>ie</a:t>
            </a:r>
            <a:r>
              <a:rPr lang="en-US" sz="1400" dirty="0" smtClean="0"/>
              <a:t>., 940ab1c)</a:t>
            </a:r>
            <a:endParaRPr lang="en-US" sz="1400" dirty="0"/>
          </a:p>
        </p:txBody>
      </p:sp>
      <p:sp>
        <p:nvSpPr>
          <p:cNvPr id="10" name="TextBox 9"/>
          <p:cNvSpPr txBox="1"/>
          <p:nvPr/>
        </p:nvSpPr>
        <p:spPr>
          <a:xfrm>
            <a:off x="304800" y="4724400"/>
            <a:ext cx="3227070" cy="338554"/>
          </a:xfrm>
          <a:prstGeom prst="rect">
            <a:avLst/>
          </a:prstGeom>
          <a:noFill/>
        </p:spPr>
        <p:txBody>
          <a:bodyPr wrap="square" rtlCol="0">
            <a:spAutoFit/>
          </a:bodyPr>
          <a:lstStyle/>
          <a:p>
            <a:r>
              <a:rPr lang="en-US" sz="1600" dirty="0" smtClean="0"/>
              <a:t>F4.txt is manually updated</a:t>
            </a:r>
            <a:endParaRPr lang="en-US" sz="1600" dirty="0"/>
          </a:p>
        </p:txBody>
      </p:sp>
      <p:sp>
        <p:nvSpPr>
          <p:cNvPr id="11" name="TextBox 10"/>
          <p:cNvSpPr txBox="1"/>
          <p:nvPr/>
        </p:nvSpPr>
        <p:spPr>
          <a:xfrm>
            <a:off x="304800" y="5181600"/>
            <a:ext cx="3227070" cy="1077218"/>
          </a:xfrm>
          <a:prstGeom prst="rect">
            <a:avLst/>
          </a:prstGeom>
          <a:noFill/>
        </p:spPr>
        <p:txBody>
          <a:bodyPr wrap="square" rtlCol="0">
            <a:spAutoFit/>
          </a:bodyPr>
          <a:lstStyle/>
          <a:p>
            <a:r>
              <a:rPr lang="en-US" sz="1600" dirty="0" smtClean="0"/>
              <a:t>Since we have made changes to f4.txt, below are next set of actions</a:t>
            </a:r>
          </a:p>
          <a:p>
            <a:pPr marL="342900" indent="-342900">
              <a:buFont typeface="+mj-lt"/>
              <a:buAutoNum type="arabicPeriod"/>
            </a:pPr>
            <a:r>
              <a:rPr lang="en-US" sz="1600" dirty="0" smtClean="0"/>
              <a:t>Git add f4.txt</a:t>
            </a:r>
          </a:p>
          <a:p>
            <a:pPr marL="342900" indent="-342900">
              <a:buFont typeface="+mj-lt"/>
              <a:buAutoNum type="arabicPeriod"/>
            </a:pPr>
            <a:r>
              <a:rPr lang="en-US" sz="1600" dirty="0" smtClean="0"/>
              <a:t>Git revert --continue</a:t>
            </a:r>
          </a:p>
        </p:txBody>
      </p:sp>
      <p:cxnSp>
        <p:nvCxnSpPr>
          <p:cNvPr id="12" name="Straight Arrow Connector 11"/>
          <p:cNvCxnSpPr>
            <a:stCxn id="4" idx="3"/>
          </p:cNvCxnSpPr>
          <p:nvPr/>
        </p:nvCxnSpPr>
        <p:spPr>
          <a:xfrm>
            <a:off x="2508932" y="1704945"/>
            <a:ext cx="99626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007066" y="3810000"/>
            <a:ext cx="498134" cy="1538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743200" y="4191000"/>
            <a:ext cx="762000" cy="1092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502520" y="5562600"/>
            <a:ext cx="2298080" cy="53340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62200" y="6477002"/>
            <a:ext cx="1067856" cy="307777"/>
          </a:xfrm>
          <a:prstGeom prst="rect">
            <a:avLst/>
          </a:prstGeom>
          <a:noFill/>
        </p:spPr>
        <p:txBody>
          <a:bodyPr wrap="none" rtlCol="0">
            <a:spAutoFit/>
          </a:bodyPr>
          <a:lstStyle/>
          <a:p>
            <a:r>
              <a:rPr lang="en-US" sz="1400" dirty="0" smtClean="0"/>
              <a:t>Continued…</a:t>
            </a:r>
            <a:endParaRPr lang="en-US" sz="1400" dirty="0"/>
          </a:p>
        </p:txBody>
      </p:sp>
    </p:spTree>
    <p:extLst>
      <p:ext uri="{BB962C8B-B14F-4D97-AF65-F5344CB8AC3E}">
        <p14:creationId xmlns:p14="http://schemas.microsoft.com/office/powerpoint/2010/main" val="2539231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Conflicts : git revert</a:t>
            </a:r>
          </a:p>
        </p:txBody>
      </p:sp>
      <p:sp>
        <p:nvSpPr>
          <p:cNvPr id="3" name="Content Placeholder 2"/>
          <p:cNvSpPr>
            <a:spLocks noGrp="1"/>
          </p:cNvSpPr>
          <p:nvPr>
            <p:ph idx="1"/>
          </p:nvPr>
        </p:nvSpPr>
        <p:spPr>
          <a:xfrm>
            <a:off x="4876800" y="1676400"/>
            <a:ext cx="3581400" cy="2286000"/>
          </a:xfrm>
        </p:spPr>
        <p:txBody>
          <a:bodyPr>
            <a:normAutofit fontScale="92500"/>
          </a:bodyPr>
          <a:lstStyle/>
          <a:p>
            <a:r>
              <a:rPr lang="en-US" sz="2000" dirty="0" smtClean="0"/>
              <a:t>As mentioned in previous slide </a:t>
            </a:r>
          </a:p>
          <a:p>
            <a:pPr lvl="1"/>
            <a:r>
              <a:rPr lang="en-US" sz="2000" dirty="0" smtClean="0"/>
              <a:t>Git add f4.txt</a:t>
            </a:r>
          </a:p>
          <a:p>
            <a:pPr lvl="1"/>
            <a:r>
              <a:rPr lang="en-US" sz="2000" dirty="0" smtClean="0"/>
              <a:t>Git revert –continue</a:t>
            </a:r>
          </a:p>
          <a:p>
            <a:pPr lvl="1"/>
            <a:endParaRPr lang="en-US" sz="2000" dirty="0"/>
          </a:p>
          <a:p>
            <a:r>
              <a:rPr lang="en-US" sz="2400" dirty="0" smtClean="0"/>
              <a:t>Advantages history is maintained</a:t>
            </a:r>
            <a:endParaRPr lang="en-US"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5397"/>
            <a:ext cx="4095750" cy="3195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00602"/>
            <a:ext cx="71818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1444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a:t>
            </a:r>
            <a:r>
              <a:rPr lang="en-US" dirty="0" smtClean="0"/>
              <a:t>Conflicts : Merging branches</a:t>
            </a:r>
            <a:endParaRPr lang="en-US" dirty="0"/>
          </a:p>
        </p:txBody>
      </p:sp>
      <p:sp>
        <p:nvSpPr>
          <p:cNvPr id="3" name="Content Placeholder 2"/>
          <p:cNvSpPr>
            <a:spLocks noGrp="1"/>
          </p:cNvSpPr>
          <p:nvPr>
            <p:ph idx="1"/>
          </p:nvPr>
        </p:nvSpPr>
        <p:spPr>
          <a:xfrm>
            <a:off x="457200" y="1600201"/>
            <a:ext cx="8229600" cy="1371600"/>
          </a:xfrm>
        </p:spPr>
        <p:txBody>
          <a:bodyPr/>
          <a:lstStyle/>
          <a:p>
            <a:r>
              <a:rPr lang="en-US" dirty="0" smtClean="0"/>
              <a:t>Scenario : Team Lead asks two developers to write two features in a </a:t>
            </a:r>
            <a:r>
              <a:rPr lang="en-US" dirty="0" err="1" smtClean="0"/>
              <a:t>rexx</a:t>
            </a:r>
            <a:r>
              <a:rPr lang="en-US" dirty="0" smtClean="0"/>
              <a:t> program. </a:t>
            </a:r>
            <a:endParaRPr lang="en-US" dirty="0"/>
          </a:p>
        </p:txBody>
      </p:sp>
      <p:sp>
        <p:nvSpPr>
          <p:cNvPr id="4" name="Content Placeholder 2"/>
          <p:cNvSpPr txBox="1">
            <a:spLocks/>
          </p:cNvSpPr>
          <p:nvPr/>
        </p:nvSpPr>
        <p:spPr>
          <a:xfrm>
            <a:off x="381000" y="3665220"/>
            <a:ext cx="2895600" cy="2735580"/>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 </a:t>
            </a:r>
            <a:r>
              <a:rPr lang="en-US" sz="1800" dirty="0" err="1"/>
              <a:t>rexx</a:t>
            </a:r>
            <a:r>
              <a:rPr lang="en-US" sz="1800" dirty="0"/>
              <a:t> ***/</a:t>
            </a:r>
          </a:p>
          <a:p>
            <a:pPr marL="0" indent="0">
              <a:buNone/>
            </a:pPr>
            <a:r>
              <a:rPr lang="en-US" sz="1800" dirty="0"/>
              <a:t>a = 10</a:t>
            </a:r>
          </a:p>
          <a:p>
            <a:pPr marL="0" indent="0">
              <a:buNone/>
            </a:pPr>
            <a:r>
              <a:rPr lang="en-US" sz="1800" dirty="0"/>
              <a:t>b = 5</a:t>
            </a:r>
          </a:p>
          <a:p>
            <a:pPr marL="0" indent="0">
              <a:buNone/>
            </a:pPr>
            <a:r>
              <a:rPr lang="en-US" sz="1800" dirty="0"/>
              <a:t>c = </a:t>
            </a:r>
            <a:r>
              <a:rPr lang="en-US" sz="1800" b="1" dirty="0"/>
              <a:t>add(a, b)</a:t>
            </a:r>
          </a:p>
          <a:p>
            <a:pPr marL="0" indent="0">
              <a:buNone/>
            </a:pPr>
            <a:r>
              <a:rPr lang="en-US" sz="1800" dirty="0"/>
              <a:t>d = </a:t>
            </a:r>
            <a:r>
              <a:rPr lang="en-US" sz="1800" b="1" dirty="0"/>
              <a:t>sub(a, b)</a:t>
            </a:r>
          </a:p>
          <a:p>
            <a:pPr marL="0" indent="0">
              <a:buNone/>
            </a:pPr>
            <a:r>
              <a:rPr lang="en-US" sz="1800" dirty="0"/>
              <a:t>say 'Addition    : 'c</a:t>
            </a:r>
          </a:p>
          <a:p>
            <a:pPr marL="0" indent="0">
              <a:buNone/>
            </a:pPr>
            <a:r>
              <a:rPr lang="en-US" sz="1800" dirty="0"/>
              <a:t>say '</a:t>
            </a:r>
            <a:r>
              <a:rPr lang="en-US" sz="1800" dirty="0" err="1"/>
              <a:t>Subractiion</a:t>
            </a:r>
            <a:r>
              <a:rPr lang="en-US" sz="1800" dirty="0"/>
              <a:t> : 'd</a:t>
            </a:r>
          </a:p>
          <a:p>
            <a:pPr marL="0" indent="0">
              <a:buNone/>
            </a:pPr>
            <a:r>
              <a:rPr lang="en-US" sz="1800" dirty="0" smtClean="0"/>
              <a:t>exit</a:t>
            </a:r>
            <a:endParaRPr lang="en-US" sz="1800" dirty="0"/>
          </a:p>
        </p:txBody>
      </p:sp>
      <p:sp>
        <p:nvSpPr>
          <p:cNvPr id="5" name="TextBox 4"/>
          <p:cNvSpPr txBox="1"/>
          <p:nvPr/>
        </p:nvSpPr>
        <p:spPr>
          <a:xfrm>
            <a:off x="402078" y="3212068"/>
            <a:ext cx="3788922" cy="369332"/>
          </a:xfrm>
          <a:prstGeom prst="rect">
            <a:avLst/>
          </a:prstGeom>
          <a:noFill/>
        </p:spPr>
        <p:txBody>
          <a:bodyPr wrap="none" rtlCol="0">
            <a:spAutoFit/>
          </a:bodyPr>
          <a:lstStyle/>
          <a:p>
            <a:r>
              <a:rPr lang="en-US" dirty="0" smtClean="0"/>
              <a:t>Team Lead codes the below main logic</a:t>
            </a:r>
            <a:endParaRPr lang="en-US" dirty="0"/>
          </a:p>
        </p:txBody>
      </p:sp>
      <p:sp>
        <p:nvSpPr>
          <p:cNvPr id="6" name="TextBox 5"/>
          <p:cNvSpPr txBox="1"/>
          <p:nvPr/>
        </p:nvSpPr>
        <p:spPr>
          <a:xfrm>
            <a:off x="4876801" y="2743200"/>
            <a:ext cx="3425105" cy="369332"/>
          </a:xfrm>
          <a:prstGeom prst="rect">
            <a:avLst/>
          </a:prstGeom>
          <a:noFill/>
        </p:spPr>
        <p:txBody>
          <a:bodyPr wrap="none" rtlCol="0">
            <a:spAutoFit/>
          </a:bodyPr>
          <a:lstStyle/>
          <a:p>
            <a:r>
              <a:rPr lang="en-US" dirty="0" smtClean="0"/>
              <a:t>Developer 1 will have to code ADD</a:t>
            </a:r>
            <a:endParaRPr lang="en-US" dirty="0"/>
          </a:p>
        </p:txBody>
      </p:sp>
      <p:sp>
        <p:nvSpPr>
          <p:cNvPr id="7" name="TextBox 6"/>
          <p:cNvSpPr txBox="1"/>
          <p:nvPr/>
        </p:nvSpPr>
        <p:spPr>
          <a:xfrm>
            <a:off x="4876801" y="4495800"/>
            <a:ext cx="3385029" cy="369332"/>
          </a:xfrm>
          <a:prstGeom prst="rect">
            <a:avLst/>
          </a:prstGeom>
          <a:noFill/>
        </p:spPr>
        <p:txBody>
          <a:bodyPr wrap="none" rtlCol="0">
            <a:spAutoFit/>
          </a:bodyPr>
          <a:lstStyle/>
          <a:p>
            <a:r>
              <a:rPr lang="en-US" dirty="0" smtClean="0"/>
              <a:t>Developer 2 will have to code SUB</a:t>
            </a:r>
            <a:endParaRPr lang="en-US" dirty="0"/>
          </a:p>
        </p:txBody>
      </p:sp>
      <p:sp>
        <p:nvSpPr>
          <p:cNvPr id="8" name="Content Placeholder 2"/>
          <p:cNvSpPr txBox="1">
            <a:spLocks/>
          </p:cNvSpPr>
          <p:nvPr/>
        </p:nvSpPr>
        <p:spPr>
          <a:xfrm>
            <a:off x="4953000" y="3124200"/>
            <a:ext cx="2895600" cy="1447800"/>
          </a:xfrm>
          <a:prstGeom prst="rect">
            <a:avLst/>
          </a:prstGeom>
          <a:solidFill>
            <a:schemeClr val="accent5">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err="1"/>
              <a:t>add:procedure</a:t>
            </a:r>
            <a:endParaRPr lang="en-US" sz="1400" dirty="0"/>
          </a:p>
          <a:p>
            <a:pPr marL="0" indent="0">
              <a:buNone/>
            </a:pPr>
            <a:r>
              <a:rPr lang="en-US" sz="1400" dirty="0"/>
              <a:t>get argument a</a:t>
            </a:r>
          </a:p>
          <a:p>
            <a:pPr marL="0" indent="0">
              <a:buNone/>
            </a:pPr>
            <a:r>
              <a:rPr lang="en-US" sz="1400" dirty="0"/>
              <a:t>get argument b</a:t>
            </a:r>
          </a:p>
          <a:p>
            <a:pPr marL="0" indent="0">
              <a:buNone/>
            </a:pPr>
            <a:r>
              <a:rPr lang="en-US" sz="1400" dirty="0"/>
              <a:t>say 'Adding a + b'</a:t>
            </a:r>
          </a:p>
          <a:p>
            <a:pPr marL="0" indent="0">
              <a:buNone/>
            </a:pPr>
            <a:r>
              <a:rPr lang="en-US" sz="1400" dirty="0"/>
              <a:t>return 0</a:t>
            </a:r>
          </a:p>
        </p:txBody>
      </p:sp>
      <p:sp>
        <p:nvSpPr>
          <p:cNvPr id="9" name="Content Placeholder 2"/>
          <p:cNvSpPr txBox="1">
            <a:spLocks/>
          </p:cNvSpPr>
          <p:nvPr/>
        </p:nvSpPr>
        <p:spPr>
          <a:xfrm>
            <a:off x="4953000" y="4876800"/>
            <a:ext cx="2895600" cy="1752600"/>
          </a:xfrm>
          <a:prstGeom prst="rect">
            <a:avLst/>
          </a:prstGeom>
          <a:solidFill>
            <a:schemeClr val="accent4">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err="1" smtClean="0"/>
              <a:t>sub:procedure</a:t>
            </a:r>
            <a:endParaRPr lang="en-US" sz="1400" dirty="0"/>
          </a:p>
          <a:p>
            <a:pPr marL="0" indent="0">
              <a:buNone/>
            </a:pPr>
            <a:r>
              <a:rPr lang="en-US" sz="1400" dirty="0"/>
              <a:t>get argument a</a:t>
            </a:r>
          </a:p>
          <a:p>
            <a:pPr marL="0" indent="0">
              <a:buNone/>
            </a:pPr>
            <a:r>
              <a:rPr lang="en-US" sz="1400" dirty="0"/>
              <a:t>get argument b</a:t>
            </a:r>
          </a:p>
          <a:p>
            <a:pPr marL="0" indent="0">
              <a:buNone/>
            </a:pPr>
            <a:r>
              <a:rPr lang="en-US" sz="1400" dirty="0"/>
              <a:t>say </a:t>
            </a:r>
            <a:r>
              <a:rPr lang="en-US" sz="1400" dirty="0" smtClean="0"/>
              <a:t>‘</a:t>
            </a:r>
            <a:r>
              <a:rPr lang="en-US" sz="1400" dirty="0" err="1" smtClean="0"/>
              <a:t>Subracting</a:t>
            </a:r>
            <a:r>
              <a:rPr lang="en-US" sz="1400" dirty="0" smtClean="0"/>
              <a:t> </a:t>
            </a:r>
            <a:r>
              <a:rPr lang="en-US" sz="1400" dirty="0"/>
              <a:t>a </a:t>
            </a:r>
            <a:r>
              <a:rPr lang="en-US" sz="1400" dirty="0" smtClean="0"/>
              <a:t>- </a:t>
            </a:r>
            <a:r>
              <a:rPr lang="en-US" sz="1400" dirty="0"/>
              <a:t>b'</a:t>
            </a:r>
          </a:p>
          <a:p>
            <a:pPr marL="0" indent="0">
              <a:buNone/>
            </a:pPr>
            <a:r>
              <a:rPr lang="en-US" sz="1400" dirty="0"/>
              <a:t>return 0</a:t>
            </a:r>
          </a:p>
        </p:txBody>
      </p:sp>
      <p:sp>
        <p:nvSpPr>
          <p:cNvPr id="11" name="TextBox 10"/>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12149609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Conflicts : Merging branches</a:t>
            </a:r>
          </a:p>
        </p:txBody>
      </p:sp>
      <p:sp>
        <p:nvSpPr>
          <p:cNvPr id="4" name="Oval 3"/>
          <p:cNvSpPr/>
          <p:nvPr/>
        </p:nvSpPr>
        <p:spPr>
          <a:xfrm>
            <a:off x="2743200" y="17526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4191000" y="267867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b="1" dirty="0">
              <a:solidFill>
                <a:schemeClr val="tx1"/>
              </a:solidFill>
            </a:endParaRPr>
          </a:p>
        </p:txBody>
      </p:sp>
      <p:cxnSp>
        <p:nvCxnSpPr>
          <p:cNvPr id="7" name="Straight Arrow Connector 6"/>
          <p:cNvCxnSpPr>
            <a:stCxn id="5" idx="2"/>
            <a:endCxn id="4" idx="6"/>
          </p:cNvCxnSpPr>
          <p:nvPr/>
        </p:nvCxnSpPr>
        <p:spPr>
          <a:xfrm flipH="1" flipV="1">
            <a:off x="3419793" y="2090897"/>
            <a:ext cx="771207" cy="92606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00208" y="37906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a:t>
            </a:r>
            <a:endParaRPr lang="en-US" sz="1200" b="1" dirty="0">
              <a:solidFill>
                <a:schemeClr val="tx1"/>
              </a:solidFill>
            </a:endParaRPr>
          </a:p>
        </p:txBody>
      </p:sp>
      <p:cxnSp>
        <p:nvCxnSpPr>
          <p:cNvPr id="11" name="Straight Arrow Connector 10"/>
          <p:cNvCxnSpPr>
            <a:stCxn id="9" idx="2"/>
            <a:endCxn id="4" idx="6"/>
          </p:cNvCxnSpPr>
          <p:nvPr/>
        </p:nvCxnSpPr>
        <p:spPr>
          <a:xfrm flipH="1" flipV="1">
            <a:off x="3419794" y="2090897"/>
            <a:ext cx="780414" cy="203803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
        <p:nvSpPr>
          <p:cNvPr id="36" name="TextBox 35"/>
          <p:cNvSpPr txBox="1"/>
          <p:nvPr/>
        </p:nvSpPr>
        <p:spPr>
          <a:xfrm>
            <a:off x="5033096" y="2743202"/>
            <a:ext cx="3599255" cy="646331"/>
          </a:xfrm>
          <a:prstGeom prst="rect">
            <a:avLst/>
          </a:prstGeom>
          <a:noFill/>
        </p:spPr>
        <p:txBody>
          <a:bodyPr wrap="none" rtlCol="0">
            <a:spAutoFit/>
          </a:bodyPr>
          <a:lstStyle/>
          <a:p>
            <a:r>
              <a:rPr lang="en-US" dirty="0" smtClean="0"/>
              <a:t>Developer 1 creates ADD branch for </a:t>
            </a:r>
          </a:p>
          <a:p>
            <a:r>
              <a:rPr lang="en-US" dirty="0" smtClean="0"/>
              <a:t>ADD()</a:t>
            </a:r>
          </a:p>
        </p:txBody>
      </p:sp>
      <p:sp>
        <p:nvSpPr>
          <p:cNvPr id="37" name="TextBox 36"/>
          <p:cNvSpPr txBox="1"/>
          <p:nvPr/>
        </p:nvSpPr>
        <p:spPr>
          <a:xfrm>
            <a:off x="5029201" y="3886202"/>
            <a:ext cx="3559179" cy="646331"/>
          </a:xfrm>
          <a:prstGeom prst="rect">
            <a:avLst/>
          </a:prstGeom>
          <a:noFill/>
        </p:spPr>
        <p:txBody>
          <a:bodyPr wrap="none" rtlCol="0">
            <a:spAutoFit/>
          </a:bodyPr>
          <a:lstStyle/>
          <a:p>
            <a:r>
              <a:rPr lang="en-US" dirty="0" smtClean="0"/>
              <a:t>Developer 2 creates SUB branch for </a:t>
            </a:r>
          </a:p>
          <a:p>
            <a:r>
              <a:rPr lang="en-US" dirty="0" smtClean="0"/>
              <a:t>SUB()</a:t>
            </a:r>
            <a:endParaRPr lang="en-US" dirty="0"/>
          </a:p>
        </p:txBody>
      </p:sp>
      <p:sp>
        <p:nvSpPr>
          <p:cNvPr id="38" name="Content Placeholder 2"/>
          <p:cNvSpPr txBox="1">
            <a:spLocks/>
          </p:cNvSpPr>
          <p:nvPr/>
        </p:nvSpPr>
        <p:spPr>
          <a:xfrm>
            <a:off x="152400" y="1531620"/>
            <a:ext cx="2330998" cy="2202180"/>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 </a:t>
            </a:r>
            <a:r>
              <a:rPr lang="en-US" sz="1400" dirty="0" err="1"/>
              <a:t>rexx</a:t>
            </a:r>
            <a:r>
              <a:rPr lang="en-US" sz="1400" dirty="0"/>
              <a:t> ***/</a:t>
            </a:r>
          </a:p>
          <a:p>
            <a:pPr marL="0" indent="0">
              <a:buNone/>
            </a:pPr>
            <a:r>
              <a:rPr lang="en-US" sz="1400" dirty="0"/>
              <a:t>a = 10</a:t>
            </a:r>
          </a:p>
          <a:p>
            <a:pPr marL="0" indent="0">
              <a:buNone/>
            </a:pPr>
            <a:r>
              <a:rPr lang="en-US" sz="1400" dirty="0"/>
              <a:t>b = 5</a:t>
            </a:r>
          </a:p>
          <a:p>
            <a:pPr marL="0" indent="0">
              <a:buNone/>
            </a:pPr>
            <a:r>
              <a:rPr lang="en-US" sz="1400" dirty="0"/>
              <a:t>c = </a:t>
            </a:r>
            <a:r>
              <a:rPr lang="en-US" sz="1400" b="1" dirty="0"/>
              <a:t>add(a, b)</a:t>
            </a:r>
          </a:p>
          <a:p>
            <a:pPr marL="0" indent="0">
              <a:buNone/>
            </a:pPr>
            <a:r>
              <a:rPr lang="en-US" sz="1400" dirty="0"/>
              <a:t>d = </a:t>
            </a:r>
            <a:r>
              <a:rPr lang="en-US" sz="1400" b="1" dirty="0"/>
              <a:t>sub(a, b)</a:t>
            </a:r>
          </a:p>
          <a:p>
            <a:pPr marL="0" indent="0">
              <a:buNone/>
            </a:pPr>
            <a:r>
              <a:rPr lang="en-US" sz="1400" dirty="0"/>
              <a:t>say 'Addition    : 'c</a:t>
            </a:r>
          </a:p>
          <a:p>
            <a:pPr marL="0" indent="0">
              <a:buNone/>
            </a:pPr>
            <a:r>
              <a:rPr lang="en-US" sz="1400" dirty="0"/>
              <a:t>say '</a:t>
            </a:r>
            <a:r>
              <a:rPr lang="en-US" sz="1400" dirty="0" err="1"/>
              <a:t>Subractiion</a:t>
            </a:r>
            <a:r>
              <a:rPr lang="en-US" sz="1400" dirty="0"/>
              <a:t> : 'd</a:t>
            </a:r>
          </a:p>
          <a:p>
            <a:pPr marL="0" indent="0">
              <a:buNone/>
            </a:pPr>
            <a:r>
              <a:rPr lang="en-US" sz="1400" dirty="0" smtClean="0"/>
              <a:t>exit</a:t>
            </a:r>
            <a:endParaRPr lang="en-US" sz="1400" dirty="0"/>
          </a:p>
        </p:txBody>
      </p:sp>
      <p:sp>
        <p:nvSpPr>
          <p:cNvPr id="39" name="Content Placeholder 2"/>
          <p:cNvSpPr txBox="1">
            <a:spLocks/>
          </p:cNvSpPr>
          <p:nvPr/>
        </p:nvSpPr>
        <p:spPr>
          <a:xfrm>
            <a:off x="5105400" y="3352802"/>
            <a:ext cx="2895600" cy="558189"/>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DEV 1 : git branch ADD</a:t>
            </a:r>
          </a:p>
          <a:p>
            <a:pPr marL="0" indent="0">
              <a:buNone/>
            </a:pPr>
            <a:r>
              <a:rPr lang="en-US" sz="1400" dirty="0" smtClean="0"/>
              <a:t>DEV 2 : git branch SUB</a:t>
            </a:r>
            <a:endParaRPr lang="en-US" sz="1400" dirty="0"/>
          </a:p>
        </p:txBody>
      </p:sp>
    </p:spTree>
    <p:extLst>
      <p:ext uri="{BB962C8B-B14F-4D97-AF65-F5344CB8AC3E}">
        <p14:creationId xmlns:p14="http://schemas.microsoft.com/office/powerpoint/2010/main" val="106231255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447800" y="3790632"/>
            <a:ext cx="1752600" cy="3067368"/>
          </a:xfrm>
          <a:prstGeom prst="rect">
            <a:avLst/>
          </a:prstGeom>
          <a:solidFill>
            <a:srgbClr val="99FF6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Handling Conflicts : Merging branches</a:t>
            </a:r>
          </a:p>
        </p:txBody>
      </p:sp>
      <p:sp>
        <p:nvSpPr>
          <p:cNvPr id="4" name="Oval 3"/>
          <p:cNvSpPr/>
          <p:nvPr/>
        </p:nvSpPr>
        <p:spPr>
          <a:xfrm>
            <a:off x="2743200" y="17526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4191000" y="267867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ADD</a:t>
            </a:r>
          </a:p>
        </p:txBody>
      </p:sp>
      <p:cxnSp>
        <p:nvCxnSpPr>
          <p:cNvPr id="7" name="Straight Arrow Connector 6"/>
          <p:cNvCxnSpPr>
            <a:stCxn id="5" idx="2"/>
            <a:endCxn id="4" idx="6"/>
          </p:cNvCxnSpPr>
          <p:nvPr/>
        </p:nvCxnSpPr>
        <p:spPr>
          <a:xfrm flipH="1" flipV="1">
            <a:off x="3419793" y="2090897"/>
            <a:ext cx="771207" cy="92606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00208" y="37906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a:t>
            </a:r>
            <a:endParaRPr lang="en-US" sz="1200" b="1" dirty="0">
              <a:solidFill>
                <a:schemeClr val="tx1"/>
              </a:solidFill>
            </a:endParaRPr>
          </a:p>
        </p:txBody>
      </p:sp>
      <p:cxnSp>
        <p:nvCxnSpPr>
          <p:cNvPr id="11" name="Straight Arrow Connector 10"/>
          <p:cNvCxnSpPr>
            <a:stCxn id="9" idx="2"/>
            <a:endCxn id="4" idx="6"/>
          </p:cNvCxnSpPr>
          <p:nvPr/>
        </p:nvCxnSpPr>
        <p:spPr>
          <a:xfrm flipH="1" flipV="1">
            <a:off x="3419794" y="2090897"/>
            <a:ext cx="780414" cy="203803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152400" y="1531620"/>
            <a:ext cx="2330998" cy="2202180"/>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 </a:t>
            </a:r>
            <a:r>
              <a:rPr lang="en-US" sz="1400" dirty="0" err="1"/>
              <a:t>rexx</a:t>
            </a:r>
            <a:r>
              <a:rPr lang="en-US" sz="1400" dirty="0"/>
              <a:t> ***/</a:t>
            </a:r>
          </a:p>
          <a:p>
            <a:pPr marL="0" indent="0">
              <a:buNone/>
            </a:pPr>
            <a:r>
              <a:rPr lang="en-US" sz="1400" dirty="0"/>
              <a:t>a = 10</a:t>
            </a:r>
          </a:p>
          <a:p>
            <a:pPr marL="0" indent="0">
              <a:buNone/>
            </a:pPr>
            <a:r>
              <a:rPr lang="en-US" sz="1400" dirty="0"/>
              <a:t>b = 5</a:t>
            </a:r>
          </a:p>
          <a:p>
            <a:pPr marL="0" indent="0">
              <a:buNone/>
            </a:pPr>
            <a:r>
              <a:rPr lang="en-US" sz="1400" dirty="0"/>
              <a:t>c = </a:t>
            </a:r>
            <a:r>
              <a:rPr lang="en-US" sz="1400" b="1" dirty="0"/>
              <a:t>add(a, b)</a:t>
            </a:r>
          </a:p>
          <a:p>
            <a:pPr marL="0" indent="0">
              <a:buNone/>
            </a:pPr>
            <a:r>
              <a:rPr lang="en-US" sz="1400" dirty="0"/>
              <a:t>d = </a:t>
            </a:r>
            <a:r>
              <a:rPr lang="en-US" sz="1400" b="1" dirty="0"/>
              <a:t>sub(a, b)</a:t>
            </a:r>
          </a:p>
          <a:p>
            <a:pPr marL="0" indent="0">
              <a:buNone/>
            </a:pPr>
            <a:r>
              <a:rPr lang="en-US" sz="1400" dirty="0"/>
              <a:t>say 'Addition    : 'c</a:t>
            </a:r>
          </a:p>
          <a:p>
            <a:pPr marL="0" indent="0">
              <a:buNone/>
            </a:pPr>
            <a:r>
              <a:rPr lang="en-US" sz="1400" dirty="0"/>
              <a:t>say '</a:t>
            </a:r>
            <a:r>
              <a:rPr lang="en-US" sz="1400" dirty="0" err="1"/>
              <a:t>Subractiion</a:t>
            </a:r>
            <a:r>
              <a:rPr lang="en-US" sz="1400" dirty="0"/>
              <a:t> : 'd</a:t>
            </a:r>
          </a:p>
          <a:p>
            <a:pPr marL="0" indent="0">
              <a:buNone/>
            </a:pPr>
            <a:r>
              <a:rPr lang="en-US" sz="1400" dirty="0" smtClean="0"/>
              <a:t>exit</a:t>
            </a:r>
            <a:endParaRPr lang="en-US" sz="1400" dirty="0"/>
          </a:p>
        </p:txBody>
      </p:sp>
      <p:sp>
        <p:nvSpPr>
          <p:cNvPr id="24" name="Content Placeholder 2"/>
          <p:cNvSpPr txBox="1">
            <a:spLocks/>
          </p:cNvSpPr>
          <p:nvPr/>
        </p:nvSpPr>
        <p:spPr>
          <a:xfrm>
            <a:off x="1676401" y="5616931"/>
            <a:ext cx="1350819" cy="1087754"/>
          </a:xfrm>
          <a:prstGeom prst="rect">
            <a:avLst/>
          </a:prstGeom>
          <a:solidFill>
            <a:schemeClr val="accent5">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err="1"/>
              <a:t>add:procedure</a:t>
            </a:r>
            <a:endParaRPr lang="en-US" sz="1100" dirty="0"/>
          </a:p>
          <a:p>
            <a:pPr marL="0" indent="0">
              <a:buNone/>
            </a:pPr>
            <a:r>
              <a:rPr lang="en-US" sz="1100" dirty="0"/>
              <a:t>get argument a</a:t>
            </a:r>
          </a:p>
          <a:p>
            <a:pPr marL="0" indent="0">
              <a:buNone/>
            </a:pPr>
            <a:r>
              <a:rPr lang="en-US" sz="1100" dirty="0"/>
              <a:t>get argument b</a:t>
            </a:r>
          </a:p>
          <a:p>
            <a:pPr marL="0" indent="0">
              <a:buNone/>
            </a:pPr>
            <a:r>
              <a:rPr lang="en-US" sz="1100" dirty="0"/>
              <a:t>say 'Adding a + b'</a:t>
            </a:r>
          </a:p>
          <a:p>
            <a:pPr marL="0" indent="0">
              <a:buNone/>
            </a:pPr>
            <a:r>
              <a:rPr lang="en-US" sz="1100" dirty="0"/>
              <a:t>return 0</a:t>
            </a:r>
          </a:p>
        </p:txBody>
      </p:sp>
      <p:sp>
        <p:nvSpPr>
          <p:cNvPr id="25" name="Content Placeholder 2"/>
          <p:cNvSpPr txBox="1">
            <a:spLocks/>
          </p:cNvSpPr>
          <p:nvPr/>
        </p:nvSpPr>
        <p:spPr>
          <a:xfrm>
            <a:off x="1676400" y="3962402"/>
            <a:ext cx="1315788" cy="1654531"/>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 </a:t>
            </a:r>
            <a:r>
              <a:rPr lang="en-US" sz="1100" dirty="0" err="1"/>
              <a:t>rexx</a:t>
            </a:r>
            <a:r>
              <a:rPr lang="en-US" sz="1100" dirty="0"/>
              <a:t> ***/</a:t>
            </a:r>
          </a:p>
          <a:p>
            <a:pPr marL="0" indent="0">
              <a:buNone/>
            </a:pPr>
            <a:r>
              <a:rPr lang="en-US" sz="1100" dirty="0"/>
              <a:t>a = 10</a:t>
            </a:r>
          </a:p>
          <a:p>
            <a:pPr marL="0" indent="0">
              <a:buNone/>
            </a:pPr>
            <a:r>
              <a:rPr lang="en-US" sz="1100" dirty="0"/>
              <a:t>b = 5</a:t>
            </a:r>
          </a:p>
          <a:p>
            <a:pPr marL="0" indent="0">
              <a:buNone/>
            </a:pPr>
            <a:r>
              <a:rPr lang="en-US" sz="1100" dirty="0"/>
              <a:t>c = </a:t>
            </a:r>
            <a:r>
              <a:rPr lang="en-US" sz="1100" b="1" dirty="0"/>
              <a:t>add(a, b)</a:t>
            </a:r>
          </a:p>
          <a:p>
            <a:pPr marL="0" indent="0">
              <a:buNone/>
            </a:pPr>
            <a:r>
              <a:rPr lang="en-US" sz="1100" dirty="0"/>
              <a:t>d = </a:t>
            </a:r>
            <a:r>
              <a:rPr lang="en-US" sz="1100" b="1" dirty="0"/>
              <a:t>sub(a, b)</a:t>
            </a:r>
          </a:p>
          <a:p>
            <a:pPr marL="0" indent="0">
              <a:buNone/>
            </a:pPr>
            <a:r>
              <a:rPr lang="en-US" sz="1100" dirty="0"/>
              <a:t>say 'Addition    : 'c</a:t>
            </a:r>
          </a:p>
          <a:p>
            <a:pPr marL="0" indent="0">
              <a:buNone/>
            </a:pPr>
            <a:r>
              <a:rPr lang="en-US" sz="1100" dirty="0"/>
              <a:t>say '</a:t>
            </a:r>
            <a:r>
              <a:rPr lang="en-US" sz="1100" dirty="0" err="1"/>
              <a:t>Subractiion</a:t>
            </a:r>
            <a:r>
              <a:rPr lang="en-US" sz="1100" dirty="0"/>
              <a:t> : 'd</a:t>
            </a:r>
          </a:p>
          <a:p>
            <a:pPr marL="0" indent="0">
              <a:buNone/>
            </a:pPr>
            <a:r>
              <a:rPr lang="en-US" sz="1100" dirty="0" smtClean="0"/>
              <a:t>exit</a:t>
            </a:r>
            <a:endParaRPr lang="en-US" sz="1100" dirty="0"/>
          </a:p>
        </p:txBody>
      </p:sp>
      <p:sp>
        <p:nvSpPr>
          <p:cNvPr id="27" name="Rectangle 26"/>
          <p:cNvSpPr/>
          <p:nvPr/>
        </p:nvSpPr>
        <p:spPr>
          <a:xfrm>
            <a:off x="5791200" y="3790632"/>
            <a:ext cx="1752600" cy="3067368"/>
          </a:xfrm>
          <a:prstGeom prst="rect">
            <a:avLst/>
          </a:prstGeom>
          <a:solidFill>
            <a:srgbClr val="99FF6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p:cNvSpPr txBox="1">
            <a:spLocks/>
          </p:cNvSpPr>
          <p:nvPr/>
        </p:nvSpPr>
        <p:spPr>
          <a:xfrm>
            <a:off x="6019800" y="5616931"/>
            <a:ext cx="1350819" cy="1087754"/>
          </a:xfrm>
          <a:prstGeom prst="rect">
            <a:avLst/>
          </a:prstGeom>
          <a:solidFill>
            <a:schemeClr val="accent4">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err="1"/>
              <a:t>sub:procedure</a:t>
            </a:r>
            <a:endParaRPr lang="en-US" sz="1100" dirty="0"/>
          </a:p>
          <a:p>
            <a:pPr marL="0" indent="0">
              <a:buNone/>
            </a:pPr>
            <a:r>
              <a:rPr lang="en-US" sz="1100" dirty="0"/>
              <a:t>get argument a</a:t>
            </a:r>
          </a:p>
          <a:p>
            <a:pPr marL="0" indent="0">
              <a:buNone/>
            </a:pPr>
            <a:r>
              <a:rPr lang="en-US" sz="1100" dirty="0"/>
              <a:t>get argument b</a:t>
            </a:r>
          </a:p>
          <a:p>
            <a:pPr marL="0" indent="0">
              <a:buNone/>
            </a:pPr>
            <a:r>
              <a:rPr lang="en-US" sz="1100" dirty="0"/>
              <a:t>say ‘</a:t>
            </a:r>
            <a:r>
              <a:rPr lang="en-US" sz="1100" dirty="0" err="1"/>
              <a:t>Subracting</a:t>
            </a:r>
            <a:r>
              <a:rPr lang="en-US" sz="1100" dirty="0"/>
              <a:t> a - b'</a:t>
            </a:r>
          </a:p>
          <a:p>
            <a:pPr marL="0" indent="0">
              <a:buNone/>
            </a:pPr>
            <a:r>
              <a:rPr lang="en-US" sz="1100" dirty="0"/>
              <a:t>return 0</a:t>
            </a:r>
          </a:p>
        </p:txBody>
      </p:sp>
      <p:sp>
        <p:nvSpPr>
          <p:cNvPr id="29" name="Content Placeholder 2"/>
          <p:cNvSpPr txBox="1">
            <a:spLocks/>
          </p:cNvSpPr>
          <p:nvPr/>
        </p:nvSpPr>
        <p:spPr>
          <a:xfrm>
            <a:off x="6019800" y="3962402"/>
            <a:ext cx="1315788" cy="1654531"/>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 </a:t>
            </a:r>
            <a:r>
              <a:rPr lang="en-US" sz="1100" dirty="0" err="1"/>
              <a:t>rexx</a:t>
            </a:r>
            <a:r>
              <a:rPr lang="en-US" sz="1100" dirty="0"/>
              <a:t> ***/</a:t>
            </a:r>
          </a:p>
          <a:p>
            <a:pPr marL="0" indent="0">
              <a:buNone/>
            </a:pPr>
            <a:r>
              <a:rPr lang="en-US" sz="1100" dirty="0"/>
              <a:t>a = 10</a:t>
            </a:r>
          </a:p>
          <a:p>
            <a:pPr marL="0" indent="0">
              <a:buNone/>
            </a:pPr>
            <a:r>
              <a:rPr lang="en-US" sz="1100" dirty="0"/>
              <a:t>b = 5</a:t>
            </a:r>
          </a:p>
          <a:p>
            <a:pPr marL="0" indent="0">
              <a:buNone/>
            </a:pPr>
            <a:r>
              <a:rPr lang="en-US" sz="1100" dirty="0"/>
              <a:t>c = </a:t>
            </a:r>
            <a:r>
              <a:rPr lang="en-US" sz="1100" b="1" dirty="0"/>
              <a:t>add(a, b)</a:t>
            </a:r>
          </a:p>
          <a:p>
            <a:pPr marL="0" indent="0">
              <a:buNone/>
            </a:pPr>
            <a:r>
              <a:rPr lang="en-US" sz="1100" dirty="0"/>
              <a:t>d = </a:t>
            </a:r>
            <a:r>
              <a:rPr lang="en-US" sz="1100" b="1" dirty="0"/>
              <a:t>sub(a, b)</a:t>
            </a:r>
          </a:p>
          <a:p>
            <a:pPr marL="0" indent="0">
              <a:buNone/>
            </a:pPr>
            <a:r>
              <a:rPr lang="en-US" sz="1100" dirty="0"/>
              <a:t>say 'Addition    : 'c</a:t>
            </a:r>
          </a:p>
          <a:p>
            <a:pPr marL="0" indent="0">
              <a:buNone/>
            </a:pPr>
            <a:r>
              <a:rPr lang="en-US" sz="1100" dirty="0"/>
              <a:t>say '</a:t>
            </a:r>
            <a:r>
              <a:rPr lang="en-US" sz="1100" dirty="0" err="1"/>
              <a:t>Subractiion</a:t>
            </a:r>
            <a:r>
              <a:rPr lang="en-US" sz="1100" dirty="0"/>
              <a:t> : 'd</a:t>
            </a:r>
          </a:p>
          <a:p>
            <a:pPr marL="0" indent="0">
              <a:buNone/>
            </a:pPr>
            <a:r>
              <a:rPr lang="en-US" sz="1100" dirty="0" smtClean="0"/>
              <a:t>exit</a:t>
            </a:r>
            <a:endParaRPr lang="en-US" sz="1100" dirty="0"/>
          </a:p>
        </p:txBody>
      </p:sp>
      <p:cxnSp>
        <p:nvCxnSpPr>
          <p:cNvPr id="31" name="Straight Arrow Connector 30"/>
          <p:cNvCxnSpPr>
            <a:stCxn id="5" idx="3"/>
          </p:cNvCxnSpPr>
          <p:nvPr/>
        </p:nvCxnSpPr>
        <p:spPr>
          <a:xfrm flipH="1">
            <a:off x="3200401" y="3256176"/>
            <a:ext cx="1089685" cy="534456"/>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6"/>
          </p:cNvCxnSpPr>
          <p:nvPr/>
        </p:nvCxnSpPr>
        <p:spPr>
          <a:xfrm flipV="1">
            <a:off x="4876800" y="4114801"/>
            <a:ext cx="871696" cy="14129"/>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
        <p:nvSpPr>
          <p:cNvPr id="21" name="Content Placeholder 2"/>
          <p:cNvSpPr txBox="1">
            <a:spLocks/>
          </p:cNvSpPr>
          <p:nvPr/>
        </p:nvSpPr>
        <p:spPr>
          <a:xfrm>
            <a:off x="20782" y="5344393"/>
            <a:ext cx="1350819" cy="675409"/>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Git add </a:t>
            </a:r>
            <a:r>
              <a:rPr lang="en-US" sz="1400" dirty="0" err="1" smtClean="0"/>
              <a:t>prg.rexx</a:t>
            </a:r>
            <a:endParaRPr lang="en-US" sz="1400" dirty="0" smtClean="0"/>
          </a:p>
          <a:p>
            <a:pPr marL="0" indent="0">
              <a:buNone/>
            </a:pPr>
            <a:r>
              <a:rPr lang="en-US" sz="1400" dirty="0" smtClean="0"/>
              <a:t>Git commit </a:t>
            </a:r>
            <a:endParaRPr lang="en-US" sz="1400" dirty="0"/>
          </a:p>
        </p:txBody>
      </p:sp>
      <p:sp>
        <p:nvSpPr>
          <p:cNvPr id="22" name="Content Placeholder 2"/>
          <p:cNvSpPr txBox="1">
            <a:spLocks/>
          </p:cNvSpPr>
          <p:nvPr/>
        </p:nvSpPr>
        <p:spPr>
          <a:xfrm>
            <a:off x="7620001" y="5420593"/>
            <a:ext cx="1350819" cy="675409"/>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Git add </a:t>
            </a:r>
            <a:r>
              <a:rPr lang="en-US" sz="1400" dirty="0" err="1" smtClean="0"/>
              <a:t>prg.rexx</a:t>
            </a:r>
            <a:endParaRPr lang="en-US" sz="1400" dirty="0" smtClean="0"/>
          </a:p>
          <a:p>
            <a:pPr marL="0" indent="0">
              <a:buNone/>
            </a:pPr>
            <a:r>
              <a:rPr lang="en-US" sz="1400" dirty="0" smtClean="0"/>
              <a:t>Git commit </a:t>
            </a:r>
            <a:endParaRPr lang="en-US" sz="1400" dirty="0"/>
          </a:p>
        </p:txBody>
      </p:sp>
    </p:spTree>
    <p:extLst>
      <p:ext uri="{BB962C8B-B14F-4D97-AF65-F5344CB8AC3E}">
        <p14:creationId xmlns:p14="http://schemas.microsoft.com/office/powerpoint/2010/main" val="5952217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447800" y="3790632"/>
            <a:ext cx="1752600" cy="3067368"/>
          </a:xfrm>
          <a:prstGeom prst="rect">
            <a:avLst/>
          </a:prstGeom>
          <a:solidFill>
            <a:srgbClr val="99FF6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Handling Conflicts : Merging branches</a:t>
            </a:r>
          </a:p>
        </p:txBody>
      </p:sp>
      <p:sp>
        <p:nvSpPr>
          <p:cNvPr id="4" name="Oval 3"/>
          <p:cNvSpPr/>
          <p:nvPr/>
        </p:nvSpPr>
        <p:spPr>
          <a:xfrm>
            <a:off x="2743200" y="17526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4191000" y="267867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cxnSp>
        <p:nvCxnSpPr>
          <p:cNvPr id="7" name="Straight Arrow Connector 6"/>
          <p:cNvCxnSpPr>
            <a:stCxn id="5" idx="2"/>
            <a:endCxn id="4" idx="6"/>
          </p:cNvCxnSpPr>
          <p:nvPr/>
        </p:nvCxnSpPr>
        <p:spPr>
          <a:xfrm flipH="1" flipV="1">
            <a:off x="3419793" y="2090897"/>
            <a:ext cx="771207" cy="92606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00208" y="37906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a:t>
            </a:r>
            <a:endParaRPr lang="en-US" sz="1200" b="1" dirty="0">
              <a:solidFill>
                <a:schemeClr val="tx1"/>
              </a:solidFill>
            </a:endParaRPr>
          </a:p>
        </p:txBody>
      </p:sp>
      <p:cxnSp>
        <p:nvCxnSpPr>
          <p:cNvPr id="11" name="Straight Arrow Connector 10"/>
          <p:cNvCxnSpPr>
            <a:stCxn id="9" idx="2"/>
            <a:endCxn id="4" idx="6"/>
          </p:cNvCxnSpPr>
          <p:nvPr/>
        </p:nvCxnSpPr>
        <p:spPr>
          <a:xfrm flipH="1" flipV="1">
            <a:off x="3419794" y="2090897"/>
            <a:ext cx="780414" cy="203803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410200" y="175506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5" name="Straight Arrow Connector 14"/>
          <p:cNvCxnSpPr>
            <a:stCxn id="9" idx="6"/>
            <a:endCxn id="14" idx="3"/>
          </p:cNvCxnSpPr>
          <p:nvPr/>
        </p:nvCxnSpPr>
        <p:spPr>
          <a:xfrm flipV="1">
            <a:off x="4876801" y="2332569"/>
            <a:ext cx="632485" cy="179636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6"/>
            <a:endCxn id="14" idx="3"/>
          </p:cNvCxnSpPr>
          <p:nvPr/>
        </p:nvCxnSpPr>
        <p:spPr>
          <a:xfrm flipV="1">
            <a:off x="4867593" y="2332569"/>
            <a:ext cx="641692" cy="68439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152400" y="1531620"/>
            <a:ext cx="2330998" cy="2202180"/>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 </a:t>
            </a:r>
            <a:r>
              <a:rPr lang="en-US" sz="1400" dirty="0" err="1"/>
              <a:t>rexx</a:t>
            </a:r>
            <a:r>
              <a:rPr lang="en-US" sz="1400" dirty="0"/>
              <a:t> ***/</a:t>
            </a:r>
          </a:p>
          <a:p>
            <a:pPr marL="0" indent="0">
              <a:buNone/>
            </a:pPr>
            <a:r>
              <a:rPr lang="en-US" sz="1400" dirty="0"/>
              <a:t>a = 10</a:t>
            </a:r>
          </a:p>
          <a:p>
            <a:pPr marL="0" indent="0">
              <a:buNone/>
            </a:pPr>
            <a:r>
              <a:rPr lang="en-US" sz="1400" dirty="0"/>
              <a:t>b = 5</a:t>
            </a:r>
          </a:p>
          <a:p>
            <a:pPr marL="0" indent="0">
              <a:buNone/>
            </a:pPr>
            <a:r>
              <a:rPr lang="en-US" sz="1400" dirty="0"/>
              <a:t>c = </a:t>
            </a:r>
            <a:r>
              <a:rPr lang="en-US" sz="1400" b="1" dirty="0"/>
              <a:t>add(a, b)</a:t>
            </a:r>
          </a:p>
          <a:p>
            <a:pPr marL="0" indent="0">
              <a:buNone/>
            </a:pPr>
            <a:r>
              <a:rPr lang="en-US" sz="1400" dirty="0"/>
              <a:t>d = </a:t>
            </a:r>
            <a:r>
              <a:rPr lang="en-US" sz="1400" b="1" dirty="0"/>
              <a:t>sub(a, b)</a:t>
            </a:r>
          </a:p>
          <a:p>
            <a:pPr marL="0" indent="0">
              <a:buNone/>
            </a:pPr>
            <a:r>
              <a:rPr lang="en-US" sz="1400" dirty="0"/>
              <a:t>say 'Addition    : 'c</a:t>
            </a:r>
          </a:p>
          <a:p>
            <a:pPr marL="0" indent="0">
              <a:buNone/>
            </a:pPr>
            <a:r>
              <a:rPr lang="en-US" sz="1400" dirty="0"/>
              <a:t>say '</a:t>
            </a:r>
            <a:r>
              <a:rPr lang="en-US" sz="1400" dirty="0" err="1"/>
              <a:t>Subractiion</a:t>
            </a:r>
            <a:r>
              <a:rPr lang="en-US" sz="1400" dirty="0"/>
              <a:t> : 'd</a:t>
            </a:r>
          </a:p>
          <a:p>
            <a:pPr marL="0" indent="0">
              <a:buNone/>
            </a:pPr>
            <a:r>
              <a:rPr lang="en-US" sz="1400" dirty="0" smtClean="0"/>
              <a:t>exit</a:t>
            </a:r>
            <a:endParaRPr lang="en-US" sz="1400" dirty="0"/>
          </a:p>
        </p:txBody>
      </p:sp>
      <p:sp>
        <p:nvSpPr>
          <p:cNvPr id="24" name="Content Placeholder 2"/>
          <p:cNvSpPr txBox="1">
            <a:spLocks/>
          </p:cNvSpPr>
          <p:nvPr/>
        </p:nvSpPr>
        <p:spPr>
          <a:xfrm>
            <a:off x="1676401" y="5616931"/>
            <a:ext cx="1350819" cy="1087754"/>
          </a:xfrm>
          <a:prstGeom prst="rect">
            <a:avLst/>
          </a:prstGeom>
          <a:solidFill>
            <a:schemeClr val="accent5">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err="1"/>
              <a:t>add:procedure</a:t>
            </a:r>
            <a:endParaRPr lang="en-US" sz="1100" dirty="0"/>
          </a:p>
          <a:p>
            <a:pPr marL="0" indent="0">
              <a:buNone/>
            </a:pPr>
            <a:r>
              <a:rPr lang="en-US" sz="1100" dirty="0"/>
              <a:t>get argument a</a:t>
            </a:r>
          </a:p>
          <a:p>
            <a:pPr marL="0" indent="0">
              <a:buNone/>
            </a:pPr>
            <a:r>
              <a:rPr lang="en-US" sz="1100" dirty="0"/>
              <a:t>get argument b</a:t>
            </a:r>
          </a:p>
          <a:p>
            <a:pPr marL="0" indent="0">
              <a:buNone/>
            </a:pPr>
            <a:r>
              <a:rPr lang="en-US" sz="1100" dirty="0"/>
              <a:t>say 'Adding a + b'</a:t>
            </a:r>
          </a:p>
          <a:p>
            <a:pPr marL="0" indent="0">
              <a:buNone/>
            </a:pPr>
            <a:r>
              <a:rPr lang="en-US" sz="1100" dirty="0"/>
              <a:t>return 0</a:t>
            </a:r>
          </a:p>
        </p:txBody>
      </p:sp>
      <p:sp>
        <p:nvSpPr>
          <p:cNvPr id="25" name="Content Placeholder 2"/>
          <p:cNvSpPr txBox="1">
            <a:spLocks/>
          </p:cNvSpPr>
          <p:nvPr/>
        </p:nvSpPr>
        <p:spPr>
          <a:xfrm>
            <a:off x="1676400" y="3962402"/>
            <a:ext cx="1315788" cy="1654531"/>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 </a:t>
            </a:r>
            <a:r>
              <a:rPr lang="en-US" sz="1100" dirty="0" err="1"/>
              <a:t>rexx</a:t>
            </a:r>
            <a:r>
              <a:rPr lang="en-US" sz="1100" dirty="0"/>
              <a:t> ***/</a:t>
            </a:r>
          </a:p>
          <a:p>
            <a:pPr marL="0" indent="0">
              <a:buNone/>
            </a:pPr>
            <a:r>
              <a:rPr lang="en-US" sz="1100" dirty="0"/>
              <a:t>a = 10</a:t>
            </a:r>
          </a:p>
          <a:p>
            <a:pPr marL="0" indent="0">
              <a:buNone/>
            </a:pPr>
            <a:r>
              <a:rPr lang="en-US" sz="1100" dirty="0"/>
              <a:t>b = 5</a:t>
            </a:r>
          </a:p>
          <a:p>
            <a:pPr marL="0" indent="0">
              <a:buNone/>
            </a:pPr>
            <a:r>
              <a:rPr lang="en-US" sz="1100" dirty="0"/>
              <a:t>c = </a:t>
            </a:r>
            <a:r>
              <a:rPr lang="en-US" sz="1100" b="1" dirty="0"/>
              <a:t>add(a, b)</a:t>
            </a:r>
          </a:p>
          <a:p>
            <a:pPr marL="0" indent="0">
              <a:buNone/>
            </a:pPr>
            <a:r>
              <a:rPr lang="en-US" sz="1100" dirty="0"/>
              <a:t>d = </a:t>
            </a:r>
            <a:r>
              <a:rPr lang="en-US" sz="1100" b="1" dirty="0"/>
              <a:t>sub(a, b)</a:t>
            </a:r>
          </a:p>
          <a:p>
            <a:pPr marL="0" indent="0">
              <a:buNone/>
            </a:pPr>
            <a:r>
              <a:rPr lang="en-US" sz="1100" dirty="0"/>
              <a:t>say 'Addition    : 'c</a:t>
            </a:r>
          </a:p>
          <a:p>
            <a:pPr marL="0" indent="0">
              <a:buNone/>
            </a:pPr>
            <a:r>
              <a:rPr lang="en-US" sz="1100" dirty="0"/>
              <a:t>say '</a:t>
            </a:r>
            <a:r>
              <a:rPr lang="en-US" sz="1100" dirty="0" err="1"/>
              <a:t>Subractiion</a:t>
            </a:r>
            <a:r>
              <a:rPr lang="en-US" sz="1100" dirty="0"/>
              <a:t> : 'd</a:t>
            </a:r>
          </a:p>
          <a:p>
            <a:pPr marL="0" indent="0">
              <a:buNone/>
            </a:pPr>
            <a:r>
              <a:rPr lang="en-US" sz="1100" dirty="0" smtClean="0"/>
              <a:t>exit</a:t>
            </a:r>
            <a:endParaRPr lang="en-US" sz="1100" dirty="0"/>
          </a:p>
        </p:txBody>
      </p:sp>
      <p:sp>
        <p:nvSpPr>
          <p:cNvPr id="27" name="Rectangle 26"/>
          <p:cNvSpPr/>
          <p:nvPr/>
        </p:nvSpPr>
        <p:spPr>
          <a:xfrm>
            <a:off x="5791200" y="3790632"/>
            <a:ext cx="1752600" cy="3067368"/>
          </a:xfrm>
          <a:prstGeom prst="rect">
            <a:avLst/>
          </a:prstGeom>
          <a:solidFill>
            <a:srgbClr val="99FF6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p:cNvSpPr txBox="1">
            <a:spLocks/>
          </p:cNvSpPr>
          <p:nvPr/>
        </p:nvSpPr>
        <p:spPr>
          <a:xfrm>
            <a:off x="6019800" y="5616931"/>
            <a:ext cx="1350819" cy="1087754"/>
          </a:xfrm>
          <a:prstGeom prst="rect">
            <a:avLst/>
          </a:prstGeom>
          <a:solidFill>
            <a:schemeClr val="accent4">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err="1"/>
              <a:t>sub:procedure</a:t>
            </a:r>
            <a:endParaRPr lang="en-US" sz="1100" dirty="0"/>
          </a:p>
          <a:p>
            <a:pPr marL="0" indent="0">
              <a:buNone/>
            </a:pPr>
            <a:r>
              <a:rPr lang="en-US" sz="1100" dirty="0"/>
              <a:t>get argument a</a:t>
            </a:r>
          </a:p>
          <a:p>
            <a:pPr marL="0" indent="0">
              <a:buNone/>
            </a:pPr>
            <a:r>
              <a:rPr lang="en-US" sz="1100" dirty="0"/>
              <a:t>get argument b</a:t>
            </a:r>
          </a:p>
          <a:p>
            <a:pPr marL="0" indent="0">
              <a:buNone/>
            </a:pPr>
            <a:r>
              <a:rPr lang="en-US" sz="1100" dirty="0"/>
              <a:t>say ‘</a:t>
            </a:r>
            <a:r>
              <a:rPr lang="en-US" sz="1100" dirty="0" err="1"/>
              <a:t>Subracting</a:t>
            </a:r>
            <a:r>
              <a:rPr lang="en-US" sz="1100" dirty="0"/>
              <a:t> a - b'</a:t>
            </a:r>
          </a:p>
          <a:p>
            <a:pPr marL="0" indent="0">
              <a:buNone/>
            </a:pPr>
            <a:r>
              <a:rPr lang="en-US" sz="1100" dirty="0"/>
              <a:t>return 0</a:t>
            </a:r>
          </a:p>
        </p:txBody>
      </p:sp>
      <p:sp>
        <p:nvSpPr>
          <p:cNvPr id="29" name="Content Placeholder 2"/>
          <p:cNvSpPr txBox="1">
            <a:spLocks/>
          </p:cNvSpPr>
          <p:nvPr/>
        </p:nvSpPr>
        <p:spPr>
          <a:xfrm>
            <a:off x="6019800" y="3962402"/>
            <a:ext cx="1315788" cy="1654531"/>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 </a:t>
            </a:r>
            <a:r>
              <a:rPr lang="en-US" sz="1100" dirty="0" err="1"/>
              <a:t>rexx</a:t>
            </a:r>
            <a:r>
              <a:rPr lang="en-US" sz="1100" dirty="0"/>
              <a:t> ***/</a:t>
            </a:r>
          </a:p>
          <a:p>
            <a:pPr marL="0" indent="0">
              <a:buNone/>
            </a:pPr>
            <a:r>
              <a:rPr lang="en-US" sz="1100" dirty="0"/>
              <a:t>a = 10</a:t>
            </a:r>
          </a:p>
          <a:p>
            <a:pPr marL="0" indent="0">
              <a:buNone/>
            </a:pPr>
            <a:r>
              <a:rPr lang="en-US" sz="1100" dirty="0"/>
              <a:t>b = 5</a:t>
            </a:r>
          </a:p>
          <a:p>
            <a:pPr marL="0" indent="0">
              <a:buNone/>
            </a:pPr>
            <a:r>
              <a:rPr lang="en-US" sz="1100" dirty="0"/>
              <a:t>c = </a:t>
            </a:r>
            <a:r>
              <a:rPr lang="en-US" sz="1100" b="1" dirty="0"/>
              <a:t>add(a, b)</a:t>
            </a:r>
          </a:p>
          <a:p>
            <a:pPr marL="0" indent="0">
              <a:buNone/>
            </a:pPr>
            <a:r>
              <a:rPr lang="en-US" sz="1100" dirty="0"/>
              <a:t>d = </a:t>
            </a:r>
            <a:r>
              <a:rPr lang="en-US" sz="1100" b="1" dirty="0"/>
              <a:t>sub(a, b)</a:t>
            </a:r>
          </a:p>
          <a:p>
            <a:pPr marL="0" indent="0">
              <a:buNone/>
            </a:pPr>
            <a:r>
              <a:rPr lang="en-US" sz="1100" dirty="0"/>
              <a:t>say 'Addition    : 'c</a:t>
            </a:r>
          </a:p>
          <a:p>
            <a:pPr marL="0" indent="0">
              <a:buNone/>
            </a:pPr>
            <a:r>
              <a:rPr lang="en-US" sz="1100" dirty="0"/>
              <a:t>say '</a:t>
            </a:r>
            <a:r>
              <a:rPr lang="en-US" sz="1100" dirty="0" err="1"/>
              <a:t>Subractiion</a:t>
            </a:r>
            <a:r>
              <a:rPr lang="en-US" sz="1100" dirty="0"/>
              <a:t> : 'd</a:t>
            </a:r>
          </a:p>
          <a:p>
            <a:pPr marL="0" indent="0">
              <a:buNone/>
            </a:pPr>
            <a:r>
              <a:rPr lang="en-US" sz="1100" dirty="0" smtClean="0"/>
              <a:t>exit</a:t>
            </a:r>
            <a:endParaRPr lang="en-US" sz="1100" dirty="0"/>
          </a:p>
        </p:txBody>
      </p:sp>
      <p:cxnSp>
        <p:nvCxnSpPr>
          <p:cNvPr id="31" name="Straight Arrow Connector 30"/>
          <p:cNvCxnSpPr>
            <a:stCxn id="5" idx="3"/>
          </p:cNvCxnSpPr>
          <p:nvPr/>
        </p:nvCxnSpPr>
        <p:spPr>
          <a:xfrm flipH="1">
            <a:off x="3200401" y="3256176"/>
            <a:ext cx="1089685" cy="534456"/>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6"/>
          </p:cNvCxnSpPr>
          <p:nvPr/>
        </p:nvCxnSpPr>
        <p:spPr>
          <a:xfrm flipV="1">
            <a:off x="4876800" y="4114801"/>
            <a:ext cx="871696" cy="14129"/>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
        <p:nvSpPr>
          <p:cNvPr id="21" name="Content Placeholder 2"/>
          <p:cNvSpPr txBox="1">
            <a:spLocks/>
          </p:cNvSpPr>
          <p:nvPr/>
        </p:nvSpPr>
        <p:spPr>
          <a:xfrm>
            <a:off x="6303819" y="1519592"/>
            <a:ext cx="2632364" cy="61400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t>Team Lead </a:t>
            </a:r>
            <a:r>
              <a:rPr lang="en-US" sz="1400" dirty="0" smtClean="0"/>
              <a:t>executes </a:t>
            </a:r>
          </a:p>
          <a:p>
            <a:pPr marL="0" indent="0">
              <a:buNone/>
            </a:pPr>
            <a:r>
              <a:rPr lang="en-US" sz="1400" b="1" dirty="0" smtClean="0"/>
              <a:t>git merge ADD SUB</a:t>
            </a:r>
            <a:endParaRPr lang="en-US" sz="1400" b="1" dirty="0"/>
          </a:p>
        </p:txBody>
      </p:sp>
      <p:sp>
        <p:nvSpPr>
          <p:cNvPr id="3" name="Explosion 1 2"/>
          <p:cNvSpPr/>
          <p:nvPr/>
        </p:nvSpPr>
        <p:spPr>
          <a:xfrm>
            <a:off x="6096001" y="2133602"/>
            <a:ext cx="1790369" cy="1075745"/>
          </a:xfrm>
          <a:prstGeom prst="irregularSeal1">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FF"/>
                </a:solidFill>
              </a:rPr>
              <a:t>Conflict occurs</a:t>
            </a:r>
            <a:endParaRPr lang="en-US" sz="1600" b="1" dirty="0">
              <a:solidFill>
                <a:srgbClr val="0000FF"/>
              </a:solidFill>
            </a:endParaRPr>
          </a:p>
        </p:txBody>
      </p:sp>
      <p:sp>
        <p:nvSpPr>
          <p:cNvPr id="30" name="Content Placeholder 2"/>
          <p:cNvSpPr txBox="1">
            <a:spLocks/>
          </p:cNvSpPr>
          <p:nvPr/>
        </p:nvSpPr>
        <p:spPr>
          <a:xfrm>
            <a:off x="6629401" y="2965684"/>
            <a:ext cx="2322697" cy="539516"/>
          </a:xfrm>
          <a:prstGeom prst="rect">
            <a:avLst/>
          </a:prstGeom>
          <a:solidFill>
            <a:srgbClr val="FF99FF"/>
          </a:solid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t>If you want to abort merge</a:t>
            </a:r>
          </a:p>
          <a:p>
            <a:pPr marL="0" indent="0">
              <a:buNone/>
            </a:pPr>
            <a:r>
              <a:rPr lang="en-US" sz="1600" b="1" dirty="0" smtClean="0"/>
              <a:t>Git merge --abort</a:t>
            </a:r>
          </a:p>
        </p:txBody>
      </p:sp>
    </p:spTree>
    <p:extLst>
      <p:ext uri="{BB962C8B-B14F-4D97-AF65-F5344CB8AC3E}">
        <p14:creationId xmlns:p14="http://schemas.microsoft.com/office/powerpoint/2010/main" val="5952217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Conflicts : Merging branches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 y="1532914"/>
            <a:ext cx="4526280" cy="4660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4800600" y="1524762"/>
            <a:ext cx="4191000" cy="4876038"/>
          </a:xfrm>
          <a:prstGeom prst="rect">
            <a:avLst/>
          </a:prstGeom>
          <a:solidFill>
            <a:schemeClr val="tx2">
              <a:lumMod val="20000"/>
              <a:lumOff val="8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t>Steps for resolve the conflicts</a:t>
            </a:r>
          </a:p>
          <a:p>
            <a:pPr marL="0" indent="0">
              <a:buNone/>
            </a:pPr>
            <a:r>
              <a:rPr lang="en-US" sz="1400" dirty="0" smtClean="0"/>
              <a:t>git checkout master</a:t>
            </a:r>
          </a:p>
          <a:p>
            <a:pPr marL="0" indent="0">
              <a:buNone/>
            </a:pPr>
            <a:r>
              <a:rPr lang="en-US" sz="1400" dirty="0" smtClean="0"/>
              <a:t>git merge add sub</a:t>
            </a:r>
          </a:p>
          <a:p>
            <a:pPr marL="0" indent="0">
              <a:buNone/>
            </a:pPr>
            <a:r>
              <a:rPr lang="en-US" sz="1400" dirty="0" smtClean="0"/>
              <a:t>git status</a:t>
            </a:r>
          </a:p>
          <a:p>
            <a:pPr marL="0" indent="0">
              <a:buNone/>
            </a:pPr>
            <a:r>
              <a:rPr lang="en-US" sz="1400" dirty="0" smtClean="0"/>
              <a:t>&lt;&lt;edit the file &amp; remove all the conflict markers &gt;&gt;</a:t>
            </a:r>
          </a:p>
          <a:p>
            <a:pPr marL="0" indent="0">
              <a:buNone/>
            </a:pPr>
            <a:r>
              <a:rPr lang="en-US" sz="1400" dirty="0" smtClean="0"/>
              <a:t>git add calc.txt</a:t>
            </a:r>
          </a:p>
          <a:p>
            <a:pPr marL="0" indent="0">
              <a:buNone/>
            </a:pPr>
            <a:r>
              <a:rPr lang="en-US" sz="1400" dirty="0" smtClean="0"/>
              <a:t>git commit –m “merged add sub”</a:t>
            </a:r>
          </a:p>
          <a:p>
            <a:pPr marL="0" indent="0">
              <a:buNone/>
            </a:pPr>
            <a:endParaRPr lang="en-US" sz="1400" dirty="0"/>
          </a:p>
          <a:p>
            <a:pPr marL="0" indent="0">
              <a:buNone/>
            </a:pPr>
            <a:r>
              <a:rPr lang="en-US" sz="1400" dirty="0" smtClean="0"/>
              <a:t>This part is ignored as all files have this content</a:t>
            </a:r>
          </a:p>
          <a:p>
            <a:pPr marL="0" indent="0">
              <a:buNone/>
            </a:pPr>
            <a:endParaRPr lang="en-US" sz="1400" dirty="0"/>
          </a:p>
          <a:p>
            <a:pPr marL="0" indent="0">
              <a:buNone/>
            </a:pPr>
            <a:r>
              <a:rPr lang="en-US" sz="1400" dirty="0" smtClean="0"/>
              <a:t>ADD feature </a:t>
            </a:r>
          </a:p>
          <a:p>
            <a:pPr marL="0" indent="0">
              <a:buNone/>
            </a:pPr>
            <a:endParaRPr lang="en-US" sz="1400" dirty="0"/>
          </a:p>
          <a:p>
            <a:pPr marL="0" indent="0">
              <a:buNone/>
            </a:pPr>
            <a:r>
              <a:rPr lang="en-US" sz="1400" dirty="0" smtClean="0"/>
              <a:t>SUB feature </a:t>
            </a:r>
          </a:p>
          <a:p>
            <a:pPr marL="0" indent="0">
              <a:buNone/>
            </a:pPr>
            <a:endParaRPr lang="en-US" sz="1400" dirty="0"/>
          </a:p>
          <a:p>
            <a:pPr marL="0" indent="0">
              <a:buNone/>
            </a:pPr>
            <a:r>
              <a:rPr lang="en-US" sz="1400" dirty="0" smtClean="0"/>
              <a:t>Conflict occurred because in each branch both the features are in the same lines. So, while merging git doesn’t know whether to keep both the features or one of them. </a:t>
            </a:r>
          </a:p>
          <a:p>
            <a:pPr marL="0" indent="0" algn="ctr">
              <a:buNone/>
            </a:pPr>
            <a:r>
              <a:rPr lang="en-US" sz="1400" b="1" dirty="0" smtClean="0">
                <a:solidFill>
                  <a:srgbClr val="FF0000"/>
                </a:solidFill>
              </a:rPr>
              <a:t>HUMAN REQUIRED</a:t>
            </a:r>
            <a:endParaRPr lang="en-US" sz="1400" b="1" dirty="0">
              <a:solidFill>
                <a:srgbClr val="FF0000"/>
              </a:solidFill>
            </a:endParaRPr>
          </a:p>
          <a:p>
            <a:pPr marL="0" indent="0">
              <a:buNone/>
            </a:pPr>
            <a:endParaRPr lang="en-US" sz="1400" dirty="0"/>
          </a:p>
        </p:txBody>
      </p:sp>
      <p:cxnSp>
        <p:nvCxnSpPr>
          <p:cNvPr id="6" name="Straight Connector 5"/>
          <p:cNvCxnSpPr/>
          <p:nvPr/>
        </p:nvCxnSpPr>
        <p:spPr>
          <a:xfrm>
            <a:off x="1828800" y="3124200"/>
            <a:ext cx="0" cy="1066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28800" y="3657600"/>
            <a:ext cx="2971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981200" y="4191000"/>
            <a:ext cx="28194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524000" y="4724400"/>
            <a:ext cx="3276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22500014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Conflicts : Merging branches</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95402"/>
            <a:ext cx="39624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1295402"/>
            <a:ext cx="48387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152400" y="4572002"/>
            <a:ext cx="3924300" cy="1362075"/>
          </a:xfrm>
          <a:prstGeom prst="rect">
            <a:avLst/>
          </a:prstGeom>
          <a:solidFill>
            <a:schemeClr val="tx2">
              <a:lumMod val="20000"/>
              <a:lumOff val="8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t>Manually update the file calc.txt</a:t>
            </a:r>
          </a:p>
          <a:p>
            <a:r>
              <a:rPr lang="en-US" sz="1400" dirty="0" smtClean="0"/>
              <a:t>“git status” will tell you how to proceed</a:t>
            </a:r>
          </a:p>
          <a:p>
            <a:r>
              <a:rPr lang="en-US" sz="1400" dirty="0" smtClean="0"/>
              <a:t>Stage the modified file  Git add . </a:t>
            </a:r>
          </a:p>
          <a:p>
            <a:r>
              <a:rPr lang="en-US" sz="1400" dirty="0" smtClean="0"/>
              <a:t>Commit the staged file </a:t>
            </a:r>
          </a:p>
          <a:p>
            <a:r>
              <a:rPr lang="en-US" sz="1400" dirty="0" smtClean="0"/>
              <a:t>Delete the branches ( ADD &amp; SUB )</a:t>
            </a:r>
            <a:endParaRPr lang="en-US" sz="1400" dirty="0"/>
          </a:p>
        </p:txBody>
      </p:sp>
      <p:sp>
        <p:nvSpPr>
          <p:cNvPr id="7" name="TextBox 6"/>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84199049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Conflicts : Merging branches</a:t>
            </a:r>
          </a:p>
        </p:txBody>
      </p:sp>
      <p:sp>
        <p:nvSpPr>
          <p:cNvPr id="4" name="Oval 3"/>
          <p:cNvSpPr/>
          <p:nvPr/>
        </p:nvSpPr>
        <p:spPr>
          <a:xfrm>
            <a:off x="466408" y="1323977"/>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1914208" y="2250045"/>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F1</a:t>
            </a:r>
            <a:endParaRPr lang="en-US" dirty="0">
              <a:solidFill>
                <a:schemeClr val="tx1"/>
              </a:solidFill>
            </a:endParaRPr>
          </a:p>
        </p:txBody>
      </p:sp>
      <p:cxnSp>
        <p:nvCxnSpPr>
          <p:cNvPr id="7" name="Straight Arrow Connector 6"/>
          <p:cNvCxnSpPr>
            <a:stCxn id="5" idx="2"/>
            <a:endCxn id="4" idx="6"/>
          </p:cNvCxnSpPr>
          <p:nvPr/>
        </p:nvCxnSpPr>
        <p:spPr>
          <a:xfrm flipH="1" flipV="1">
            <a:off x="1143001" y="1662272"/>
            <a:ext cx="771207" cy="92606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923414" y="3362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F2</a:t>
            </a:r>
            <a:endParaRPr lang="en-US" dirty="0">
              <a:solidFill>
                <a:schemeClr val="tx1"/>
              </a:solidFill>
            </a:endParaRPr>
          </a:p>
        </p:txBody>
      </p:sp>
      <p:cxnSp>
        <p:nvCxnSpPr>
          <p:cNvPr id="11" name="Straight Arrow Connector 10"/>
          <p:cNvCxnSpPr>
            <a:stCxn id="9" idx="2"/>
            <a:endCxn id="4" idx="6"/>
          </p:cNvCxnSpPr>
          <p:nvPr/>
        </p:nvCxnSpPr>
        <p:spPr>
          <a:xfrm flipH="1" flipV="1">
            <a:off x="1143001" y="1662272"/>
            <a:ext cx="780414" cy="203803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133408" y="1326438"/>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5" name="Straight Arrow Connector 14"/>
          <p:cNvCxnSpPr>
            <a:stCxn id="9" idx="6"/>
            <a:endCxn id="14" idx="3"/>
          </p:cNvCxnSpPr>
          <p:nvPr/>
        </p:nvCxnSpPr>
        <p:spPr>
          <a:xfrm flipV="1">
            <a:off x="2600008" y="1903944"/>
            <a:ext cx="632485" cy="179636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6"/>
            <a:endCxn id="14" idx="3"/>
          </p:cNvCxnSpPr>
          <p:nvPr/>
        </p:nvCxnSpPr>
        <p:spPr>
          <a:xfrm flipV="1">
            <a:off x="2590800" y="1903944"/>
            <a:ext cx="641692" cy="68439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410200" y="1295400"/>
            <a:ext cx="3505200" cy="5141714"/>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 </a:t>
            </a:r>
            <a:r>
              <a:rPr lang="en-US" sz="1400" dirty="0" err="1"/>
              <a:t>rexx</a:t>
            </a:r>
            <a:r>
              <a:rPr lang="en-US" sz="1400" dirty="0"/>
              <a:t> ***/</a:t>
            </a:r>
          </a:p>
          <a:p>
            <a:pPr marL="0" indent="0">
              <a:buNone/>
            </a:pPr>
            <a:r>
              <a:rPr lang="en-US" sz="1400" dirty="0"/>
              <a:t>a = 10</a:t>
            </a:r>
          </a:p>
          <a:p>
            <a:pPr marL="0" indent="0">
              <a:buNone/>
            </a:pPr>
            <a:r>
              <a:rPr lang="en-US" sz="1400" dirty="0"/>
              <a:t>b = 5</a:t>
            </a:r>
          </a:p>
          <a:p>
            <a:pPr marL="0" indent="0">
              <a:buNone/>
            </a:pPr>
            <a:r>
              <a:rPr lang="en-US" sz="1400" dirty="0"/>
              <a:t>c = add(a, b)</a:t>
            </a:r>
          </a:p>
          <a:p>
            <a:pPr marL="0" indent="0">
              <a:buNone/>
            </a:pPr>
            <a:r>
              <a:rPr lang="en-US" sz="1400" dirty="0"/>
              <a:t>d = sub(a, b)</a:t>
            </a:r>
          </a:p>
          <a:p>
            <a:pPr marL="0" indent="0">
              <a:buNone/>
            </a:pPr>
            <a:r>
              <a:rPr lang="en-US" sz="1400" dirty="0"/>
              <a:t>say 'Addition    : 'c</a:t>
            </a:r>
          </a:p>
          <a:p>
            <a:pPr marL="0" indent="0">
              <a:buNone/>
            </a:pPr>
            <a:r>
              <a:rPr lang="en-US" sz="1400" dirty="0"/>
              <a:t>say '</a:t>
            </a:r>
            <a:r>
              <a:rPr lang="en-US" sz="1400" dirty="0" err="1"/>
              <a:t>Subractiion</a:t>
            </a:r>
            <a:r>
              <a:rPr lang="en-US" sz="1400" dirty="0"/>
              <a:t> : 'd</a:t>
            </a:r>
          </a:p>
          <a:p>
            <a:pPr marL="0" indent="0">
              <a:buNone/>
            </a:pPr>
            <a:r>
              <a:rPr lang="en-US" sz="1400" dirty="0"/>
              <a:t>exit</a:t>
            </a:r>
          </a:p>
          <a:p>
            <a:pPr marL="0" indent="0">
              <a:buNone/>
            </a:pPr>
            <a:endParaRPr lang="en-US" sz="1400" dirty="0"/>
          </a:p>
          <a:p>
            <a:pPr marL="0" indent="0">
              <a:buNone/>
            </a:pPr>
            <a:r>
              <a:rPr lang="en-US" sz="1400" dirty="0" err="1"/>
              <a:t>add:procedure</a:t>
            </a:r>
            <a:endParaRPr lang="en-US" sz="1400" dirty="0"/>
          </a:p>
          <a:p>
            <a:pPr marL="0" indent="0">
              <a:buNone/>
            </a:pPr>
            <a:r>
              <a:rPr lang="en-US" sz="1400" dirty="0"/>
              <a:t>get argument a</a:t>
            </a:r>
          </a:p>
          <a:p>
            <a:pPr marL="0" indent="0">
              <a:buNone/>
            </a:pPr>
            <a:r>
              <a:rPr lang="en-US" sz="1400" dirty="0"/>
              <a:t>get argument b</a:t>
            </a:r>
          </a:p>
          <a:p>
            <a:pPr marL="0" indent="0">
              <a:buNone/>
            </a:pPr>
            <a:r>
              <a:rPr lang="en-US" sz="1400" dirty="0"/>
              <a:t>say 'Adding a + b'</a:t>
            </a:r>
          </a:p>
          <a:p>
            <a:pPr marL="0" indent="0">
              <a:buNone/>
            </a:pPr>
            <a:r>
              <a:rPr lang="en-US" sz="1400" dirty="0"/>
              <a:t>return 0</a:t>
            </a:r>
          </a:p>
          <a:p>
            <a:pPr marL="0" indent="0">
              <a:buNone/>
            </a:pPr>
            <a:endParaRPr lang="en-US" sz="1400" dirty="0"/>
          </a:p>
          <a:p>
            <a:pPr marL="0" indent="0">
              <a:buNone/>
            </a:pPr>
            <a:r>
              <a:rPr lang="en-US" sz="1400" dirty="0" err="1"/>
              <a:t>sub:procedure</a:t>
            </a:r>
            <a:endParaRPr lang="en-US" sz="1400" dirty="0"/>
          </a:p>
          <a:p>
            <a:pPr marL="0" indent="0">
              <a:buNone/>
            </a:pPr>
            <a:r>
              <a:rPr lang="en-US" sz="1400" dirty="0"/>
              <a:t>get argument a</a:t>
            </a:r>
          </a:p>
          <a:p>
            <a:pPr marL="0" indent="0">
              <a:buNone/>
            </a:pPr>
            <a:r>
              <a:rPr lang="en-US" sz="1400" dirty="0"/>
              <a:t>get argument b</a:t>
            </a:r>
          </a:p>
          <a:p>
            <a:pPr marL="0" indent="0">
              <a:buNone/>
            </a:pPr>
            <a:r>
              <a:rPr lang="en-US" sz="1400" dirty="0"/>
              <a:t>say '</a:t>
            </a:r>
            <a:r>
              <a:rPr lang="en-US" sz="1400" dirty="0" err="1"/>
              <a:t>Subracting</a:t>
            </a:r>
            <a:r>
              <a:rPr lang="en-US" sz="1400" dirty="0"/>
              <a:t> a - b'</a:t>
            </a:r>
          </a:p>
          <a:p>
            <a:pPr marL="0" indent="0">
              <a:buNone/>
            </a:pPr>
            <a:r>
              <a:rPr lang="en-US" sz="1400" dirty="0"/>
              <a:t>return 0</a:t>
            </a:r>
          </a:p>
        </p:txBody>
      </p:sp>
      <p:cxnSp>
        <p:nvCxnSpPr>
          <p:cNvPr id="32" name="Straight Arrow Connector 31"/>
          <p:cNvCxnSpPr>
            <a:stCxn id="14" idx="6"/>
          </p:cNvCxnSpPr>
          <p:nvPr/>
        </p:nvCxnSpPr>
        <p:spPr>
          <a:xfrm flipV="1">
            <a:off x="3810000" y="1662271"/>
            <a:ext cx="1600200" cy="2462"/>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
        <p:nvSpPr>
          <p:cNvPr id="30" name="TextBox 29"/>
          <p:cNvSpPr txBox="1"/>
          <p:nvPr/>
        </p:nvSpPr>
        <p:spPr>
          <a:xfrm>
            <a:off x="76200" y="4154271"/>
            <a:ext cx="5460021" cy="307777"/>
          </a:xfrm>
          <a:prstGeom prst="rect">
            <a:avLst/>
          </a:prstGeom>
          <a:noFill/>
        </p:spPr>
        <p:txBody>
          <a:bodyPr wrap="none" rtlCol="0">
            <a:spAutoFit/>
          </a:bodyPr>
          <a:lstStyle/>
          <a:p>
            <a:r>
              <a:rPr lang="en-US" sz="1400" dirty="0" smtClean="0"/>
              <a:t>Now the </a:t>
            </a:r>
            <a:r>
              <a:rPr lang="en-US" sz="1400" dirty="0" err="1" smtClean="0"/>
              <a:t>psuedo</a:t>
            </a:r>
            <a:r>
              <a:rPr lang="en-US" sz="1400" dirty="0" smtClean="0"/>
              <a:t>-code is ready lets proceed to write the actual function. </a:t>
            </a:r>
          </a:p>
        </p:txBody>
      </p:sp>
      <p:sp>
        <p:nvSpPr>
          <p:cNvPr id="33" name="TextBox 32"/>
          <p:cNvSpPr txBox="1"/>
          <p:nvPr/>
        </p:nvSpPr>
        <p:spPr>
          <a:xfrm>
            <a:off x="228600" y="4558607"/>
            <a:ext cx="3946786" cy="1384995"/>
          </a:xfrm>
          <a:prstGeom prst="rect">
            <a:avLst/>
          </a:prstGeom>
          <a:solidFill>
            <a:schemeClr val="bg1">
              <a:lumMod val="85000"/>
            </a:schemeClr>
          </a:solidFill>
        </p:spPr>
        <p:txBody>
          <a:bodyPr wrap="none" rtlCol="0">
            <a:spAutoFit/>
          </a:bodyPr>
          <a:lstStyle/>
          <a:p>
            <a:r>
              <a:rPr lang="en-US" dirty="0" smtClean="0"/>
              <a:t>We will be performing exactly the same </a:t>
            </a:r>
            <a:br>
              <a:rPr lang="en-US" dirty="0" smtClean="0"/>
            </a:br>
            <a:r>
              <a:rPr lang="en-US" dirty="0" smtClean="0"/>
              <a:t>sequence as before</a:t>
            </a:r>
          </a:p>
          <a:p>
            <a:pPr marL="342900" indent="-342900">
              <a:buAutoNum type="arabicPeriod"/>
            </a:pPr>
            <a:r>
              <a:rPr lang="en-US" sz="1600" dirty="0" smtClean="0"/>
              <a:t>Create two new branches ( ADD &amp; SUB )</a:t>
            </a:r>
          </a:p>
          <a:p>
            <a:pPr marL="342900" indent="-342900">
              <a:buAutoNum type="arabicPeriod"/>
            </a:pPr>
            <a:r>
              <a:rPr lang="en-US" sz="1600" dirty="0" smtClean="0"/>
              <a:t>In ADD(), Developer 1 will work on ADD()</a:t>
            </a:r>
          </a:p>
          <a:p>
            <a:pPr marL="342900" indent="-342900">
              <a:buAutoNum type="arabicPeriod"/>
            </a:pPr>
            <a:r>
              <a:rPr lang="en-US" sz="1600" dirty="0" smtClean="0"/>
              <a:t>In SUB(), Developer 2 will work on SUB()</a:t>
            </a:r>
          </a:p>
        </p:txBody>
      </p:sp>
    </p:spTree>
    <p:extLst>
      <p:ext uri="{BB962C8B-B14F-4D97-AF65-F5344CB8AC3E}">
        <p14:creationId xmlns:p14="http://schemas.microsoft.com/office/powerpoint/2010/main" val="5952217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09600" y="1371600"/>
            <a:ext cx="2286000" cy="4648200"/>
          </a:xfrm>
          <a:prstGeom prst="rect">
            <a:avLst/>
          </a:prstGeom>
          <a:solidFill>
            <a:srgbClr val="99FF6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Handling Conflicts : Merging branches</a:t>
            </a:r>
          </a:p>
        </p:txBody>
      </p:sp>
      <p:sp>
        <p:nvSpPr>
          <p:cNvPr id="4" name="Oval 3"/>
          <p:cNvSpPr/>
          <p:nvPr/>
        </p:nvSpPr>
        <p:spPr>
          <a:xfrm>
            <a:off x="3325092" y="181148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5" name="Oval 4"/>
          <p:cNvSpPr/>
          <p:nvPr/>
        </p:nvSpPr>
        <p:spPr>
          <a:xfrm>
            <a:off x="4772892" y="273755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cxnSp>
        <p:nvCxnSpPr>
          <p:cNvPr id="7" name="Straight Arrow Connector 6"/>
          <p:cNvCxnSpPr>
            <a:stCxn id="5" idx="2"/>
            <a:endCxn id="4" idx="6"/>
          </p:cNvCxnSpPr>
          <p:nvPr/>
        </p:nvCxnSpPr>
        <p:spPr>
          <a:xfrm flipH="1" flipV="1">
            <a:off x="4001685" y="2149779"/>
            <a:ext cx="771207" cy="92606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782099" y="384951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a:t>
            </a:r>
            <a:endParaRPr lang="en-US" sz="1200" b="1" dirty="0">
              <a:solidFill>
                <a:schemeClr val="tx1"/>
              </a:solidFill>
            </a:endParaRPr>
          </a:p>
        </p:txBody>
      </p:sp>
      <p:cxnSp>
        <p:nvCxnSpPr>
          <p:cNvPr id="11" name="Straight Arrow Connector 10"/>
          <p:cNvCxnSpPr>
            <a:stCxn id="9" idx="2"/>
            <a:endCxn id="4" idx="6"/>
          </p:cNvCxnSpPr>
          <p:nvPr/>
        </p:nvCxnSpPr>
        <p:spPr>
          <a:xfrm flipH="1" flipV="1">
            <a:off x="4001685" y="2149779"/>
            <a:ext cx="780414" cy="203803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810491" y="1602250"/>
            <a:ext cx="1887870" cy="4171632"/>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 </a:t>
            </a:r>
            <a:r>
              <a:rPr lang="en-US" sz="1100" dirty="0" err="1"/>
              <a:t>rexx</a:t>
            </a:r>
            <a:r>
              <a:rPr lang="en-US" sz="1100" dirty="0"/>
              <a:t> ***/</a:t>
            </a:r>
          </a:p>
          <a:p>
            <a:pPr marL="0" indent="0">
              <a:buNone/>
            </a:pPr>
            <a:r>
              <a:rPr lang="en-US" sz="1100" dirty="0"/>
              <a:t>a = 10</a:t>
            </a:r>
          </a:p>
          <a:p>
            <a:pPr marL="0" indent="0">
              <a:buNone/>
            </a:pPr>
            <a:r>
              <a:rPr lang="en-US" sz="1100" dirty="0"/>
              <a:t>b = 5</a:t>
            </a:r>
          </a:p>
          <a:p>
            <a:pPr marL="0" indent="0">
              <a:buNone/>
            </a:pPr>
            <a:r>
              <a:rPr lang="en-US" sz="1100" dirty="0"/>
              <a:t>c = add(a, b)</a:t>
            </a:r>
          </a:p>
          <a:p>
            <a:pPr marL="0" indent="0">
              <a:buNone/>
            </a:pPr>
            <a:r>
              <a:rPr lang="en-US" sz="1100" dirty="0"/>
              <a:t>d = sub(a, b)</a:t>
            </a:r>
          </a:p>
          <a:p>
            <a:pPr marL="0" indent="0">
              <a:buNone/>
            </a:pPr>
            <a:r>
              <a:rPr lang="en-US" sz="1100" dirty="0"/>
              <a:t>say 'Addition    : 'c</a:t>
            </a:r>
          </a:p>
          <a:p>
            <a:pPr marL="0" indent="0">
              <a:buNone/>
            </a:pPr>
            <a:r>
              <a:rPr lang="en-US" sz="1100" dirty="0"/>
              <a:t>say '</a:t>
            </a:r>
            <a:r>
              <a:rPr lang="en-US" sz="1100" dirty="0" err="1"/>
              <a:t>Subractiion</a:t>
            </a:r>
            <a:r>
              <a:rPr lang="en-US" sz="1100" dirty="0"/>
              <a:t> : 'd</a:t>
            </a:r>
          </a:p>
          <a:p>
            <a:pPr marL="0" indent="0">
              <a:buNone/>
            </a:pPr>
            <a:r>
              <a:rPr lang="en-US" sz="1100" dirty="0"/>
              <a:t>exit</a:t>
            </a:r>
          </a:p>
          <a:p>
            <a:pPr marL="0" indent="0">
              <a:buNone/>
            </a:pPr>
            <a:endParaRPr lang="en-US" sz="1100" dirty="0"/>
          </a:p>
          <a:p>
            <a:pPr marL="0" indent="0">
              <a:buNone/>
            </a:pPr>
            <a:r>
              <a:rPr lang="en-US" sz="1100" b="1" dirty="0" err="1"/>
              <a:t>add:procedure</a:t>
            </a:r>
            <a:endParaRPr lang="en-US" sz="1100" b="1" dirty="0"/>
          </a:p>
          <a:p>
            <a:pPr marL="0" indent="0">
              <a:buNone/>
            </a:pPr>
            <a:r>
              <a:rPr lang="en-US" sz="1100" b="1" dirty="0"/>
              <a:t>a = </a:t>
            </a:r>
            <a:r>
              <a:rPr lang="en-US" sz="1100" b="1" dirty="0" err="1"/>
              <a:t>arg</a:t>
            </a:r>
            <a:r>
              <a:rPr lang="en-US" sz="1100" b="1" dirty="0"/>
              <a:t>(1)</a:t>
            </a:r>
          </a:p>
          <a:p>
            <a:pPr marL="0" indent="0">
              <a:buNone/>
            </a:pPr>
            <a:r>
              <a:rPr lang="en-US" sz="1100" b="1" dirty="0"/>
              <a:t>b = </a:t>
            </a:r>
            <a:r>
              <a:rPr lang="en-US" sz="1100" b="1" dirty="0" err="1"/>
              <a:t>arg</a:t>
            </a:r>
            <a:r>
              <a:rPr lang="en-US" sz="1100" b="1" dirty="0"/>
              <a:t>(2)</a:t>
            </a:r>
          </a:p>
          <a:p>
            <a:pPr marL="0" indent="0">
              <a:buNone/>
            </a:pPr>
            <a:r>
              <a:rPr lang="en-US" sz="1100" b="1" dirty="0"/>
              <a:t>say 'Adding a + b'</a:t>
            </a:r>
          </a:p>
          <a:p>
            <a:pPr marL="0" indent="0">
              <a:buNone/>
            </a:pPr>
            <a:r>
              <a:rPr lang="en-US" sz="1100" b="1" dirty="0"/>
              <a:t>return a + b</a:t>
            </a:r>
          </a:p>
          <a:p>
            <a:pPr marL="0" indent="0">
              <a:buNone/>
            </a:pPr>
            <a:endParaRPr lang="en-US" sz="1100" dirty="0"/>
          </a:p>
          <a:p>
            <a:pPr marL="0" indent="0">
              <a:buNone/>
            </a:pPr>
            <a:r>
              <a:rPr lang="en-US" sz="1100" dirty="0" err="1"/>
              <a:t>sub:procedure</a:t>
            </a:r>
            <a:endParaRPr lang="en-US" sz="1100" dirty="0"/>
          </a:p>
          <a:p>
            <a:pPr marL="0" indent="0">
              <a:buNone/>
            </a:pPr>
            <a:r>
              <a:rPr lang="en-US" sz="1100" dirty="0"/>
              <a:t>get argument a</a:t>
            </a:r>
          </a:p>
          <a:p>
            <a:pPr marL="0" indent="0">
              <a:buNone/>
            </a:pPr>
            <a:r>
              <a:rPr lang="en-US" sz="1100" dirty="0"/>
              <a:t>get argument b</a:t>
            </a:r>
          </a:p>
          <a:p>
            <a:pPr marL="0" indent="0">
              <a:buNone/>
            </a:pPr>
            <a:r>
              <a:rPr lang="en-US" sz="1100" dirty="0"/>
              <a:t>say '</a:t>
            </a:r>
            <a:r>
              <a:rPr lang="en-US" sz="1100" dirty="0" err="1"/>
              <a:t>Subracting</a:t>
            </a:r>
            <a:r>
              <a:rPr lang="en-US" sz="1100" dirty="0"/>
              <a:t> a - b'</a:t>
            </a:r>
          </a:p>
          <a:p>
            <a:pPr marL="0" indent="0">
              <a:buNone/>
            </a:pPr>
            <a:r>
              <a:rPr lang="en-US" sz="1100" dirty="0"/>
              <a:t>return 0</a:t>
            </a:r>
          </a:p>
        </p:txBody>
      </p:sp>
      <p:cxnSp>
        <p:nvCxnSpPr>
          <p:cNvPr id="31" name="Straight Arrow Connector 30"/>
          <p:cNvCxnSpPr>
            <a:stCxn id="5" idx="2"/>
          </p:cNvCxnSpPr>
          <p:nvPr/>
        </p:nvCxnSpPr>
        <p:spPr>
          <a:xfrm flipH="1">
            <a:off x="2895601" y="3075847"/>
            <a:ext cx="1877291" cy="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6"/>
          </p:cNvCxnSpPr>
          <p:nvPr/>
        </p:nvCxnSpPr>
        <p:spPr>
          <a:xfrm flipV="1">
            <a:off x="5458691" y="4173684"/>
            <a:ext cx="990600" cy="14129"/>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
        <p:nvSpPr>
          <p:cNvPr id="22" name="Rectangle 21"/>
          <p:cNvSpPr/>
          <p:nvPr/>
        </p:nvSpPr>
        <p:spPr>
          <a:xfrm>
            <a:off x="6449291" y="1354282"/>
            <a:ext cx="2286000" cy="4648200"/>
          </a:xfrm>
          <a:prstGeom prst="rect">
            <a:avLst/>
          </a:prstGeom>
          <a:solidFill>
            <a:srgbClr val="99FF6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p:cNvSpPr txBox="1">
            <a:spLocks/>
          </p:cNvSpPr>
          <p:nvPr/>
        </p:nvSpPr>
        <p:spPr>
          <a:xfrm>
            <a:off x="6650182" y="1584932"/>
            <a:ext cx="1887870" cy="4171632"/>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 </a:t>
            </a:r>
            <a:r>
              <a:rPr lang="en-US" sz="1100" dirty="0" err="1"/>
              <a:t>rexx</a:t>
            </a:r>
            <a:r>
              <a:rPr lang="en-US" sz="1100" dirty="0"/>
              <a:t> ***/</a:t>
            </a:r>
          </a:p>
          <a:p>
            <a:pPr marL="0" indent="0">
              <a:buNone/>
            </a:pPr>
            <a:r>
              <a:rPr lang="en-US" sz="1100" dirty="0"/>
              <a:t>a = 10</a:t>
            </a:r>
          </a:p>
          <a:p>
            <a:pPr marL="0" indent="0">
              <a:buNone/>
            </a:pPr>
            <a:r>
              <a:rPr lang="en-US" sz="1100" dirty="0"/>
              <a:t>b = 5</a:t>
            </a:r>
          </a:p>
          <a:p>
            <a:pPr marL="0" indent="0">
              <a:buNone/>
            </a:pPr>
            <a:r>
              <a:rPr lang="en-US" sz="1100" dirty="0"/>
              <a:t>c = add(a, b)</a:t>
            </a:r>
          </a:p>
          <a:p>
            <a:pPr marL="0" indent="0">
              <a:buNone/>
            </a:pPr>
            <a:r>
              <a:rPr lang="en-US" sz="1100" dirty="0"/>
              <a:t>d = sub(a, b)</a:t>
            </a:r>
          </a:p>
          <a:p>
            <a:pPr marL="0" indent="0">
              <a:buNone/>
            </a:pPr>
            <a:r>
              <a:rPr lang="en-US" sz="1100" dirty="0"/>
              <a:t>say 'Addition    : 'c</a:t>
            </a:r>
          </a:p>
          <a:p>
            <a:pPr marL="0" indent="0">
              <a:buNone/>
            </a:pPr>
            <a:r>
              <a:rPr lang="en-US" sz="1100" dirty="0"/>
              <a:t>say '</a:t>
            </a:r>
            <a:r>
              <a:rPr lang="en-US" sz="1100" dirty="0" err="1"/>
              <a:t>Subractiion</a:t>
            </a:r>
            <a:r>
              <a:rPr lang="en-US" sz="1100" dirty="0"/>
              <a:t> : 'd</a:t>
            </a:r>
          </a:p>
          <a:p>
            <a:pPr marL="0" indent="0">
              <a:buNone/>
            </a:pPr>
            <a:r>
              <a:rPr lang="en-US" sz="1100" dirty="0"/>
              <a:t>exit</a:t>
            </a:r>
          </a:p>
          <a:p>
            <a:pPr marL="0" indent="0">
              <a:buNone/>
            </a:pPr>
            <a:endParaRPr lang="en-US" sz="1100" dirty="0"/>
          </a:p>
          <a:p>
            <a:pPr marL="0" indent="0">
              <a:buNone/>
            </a:pPr>
            <a:r>
              <a:rPr lang="en-US" sz="1100" dirty="0" err="1"/>
              <a:t>add:procedure</a:t>
            </a:r>
            <a:endParaRPr lang="en-US" sz="1100" dirty="0"/>
          </a:p>
          <a:p>
            <a:pPr marL="0" indent="0">
              <a:buNone/>
            </a:pPr>
            <a:r>
              <a:rPr lang="en-US" sz="1100" dirty="0"/>
              <a:t>get argument a</a:t>
            </a:r>
          </a:p>
          <a:p>
            <a:pPr marL="0" indent="0">
              <a:buNone/>
            </a:pPr>
            <a:r>
              <a:rPr lang="en-US" sz="1100" dirty="0"/>
              <a:t>get argument b</a:t>
            </a:r>
          </a:p>
          <a:p>
            <a:pPr marL="0" indent="0">
              <a:buNone/>
            </a:pPr>
            <a:r>
              <a:rPr lang="en-US" sz="1100" dirty="0"/>
              <a:t>say 'Adding a + b'</a:t>
            </a:r>
          </a:p>
          <a:p>
            <a:pPr marL="0" indent="0">
              <a:buNone/>
            </a:pPr>
            <a:r>
              <a:rPr lang="en-US" sz="1100" dirty="0"/>
              <a:t>return 0</a:t>
            </a:r>
          </a:p>
          <a:p>
            <a:pPr marL="0" indent="0">
              <a:buNone/>
            </a:pPr>
            <a:endParaRPr lang="en-US" sz="1100" dirty="0"/>
          </a:p>
          <a:p>
            <a:pPr marL="0" indent="0">
              <a:buNone/>
            </a:pPr>
            <a:r>
              <a:rPr lang="en-US" sz="1100" b="1" dirty="0" err="1"/>
              <a:t>sub:procedure</a:t>
            </a:r>
            <a:endParaRPr lang="en-US" sz="1100" b="1" dirty="0"/>
          </a:p>
          <a:p>
            <a:pPr marL="0" indent="0">
              <a:buNone/>
            </a:pPr>
            <a:r>
              <a:rPr lang="en-US" sz="1100" b="1" dirty="0"/>
              <a:t>a = </a:t>
            </a:r>
            <a:r>
              <a:rPr lang="en-US" sz="1100" b="1" dirty="0" err="1"/>
              <a:t>arg</a:t>
            </a:r>
            <a:r>
              <a:rPr lang="en-US" sz="1100" b="1" dirty="0"/>
              <a:t>(1)</a:t>
            </a:r>
          </a:p>
          <a:p>
            <a:pPr marL="0" indent="0">
              <a:buNone/>
            </a:pPr>
            <a:r>
              <a:rPr lang="en-US" sz="1100" b="1" dirty="0"/>
              <a:t>b = </a:t>
            </a:r>
            <a:r>
              <a:rPr lang="en-US" sz="1100" b="1" dirty="0" err="1"/>
              <a:t>arg</a:t>
            </a:r>
            <a:r>
              <a:rPr lang="en-US" sz="1100" b="1" dirty="0"/>
              <a:t>(2)</a:t>
            </a:r>
          </a:p>
          <a:p>
            <a:pPr marL="0" indent="0">
              <a:buNone/>
            </a:pPr>
            <a:r>
              <a:rPr lang="en-US" sz="1100" b="1" dirty="0"/>
              <a:t>say '</a:t>
            </a:r>
            <a:r>
              <a:rPr lang="en-US" sz="1100" b="1" dirty="0" err="1"/>
              <a:t>Subracting</a:t>
            </a:r>
            <a:r>
              <a:rPr lang="en-US" sz="1100" b="1" dirty="0"/>
              <a:t> a - b'</a:t>
            </a:r>
          </a:p>
          <a:p>
            <a:pPr marL="0" indent="0">
              <a:buNone/>
            </a:pPr>
            <a:r>
              <a:rPr lang="en-US" sz="1100" b="1" dirty="0"/>
              <a:t>return a - b</a:t>
            </a:r>
          </a:p>
        </p:txBody>
      </p:sp>
    </p:spTree>
    <p:extLst>
      <p:ext uri="{BB962C8B-B14F-4D97-AF65-F5344CB8AC3E}">
        <p14:creationId xmlns:p14="http://schemas.microsoft.com/office/powerpoint/2010/main" val="595221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a:t>
            </a:r>
            <a:r>
              <a:rPr lang="en-US" dirty="0" err="1" smtClean="0"/>
              <a:t>config</a:t>
            </a:r>
            <a:endParaRPr lang="en-US" dirty="0"/>
          </a:p>
        </p:txBody>
      </p:sp>
      <p:sp>
        <p:nvSpPr>
          <p:cNvPr id="6" name="Content Placeholder 2"/>
          <p:cNvSpPr txBox="1">
            <a:spLocks/>
          </p:cNvSpPr>
          <p:nvPr/>
        </p:nvSpPr>
        <p:spPr>
          <a:xfrm>
            <a:off x="304800" y="1265237"/>
            <a:ext cx="8229600" cy="52117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t>git </a:t>
            </a:r>
            <a:r>
              <a:rPr lang="en-US" sz="1800" b="1" dirty="0" err="1" smtClean="0"/>
              <a:t>config</a:t>
            </a:r>
            <a:endParaRPr lang="en-US" sz="1800" b="1" dirty="0" smtClean="0"/>
          </a:p>
          <a:p>
            <a:endParaRPr lang="en-US" sz="1800" b="1" dirty="0"/>
          </a:p>
          <a:p>
            <a:r>
              <a:rPr lang="en-US" sz="1800" b="1" dirty="0" smtClean="0"/>
              <a:t>Setup user name </a:t>
            </a:r>
          </a:p>
          <a:p>
            <a:pPr lvl="1"/>
            <a:r>
              <a:rPr lang="en-US" sz="1400" dirty="0" smtClean="0"/>
              <a:t>git </a:t>
            </a:r>
            <a:r>
              <a:rPr lang="en-US" sz="1400" dirty="0" err="1" smtClean="0"/>
              <a:t>config</a:t>
            </a:r>
            <a:r>
              <a:rPr lang="en-US" sz="1400" dirty="0" smtClean="0"/>
              <a:t> --global user.name “sushanth”</a:t>
            </a:r>
          </a:p>
          <a:p>
            <a:endParaRPr lang="en-US" sz="1800" b="1" dirty="0"/>
          </a:p>
          <a:p>
            <a:r>
              <a:rPr lang="en-US" sz="1800" b="1" dirty="0" smtClean="0"/>
              <a:t>Setup email</a:t>
            </a:r>
          </a:p>
          <a:p>
            <a:pPr lvl="1"/>
            <a:r>
              <a:rPr lang="en-US" sz="1400" dirty="0" smtClean="0"/>
              <a:t>git </a:t>
            </a:r>
            <a:r>
              <a:rPr lang="en-US" sz="1400" dirty="0" err="1" smtClean="0"/>
              <a:t>config</a:t>
            </a:r>
            <a:r>
              <a:rPr lang="en-US" sz="1400" dirty="0" smtClean="0"/>
              <a:t> --global </a:t>
            </a:r>
            <a:r>
              <a:rPr lang="en-US" sz="1400" dirty="0" err="1" smtClean="0"/>
              <a:t>user.email</a:t>
            </a:r>
            <a:r>
              <a:rPr lang="en-US" sz="1400" dirty="0" smtClean="0"/>
              <a:t> “bobby.dreamer@gmail.com”</a:t>
            </a:r>
          </a:p>
          <a:p>
            <a:endParaRPr lang="en-US" sz="1800" b="1" dirty="0" smtClean="0"/>
          </a:p>
          <a:p>
            <a:r>
              <a:rPr lang="en-US" sz="1800" b="1" dirty="0" smtClean="0"/>
              <a:t>To setup locally with a different username and email use --local</a:t>
            </a:r>
          </a:p>
          <a:p>
            <a:pPr lvl="1"/>
            <a:r>
              <a:rPr lang="en-US" sz="1400" dirty="0"/>
              <a:t>git </a:t>
            </a:r>
            <a:r>
              <a:rPr lang="en-US" sz="1400" dirty="0" err="1"/>
              <a:t>config</a:t>
            </a:r>
            <a:r>
              <a:rPr lang="en-US" sz="1400" dirty="0"/>
              <a:t> </a:t>
            </a:r>
            <a:r>
              <a:rPr lang="en-US" sz="1400" dirty="0" smtClean="0"/>
              <a:t>--local </a:t>
            </a:r>
            <a:r>
              <a:rPr lang="en-US" sz="1400" dirty="0"/>
              <a:t>user.name </a:t>
            </a:r>
            <a:r>
              <a:rPr lang="en-US" sz="1400" dirty="0" smtClean="0"/>
              <a:t>“sushanth”</a:t>
            </a:r>
            <a:endParaRPr lang="en-US" sz="1400" dirty="0"/>
          </a:p>
          <a:p>
            <a:pPr lvl="1"/>
            <a:r>
              <a:rPr lang="en-US" sz="1400" dirty="0"/>
              <a:t>git </a:t>
            </a:r>
            <a:r>
              <a:rPr lang="en-US" sz="1400" dirty="0" err="1"/>
              <a:t>config</a:t>
            </a:r>
            <a:r>
              <a:rPr lang="en-US" sz="1400" dirty="0"/>
              <a:t> </a:t>
            </a:r>
            <a:r>
              <a:rPr lang="en-US" sz="1400" dirty="0" smtClean="0"/>
              <a:t>--local </a:t>
            </a:r>
            <a:r>
              <a:rPr lang="en-US" sz="1400" dirty="0" err="1"/>
              <a:t>user.email</a:t>
            </a:r>
            <a:r>
              <a:rPr lang="en-US" sz="1400" dirty="0"/>
              <a:t> “bobby.dreamer@gmail.com”</a:t>
            </a:r>
            <a:endParaRPr lang="en-US" sz="1800" b="1" dirty="0" smtClean="0"/>
          </a:p>
          <a:p>
            <a:pPr marL="342900" lvl="1" indent="-342900">
              <a:buFont typeface="Arial" pitchFamily="34" charset="0"/>
              <a:buChar char="•"/>
            </a:pPr>
            <a:endParaRPr lang="en-US" sz="1400" dirty="0" smtClean="0"/>
          </a:p>
          <a:p>
            <a:pPr marL="342900" lvl="1" indent="-342900">
              <a:buFont typeface="Arial" pitchFamily="34" charset="0"/>
              <a:buChar char="•"/>
            </a:pPr>
            <a:r>
              <a:rPr lang="en-US" sz="1800" b="1" dirty="0"/>
              <a:t>To view the all the </a:t>
            </a:r>
            <a:r>
              <a:rPr lang="en-US" sz="1800" b="1" dirty="0" err="1"/>
              <a:t>config</a:t>
            </a:r>
            <a:r>
              <a:rPr lang="en-US" sz="1800" b="1" dirty="0"/>
              <a:t> options </a:t>
            </a:r>
            <a:r>
              <a:rPr lang="en-US" sz="1800" b="1" dirty="0" smtClean="0"/>
              <a:t>set</a:t>
            </a:r>
          </a:p>
          <a:p>
            <a:pPr lvl="1"/>
            <a:r>
              <a:rPr lang="en-US" sz="1400" dirty="0"/>
              <a:t>git </a:t>
            </a:r>
            <a:r>
              <a:rPr lang="en-US" sz="1400" dirty="0" err="1"/>
              <a:t>config</a:t>
            </a:r>
            <a:r>
              <a:rPr lang="en-US" sz="1400" dirty="0"/>
              <a:t> </a:t>
            </a:r>
            <a:r>
              <a:rPr lang="en-US" sz="1400" dirty="0" smtClean="0"/>
              <a:t>--list   (or) git </a:t>
            </a:r>
            <a:r>
              <a:rPr lang="en-US" sz="1400" dirty="0" err="1" smtClean="0"/>
              <a:t>config</a:t>
            </a:r>
            <a:r>
              <a:rPr lang="en-US" sz="1400" dirty="0" smtClean="0"/>
              <a:t> -l</a:t>
            </a:r>
          </a:p>
          <a:p>
            <a:pPr lvl="1"/>
            <a:r>
              <a:rPr lang="en-US" sz="1400" dirty="0"/>
              <a:t>cat ~/.</a:t>
            </a:r>
            <a:r>
              <a:rPr lang="en-US" sz="1400" dirty="0" err="1" smtClean="0"/>
              <a:t>gitconfig</a:t>
            </a:r>
            <a:endParaRPr lang="en-US" sz="1400" dirty="0" smtClean="0"/>
          </a:p>
          <a:p>
            <a:pPr lvl="1"/>
            <a:endParaRPr lang="en-US" sz="1400" dirty="0"/>
          </a:p>
          <a:p>
            <a:r>
              <a:rPr lang="en-US" sz="1800" b="1" dirty="0" smtClean="0"/>
              <a:t>Using this </a:t>
            </a:r>
            <a:r>
              <a:rPr lang="en-US" sz="1800" b="1" dirty="0" err="1" smtClean="0"/>
              <a:t>config</a:t>
            </a:r>
            <a:r>
              <a:rPr lang="en-US" sz="1800" b="1" dirty="0" smtClean="0"/>
              <a:t> default editor can be changed( vim is the default )</a:t>
            </a:r>
          </a:p>
          <a:p>
            <a:pPr lvl="1"/>
            <a:r>
              <a:rPr lang="en-US" sz="1400" dirty="0"/>
              <a:t>git </a:t>
            </a:r>
            <a:r>
              <a:rPr lang="en-US" sz="1400" dirty="0" err="1"/>
              <a:t>config</a:t>
            </a:r>
            <a:r>
              <a:rPr lang="en-US" sz="1400" dirty="0"/>
              <a:t> --global </a:t>
            </a:r>
            <a:r>
              <a:rPr lang="en-US" sz="1400" dirty="0" err="1"/>
              <a:t>core.editor</a:t>
            </a:r>
            <a:r>
              <a:rPr lang="en-US" sz="1400" dirty="0"/>
              <a:t> </a:t>
            </a:r>
            <a:r>
              <a:rPr lang="en-US" sz="1400" dirty="0" err="1" smtClean="0"/>
              <a:t>nano</a:t>
            </a:r>
            <a:endParaRPr lang="en-US" sz="1400" dirty="0" smtClean="0"/>
          </a:p>
          <a:p>
            <a:pPr lvl="1"/>
            <a:endParaRPr lang="en-US" sz="1400" dirty="0"/>
          </a:p>
          <a:p>
            <a:r>
              <a:rPr lang="en-US" sz="1800" b="1" dirty="0"/>
              <a:t>Use --unset option to remove a setting</a:t>
            </a:r>
          </a:p>
          <a:p>
            <a:pPr lvl="1"/>
            <a:r>
              <a:rPr lang="en-US" sz="1400" dirty="0"/>
              <a:t>git </a:t>
            </a:r>
            <a:r>
              <a:rPr lang="en-US" sz="1400" dirty="0" err="1"/>
              <a:t>config</a:t>
            </a:r>
            <a:r>
              <a:rPr lang="en-US" sz="1400" dirty="0"/>
              <a:t> --unset --global </a:t>
            </a:r>
            <a:r>
              <a:rPr lang="en-US" sz="1400" dirty="0" err="1"/>
              <a:t>user.email</a:t>
            </a:r>
            <a:endParaRPr lang="en-US" sz="1400" dirty="0"/>
          </a:p>
        </p:txBody>
      </p:sp>
      <p:sp>
        <p:nvSpPr>
          <p:cNvPr id="7" name="Content Placeholder 2"/>
          <p:cNvSpPr txBox="1">
            <a:spLocks/>
          </p:cNvSpPr>
          <p:nvPr/>
        </p:nvSpPr>
        <p:spPr>
          <a:xfrm>
            <a:off x="4800600" y="1417639"/>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smtClean="0"/>
          </a:p>
        </p:txBody>
      </p:sp>
    </p:spTree>
    <p:extLst>
      <p:ext uri="{BB962C8B-B14F-4D97-AF65-F5344CB8AC3E}">
        <p14:creationId xmlns:p14="http://schemas.microsoft.com/office/powerpoint/2010/main" val="126381204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Conflicts : Merging branches</a:t>
            </a:r>
          </a:p>
        </p:txBody>
      </p:sp>
      <p:sp>
        <p:nvSpPr>
          <p:cNvPr id="4" name="Oval 3"/>
          <p:cNvSpPr/>
          <p:nvPr/>
        </p:nvSpPr>
        <p:spPr>
          <a:xfrm>
            <a:off x="609600" y="244281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5" name="Oval 4"/>
          <p:cNvSpPr/>
          <p:nvPr/>
        </p:nvSpPr>
        <p:spPr>
          <a:xfrm>
            <a:off x="2057400" y="3368877"/>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cxnSp>
        <p:nvCxnSpPr>
          <p:cNvPr id="7" name="Straight Arrow Connector 6"/>
          <p:cNvCxnSpPr>
            <a:stCxn id="5" idx="2"/>
            <a:endCxn id="4" idx="6"/>
          </p:cNvCxnSpPr>
          <p:nvPr/>
        </p:nvCxnSpPr>
        <p:spPr>
          <a:xfrm flipH="1" flipV="1">
            <a:off x="1286193" y="2781105"/>
            <a:ext cx="771207" cy="92606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66608" y="448084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a:t>
            </a:r>
            <a:endParaRPr lang="en-US" sz="1200" b="1" dirty="0">
              <a:solidFill>
                <a:schemeClr val="tx1"/>
              </a:solidFill>
            </a:endParaRPr>
          </a:p>
        </p:txBody>
      </p:sp>
      <p:cxnSp>
        <p:nvCxnSpPr>
          <p:cNvPr id="11" name="Straight Arrow Connector 10"/>
          <p:cNvCxnSpPr>
            <a:stCxn id="9" idx="2"/>
            <a:endCxn id="4" idx="6"/>
          </p:cNvCxnSpPr>
          <p:nvPr/>
        </p:nvCxnSpPr>
        <p:spPr>
          <a:xfrm flipH="1" flipV="1">
            <a:off x="1286193" y="2781105"/>
            <a:ext cx="780414" cy="203803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276600" y="244527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 name="Straight Arrow Connector 14"/>
          <p:cNvCxnSpPr>
            <a:stCxn id="9" idx="6"/>
            <a:endCxn id="14" idx="3"/>
          </p:cNvCxnSpPr>
          <p:nvPr/>
        </p:nvCxnSpPr>
        <p:spPr>
          <a:xfrm flipV="1">
            <a:off x="2743201" y="3022777"/>
            <a:ext cx="632485" cy="179636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6"/>
            <a:endCxn id="14" idx="3"/>
          </p:cNvCxnSpPr>
          <p:nvPr/>
        </p:nvCxnSpPr>
        <p:spPr>
          <a:xfrm flipV="1">
            <a:off x="2733993" y="3022777"/>
            <a:ext cx="641692" cy="68439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
        <p:nvSpPr>
          <p:cNvPr id="21" name="Content Placeholder 2"/>
          <p:cNvSpPr txBox="1">
            <a:spLocks/>
          </p:cNvSpPr>
          <p:nvPr/>
        </p:nvSpPr>
        <p:spPr>
          <a:xfrm>
            <a:off x="2545460" y="1676400"/>
            <a:ext cx="1797940" cy="61400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t>Team Lead </a:t>
            </a:r>
            <a:r>
              <a:rPr lang="en-US" sz="1400" dirty="0" smtClean="0"/>
              <a:t>executes </a:t>
            </a:r>
          </a:p>
          <a:p>
            <a:pPr marL="0" indent="0">
              <a:buNone/>
            </a:pPr>
            <a:r>
              <a:rPr lang="en-US" sz="1400" b="1" dirty="0" smtClean="0"/>
              <a:t>git merge ADD SUB</a:t>
            </a:r>
            <a:endParaRPr lang="en-US" sz="1400" b="1" dirty="0"/>
          </a:p>
        </p:txBody>
      </p:sp>
      <p:sp>
        <p:nvSpPr>
          <p:cNvPr id="30" name="Rectangle 29"/>
          <p:cNvSpPr/>
          <p:nvPr/>
        </p:nvSpPr>
        <p:spPr>
          <a:xfrm>
            <a:off x="4495800" y="1752600"/>
            <a:ext cx="2286000" cy="4648200"/>
          </a:xfrm>
          <a:prstGeom prst="rect">
            <a:avLst/>
          </a:prstGeom>
          <a:solidFill>
            <a:srgbClr val="99FF6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p:cNvSpPr txBox="1">
            <a:spLocks/>
          </p:cNvSpPr>
          <p:nvPr/>
        </p:nvSpPr>
        <p:spPr>
          <a:xfrm>
            <a:off x="4696691" y="1983250"/>
            <a:ext cx="1887870" cy="4171632"/>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 </a:t>
            </a:r>
            <a:r>
              <a:rPr lang="en-US" sz="1100" dirty="0" err="1"/>
              <a:t>rexx</a:t>
            </a:r>
            <a:r>
              <a:rPr lang="en-US" sz="1100" dirty="0"/>
              <a:t> ***/</a:t>
            </a:r>
          </a:p>
          <a:p>
            <a:pPr marL="0" indent="0">
              <a:buNone/>
            </a:pPr>
            <a:r>
              <a:rPr lang="en-US" sz="1100" dirty="0"/>
              <a:t>a = 10</a:t>
            </a:r>
          </a:p>
          <a:p>
            <a:pPr marL="0" indent="0">
              <a:buNone/>
            </a:pPr>
            <a:r>
              <a:rPr lang="en-US" sz="1100" dirty="0"/>
              <a:t>b = 5</a:t>
            </a:r>
          </a:p>
          <a:p>
            <a:pPr marL="0" indent="0">
              <a:buNone/>
            </a:pPr>
            <a:r>
              <a:rPr lang="en-US" sz="1100" dirty="0"/>
              <a:t>c = add(a, b)</a:t>
            </a:r>
          </a:p>
          <a:p>
            <a:pPr marL="0" indent="0">
              <a:buNone/>
            </a:pPr>
            <a:r>
              <a:rPr lang="en-US" sz="1100" dirty="0"/>
              <a:t>d = sub(a, b)</a:t>
            </a:r>
          </a:p>
          <a:p>
            <a:pPr marL="0" indent="0">
              <a:buNone/>
            </a:pPr>
            <a:r>
              <a:rPr lang="en-US" sz="1100" dirty="0"/>
              <a:t>say 'Addition    : 'c</a:t>
            </a:r>
          </a:p>
          <a:p>
            <a:pPr marL="0" indent="0">
              <a:buNone/>
            </a:pPr>
            <a:r>
              <a:rPr lang="en-US" sz="1100" dirty="0"/>
              <a:t>say '</a:t>
            </a:r>
            <a:r>
              <a:rPr lang="en-US" sz="1100" dirty="0" err="1"/>
              <a:t>Subractiion</a:t>
            </a:r>
            <a:r>
              <a:rPr lang="en-US" sz="1100" dirty="0"/>
              <a:t> : 'd</a:t>
            </a:r>
          </a:p>
          <a:p>
            <a:pPr marL="0" indent="0">
              <a:buNone/>
            </a:pPr>
            <a:r>
              <a:rPr lang="en-US" sz="1100" dirty="0"/>
              <a:t>exit</a:t>
            </a:r>
          </a:p>
          <a:p>
            <a:pPr marL="0" indent="0">
              <a:buNone/>
            </a:pPr>
            <a:endParaRPr lang="en-US" sz="1100" dirty="0"/>
          </a:p>
          <a:p>
            <a:pPr marL="0" indent="0">
              <a:buNone/>
            </a:pPr>
            <a:r>
              <a:rPr lang="en-US" sz="1100" dirty="0" err="1"/>
              <a:t>add:procedure</a:t>
            </a:r>
            <a:endParaRPr lang="en-US" sz="1100" dirty="0"/>
          </a:p>
          <a:p>
            <a:pPr marL="0" indent="0">
              <a:buNone/>
            </a:pPr>
            <a:r>
              <a:rPr lang="en-US" sz="1100" dirty="0"/>
              <a:t>a = </a:t>
            </a:r>
            <a:r>
              <a:rPr lang="en-US" sz="1100" dirty="0" err="1"/>
              <a:t>arg</a:t>
            </a:r>
            <a:r>
              <a:rPr lang="en-US" sz="1100" dirty="0"/>
              <a:t>(1)</a:t>
            </a:r>
          </a:p>
          <a:p>
            <a:pPr marL="0" indent="0">
              <a:buNone/>
            </a:pPr>
            <a:r>
              <a:rPr lang="en-US" sz="1100" dirty="0"/>
              <a:t>b = </a:t>
            </a:r>
            <a:r>
              <a:rPr lang="en-US" sz="1100" dirty="0" err="1"/>
              <a:t>arg</a:t>
            </a:r>
            <a:r>
              <a:rPr lang="en-US" sz="1100" dirty="0"/>
              <a:t>(2)</a:t>
            </a:r>
          </a:p>
          <a:p>
            <a:pPr marL="0" indent="0">
              <a:buNone/>
            </a:pPr>
            <a:r>
              <a:rPr lang="en-US" sz="1100" dirty="0"/>
              <a:t>say 'Adding a + b'</a:t>
            </a:r>
          </a:p>
          <a:p>
            <a:pPr marL="0" indent="0">
              <a:buNone/>
            </a:pPr>
            <a:r>
              <a:rPr lang="en-US" sz="1100" dirty="0"/>
              <a:t>return a + b</a:t>
            </a:r>
          </a:p>
          <a:p>
            <a:pPr marL="0" indent="0">
              <a:buNone/>
            </a:pPr>
            <a:endParaRPr lang="en-US" sz="1100" dirty="0"/>
          </a:p>
          <a:p>
            <a:pPr marL="0" indent="0">
              <a:buNone/>
            </a:pPr>
            <a:r>
              <a:rPr lang="en-US" sz="1100" dirty="0" err="1"/>
              <a:t>sub:procedure</a:t>
            </a:r>
            <a:endParaRPr lang="en-US" sz="1100" dirty="0"/>
          </a:p>
          <a:p>
            <a:pPr marL="0" indent="0">
              <a:buNone/>
            </a:pPr>
            <a:r>
              <a:rPr lang="en-US" sz="1100" dirty="0"/>
              <a:t>a = </a:t>
            </a:r>
            <a:r>
              <a:rPr lang="en-US" sz="1100" dirty="0" err="1"/>
              <a:t>arg</a:t>
            </a:r>
            <a:r>
              <a:rPr lang="en-US" sz="1100" dirty="0"/>
              <a:t>(1)</a:t>
            </a:r>
          </a:p>
          <a:p>
            <a:pPr marL="0" indent="0">
              <a:buNone/>
            </a:pPr>
            <a:r>
              <a:rPr lang="en-US" sz="1100" dirty="0"/>
              <a:t>b = </a:t>
            </a:r>
            <a:r>
              <a:rPr lang="en-US" sz="1100" dirty="0" err="1"/>
              <a:t>arg</a:t>
            </a:r>
            <a:r>
              <a:rPr lang="en-US" sz="1100" dirty="0"/>
              <a:t>(2)</a:t>
            </a:r>
          </a:p>
          <a:p>
            <a:pPr marL="0" indent="0">
              <a:buNone/>
            </a:pPr>
            <a:r>
              <a:rPr lang="en-US" sz="1100" dirty="0"/>
              <a:t>say '</a:t>
            </a:r>
            <a:r>
              <a:rPr lang="en-US" sz="1100" dirty="0" err="1"/>
              <a:t>Subracting</a:t>
            </a:r>
            <a:r>
              <a:rPr lang="en-US" sz="1100" dirty="0"/>
              <a:t> a - b'</a:t>
            </a:r>
          </a:p>
          <a:p>
            <a:pPr marL="0" indent="0">
              <a:buNone/>
            </a:pPr>
            <a:r>
              <a:rPr lang="en-US" sz="1100" dirty="0"/>
              <a:t>return a - b</a:t>
            </a:r>
            <a:endParaRPr lang="en-US" sz="1100" b="1" dirty="0"/>
          </a:p>
        </p:txBody>
      </p:sp>
      <p:sp>
        <p:nvSpPr>
          <p:cNvPr id="6" name="TextBox 5"/>
          <p:cNvSpPr txBox="1"/>
          <p:nvPr/>
        </p:nvSpPr>
        <p:spPr>
          <a:xfrm>
            <a:off x="197149" y="5539027"/>
            <a:ext cx="4015779" cy="830997"/>
          </a:xfrm>
          <a:prstGeom prst="rect">
            <a:avLst/>
          </a:prstGeom>
          <a:solidFill>
            <a:schemeClr val="bg2">
              <a:lumMod val="75000"/>
            </a:schemeClr>
          </a:solidFill>
        </p:spPr>
        <p:txBody>
          <a:bodyPr wrap="none" rtlCol="0">
            <a:spAutoFit/>
          </a:bodyPr>
          <a:lstStyle/>
          <a:p>
            <a:r>
              <a:rPr lang="en-US" sz="1600" dirty="0" smtClean="0"/>
              <a:t>No conflicts this time as each of the </a:t>
            </a:r>
          </a:p>
          <a:p>
            <a:r>
              <a:rPr lang="en-US" sz="1600" dirty="0" smtClean="0"/>
              <a:t>Developers updated different part of the code</a:t>
            </a:r>
          </a:p>
          <a:p>
            <a:r>
              <a:rPr lang="en-US" sz="1600" dirty="0" smtClean="0"/>
              <a:t>different lines</a:t>
            </a:r>
            <a:endParaRPr lang="en-US" sz="1600" dirty="0"/>
          </a:p>
        </p:txBody>
      </p:sp>
    </p:spTree>
    <p:extLst>
      <p:ext uri="{BB962C8B-B14F-4D97-AF65-F5344CB8AC3E}">
        <p14:creationId xmlns:p14="http://schemas.microsoft.com/office/powerpoint/2010/main" val="41434170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Conflicts : Merging branches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1002" y="1353921"/>
            <a:ext cx="5476799" cy="50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228221" y="1447800"/>
            <a:ext cx="3040434" cy="49530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t>Merge completed successfully without a conflict.</a:t>
            </a:r>
          </a:p>
          <a:p>
            <a:pPr marL="0" indent="0">
              <a:buNone/>
            </a:pPr>
            <a:endParaRPr lang="en-US" sz="2000" b="1" dirty="0"/>
          </a:p>
          <a:p>
            <a:pPr marL="0" indent="0">
              <a:buNone/>
            </a:pPr>
            <a:r>
              <a:rPr lang="en-US" sz="1600" dirty="0" smtClean="0"/>
              <a:t>Additionally if you notice here we have been merging two branches to master in a single command and strategy we are using in ‘</a:t>
            </a:r>
            <a:r>
              <a:rPr lang="en-US" sz="1600" b="1" dirty="0" smtClean="0"/>
              <a:t>octopus</a:t>
            </a:r>
            <a:r>
              <a:rPr lang="en-US" sz="1600" dirty="0" smtClean="0"/>
              <a:t>’</a:t>
            </a:r>
          </a:p>
          <a:p>
            <a:pPr marL="0" indent="0">
              <a:buNone/>
            </a:pPr>
            <a:endParaRPr lang="en-US" sz="1600" dirty="0"/>
          </a:p>
          <a:p>
            <a:pPr marL="0" indent="0">
              <a:buNone/>
            </a:pPr>
            <a:r>
              <a:rPr lang="en-US" sz="1800" b="1" dirty="0" smtClean="0"/>
              <a:t>“</a:t>
            </a:r>
            <a:r>
              <a:rPr lang="en-US" sz="1600" i="1" dirty="0" smtClean="0"/>
              <a:t>This </a:t>
            </a:r>
            <a:r>
              <a:rPr lang="en-US" sz="1600" i="1" dirty="0"/>
              <a:t>resolves cases with more than two heads, but refuses to do a complex merge that needs manual resolution. It is primarily meant to be used for bundling topic branch heads together. This is the default merge strategy when pulling or merging more than one branch</a:t>
            </a:r>
            <a:r>
              <a:rPr lang="en-US" sz="1600" i="1" dirty="0" smtClean="0"/>
              <a:t>.</a:t>
            </a:r>
            <a:r>
              <a:rPr lang="en-US" sz="1600" b="1" i="1" dirty="0"/>
              <a:t> </a:t>
            </a:r>
            <a:r>
              <a:rPr lang="en-US" sz="1600" b="1" dirty="0"/>
              <a:t>“</a:t>
            </a:r>
            <a:endParaRPr lang="en-US" sz="1600" dirty="0" smtClean="0"/>
          </a:p>
        </p:txBody>
      </p:sp>
      <p:cxnSp>
        <p:nvCxnSpPr>
          <p:cNvPr id="6" name="Straight Arrow Connector 5"/>
          <p:cNvCxnSpPr/>
          <p:nvPr/>
        </p:nvCxnSpPr>
        <p:spPr>
          <a:xfrm>
            <a:off x="1066800" y="3581400"/>
            <a:ext cx="3505200" cy="9906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24137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lstStyle/>
          <a:p>
            <a:r>
              <a:rPr lang="en-US" dirty="0" smtClean="0"/>
              <a:t>Git Internals</a:t>
            </a:r>
            <a:endParaRPr lang="en-US" dirty="0"/>
          </a:p>
        </p:txBody>
      </p:sp>
    </p:spTree>
    <p:extLst>
      <p:ext uri="{BB962C8B-B14F-4D97-AF65-F5344CB8AC3E}">
        <p14:creationId xmlns:p14="http://schemas.microsoft.com/office/powerpoint/2010/main" val="35182452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smtClean="0"/>
              <a:t>Git Architecture</a:t>
            </a:r>
          </a:p>
        </p:txBody>
      </p:sp>
      <p:sp>
        <p:nvSpPr>
          <p:cNvPr id="18434" name="Rectangle 3"/>
          <p:cNvSpPr>
            <a:spLocks noGrp="1" noChangeArrowheads="1"/>
          </p:cNvSpPr>
          <p:nvPr>
            <p:ph type="body" idx="1"/>
          </p:nvPr>
        </p:nvSpPr>
        <p:spPr>
          <a:xfrm>
            <a:off x="502920" y="1417639"/>
            <a:ext cx="8229600" cy="4983163"/>
          </a:xfrm>
        </p:spPr>
        <p:txBody>
          <a:bodyPr>
            <a:normAutofit lnSpcReduction="10000"/>
          </a:bodyPr>
          <a:lstStyle/>
          <a:p>
            <a:pPr marL="0" indent="0" eaLnBrk="1" hangingPunct="1">
              <a:lnSpc>
                <a:spcPct val="90000"/>
              </a:lnSpc>
              <a:buNone/>
            </a:pPr>
            <a:r>
              <a:rPr lang="en-US" sz="1800" dirty="0" smtClean="0"/>
              <a:t>Git maintains two primary data structures</a:t>
            </a:r>
          </a:p>
          <a:p>
            <a:pPr eaLnBrk="1" hangingPunct="1">
              <a:lnSpc>
                <a:spcPct val="90000"/>
              </a:lnSpc>
            </a:pPr>
            <a:r>
              <a:rPr lang="en-US" sz="1800" dirty="0" smtClean="0"/>
              <a:t>Index</a:t>
            </a:r>
          </a:p>
          <a:p>
            <a:pPr lvl="1" eaLnBrk="1" hangingPunct="1">
              <a:lnSpc>
                <a:spcPct val="90000"/>
              </a:lnSpc>
            </a:pPr>
            <a:r>
              <a:rPr lang="en-US" sz="1600" dirty="0" smtClean="0"/>
              <a:t>Stores information about current working directory and changes made to it</a:t>
            </a:r>
          </a:p>
          <a:p>
            <a:pPr eaLnBrk="1" hangingPunct="1">
              <a:lnSpc>
                <a:spcPct val="90000"/>
              </a:lnSpc>
            </a:pPr>
            <a:r>
              <a:rPr lang="en-US" sz="1800" dirty="0" smtClean="0"/>
              <a:t>Object Database</a:t>
            </a:r>
          </a:p>
          <a:p>
            <a:pPr lvl="1" eaLnBrk="1" hangingPunct="1">
              <a:lnSpc>
                <a:spcPct val="90000"/>
              </a:lnSpc>
            </a:pPr>
            <a:r>
              <a:rPr lang="en-US" sz="1600" dirty="0" smtClean="0"/>
              <a:t>Blobs (files)</a:t>
            </a:r>
          </a:p>
          <a:p>
            <a:pPr lvl="2" eaLnBrk="1" hangingPunct="1">
              <a:lnSpc>
                <a:spcPct val="90000"/>
              </a:lnSpc>
            </a:pPr>
            <a:r>
              <a:rPr lang="en-US" sz="1400" dirty="0" smtClean="0"/>
              <a:t>Stored in .</a:t>
            </a:r>
            <a:r>
              <a:rPr lang="en-US" sz="1400" dirty="0" err="1" smtClean="0"/>
              <a:t>git</a:t>
            </a:r>
            <a:r>
              <a:rPr lang="en-US" sz="1400" dirty="0" smtClean="0"/>
              <a:t>/objects</a:t>
            </a:r>
          </a:p>
          <a:p>
            <a:pPr lvl="2">
              <a:lnSpc>
                <a:spcPct val="90000"/>
              </a:lnSpc>
            </a:pPr>
            <a:r>
              <a:rPr lang="en-US" sz="1400" dirty="0"/>
              <a:t>All files are stored as </a:t>
            </a:r>
            <a:r>
              <a:rPr lang="en-US" sz="1400" dirty="0" smtClean="0"/>
              <a:t>blobs</a:t>
            </a:r>
          </a:p>
          <a:p>
            <a:pPr lvl="2" eaLnBrk="1" hangingPunct="1">
              <a:lnSpc>
                <a:spcPct val="90000"/>
              </a:lnSpc>
            </a:pPr>
            <a:r>
              <a:rPr lang="en-US" sz="1400" dirty="0" smtClean="0"/>
              <a:t>It has only file’s data does not contain any meta data information or even file name.</a:t>
            </a:r>
          </a:p>
          <a:p>
            <a:pPr lvl="2" eaLnBrk="1" hangingPunct="1">
              <a:lnSpc>
                <a:spcPct val="90000"/>
              </a:lnSpc>
            </a:pPr>
            <a:r>
              <a:rPr lang="en-US" sz="1400" dirty="0" smtClean="0"/>
              <a:t>Blob name is just hash of data it contains</a:t>
            </a:r>
          </a:p>
          <a:p>
            <a:pPr lvl="1" eaLnBrk="1" hangingPunct="1">
              <a:lnSpc>
                <a:spcPct val="90000"/>
              </a:lnSpc>
            </a:pPr>
            <a:r>
              <a:rPr lang="en-US" sz="1600" dirty="0" smtClean="0"/>
              <a:t>Trees </a:t>
            </a:r>
          </a:p>
          <a:p>
            <a:pPr lvl="2">
              <a:lnSpc>
                <a:spcPct val="90000"/>
              </a:lnSpc>
            </a:pPr>
            <a:r>
              <a:rPr lang="en-US" sz="1200" dirty="0" smtClean="0"/>
              <a:t>Represents one-level directory information</a:t>
            </a:r>
          </a:p>
          <a:p>
            <a:pPr lvl="2">
              <a:lnSpc>
                <a:spcPct val="90000"/>
              </a:lnSpc>
            </a:pPr>
            <a:r>
              <a:rPr lang="en-US" sz="1200" dirty="0" smtClean="0"/>
              <a:t>Records blob identifier, pathnames and meta data</a:t>
            </a:r>
          </a:p>
          <a:p>
            <a:pPr lvl="2">
              <a:lnSpc>
                <a:spcPct val="90000"/>
              </a:lnSpc>
            </a:pPr>
            <a:r>
              <a:rPr lang="en-US" sz="1200" dirty="0" smtClean="0"/>
              <a:t>It can also refer other trees(sub-folders)</a:t>
            </a:r>
          </a:p>
          <a:p>
            <a:pPr lvl="1" eaLnBrk="1" hangingPunct="1">
              <a:lnSpc>
                <a:spcPct val="90000"/>
              </a:lnSpc>
            </a:pPr>
            <a:r>
              <a:rPr lang="en-US" sz="1600" dirty="0" smtClean="0"/>
              <a:t>Commits</a:t>
            </a:r>
          </a:p>
          <a:p>
            <a:pPr lvl="2" eaLnBrk="1" hangingPunct="1">
              <a:lnSpc>
                <a:spcPct val="90000"/>
              </a:lnSpc>
            </a:pPr>
            <a:r>
              <a:rPr lang="en-US" sz="1400" dirty="0" smtClean="0"/>
              <a:t>One object for every commit</a:t>
            </a:r>
          </a:p>
          <a:p>
            <a:pPr lvl="2" eaLnBrk="1" hangingPunct="1">
              <a:lnSpc>
                <a:spcPct val="90000"/>
              </a:lnSpc>
            </a:pPr>
            <a:r>
              <a:rPr lang="en-US" sz="1400" dirty="0" smtClean="0"/>
              <a:t>Contains hash of parent, name of author, time of commit, and hash of the current tree</a:t>
            </a:r>
          </a:p>
          <a:p>
            <a:pPr lvl="1" eaLnBrk="1" hangingPunct="1">
              <a:lnSpc>
                <a:spcPct val="90000"/>
              </a:lnSpc>
            </a:pPr>
            <a:r>
              <a:rPr lang="en-US" sz="1600" dirty="0" smtClean="0"/>
              <a:t>Tags</a:t>
            </a:r>
          </a:p>
          <a:p>
            <a:pPr lvl="2">
              <a:lnSpc>
                <a:spcPct val="90000"/>
              </a:lnSpc>
            </a:pPr>
            <a:r>
              <a:rPr lang="en-US" sz="1200" dirty="0" smtClean="0"/>
              <a:t>Human readable name to a commit</a:t>
            </a:r>
          </a:p>
          <a:p>
            <a:pPr lvl="2">
              <a:lnSpc>
                <a:spcPct val="90000"/>
              </a:lnSpc>
            </a:pPr>
            <a:endParaRPr lang="en-US" sz="1200" dirty="0"/>
          </a:p>
          <a:p>
            <a:pPr marL="0" indent="0">
              <a:buNone/>
            </a:pPr>
            <a:r>
              <a:rPr lang="en-US" sz="1800" dirty="0"/>
              <a:t>To efficiently use disk space and network bandwidth, git compresses the objects and stores in pack-files which are also placed in .git/objects directory</a:t>
            </a:r>
          </a:p>
        </p:txBody>
      </p:sp>
    </p:spTree>
    <p:extLst>
      <p:ext uri="{BB962C8B-B14F-4D97-AF65-F5344CB8AC3E}">
        <p14:creationId xmlns:p14="http://schemas.microsoft.com/office/powerpoint/2010/main" val="42560908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Architecture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If earlier slide looks complicated, just remember this</a:t>
            </a:r>
          </a:p>
          <a:p>
            <a:pPr marL="0" indent="0">
              <a:buNone/>
            </a:pPr>
            <a:endParaRPr lang="en-US" sz="2400" dirty="0" smtClean="0"/>
          </a:p>
          <a:p>
            <a:pPr marL="514350" indent="-514350">
              <a:buFont typeface="+mj-lt"/>
              <a:buAutoNum type="arabicPeriod"/>
            </a:pPr>
            <a:r>
              <a:rPr lang="en-US" sz="2400" dirty="0"/>
              <a:t>Git stores content of your files in blob </a:t>
            </a:r>
            <a:r>
              <a:rPr lang="en-US" sz="2400" dirty="0" smtClean="0"/>
              <a:t>objects</a:t>
            </a:r>
          </a:p>
          <a:p>
            <a:pPr marL="514350" indent="-514350">
              <a:buFont typeface="+mj-lt"/>
              <a:buAutoNum type="arabicPeriod"/>
            </a:pPr>
            <a:endParaRPr lang="en-US" sz="2400" dirty="0"/>
          </a:p>
          <a:p>
            <a:pPr marL="514350" indent="-514350">
              <a:buFont typeface="+mj-lt"/>
              <a:buAutoNum type="arabicPeriod"/>
            </a:pPr>
            <a:r>
              <a:rPr lang="en-US" sz="2400" dirty="0"/>
              <a:t>You folders become tree object which contains blob objects(files) and other tree objects(sub folders</a:t>
            </a:r>
            <a:r>
              <a:rPr lang="en-US" sz="2400" dirty="0" smtClean="0"/>
              <a:t>)</a:t>
            </a:r>
          </a:p>
          <a:p>
            <a:pPr marL="514350" indent="-514350">
              <a:buFont typeface="+mj-lt"/>
              <a:buAutoNum type="arabicPeriod"/>
            </a:pPr>
            <a:endParaRPr lang="en-US" sz="2400" dirty="0"/>
          </a:p>
          <a:p>
            <a:pPr marL="514350" indent="-514350">
              <a:buFont typeface="+mj-lt"/>
              <a:buAutoNum type="arabicPeriod"/>
            </a:pPr>
            <a:r>
              <a:rPr lang="en-US" sz="2400" dirty="0"/>
              <a:t>Commit is a type of object that always point to a tree. Once they are set they cannot be updated.</a:t>
            </a:r>
          </a:p>
          <a:p>
            <a:endParaRPr lang="en-US" sz="2400" dirty="0"/>
          </a:p>
        </p:txBody>
      </p:sp>
    </p:spTree>
    <p:extLst>
      <p:ext uri="{BB962C8B-B14F-4D97-AF65-F5344CB8AC3E}">
        <p14:creationId xmlns:p14="http://schemas.microsoft.com/office/powerpoint/2010/main" val="6431375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SHA1 hash</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r>
              <a:rPr lang="en-US" sz="1500" dirty="0" smtClean="0"/>
              <a:t>Git uses SHA1 hash of the content as file name, partially(i.e., first 2 characters as folder name and remaining 38 characters as filename in .git/object/ directory. </a:t>
            </a:r>
          </a:p>
          <a:p>
            <a:endParaRPr lang="en-US" sz="1500" dirty="0"/>
          </a:p>
          <a:p>
            <a:r>
              <a:rPr lang="en-US" sz="1500" dirty="0" smtClean="0"/>
              <a:t>Suppose </a:t>
            </a:r>
            <a:r>
              <a:rPr lang="en-US" sz="1500" b="1" dirty="0" smtClean="0">
                <a:solidFill>
                  <a:srgbClr val="0000FF"/>
                </a:solidFill>
              </a:rPr>
              <a:t>8a</a:t>
            </a:r>
            <a:r>
              <a:rPr lang="en-US" sz="1500" b="1" dirty="0" smtClean="0">
                <a:solidFill>
                  <a:schemeClr val="accent6">
                    <a:lumMod val="75000"/>
                  </a:schemeClr>
                </a:solidFill>
              </a:rPr>
              <a:t>b686eafeb1f44702738c8b0f24f2567c36da6d</a:t>
            </a:r>
            <a:r>
              <a:rPr lang="en-US" sz="1500" dirty="0" smtClean="0"/>
              <a:t> is the hash of the content it is stored as </a:t>
            </a:r>
          </a:p>
          <a:p>
            <a:pPr lvl="1"/>
            <a:r>
              <a:rPr lang="en-US" sz="1500" dirty="0"/>
              <a:t>.</a:t>
            </a:r>
            <a:r>
              <a:rPr lang="en-US" sz="1500" dirty="0" err="1"/>
              <a:t>git</a:t>
            </a:r>
            <a:r>
              <a:rPr lang="en-US" sz="1500" dirty="0"/>
              <a:t>/objects/</a:t>
            </a:r>
            <a:r>
              <a:rPr lang="en-US" sz="1500" b="1" dirty="0">
                <a:solidFill>
                  <a:srgbClr val="0000FF"/>
                </a:solidFill>
              </a:rPr>
              <a:t>8a</a:t>
            </a:r>
            <a:r>
              <a:rPr lang="en-US" sz="1500" dirty="0"/>
              <a:t>/</a:t>
            </a:r>
            <a:r>
              <a:rPr lang="en-US" sz="1500" dirty="0">
                <a:solidFill>
                  <a:schemeClr val="accent6">
                    <a:lumMod val="75000"/>
                  </a:schemeClr>
                </a:solidFill>
              </a:rPr>
              <a:t>b686eafeb1f44702738c8b0f24f2567c36da6d</a:t>
            </a:r>
            <a:endParaRPr lang="en-US" sz="1500" dirty="0" smtClean="0">
              <a:solidFill>
                <a:schemeClr val="accent6">
                  <a:lumMod val="75000"/>
                </a:schemeClr>
              </a:solidFill>
            </a:endParaRPr>
          </a:p>
          <a:p>
            <a:endParaRPr lang="en-US" sz="1500" dirty="0" smtClean="0"/>
          </a:p>
          <a:p>
            <a:r>
              <a:rPr lang="en-US" sz="1500" dirty="0" smtClean="0"/>
              <a:t>SHA1 </a:t>
            </a:r>
            <a:r>
              <a:rPr lang="en-US" sz="1500" dirty="0"/>
              <a:t>values are </a:t>
            </a:r>
            <a:r>
              <a:rPr lang="en-US" sz="1500" dirty="0" smtClean="0"/>
              <a:t>160-bits, 20-bytes. Represented in 40 Hex Characters.</a:t>
            </a:r>
            <a:endParaRPr lang="en-US" sz="1500" dirty="0"/>
          </a:p>
          <a:p>
            <a:endParaRPr lang="en-US" sz="1500" dirty="0"/>
          </a:p>
          <a:p>
            <a:r>
              <a:rPr lang="en-US" sz="1500" dirty="0" smtClean="0"/>
              <a:t>It is considered as globally unique </a:t>
            </a:r>
            <a:r>
              <a:rPr lang="en-US" sz="1500" dirty="0"/>
              <a:t>because you </a:t>
            </a:r>
            <a:r>
              <a:rPr lang="en-US" sz="1500" dirty="0" smtClean="0"/>
              <a:t>can have </a:t>
            </a:r>
            <a:r>
              <a:rPr lang="en-US" sz="1500" dirty="0"/>
              <a:t>2</a:t>
            </a:r>
            <a:r>
              <a:rPr lang="en-US" sz="1500" baseline="30000" dirty="0"/>
              <a:t>160 </a:t>
            </a:r>
            <a:r>
              <a:rPr lang="en-US" sz="1500" dirty="0"/>
              <a:t>or 1</a:t>
            </a:r>
            <a:r>
              <a:rPr lang="en-US" sz="1500" baseline="30000" dirty="0"/>
              <a:t>48 </a:t>
            </a:r>
            <a:r>
              <a:rPr lang="en-US" sz="1500" dirty="0"/>
              <a:t>possible SH1 </a:t>
            </a:r>
            <a:r>
              <a:rPr lang="en-US" sz="1500" dirty="0" smtClean="0"/>
              <a:t>hashes </a:t>
            </a:r>
            <a:br>
              <a:rPr lang="en-US" sz="1500" dirty="0" smtClean="0"/>
            </a:br>
            <a:r>
              <a:rPr lang="en-US" sz="1500" dirty="0" smtClean="0"/>
              <a:t>(i.e., 1 with 48 zeros after it ) </a:t>
            </a:r>
          </a:p>
          <a:p>
            <a:pPr marL="0" indent="0">
              <a:buNone/>
            </a:pPr>
            <a:endParaRPr lang="en-US" sz="1500" dirty="0" smtClean="0"/>
          </a:p>
          <a:p>
            <a:r>
              <a:rPr lang="en-US" sz="1500" dirty="0" smtClean="0"/>
              <a:t>Important </a:t>
            </a:r>
            <a:r>
              <a:rPr lang="en-US" sz="1500" dirty="0"/>
              <a:t>characteristic of SHA1 hash computation is it always computes  the same </a:t>
            </a:r>
            <a:r>
              <a:rPr lang="en-US" sz="1500" dirty="0" smtClean="0"/>
              <a:t>hash for </a:t>
            </a:r>
            <a:r>
              <a:rPr lang="en-US" sz="1500" dirty="0"/>
              <a:t>identical content, regardless of where the content is. In other words, the same file content in different directories and even on different machines yields the exact same SHA1 hash ID. Thus, the SHA1 hash ID of a file is a globally unique identifier.</a:t>
            </a:r>
          </a:p>
          <a:p>
            <a:endParaRPr lang="en-US" sz="1500" dirty="0"/>
          </a:p>
          <a:p>
            <a:r>
              <a:rPr lang="en-US" sz="1500" dirty="0"/>
              <a:t>Any change to the file makes SHA1 hash change and thus creating new version of the file. </a:t>
            </a:r>
            <a:endParaRPr lang="en-US" sz="1500" dirty="0" smtClean="0"/>
          </a:p>
          <a:p>
            <a:endParaRPr lang="en-US" sz="1500" dirty="0"/>
          </a:p>
          <a:p>
            <a:r>
              <a:rPr lang="en-US" sz="1500" dirty="0" smtClean="0"/>
              <a:t>A collision is very rare but possible( if one hashed 2</a:t>
            </a:r>
            <a:r>
              <a:rPr lang="en-US" sz="1500" baseline="30000" dirty="0"/>
              <a:t>80</a:t>
            </a:r>
            <a:r>
              <a:rPr lang="en-US" sz="1500" dirty="0" smtClean="0"/>
              <a:t> random blobs )</a:t>
            </a:r>
            <a:endParaRPr lang="en-US" sz="1500" dirty="0"/>
          </a:p>
        </p:txBody>
      </p:sp>
    </p:spTree>
    <p:extLst>
      <p:ext uri="{BB962C8B-B14F-4D97-AF65-F5344CB8AC3E}">
        <p14:creationId xmlns:p14="http://schemas.microsoft.com/office/powerpoint/2010/main" val="25060127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git hashes content</a:t>
            </a:r>
            <a:endParaRPr lang="en-US" dirty="0"/>
          </a:p>
        </p:txBody>
      </p:sp>
      <p:sp>
        <p:nvSpPr>
          <p:cNvPr id="5" name="Content Placeholder 2"/>
          <p:cNvSpPr txBox="1">
            <a:spLocks/>
          </p:cNvSpPr>
          <p:nvPr/>
        </p:nvSpPr>
        <p:spPr>
          <a:xfrm>
            <a:off x="457200" y="2994006"/>
            <a:ext cx="8229600" cy="211139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Git hash-object </a:t>
            </a:r>
          </a:p>
          <a:p>
            <a:pPr lvl="1"/>
            <a:r>
              <a:rPr lang="en-US" sz="2000" dirty="0" smtClean="0"/>
              <a:t>This command computes hash of the content and optionally can write it to the object database</a:t>
            </a:r>
          </a:p>
          <a:p>
            <a:pPr lvl="1"/>
            <a:r>
              <a:rPr lang="en-US" sz="2000" dirty="0"/>
              <a:t>It is one of plumbing </a:t>
            </a:r>
            <a:r>
              <a:rPr lang="en-US" sz="2000" dirty="0" smtClean="0"/>
              <a:t>commands</a:t>
            </a:r>
          </a:p>
          <a:p>
            <a:pPr lvl="1"/>
            <a:endParaRPr lang="en-US" sz="2000" dirty="0" smtClean="0"/>
          </a:p>
          <a:p>
            <a:r>
              <a:rPr lang="en-US" sz="2400" dirty="0" smtClean="0"/>
              <a:t>Git has two types of commands</a:t>
            </a:r>
          </a:p>
          <a:p>
            <a:pPr lvl="1"/>
            <a:r>
              <a:rPr lang="en-US" sz="2000" dirty="0" smtClean="0"/>
              <a:t>Porcelain – User facing commands/functions</a:t>
            </a:r>
          </a:p>
          <a:p>
            <a:pPr lvl="1"/>
            <a:r>
              <a:rPr lang="en-US" sz="2000" dirty="0" smtClean="0"/>
              <a:t>Plumbing – Low level commands /functions</a:t>
            </a:r>
            <a:endParaRPr lang="en-US" sz="2000" dirty="0"/>
          </a:p>
          <a:p>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035" y="1699286"/>
            <a:ext cx="5815296" cy="73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46502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.git directory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823" y="1544947"/>
            <a:ext cx="5147177" cy="4703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63424" y="1981202"/>
            <a:ext cx="2004203" cy="307777"/>
          </a:xfrm>
          <a:prstGeom prst="rect">
            <a:avLst/>
          </a:prstGeom>
          <a:noFill/>
        </p:spPr>
        <p:txBody>
          <a:bodyPr wrap="none" rtlCol="0">
            <a:spAutoFit/>
          </a:bodyPr>
          <a:lstStyle/>
          <a:p>
            <a:r>
              <a:rPr lang="en-US" sz="1400" dirty="0" smtClean="0">
                <a:solidFill>
                  <a:schemeClr val="bg1"/>
                </a:solidFill>
              </a:rPr>
              <a:t>Repository private </a:t>
            </a:r>
            <a:r>
              <a:rPr lang="en-US" sz="1400" dirty="0" err="1" smtClean="0">
                <a:solidFill>
                  <a:schemeClr val="bg1"/>
                </a:solidFill>
              </a:rPr>
              <a:t>config</a:t>
            </a:r>
            <a:endParaRPr lang="en-US" sz="1400" dirty="0">
              <a:solidFill>
                <a:schemeClr val="bg1"/>
              </a:solidFill>
            </a:endParaRPr>
          </a:p>
        </p:txBody>
      </p:sp>
      <p:sp>
        <p:nvSpPr>
          <p:cNvPr id="8" name="TextBox 7"/>
          <p:cNvSpPr txBox="1"/>
          <p:nvPr/>
        </p:nvSpPr>
        <p:spPr>
          <a:xfrm>
            <a:off x="3463424" y="2206825"/>
            <a:ext cx="1845442" cy="307777"/>
          </a:xfrm>
          <a:prstGeom prst="rect">
            <a:avLst/>
          </a:prstGeom>
          <a:noFill/>
        </p:spPr>
        <p:txBody>
          <a:bodyPr wrap="none" rtlCol="0">
            <a:spAutoFit/>
          </a:bodyPr>
          <a:lstStyle/>
          <a:p>
            <a:r>
              <a:rPr lang="en-US" sz="1400" dirty="0" smtClean="0">
                <a:solidFill>
                  <a:schemeClr val="bg1"/>
                </a:solidFill>
              </a:rPr>
              <a:t>Repository Description</a:t>
            </a:r>
            <a:endParaRPr lang="en-US" sz="1400" dirty="0">
              <a:solidFill>
                <a:schemeClr val="bg1"/>
              </a:solidFill>
            </a:endParaRPr>
          </a:p>
        </p:txBody>
      </p:sp>
      <p:sp>
        <p:nvSpPr>
          <p:cNvPr id="9" name="TextBox 8"/>
          <p:cNvSpPr txBox="1"/>
          <p:nvPr/>
        </p:nvSpPr>
        <p:spPr>
          <a:xfrm>
            <a:off x="3463423" y="2435425"/>
            <a:ext cx="2180340" cy="307777"/>
          </a:xfrm>
          <a:prstGeom prst="rect">
            <a:avLst/>
          </a:prstGeom>
          <a:noFill/>
        </p:spPr>
        <p:txBody>
          <a:bodyPr wrap="none" rtlCol="0">
            <a:spAutoFit/>
          </a:bodyPr>
          <a:lstStyle/>
          <a:p>
            <a:r>
              <a:rPr lang="en-US" sz="1400" dirty="0" smtClean="0">
                <a:solidFill>
                  <a:schemeClr val="bg1"/>
                </a:solidFill>
              </a:rPr>
              <a:t>Current checkout reference</a:t>
            </a:r>
            <a:endParaRPr lang="en-US" sz="1400" dirty="0">
              <a:solidFill>
                <a:schemeClr val="bg1"/>
              </a:solidFill>
            </a:endParaRPr>
          </a:p>
        </p:txBody>
      </p:sp>
      <p:sp>
        <p:nvSpPr>
          <p:cNvPr id="10" name="TextBox 9"/>
          <p:cNvSpPr txBox="1"/>
          <p:nvPr/>
        </p:nvSpPr>
        <p:spPr>
          <a:xfrm>
            <a:off x="5444624" y="2892625"/>
            <a:ext cx="1315617" cy="307777"/>
          </a:xfrm>
          <a:prstGeom prst="rect">
            <a:avLst/>
          </a:prstGeom>
          <a:noFill/>
        </p:spPr>
        <p:txBody>
          <a:bodyPr wrap="none" rtlCol="0">
            <a:spAutoFit/>
          </a:bodyPr>
          <a:lstStyle/>
          <a:p>
            <a:r>
              <a:rPr lang="en-US" sz="1400" dirty="0" smtClean="0">
                <a:solidFill>
                  <a:schemeClr val="bg1"/>
                </a:solidFill>
              </a:rPr>
              <a:t>Hooking Scripts</a:t>
            </a:r>
            <a:endParaRPr lang="en-US" sz="1400" dirty="0">
              <a:solidFill>
                <a:schemeClr val="bg1"/>
              </a:solidFill>
            </a:endParaRPr>
          </a:p>
        </p:txBody>
      </p:sp>
      <p:sp>
        <p:nvSpPr>
          <p:cNvPr id="11" name="TextBox 10"/>
          <p:cNvSpPr txBox="1"/>
          <p:nvPr/>
        </p:nvSpPr>
        <p:spPr>
          <a:xfrm>
            <a:off x="3595607" y="5102425"/>
            <a:ext cx="2909771" cy="307777"/>
          </a:xfrm>
          <a:prstGeom prst="rect">
            <a:avLst/>
          </a:prstGeom>
          <a:noFill/>
        </p:spPr>
        <p:txBody>
          <a:bodyPr wrap="none" rtlCol="0">
            <a:spAutoFit/>
          </a:bodyPr>
          <a:lstStyle/>
          <a:p>
            <a:r>
              <a:rPr lang="en-US" sz="1400" dirty="0" smtClean="0">
                <a:solidFill>
                  <a:srgbClr val="FFFF00"/>
                </a:solidFill>
              </a:rPr>
              <a:t>Git Objects Commits, Trees and Blobs</a:t>
            </a:r>
            <a:endParaRPr lang="en-US" sz="1400" dirty="0">
              <a:solidFill>
                <a:srgbClr val="FFFF00"/>
              </a:solidFill>
            </a:endParaRPr>
          </a:p>
        </p:txBody>
      </p:sp>
      <p:sp>
        <p:nvSpPr>
          <p:cNvPr id="12" name="TextBox 11"/>
          <p:cNvSpPr txBox="1"/>
          <p:nvPr/>
        </p:nvSpPr>
        <p:spPr>
          <a:xfrm>
            <a:off x="3615824" y="5331025"/>
            <a:ext cx="2720425" cy="307777"/>
          </a:xfrm>
          <a:prstGeom prst="rect">
            <a:avLst/>
          </a:prstGeom>
          <a:noFill/>
        </p:spPr>
        <p:txBody>
          <a:bodyPr wrap="none" rtlCol="0">
            <a:spAutoFit/>
          </a:bodyPr>
          <a:lstStyle/>
          <a:p>
            <a:r>
              <a:rPr lang="en-US" sz="1400" dirty="0" smtClean="0">
                <a:solidFill>
                  <a:schemeClr val="bg1"/>
                </a:solidFill>
              </a:rPr>
              <a:t>Information about Packs &amp; Indexes</a:t>
            </a:r>
            <a:endParaRPr lang="en-US" sz="1400" dirty="0">
              <a:solidFill>
                <a:schemeClr val="bg1"/>
              </a:solidFill>
            </a:endParaRPr>
          </a:p>
        </p:txBody>
      </p:sp>
      <p:sp>
        <p:nvSpPr>
          <p:cNvPr id="13" name="TextBox 12"/>
          <p:cNvSpPr txBox="1"/>
          <p:nvPr/>
        </p:nvSpPr>
        <p:spPr>
          <a:xfrm>
            <a:off x="3615823" y="5715000"/>
            <a:ext cx="1997598" cy="523220"/>
          </a:xfrm>
          <a:prstGeom prst="rect">
            <a:avLst/>
          </a:prstGeom>
          <a:noFill/>
        </p:spPr>
        <p:txBody>
          <a:bodyPr wrap="none" rtlCol="0">
            <a:spAutoFit/>
          </a:bodyPr>
          <a:lstStyle/>
          <a:p>
            <a:r>
              <a:rPr lang="en-US" sz="1400" dirty="0" smtClean="0">
                <a:solidFill>
                  <a:schemeClr val="bg1"/>
                </a:solidFill>
              </a:rPr>
              <a:t>Information about heads</a:t>
            </a:r>
          </a:p>
          <a:p>
            <a:r>
              <a:rPr lang="en-US" sz="1400" dirty="0" smtClean="0">
                <a:solidFill>
                  <a:schemeClr val="bg1"/>
                </a:solidFill>
              </a:rPr>
              <a:t>&amp; tags</a:t>
            </a:r>
            <a:endParaRPr lang="en-US" sz="1400" dirty="0">
              <a:solidFill>
                <a:schemeClr val="bg1"/>
              </a:solidFill>
            </a:endParaRPr>
          </a:p>
        </p:txBody>
      </p:sp>
      <p:cxnSp>
        <p:nvCxnSpPr>
          <p:cNvPr id="14" name="Straight Connector 13"/>
          <p:cNvCxnSpPr/>
          <p:nvPr/>
        </p:nvCxnSpPr>
        <p:spPr>
          <a:xfrm>
            <a:off x="5216023" y="2897088"/>
            <a:ext cx="0" cy="190351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1825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Objects – Initial Commit</a:t>
            </a:r>
            <a:endParaRPr lang="en-US" dirty="0"/>
          </a:p>
        </p:txBody>
      </p:sp>
      <p:sp>
        <p:nvSpPr>
          <p:cNvPr id="6" name="Oval 5"/>
          <p:cNvSpPr/>
          <p:nvPr/>
        </p:nvSpPr>
        <p:spPr>
          <a:xfrm>
            <a:off x="625710" y="2057400"/>
            <a:ext cx="2803290" cy="28194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298477034"/>
              </p:ext>
            </p:extLst>
          </p:nvPr>
        </p:nvGraphicFramePr>
        <p:xfrm>
          <a:off x="1143000" y="2667000"/>
          <a:ext cx="1828800" cy="1706880"/>
        </p:xfrm>
        <a:graphic>
          <a:graphicData uri="http://schemas.openxmlformats.org/drawingml/2006/table">
            <a:tbl>
              <a:tblPr firstRow="1" bandRow="1">
                <a:tableStyleId>{5C22544A-7EE6-4342-B048-85BDC9FD1C3A}</a:tableStyleId>
              </a:tblPr>
              <a:tblGrid>
                <a:gridCol w="914400"/>
                <a:gridCol w="914400"/>
              </a:tblGrid>
              <a:tr h="223520">
                <a:tc>
                  <a:txBody>
                    <a:bodyPr/>
                    <a:lstStyle/>
                    <a:p>
                      <a:r>
                        <a:rPr lang="en-US" sz="1000" dirty="0" smtClean="0"/>
                        <a:t>000001</a:t>
                      </a:r>
                      <a:endParaRPr lang="en-US" sz="1000" dirty="0"/>
                    </a:p>
                  </a:txBody>
                  <a:tcPr/>
                </a:tc>
                <a:tc>
                  <a:txBody>
                    <a:bodyPr/>
                    <a:lstStyle/>
                    <a:p>
                      <a:r>
                        <a:rPr lang="en-US" sz="1000" dirty="0" smtClean="0"/>
                        <a:t>COMMIT</a:t>
                      </a:r>
                      <a:endParaRPr lang="en-US" sz="1000" dirty="0"/>
                    </a:p>
                  </a:txBody>
                  <a:tcPr/>
                </a:tc>
              </a:tr>
              <a:tr h="223520">
                <a:tc>
                  <a:txBody>
                    <a:bodyPr/>
                    <a:lstStyle/>
                    <a:p>
                      <a:r>
                        <a:rPr lang="en-US" sz="1000" b="1" dirty="0" smtClean="0"/>
                        <a:t>TREE</a:t>
                      </a:r>
                      <a:endParaRPr lang="en-US" sz="1000" b="1" dirty="0"/>
                    </a:p>
                  </a:txBody>
                  <a:tcPr/>
                </a:tc>
                <a:tc>
                  <a:txBody>
                    <a:bodyPr/>
                    <a:lstStyle/>
                    <a:p>
                      <a:r>
                        <a:rPr lang="en-US" sz="1000" dirty="0" smtClean="0"/>
                        <a:t>123456</a:t>
                      </a:r>
                      <a:endParaRPr lang="en-US" sz="1000" dirty="0"/>
                    </a:p>
                  </a:txBody>
                  <a:tcPr/>
                </a:tc>
              </a:tr>
              <a:tr h="223520">
                <a:tc>
                  <a:txBody>
                    <a:bodyPr/>
                    <a:lstStyle/>
                    <a:p>
                      <a:r>
                        <a:rPr lang="en-US" sz="1000" b="1" dirty="0" smtClean="0"/>
                        <a:t>PARENT</a:t>
                      </a:r>
                      <a:endParaRPr lang="en-US" sz="1000" b="1" dirty="0"/>
                    </a:p>
                  </a:txBody>
                  <a:tcPr/>
                </a:tc>
                <a:tc>
                  <a:txBody>
                    <a:bodyPr/>
                    <a:lstStyle/>
                    <a:p>
                      <a:r>
                        <a:rPr lang="en-US" sz="1000" dirty="0" smtClean="0"/>
                        <a:t>NIL</a:t>
                      </a:r>
                      <a:endParaRPr lang="en-US" sz="1000" dirty="0"/>
                    </a:p>
                  </a:txBody>
                  <a:tcPr/>
                </a:tc>
              </a:tr>
              <a:tr h="223520">
                <a:tc>
                  <a:txBody>
                    <a:bodyPr/>
                    <a:lstStyle/>
                    <a:p>
                      <a:r>
                        <a:rPr lang="en-US" sz="1000" b="1" dirty="0" smtClean="0"/>
                        <a:t>AUTHOR</a:t>
                      </a:r>
                      <a:endParaRPr lang="en-US" sz="1000" b="1" dirty="0"/>
                    </a:p>
                  </a:txBody>
                  <a:tcPr/>
                </a:tc>
                <a:tc>
                  <a:txBody>
                    <a:bodyPr/>
                    <a:lstStyle/>
                    <a:p>
                      <a:r>
                        <a:rPr lang="en-US" sz="1000" dirty="0" smtClean="0"/>
                        <a:t>sushanth</a:t>
                      </a:r>
                      <a:endParaRPr lang="en-US" sz="1000" dirty="0"/>
                    </a:p>
                  </a:txBody>
                  <a:tcPr/>
                </a:tc>
              </a:tr>
              <a:tr h="223520">
                <a:tc>
                  <a:txBody>
                    <a:bodyPr/>
                    <a:lstStyle/>
                    <a:p>
                      <a:r>
                        <a:rPr lang="en-US" sz="1000" b="1" dirty="0" smtClean="0"/>
                        <a:t>COMMITTER</a:t>
                      </a:r>
                      <a:endParaRPr lang="en-US" sz="1000" b="1" dirty="0"/>
                    </a:p>
                  </a:txBody>
                  <a:tcPr/>
                </a:tc>
                <a:tc>
                  <a:txBody>
                    <a:bodyPr/>
                    <a:lstStyle/>
                    <a:p>
                      <a:r>
                        <a:rPr lang="en-US" sz="1000" dirty="0" smtClean="0"/>
                        <a:t>bobby</a:t>
                      </a:r>
                      <a:endParaRPr lang="en-US" sz="1000" dirty="0"/>
                    </a:p>
                  </a:txBody>
                  <a:tcPr/>
                </a:tc>
              </a:tr>
              <a:tr h="223520">
                <a:tc>
                  <a:txBody>
                    <a:bodyPr/>
                    <a:lstStyle/>
                    <a:p>
                      <a:r>
                        <a:rPr lang="en-US" sz="1000" b="1" dirty="0" smtClean="0"/>
                        <a:t>Size</a:t>
                      </a:r>
                      <a:endParaRPr lang="en-US" sz="1000" b="1" dirty="0"/>
                    </a:p>
                  </a:txBody>
                  <a:tcPr/>
                </a:tc>
                <a:tc>
                  <a:txBody>
                    <a:bodyPr/>
                    <a:lstStyle/>
                    <a:p>
                      <a:r>
                        <a:rPr lang="en-US" sz="1000" dirty="0" smtClean="0"/>
                        <a:t>n</a:t>
                      </a:r>
                      <a:endParaRPr lang="en-US" sz="1000" dirty="0"/>
                    </a:p>
                  </a:txBody>
                  <a:tcPr/>
                </a:tc>
              </a:tr>
              <a:tr h="223520">
                <a:tc gridSpan="2">
                  <a:txBody>
                    <a:bodyPr/>
                    <a:lstStyle/>
                    <a:p>
                      <a:pPr algn="ctr"/>
                      <a:r>
                        <a:rPr lang="en-US" sz="1000" dirty="0" smtClean="0"/>
                        <a:t>INITIAL COMMIT</a:t>
                      </a:r>
                      <a:endParaRPr lang="en-US" sz="1000" dirty="0"/>
                    </a:p>
                  </a:txBody>
                  <a:tcPr/>
                </a:tc>
                <a:tc hMerge="1">
                  <a:txBody>
                    <a:bodyPr/>
                    <a:lstStyle/>
                    <a:p>
                      <a:endParaRPr lang="en-US" sz="13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89468970"/>
              </p:ext>
            </p:extLst>
          </p:nvPr>
        </p:nvGraphicFramePr>
        <p:xfrm>
          <a:off x="3810000" y="2936241"/>
          <a:ext cx="3200400" cy="1061721"/>
        </p:xfrm>
        <a:graphic>
          <a:graphicData uri="http://schemas.openxmlformats.org/drawingml/2006/table">
            <a:tbl>
              <a:tblPr firstRow="1" bandRow="1">
                <a:tableStyleId>{69C7853C-536D-4A76-A0AE-DD22124D55A5}</a:tableStyleId>
              </a:tblPr>
              <a:tblGrid>
                <a:gridCol w="685800"/>
                <a:gridCol w="685800"/>
                <a:gridCol w="762000"/>
                <a:gridCol w="152400"/>
                <a:gridCol w="914400"/>
              </a:tblGrid>
              <a:tr h="353907">
                <a:tc gridSpan="2">
                  <a:txBody>
                    <a:bodyPr/>
                    <a:lstStyle/>
                    <a:p>
                      <a:r>
                        <a:rPr lang="en-US" sz="1200" dirty="0" smtClean="0"/>
                        <a:t>123456</a:t>
                      </a:r>
                      <a:endParaRPr lang="en-US" sz="1200" dirty="0"/>
                    </a:p>
                  </a:txBody>
                  <a:tcPr/>
                </a:tc>
                <a:tc hMerge="1">
                  <a:txBody>
                    <a:bodyPr/>
                    <a:lstStyle/>
                    <a:p>
                      <a:endParaRPr lang="en-US" sz="1200" dirty="0"/>
                    </a:p>
                  </a:txBody>
                  <a:tcPr/>
                </a:tc>
                <a:tc gridSpan="2">
                  <a:txBody>
                    <a:bodyPr/>
                    <a:lstStyle/>
                    <a:p>
                      <a:r>
                        <a:rPr lang="en-US" sz="1200" dirty="0" smtClean="0"/>
                        <a:t>TREE</a:t>
                      </a:r>
                      <a:endParaRPr lang="en-US" sz="1200" dirty="0"/>
                    </a:p>
                  </a:txBody>
                  <a:tcPr/>
                </a:tc>
                <a:tc hMerge="1">
                  <a:txBody>
                    <a:bodyPr/>
                    <a:lstStyle/>
                    <a:p>
                      <a:endParaRPr lang="en-US" sz="1200" dirty="0"/>
                    </a:p>
                  </a:txBody>
                  <a:tcPr/>
                </a:tc>
                <a:tc>
                  <a:txBody>
                    <a:bodyPr/>
                    <a:lstStyle/>
                    <a:p>
                      <a:r>
                        <a:rPr lang="en-US" sz="1200" dirty="0" smtClean="0"/>
                        <a:t>Size(n)</a:t>
                      </a:r>
                      <a:endParaRPr lang="en-US" sz="1200" dirty="0"/>
                    </a:p>
                  </a:txBody>
                  <a:tcPr/>
                </a:tc>
              </a:tr>
              <a:tr h="353907">
                <a:tc>
                  <a:txBody>
                    <a:bodyPr/>
                    <a:lstStyle/>
                    <a:p>
                      <a:r>
                        <a:rPr lang="en-US" sz="1200" dirty="0" smtClean="0"/>
                        <a:t>100644</a:t>
                      </a:r>
                      <a:endParaRPr lang="en-US" sz="1200" dirty="0"/>
                    </a:p>
                  </a:txBody>
                  <a:tcPr/>
                </a:tc>
                <a:tc>
                  <a:txBody>
                    <a:bodyPr/>
                    <a:lstStyle/>
                    <a:p>
                      <a:r>
                        <a:rPr lang="en-US" sz="1200" dirty="0" smtClean="0"/>
                        <a:t>BLOB</a:t>
                      </a:r>
                      <a:endParaRPr lang="en-US" sz="1200" dirty="0"/>
                    </a:p>
                  </a:txBody>
                  <a:tcPr/>
                </a:tc>
                <a:tc>
                  <a:txBody>
                    <a:bodyPr/>
                    <a:lstStyle/>
                    <a:p>
                      <a:r>
                        <a:rPr lang="en-US" sz="1200" dirty="0" smtClean="0"/>
                        <a:t>7891011</a:t>
                      </a:r>
                      <a:endParaRPr lang="en-US" sz="1200" dirty="0"/>
                    </a:p>
                  </a:txBody>
                  <a:tcPr/>
                </a:tc>
                <a:tc gridSpan="2">
                  <a:txBody>
                    <a:bodyPr/>
                    <a:lstStyle/>
                    <a:p>
                      <a:r>
                        <a:rPr lang="en-US" sz="1200" dirty="0" smtClean="0"/>
                        <a:t>Untitled.txt</a:t>
                      </a:r>
                      <a:endParaRPr lang="en-US" sz="1200" dirty="0"/>
                    </a:p>
                  </a:txBody>
                  <a:tcPr/>
                </a:tc>
                <a:tc hMerge="1">
                  <a:txBody>
                    <a:bodyPr/>
                    <a:lstStyle/>
                    <a:p>
                      <a:endParaRPr lang="en-US"/>
                    </a:p>
                  </a:txBody>
                  <a:tcPr/>
                </a:tc>
              </a:tr>
              <a:tr h="353907">
                <a:tc>
                  <a:txBody>
                    <a:bodyPr/>
                    <a:lstStyle/>
                    <a:p>
                      <a:r>
                        <a:rPr lang="en-US" sz="1200" dirty="0" smtClean="0"/>
                        <a:t>040000</a:t>
                      </a:r>
                      <a:endParaRPr lang="en-US" sz="1200" dirty="0"/>
                    </a:p>
                  </a:txBody>
                  <a:tcPr/>
                </a:tc>
                <a:tc>
                  <a:txBody>
                    <a:bodyPr/>
                    <a:lstStyle/>
                    <a:p>
                      <a:r>
                        <a:rPr lang="en-US" sz="1200" dirty="0" smtClean="0"/>
                        <a:t>TREE</a:t>
                      </a:r>
                      <a:endParaRPr lang="en-US" sz="1200" dirty="0"/>
                    </a:p>
                  </a:txBody>
                  <a:tcPr/>
                </a:tc>
                <a:tc>
                  <a:txBody>
                    <a:bodyPr/>
                    <a:lstStyle/>
                    <a:p>
                      <a:r>
                        <a:rPr lang="en-US" sz="1200" dirty="0" smtClean="0"/>
                        <a:t>1213141</a:t>
                      </a:r>
                      <a:endParaRPr lang="en-US" sz="1200" dirty="0"/>
                    </a:p>
                  </a:txBody>
                  <a:tcPr/>
                </a:tc>
                <a:tc gridSpan="2">
                  <a:txBody>
                    <a:bodyPr/>
                    <a:lstStyle/>
                    <a:p>
                      <a:r>
                        <a:rPr lang="en-US" sz="1200" dirty="0" smtClean="0"/>
                        <a:t>./pictures</a:t>
                      </a:r>
                      <a:endParaRPr lang="en-US" sz="1200" dirty="0"/>
                    </a:p>
                  </a:txBody>
                  <a:tcPr/>
                </a:tc>
                <a:tc hMerge="1">
                  <a:txBody>
                    <a:bodyPr/>
                    <a:lstStyle/>
                    <a:p>
                      <a:endParaRPr lang="en-US"/>
                    </a:p>
                  </a:txBody>
                  <a:tcPr/>
                </a:tc>
              </a:tr>
            </a:tbl>
          </a:graphicData>
        </a:graphic>
      </p:graphicFrame>
      <p:cxnSp>
        <p:nvCxnSpPr>
          <p:cNvPr id="14" name="Straight Arrow Connector 13"/>
          <p:cNvCxnSpPr>
            <a:stCxn id="6" idx="6"/>
            <a:endCxn id="12" idx="1"/>
          </p:cNvCxnSpPr>
          <p:nvPr/>
        </p:nvCxnSpPr>
        <p:spPr>
          <a:xfrm flipV="1">
            <a:off x="3429000" y="3467101"/>
            <a:ext cx="381000"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960625638"/>
              </p:ext>
            </p:extLst>
          </p:nvPr>
        </p:nvGraphicFramePr>
        <p:xfrm>
          <a:off x="3810001" y="4724400"/>
          <a:ext cx="3200401" cy="707814"/>
        </p:xfrm>
        <a:graphic>
          <a:graphicData uri="http://schemas.openxmlformats.org/drawingml/2006/table">
            <a:tbl>
              <a:tblPr firstRow="1" bandRow="1">
                <a:tableStyleId>{69C7853C-536D-4A76-A0AE-DD22124D55A5}</a:tableStyleId>
              </a:tblPr>
              <a:tblGrid>
                <a:gridCol w="744199"/>
                <a:gridCol w="744199"/>
                <a:gridCol w="744199"/>
                <a:gridCol w="149185"/>
                <a:gridCol w="818619"/>
              </a:tblGrid>
              <a:tr h="353907">
                <a:tc gridSpan="2">
                  <a:txBody>
                    <a:bodyPr/>
                    <a:lstStyle/>
                    <a:p>
                      <a:r>
                        <a:rPr lang="en-US" sz="1200" dirty="0" smtClean="0"/>
                        <a:t>1213141</a:t>
                      </a:r>
                      <a:endParaRPr lang="en-US" sz="1200" dirty="0"/>
                    </a:p>
                  </a:txBody>
                  <a:tcPr/>
                </a:tc>
                <a:tc hMerge="1">
                  <a:txBody>
                    <a:bodyPr/>
                    <a:lstStyle/>
                    <a:p>
                      <a:endParaRPr lang="en-US" sz="1200" dirty="0"/>
                    </a:p>
                  </a:txBody>
                  <a:tcPr/>
                </a:tc>
                <a:tc gridSpan="2">
                  <a:txBody>
                    <a:bodyPr/>
                    <a:lstStyle/>
                    <a:p>
                      <a:r>
                        <a:rPr lang="en-US" sz="1200" dirty="0" smtClean="0"/>
                        <a:t>TREE</a:t>
                      </a:r>
                      <a:endParaRPr lang="en-US" sz="1200" dirty="0"/>
                    </a:p>
                  </a:txBody>
                  <a:tcPr/>
                </a:tc>
                <a:tc hMerge="1">
                  <a:txBody>
                    <a:bodyPr/>
                    <a:lstStyle/>
                    <a:p>
                      <a:endParaRPr lang="en-US" sz="1200" dirty="0"/>
                    </a:p>
                  </a:txBody>
                  <a:tcPr/>
                </a:tc>
                <a:tc>
                  <a:txBody>
                    <a:bodyPr/>
                    <a:lstStyle/>
                    <a:p>
                      <a:r>
                        <a:rPr lang="en-US" sz="1200" dirty="0" smtClean="0"/>
                        <a:t>Size(n)</a:t>
                      </a:r>
                      <a:endParaRPr lang="en-US" sz="1200" dirty="0"/>
                    </a:p>
                  </a:txBody>
                  <a:tcPr/>
                </a:tc>
              </a:tr>
              <a:tr h="353907">
                <a:tc>
                  <a:txBody>
                    <a:bodyPr/>
                    <a:lstStyle/>
                    <a:p>
                      <a:r>
                        <a:rPr lang="en-US" sz="1200" dirty="0" smtClean="0"/>
                        <a:t>100644</a:t>
                      </a:r>
                      <a:endParaRPr lang="en-US" sz="1200" dirty="0"/>
                    </a:p>
                  </a:txBody>
                  <a:tcPr/>
                </a:tc>
                <a:tc>
                  <a:txBody>
                    <a:bodyPr/>
                    <a:lstStyle/>
                    <a:p>
                      <a:r>
                        <a:rPr lang="en-US" sz="1200" dirty="0" smtClean="0"/>
                        <a:t>BLOB</a:t>
                      </a:r>
                      <a:endParaRPr lang="en-US" sz="1200" dirty="0"/>
                    </a:p>
                  </a:txBody>
                  <a:tcPr/>
                </a:tc>
                <a:tc>
                  <a:txBody>
                    <a:bodyPr/>
                    <a:lstStyle/>
                    <a:p>
                      <a:r>
                        <a:rPr lang="en-US" sz="1200" dirty="0" smtClean="0"/>
                        <a:t>987456</a:t>
                      </a:r>
                      <a:endParaRPr lang="en-US" sz="1200" dirty="0"/>
                    </a:p>
                  </a:txBody>
                  <a:tcPr/>
                </a:tc>
                <a:tc gridSpan="2">
                  <a:txBody>
                    <a:bodyPr/>
                    <a:lstStyle/>
                    <a:p>
                      <a:r>
                        <a:rPr lang="en-US" sz="1200" dirty="0" smtClean="0"/>
                        <a:t>Untitled.jpg</a:t>
                      </a:r>
                      <a:endParaRPr lang="en-US" sz="1200" dirty="0"/>
                    </a:p>
                  </a:txBody>
                  <a:tcPr/>
                </a:tc>
                <a:tc hMerge="1">
                  <a:txBody>
                    <a:bodyPr/>
                    <a:lstStyle/>
                    <a:p>
                      <a:endParaRPr lang="en-US"/>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47652188"/>
              </p:ext>
            </p:extLst>
          </p:nvPr>
        </p:nvGraphicFramePr>
        <p:xfrm>
          <a:off x="6477000" y="1295400"/>
          <a:ext cx="2438400" cy="1176867"/>
        </p:xfrm>
        <a:graphic>
          <a:graphicData uri="http://schemas.openxmlformats.org/drawingml/2006/table">
            <a:tbl>
              <a:tblPr firstRow="1" bandRow="1">
                <a:tableStyleId>{35758FB7-9AC5-4552-8A53-C91805E547FA}</a:tableStyleId>
              </a:tblPr>
              <a:tblGrid>
                <a:gridCol w="762000"/>
                <a:gridCol w="838200"/>
                <a:gridCol w="838200"/>
              </a:tblGrid>
              <a:tr h="353907">
                <a:tc>
                  <a:txBody>
                    <a:bodyPr/>
                    <a:lstStyle/>
                    <a:p>
                      <a:r>
                        <a:rPr lang="en-US" sz="1200" dirty="0" smtClean="0"/>
                        <a:t>7891011</a:t>
                      </a:r>
                      <a:endParaRPr lang="en-US" sz="1200" dirty="0"/>
                    </a:p>
                  </a:txBody>
                  <a:tcPr/>
                </a:tc>
                <a:tc>
                  <a:txBody>
                    <a:bodyPr/>
                    <a:lstStyle/>
                    <a:p>
                      <a:r>
                        <a:rPr lang="en-US" sz="1200" dirty="0" smtClean="0"/>
                        <a:t>BLOB</a:t>
                      </a:r>
                      <a:endParaRPr lang="en-US" sz="1200" dirty="0"/>
                    </a:p>
                  </a:txBody>
                  <a:tcPr/>
                </a:tc>
                <a:tc>
                  <a:txBody>
                    <a:bodyPr/>
                    <a:lstStyle/>
                    <a:p>
                      <a:r>
                        <a:rPr lang="en-US" sz="1200" dirty="0" smtClean="0"/>
                        <a:t>Size(n)</a:t>
                      </a:r>
                      <a:endParaRPr lang="en-US" sz="1200" dirty="0"/>
                    </a:p>
                  </a:txBody>
                  <a:tcPr/>
                </a:tc>
              </a:tr>
              <a:tr h="70781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11 22 33 44 55 66 77 88 99 A1 B1 C1 D1 E1 F1 11 22 33 44 55 66 77 88 99 A1 B1 C1 D1 E1 F1 11 22 33 44 55 66 77 88 99 A1 B1 C1 D1 E1</a:t>
                      </a:r>
                      <a:endParaRPr lang="en-US" sz="1200" dirty="0"/>
                    </a:p>
                  </a:txBody>
                  <a:tcPr/>
                </a:tc>
                <a:tc hMerge="1">
                  <a:txBody>
                    <a:bodyPr/>
                    <a:lstStyle/>
                    <a:p>
                      <a:endParaRPr lang="en-US" sz="1200" dirty="0"/>
                    </a:p>
                  </a:txBody>
                  <a:tcPr/>
                </a:tc>
                <a:tc hMerge="1">
                  <a:txBody>
                    <a:bodyPr/>
                    <a:lstStyle/>
                    <a:p>
                      <a:endParaRPr lang="en-US"/>
                    </a:p>
                  </a:txBody>
                  <a:tcPr/>
                </a:tc>
              </a:tr>
            </a:tbl>
          </a:graphicData>
        </a:graphic>
      </p:graphicFrame>
      <p:cxnSp>
        <p:nvCxnSpPr>
          <p:cNvPr id="17" name="Straight Arrow Connector 16"/>
          <p:cNvCxnSpPr>
            <a:stCxn id="12" idx="3"/>
            <a:endCxn id="16" idx="2"/>
          </p:cNvCxnSpPr>
          <p:nvPr/>
        </p:nvCxnSpPr>
        <p:spPr>
          <a:xfrm flipV="1">
            <a:off x="7010400" y="2472267"/>
            <a:ext cx="685800" cy="9948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2"/>
            <a:endCxn id="15" idx="0"/>
          </p:cNvCxnSpPr>
          <p:nvPr/>
        </p:nvCxnSpPr>
        <p:spPr>
          <a:xfrm>
            <a:off x="5410200" y="3997960"/>
            <a:ext cx="0" cy="7264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90600" y="53340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5" name="Straight Connector 24"/>
          <p:cNvCxnSpPr>
            <a:stCxn id="23" idx="0"/>
            <a:endCxn id="6" idx="4"/>
          </p:cNvCxnSpPr>
          <p:nvPr/>
        </p:nvCxnSpPr>
        <p:spPr>
          <a:xfrm flipV="1">
            <a:off x="2019301" y="4876800"/>
            <a:ext cx="8055" cy="4572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3353361827"/>
              </p:ext>
            </p:extLst>
          </p:nvPr>
        </p:nvGraphicFramePr>
        <p:xfrm>
          <a:off x="6553200" y="5745480"/>
          <a:ext cx="2438400" cy="731520"/>
        </p:xfrm>
        <a:graphic>
          <a:graphicData uri="http://schemas.openxmlformats.org/drawingml/2006/table">
            <a:tbl>
              <a:tblPr firstRow="1" bandRow="1">
                <a:tableStyleId>{35758FB7-9AC5-4552-8A53-C91805E547FA}</a:tableStyleId>
              </a:tblPr>
              <a:tblGrid>
                <a:gridCol w="762000"/>
                <a:gridCol w="838200"/>
                <a:gridCol w="838200"/>
              </a:tblGrid>
              <a:tr h="228600">
                <a:tc>
                  <a:txBody>
                    <a:bodyPr/>
                    <a:lstStyle/>
                    <a:p>
                      <a:r>
                        <a:rPr lang="en-US" sz="1200" dirty="0" smtClean="0"/>
                        <a:t>987456</a:t>
                      </a:r>
                      <a:endParaRPr lang="en-US" sz="1200" dirty="0"/>
                    </a:p>
                  </a:txBody>
                  <a:tcPr/>
                </a:tc>
                <a:tc>
                  <a:txBody>
                    <a:bodyPr/>
                    <a:lstStyle/>
                    <a:p>
                      <a:r>
                        <a:rPr lang="en-US" sz="1200" dirty="0" smtClean="0"/>
                        <a:t>BLOB</a:t>
                      </a:r>
                      <a:endParaRPr lang="en-US" sz="1200" dirty="0"/>
                    </a:p>
                  </a:txBody>
                  <a:tcPr/>
                </a:tc>
                <a:tc>
                  <a:txBody>
                    <a:bodyPr/>
                    <a:lstStyle/>
                    <a:p>
                      <a:r>
                        <a:rPr lang="en-US" sz="1200" dirty="0" smtClean="0"/>
                        <a:t>Size(n)</a:t>
                      </a:r>
                      <a:endParaRPr lang="en-US" sz="1200" dirty="0"/>
                    </a:p>
                  </a:txBody>
                  <a:tcPr/>
                </a:tc>
              </a:tr>
              <a:tr h="4572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11 22 33 44 55 66 77 88 99 A1 B1</a:t>
                      </a:r>
                      <a:endParaRPr lang="en-US" sz="1200" dirty="0"/>
                    </a:p>
                  </a:txBody>
                  <a:tcPr/>
                </a:tc>
                <a:tc hMerge="1">
                  <a:txBody>
                    <a:bodyPr/>
                    <a:lstStyle/>
                    <a:p>
                      <a:endParaRPr lang="en-US" sz="1200" dirty="0"/>
                    </a:p>
                  </a:txBody>
                  <a:tcPr/>
                </a:tc>
                <a:tc hMerge="1">
                  <a:txBody>
                    <a:bodyPr/>
                    <a:lstStyle/>
                    <a:p>
                      <a:endParaRPr lang="en-US"/>
                    </a:p>
                  </a:txBody>
                  <a:tcPr/>
                </a:tc>
              </a:tr>
            </a:tbl>
          </a:graphicData>
        </a:graphic>
      </p:graphicFrame>
      <p:cxnSp>
        <p:nvCxnSpPr>
          <p:cNvPr id="28" name="Straight Arrow Connector 27"/>
          <p:cNvCxnSpPr>
            <a:stCxn id="15" idx="3"/>
            <a:endCxn id="26" idx="0"/>
          </p:cNvCxnSpPr>
          <p:nvPr/>
        </p:nvCxnSpPr>
        <p:spPr>
          <a:xfrm>
            <a:off x="7010402" y="5078309"/>
            <a:ext cx="761999" cy="66717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892084" y="2221468"/>
            <a:ext cx="317716"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Tree>
    <p:extLst>
      <p:ext uri="{BB962C8B-B14F-4D97-AF65-F5344CB8AC3E}">
        <p14:creationId xmlns:p14="http://schemas.microsoft.com/office/powerpoint/2010/main" val="382720999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Objects – Second Commit</a:t>
            </a:r>
            <a:endParaRPr lang="en-US" dirty="0"/>
          </a:p>
        </p:txBody>
      </p:sp>
      <p:sp>
        <p:nvSpPr>
          <p:cNvPr id="7" name="Oval 6"/>
          <p:cNvSpPr/>
          <p:nvPr/>
        </p:nvSpPr>
        <p:spPr>
          <a:xfrm>
            <a:off x="1828801" y="51816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TextBox 8"/>
          <p:cNvSpPr txBox="1"/>
          <p:nvPr/>
        </p:nvSpPr>
        <p:spPr>
          <a:xfrm>
            <a:off x="152400" y="1981202"/>
            <a:ext cx="440313" cy="1624997"/>
          </a:xfrm>
          <a:prstGeom prst="rect">
            <a:avLst/>
          </a:prstGeom>
          <a:solidFill>
            <a:schemeClr val="tx2">
              <a:lumMod val="40000"/>
              <a:lumOff val="60000"/>
            </a:schemeClr>
          </a:solidFill>
        </p:spPr>
        <p:txBody>
          <a:bodyPr vert="wordArtVert" wrap="none" rtlCol="0">
            <a:spAutoFit/>
          </a:bodyPr>
          <a:lstStyle/>
          <a:p>
            <a:r>
              <a:rPr lang="en-US" sz="1400" dirty="0" smtClean="0"/>
              <a:t>MASTER</a:t>
            </a:r>
            <a:endParaRPr lang="en-US" sz="1400" dirty="0"/>
          </a:p>
        </p:txBody>
      </p:sp>
      <p:sp>
        <p:nvSpPr>
          <p:cNvPr id="14" name="Rounded Rectangle 13"/>
          <p:cNvSpPr/>
          <p:nvPr/>
        </p:nvSpPr>
        <p:spPr>
          <a:xfrm>
            <a:off x="7162800" y="3727684"/>
            <a:ext cx="1844040" cy="38711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987456 | BLOB | Size(n)</a:t>
            </a:r>
            <a:endParaRPr lang="en-US" sz="1300" dirty="0"/>
          </a:p>
        </p:txBody>
      </p:sp>
      <p:sp>
        <p:nvSpPr>
          <p:cNvPr id="17" name="Rounded Rectangle 16"/>
          <p:cNvSpPr/>
          <p:nvPr/>
        </p:nvSpPr>
        <p:spPr>
          <a:xfrm>
            <a:off x="7086601" y="2813284"/>
            <a:ext cx="1978991" cy="38711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789101 </a:t>
            </a:r>
            <a:r>
              <a:rPr lang="en-US" sz="1300" dirty="0"/>
              <a:t>| </a:t>
            </a:r>
            <a:r>
              <a:rPr lang="en-US" sz="1300" dirty="0" smtClean="0"/>
              <a:t>BLOB | Size(n)</a:t>
            </a:r>
            <a:endParaRPr lang="en-US" sz="1300" dirty="0"/>
          </a:p>
        </p:txBody>
      </p:sp>
      <p:sp>
        <p:nvSpPr>
          <p:cNvPr id="18" name="Rounded Rectangle 17"/>
          <p:cNvSpPr/>
          <p:nvPr/>
        </p:nvSpPr>
        <p:spPr>
          <a:xfrm>
            <a:off x="7131556" y="1843338"/>
            <a:ext cx="1844042" cy="35192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654789 | BLOB | Size(n)</a:t>
            </a:r>
            <a:endParaRPr lang="en-US" sz="1300" dirty="0"/>
          </a:p>
        </p:txBody>
      </p:sp>
      <p:cxnSp>
        <p:nvCxnSpPr>
          <p:cNvPr id="21" name="Straight Arrow Connector 20"/>
          <p:cNvCxnSpPr>
            <a:stCxn id="7" idx="6"/>
            <a:endCxn id="50" idx="1"/>
          </p:cNvCxnSpPr>
          <p:nvPr/>
        </p:nvCxnSpPr>
        <p:spPr>
          <a:xfrm flipV="1">
            <a:off x="2514601" y="4461126"/>
            <a:ext cx="599208" cy="106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4" idx="3"/>
            <a:endCxn id="18" idx="1"/>
          </p:cNvCxnSpPr>
          <p:nvPr/>
        </p:nvCxnSpPr>
        <p:spPr>
          <a:xfrm flipV="1">
            <a:off x="6705600" y="2019300"/>
            <a:ext cx="425956" cy="706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4" idx="3"/>
            <a:endCxn id="59" idx="0"/>
          </p:cNvCxnSpPr>
          <p:nvPr/>
        </p:nvCxnSpPr>
        <p:spPr>
          <a:xfrm>
            <a:off x="6705601" y="2726280"/>
            <a:ext cx="304801" cy="245532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4" idx="3"/>
            <a:endCxn id="17" idx="1"/>
          </p:cNvCxnSpPr>
          <p:nvPr/>
        </p:nvCxnSpPr>
        <p:spPr>
          <a:xfrm>
            <a:off x="6705600" y="2726280"/>
            <a:ext cx="381000" cy="28056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0" idx="3"/>
            <a:endCxn id="17" idx="1"/>
          </p:cNvCxnSpPr>
          <p:nvPr/>
        </p:nvCxnSpPr>
        <p:spPr>
          <a:xfrm flipV="1">
            <a:off x="6096000" y="3006842"/>
            <a:ext cx="990600" cy="14542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0" idx="2"/>
            <a:endCxn id="59" idx="1"/>
          </p:cNvCxnSpPr>
          <p:nvPr/>
        </p:nvCxnSpPr>
        <p:spPr>
          <a:xfrm>
            <a:off x="4604904" y="4905423"/>
            <a:ext cx="957698" cy="5919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9" idx="0"/>
            <a:endCxn id="14" idx="2"/>
          </p:cNvCxnSpPr>
          <p:nvPr/>
        </p:nvCxnSpPr>
        <p:spPr>
          <a:xfrm flipV="1">
            <a:off x="7010402" y="4114800"/>
            <a:ext cx="1074419"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extLst>
              <p:ext uri="{D42A27DB-BD31-4B8C-83A1-F6EECF244321}">
                <p14:modId xmlns:p14="http://schemas.microsoft.com/office/powerpoint/2010/main" val="2350769474"/>
              </p:ext>
            </p:extLst>
          </p:nvPr>
        </p:nvGraphicFramePr>
        <p:xfrm>
          <a:off x="3113810" y="4016829"/>
          <a:ext cx="2982191" cy="888594"/>
        </p:xfrm>
        <a:graphic>
          <a:graphicData uri="http://schemas.openxmlformats.org/drawingml/2006/table">
            <a:tbl>
              <a:tblPr firstRow="1" bandRow="1">
                <a:tableStyleId>{69C7853C-536D-4A76-A0AE-DD22124D55A5}</a:tableStyleId>
              </a:tblPr>
              <a:tblGrid>
                <a:gridCol w="638851"/>
                <a:gridCol w="638851"/>
                <a:gridCol w="709833"/>
                <a:gridCol w="142854"/>
                <a:gridCol w="851802"/>
              </a:tblGrid>
              <a:tr h="296198">
                <a:tc gridSpan="2">
                  <a:txBody>
                    <a:bodyPr/>
                    <a:lstStyle/>
                    <a:p>
                      <a:r>
                        <a:rPr lang="en-US" sz="1100" dirty="0" smtClean="0"/>
                        <a:t>123456</a:t>
                      </a:r>
                      <a:endParaRPr lang="en-US" sz="1100" dirty="0"/>
                    </a:p>
                  </a:txBody>
                  <a:tcPr/>
                </a:tc>
                <a:tc hMerge="1">
                  <a:txBody>
                    <a:bodyPr/>
                    <a:lstStyle/>
                    <a:p>
                      <a:endParaRPr lang="en-US" sz="1100" dirty="0"/>
                    </a:p>
                  </a:txBody>
                  <a:tcPr/>
                </a:tc>
                <a:tc gridSpan="2">
                  <a:txBody>
                    <a:bodyPr/>
                    <a:lstStyle/>
                    <a:p>
                      <a:r>
                        <a:rPr lang="en-US" sz="1100" dirty="0" smtClean="0"/>
                        <a:t>TREE</a:t>
                      </a:r>
                      <a:endParaRPr lang="en-US" sz="1100" dirty="0"/>
                    </a:p>
                  </a:txBody>
                  <a:tcPr/>
                </a:tc>
                <a:tc hMerge="1">
                  <a:txBody>
                    <a:bodyPr/>
                    <a:lstStyle/>
                    <a:p>
                      <a:endParaRPr lang="en-US" sz="1200" dirty="0"/>
                    </a:p>
                  </a:txBody>
                  <a:tcPr/>
                </a:tc>
                <a:tc>
                  <a:txBody>
                    <a:bodyPr/>
                    <a:lstStyle/>
                    <a:p>
                      <a:r>
                        <a:rPr lang="en-US" sz="1100" dirty="0" smtClean="0"/>
                        <a:t>Size(n)</a:t>
                      </a:r>
                      <a:endParaRPr lang="en-US" sz="1100" dirty="0"/>
                    </a:p>
                  </a:txBody>
                  <a:tcPr/>
                </a:tc>
              </a:tr>
              <a:tr h="296198">
                <a:tc>
                  <a:txBody>
                    <a:bodyPr/>
                    <a:lstStyle/>
                    <a:p>
                      <a:r>
                        <a:rPr lang="en-US" sz="1100" dirty="0" smtClean="0"/>
                        <a:t>100644</a:t>
                      </a:r>
                      <a:endParaRPr lang="en-US" sz="1100" dirty="0"/>
                    </a:p>
                  </a:txBody>
                  <a:tcPr/>
                </a:tc>
                <a:tc>
                  <a:txBody>
                    <a:bodyPr/>
                    <a:lstStyle/>
                    <a:p>
                      <a:r>
                        <a:rPr lang="en-US" sz="1100" dirty="0" smtClean="0"/>
                        <a:t>BLOB</a:t>
                      </a:r>
                      <a:endParaRPr lang="en-US" sz="1100" dirty="0"/>
                    </a:p>
                  </a:txBody>
                  <a:tcPr/>
                </a:tc>
                <a:tc>
                  <a:txBody>
                    <a:bodyPr/>
                    <a:lstStyle/>
                    <a:p>
                      <a:r>
                        <a:rPr lang="en-US" sz="1100" dirty="0" smtClean="0"/>
                        <a:t>7891011</a:t>
                      </a:r>
                      <a:endParaRPr lang="en-US" sz="1100" dirty="0"/>
                    </a:p>
                  </a:txBody>
                  <a:tcPr/>
                </a:tc>
                <a:tc gridSpan="2">
                  <a:txBody>
                    <a:bodyPr/>
                    <a:lstStyle/>
                    <a:p>
                      <a:r>
                        <a:rPr lang="en-US" sz="1100" dirty="0" smtClean="0"/>
                        <a:t>Untitled.txt</a:t>
                      </a:r>
                      <a:endParaRPr lang="en-US" sz="1100" dirty="0"/>
                    </a:p>
                  </a:txBody>
                  <a:tcPr/>
                </a:tc>
                <a:tc hMerge="1">
                  <a:txBody>
                    <a:bodyPr/>
                    <a:lstStyle/>
                    <a:p>
                      <a:endParaRPr lang="en-US"/>
                    </a:p>
                  </a:txBody>
                  <a:tcPr/>
                </a:tc>
              </a:tr>
              <a:tr h="296198">
                <a:tc>
                  <a:txBody>
                    <a:bodyPr/>
                    <a:lstStyle/>
                    <a:p>
                      <a:r>
                        <a:rPr lang="en-US" sz="1100" dirty="0" smtClean="0"/>
                        <a:t>040000</a:t>
                      </a:r>
                      <a:endParaRPr lang="en-US" sz="1100" dirty="0"/>
                    </a:p>
                  </a:txBody>
                  <a:tcPr/>
                </a:tc>
                <a:tc>
                  <a:txBody>
                    <a:bodyPr/>
                    <a:lstStyle/>
                    <a:p>
                      <a:r>
                        <a:rPr lang="en-US" sz="1100" dirty="0" smtClean="0"/>
                        <a:t>TREE</a:t>
                      </a:r>
                      <a:endParaRPr lang="en-US" sz="1100" dirty="0"/>
                    </a:p>
                  </a:txBody>
                  <a:tcPr/>
                </a:tc>
                <a:tc>
                  <a:txBody>
                    <a:bodyPr/>
                    <a:lstStyle/>
                    <a:p>
                      <a:r>
                        <a:rPr lang="en-US" sz="1100" dirty="0" smtClean="0"/>
                        <a:t>1213141</a:t>
                      </a:r>
                      <a:endParaRPr lang="en-US" sz="1100" dirty="0"/>
                    </a:p>
                  </a:txBody>
                  <a:tcPr/>
                </a:tc>
                <a:tc gridSpan="2">
                  <a:txBody>
                    <a:bodyPr/>
                    <a:lstStyle/>
                    <a:p>
                      <a:r>
                        <a:rPr lang="en-US" sz="1100" dirty="0" smtClean="0"/>
                        <a:t>./pictures</a:t>
                      </a:r>
                      <a:endParaRPr lang="en-US" sz="1100" dirty="0"/>
                    </a:p>
                  </a:txBody>
                  <a:tcPr/>
                </a:tc>
                <a:tc hMerge="1">
                  <a:txBody>
                    <a:bodyPr/>
                    <a:lstStyle/>
                    <a:p>
                      <a:endParaRPr lang="en-US"/>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4064423274"/>
              </p:ext>
            </p:extLst>
          </p:nvPr>
        </p:nvGraphicFramePr>
        <p:xfrm>
          <a:off x="3733800" y="2133600"/>
          <a:ext cx="2971800" cy="1185360"/>
        </p:xfrm>
        <a:graphic>
          <a:graphicData uri="http://schemas.openxmlformats.org/drawingml/2006/table">
            <a:tbl>
              <a:tblPr firstRow="1" bandRow="1">
                <a:tableStyleId>{69C7853C-536D-4A76-A0AE-DD22124D55A5}</a:tableStyleId>
              </a:tblPr>
              <a:tblGrid>
                <a:gridCol w="636624"/>
                <a:gridCol w="636624"/>
                <a:gridCol w="707361"/>
                <a:gridCol w="142357"/>
                <a:gridCol w="848834"/>
              </a:tblGrid>
              <a:tr h="2963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654321</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gridSpan="2">
                  <a:txBody>
                    <a:bodyPr/>
                    <a:lstStyle/>
                    <a:p>
                      <a:r>
                        <a:rPr lang="en-US" sz="1100" dirty="0" smtClean="0"/>
                        <a:t>TREE</a:t>
                      </a:r>
                      <a:endParaRPr lang="en-US" sz="1100" dirty="0"/>
                    </a:p>
                  </a:txBody>
                  <a:tcPr/>
                </a:tc>
                <a:tc hMerge="1">
                  <a:txBody>
                    <a:bodyPr/>
                    <a:lstStyle/>
                    <a:p>
                      <a:endParaRPr lang="en-US" sz="1200" dirty="0"/>
                    </a:p>
                  </a:txBody>
                  <a:tcPr/>
                </a:tc>
                <a:tc>
                  <a:txBody>
                    <a:bodyPr/>
                    <a:lstStyle/>
                    <a:p>
                      <a:r>
                        <a:rPr lang="en-US" sz="1100" dirty="0" smtClean="0"/>
                        <a:t>Size(n)</a:t>
                      </a:r>
                      <a:endParaRPr lang="en-US" sz="1100" dirty="0"/>
                    </a:p>
                  </a:txBody>
                  <a:tcPr/>
                </a:tc>
              </a:tr>
              <a:tr h="296340">
                <a:tc>
                  <a:txBody>
                    <a:bodyPr/>
                    <a:lstStyle/>
                    <a:p>
                      <a:r>
                        <a:rPr lang="en-US" sz="1100" dirty="0" smtClean="0"/>
                        <a:t>100644</a:t>
                      </a:r>
                      <a:endParaRPr lang="en-US" sz="1100" dirty="0"/>
                    </a:p>
                  </a:txBody>
                  <a:tcPr/>
                </a:tc>
                <a:tc>
                  <a:txBody>
                    <a:bodyPr/>
                    <a:lstStyle/>
                    <a:p>
                      <a:r>
                        <a:rPr lang="en-US" sz="1100" dirty="0" smtClean="0"/>
                        <a:t>BLOB</a:t>
                      </a:r>
                      <a:endParaRPr lang="en-US" sz="1100" dirty="0"/>
                    </a:p>
                  </a:txBody>
                  <a:tcPr/>
                </a:tc>
                <a:tc>
                  <a:txBody>
                    <a:bodyPr/>
                    <a:lstStyle/>
                    <a:p>
                      <a:r>
                        <a:rPr lang="en-US" sz="1100" dirty="0" smtClean="0"/>
                        <a:t>7891011</a:t>
                      </a:r>
                      <a:endParaRPr lang="en-US" sz="1100" dirty="0"/>
                    </a:p>
                  </a:txBody>
                  <a:tcPr/>
                </a:tc>
                <a:tc gridSpan="2">
                  <a:txBody>
                    <a:bodyPr/>
                    <a:lstStyle/>
                    <a:p>
                      <a:r>
                        <a:rPr lang="en-US" sz="1100" dirty="0" smtClean="0"/>
                        <a:t>Untitled.txt</a:t>
                      </a:r>
                      <a:endParaRPr lang="en-US" sz="1100" dirty="0"/>
                    </a:p>
                  </a:txBody>
                  <a:tcPr/>
                </a:tc>
                <a:tc hMerge="1">
                  <a:txBody>
                    <a:bodyPr/>
                    <a:lstStyle/>
                    <a:p>
                      <a:endParaRPr lang="en-US"/>
                    </a:p>
                  </a:txBody>
                  <a:tcPr/>
                </a:tc>
              </a:tr>
              <a:tr h="296340">
                <a:tc>
                  <a:txBody>
                    <a:bodyPr/>
                    <a:lstStyle/>
                    <a:p>
                      <a:r>
                        <a:rPr lang="en-US" sz="1100" dirty="0" smtClean="0"/>
                        <a:t>040000</a:t>
                      </a:r>
                      <a:endParaRPr lang="en-US" sz="1100" dirty="0"/>
                    </a:p>
                  </a:txBody>
                  <a:tcPr/>
                </a:tc>
                <a:tc>
                  <a:txBody>
                    <a:bodyPr/>
                    <a:lstStyle/>
                    <a:p>
                      <a:r>
                        <a:rPr lang="en-US" sz="1100" dirty="0" smtClean="0"/>
                        <a:t>TREE</a:t>
                      </a:r>
                      <a:endParaRPr lang="en-US" sz="1100" dirty="0"/>
                    </a:p>
                  </a:txBody>
                  <a:tcPr/>
                </a:tc>
                <a:tc>
                  <a:txBody>
                    <a:bodyPr/>
                    <a:lstStyle/>
                    <a:p>
                      <a:r>
                        <a:rPr lang="en-US" sz="1100" dirty="0" smtClean="0"/>
                        <a:t>1213141</a:t>
                      </a:r>
                      <a:endParaRPr lang="en-US" sz="1100" dirty="0"/>
                    </a:p>
                  </a:txBody>
                  <a:tcPr/>
                </a:tc>
                <a:tc gridSpan="2">
                  <a:txBody>
                    <a:bodyPr/>
                    <a:lstStyle/>
                    <a:p>
                      <a:r>
                        <a:rPr lang="en-US" sz="1100" dirty="0" smtClean="0"/>
                        <a:t>./pictures</a:t>
                      </a:r>
                      <a:endParaRPr lang="en-US" sz="1100" dirty="0"/>
                    </a:p>
                  </a:txBody>
                  <a:tcPr/>
                </a:tc>
                <a:tc hMerge="1">
                  <a:txBody>
                    <a:bodyPr/>
                    <a:lstStyle/>
                    <a:p>
                      <a:endParaRPr lang="en-US"/>
                    </a:p>
                  </a:txBody>
                  <a:tcPr/>
                </a:tc>
              </a:tr>
              <a:tr h="296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100644</a:t>
                      </a:r>
                    </a:p>
                  </a:txBody>
                  <a:tcPr/>
                </a:tc>
                <a:tc>
                  <a:txBody>
                    <a:bodyPr/>
                    <a:lstStyle/>
                    <a:p>
                      <a:r>
                        <a:rPr lang="en-US" sz="1100" dirty="0" smtClean="0"/>
                        <a:t>BLOB</a:t>
                      </a:r>
                      <a:endParaRPr lang="en-US" sz="1100" dirty="0"/>
                    </a:p>
                  </a:txBody>
                  <a:tcPr/>
                </a:tc>
                <a:tc>
                  <a:txBody>
                    <a:bodyPr/>
                    <a:lstStyle/>
                    <a:p>
                      <a:r>
                        <a:rPr lang="en-US" sz="1100" dirty="0" smtClean="0"/>
                        <a:t>654789</a:t>
                      </a:r>
                      <a:endParaRPr lang="en-US" sz="1100" dirty="0"/>
                    </a:p>
                  </a:txBody>
                  <a:tcPr/>
                </a:tc>
                <a:tc gridSpan="2">
                  <a:txBody>
                    <a:bodyPr/>
                    <a:lstStyle/>
                    <a:p>
                      <a:r>
                        <a:rPr lang="en-US" sz="1100" dirty="0" smtClean="0"/>
                        <a:t>a.png</a:t>
                      </a:r>
                      <a:endParaRPr lang="en-US" sz="1100" dirty="0"/>
                    </a:p>
                  </a:txBody>
                  <a:tcPr/>
                </a:tc>
                <a:tc hMerge="1">
                  <a:txBody>
                    <a:bodyPr/>
                    <a:lstStyle/>
                    <a:p>
                      <a:endParaRPr lang="en-US"/>
                    </a:p>
                  </a:txBody>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2500654695"/>
              </p:ext>
            </p:extLst>
          </p:nvPr>
        </p:nvGraphicFramePr>
        <p:xfrm>
          <a:off x="5562602" y="5181600"/>
          <a:ext cx="2895598" cy="631614"/>
        </p:xfrm>
        <a:graphic>
          <a:graphicData uri="http://schemas.openxmlformats.org/drawingml/2006/table">
            <a:tbl>
              <a:tblPr firstRow="1" bandRow="1">
                <a:tableStyleId>{69C7853C-536D-4A76-A0AE-DD22124D55A5}</a:tableStyleId>
              </a:tblPr>
              <a:tblGrid>
                <a:gridCol w="673322"/>
                <a:gridCol w="673322"/>
                <a:gridCol w="673322"/>
                <a:gridCol w="134977"/>
                <a:gridCol w="740655"/>
              </a:tblGrid>
              <a:tr h="315807">
                <a:tc gridSpan="2">
                  <a:txBody>
                    <a:bodyPr/>
                    <a:lstStyle/>
                    <a:p>
                      <a:r>
                        <a:rPr lang="en-US" sz="1100" dirty="0" smtClean="0"/>
                        <a:t>1213141</a:t>
                      </a:r>
                      <a:endParaRPr lang="en-US" sz="1100" dirty="0"/>
                    </a:p>
                  </a:txBody>
                  <a:tcPr/>
                </a:tc>
                <a:tc hMerge="1">
                  <a:txBody>
                    <a:bodyPr/>
                    <a:lstStyle/>
                    <a:p>
                      <a:endParaRPr lang="en-US" sz="1200" dirty="0"/>
                    </a:p>
                  </a:txBody>
                  <a:tcPr/>
                </a:tc>
                <a:tc gridSpan="2">
                  <a:txBody>
                    <a:bodyPr/>
                    <a:lstStyle/>
                    <a:p>
                      <a:r>
                        <a:rPr lang="en-US" sz="1100" dirty="0" smtClean="0"/>
                        <a:t>TREE</a:t>
                      </a:r>
                      <a:endParaRPr lang="en-US" sz="1100" dirty="0"/>
                    </a:p>
                  </a:txBody>
                  <a:tcPr/>
                </a:tc>
                <a:tc hMerge="1">
                  <a:txBody>
                    <a:bodyPr/>
                    <a:lstStyle/>
                    <a:p>
                      <a:endParaRPr lang="en-US" sz="1200" dirty="0"/>
                    </a:p>
                  </a:txBody>
                  <a:tcPr/>
                </a:tc>
                <a:tc>
                  <a:txBody>
                    <a:bodyPr/>
                    <a:lstStyle/>
                    <a:p>
                      <a:r>
                        <a:rPr lang="en-US" sz="1100" dirty="0" smtClean="0"/>
                        <a:t>Size(n)</a:t>
                      </a:r>
                      <a:endParaRPr lang="en-US" sz="1100" dirty="0"/>
                    </a:p>
                  </a:txBody>
                  <a:tcPr/>
                </a:tc>
              </a:tr>
              <a:tr h="315807">
                <a:tc>
                  <a:txBody>
                    <a:bodyPr/>
                    <a:lstStyle/>
                    <a:p>
                      <a:r>
                        <a:rPr lang="en-US" sz="1100" dirty="0" smtClean="0"/>
                        <a:t>100644</a:t>
                      </a:r>
                      <a:endParaRPr lang="en-US" sz="1100" dirty="0"/>
                    </a:p>
                  </a:txBody>
                  <a:tcPr/>
                </a:tc>
                <a:tc>
                  <a:txBody>
                    <a:bodyPr/>
                    <a:lstStyle/>
                    <a:p>
                      <a:r>
                        <a:rPr lang="en-US" sz="1100" dirty="0" smtClean="0"/>
                        <a:t>BLOB</a:t>
                      </a:r>
                      <a:endParaRPr lang="en-US" sz="1100" dirty="0"/>
                    </a:p>
                  </a:txBody>
                  <a:tcPr/>
                </a:tc>
                <a:tc>
                  <a:txBody>
                    <a:bodyPr/>
                    <a:lstStyle/>
                    <a:p>
                      <a:r>
                        <a:rPr lang="en-US" sz="1100" dirty="0" smtClean="0"/>
                        <a:t>987456</a:t>
                      </a:r>
                      <a:endParaRPr lang="en-US" sz="1100" dirty="0"/>
                    </a:p>
                  </a:txBody>
                  <a:tcPr/>
                </a:tc>
                <a:tc gridSpan="2">
                  <a:txBody>
                    <a:bodyPr/>
                    <a:lstStyle/>
                    <a:p>
                      <a:r>
                        <a:rPr lang="en-US" sz="1100" dirty="0" smtClean="0"/>
                        <a:t>Untitled.jpg</a:t>
                      </a:r>
                      <a:endParaRPr lang="en-US" sz="1100" dirty="0"/>
                    </a:p>
                  </a:txBody>
                  <a:tcPr/>
                </a:tc>
                <a:tc hMerge="1">
                  <a:txBody>
                    <a:bodyPr/>
                    <a:lstStyle/>
                    <a:p>
                      <a:endParaRPr lang="en-US"/>
                    </a:p>
                  </a:txBody>
                  <a:tcPr/>
                </a:tc>
              </a:tr>
            </a:tbl>
          </a:graphicData>
        </a:graphic>
      </p:graphicFrame>
      <p:cxnSp>
        <p:nvCxnSpPr>
          <p:cNvPr id="64" name="Straight Arrow Connector 63"/>
          <p:cNvCxnSpPr>
            <a:stCxn id="68" idx="4"/>
            <a:endCxn id="7" idx="0"/>
          </p:cNvCxnSpPr>
          <p:nvPr/>
        </p:nvCxnSpPr>
        <p:spPr>
          <a:xfrm flipH="1">
            <a:off x="2171702" y="4287518"/>
            <a:ext cx="17285" cy="8940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777239" y="1447801"/>
            <a:ext cx="2823493" cy="2839719"/>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9" name="Table 68"/>
          <p:cNvGraphicFramePr>
            <a:graphicFrameLocks noGrp="1"/>
          </p:cNvGraphicFramePr>
          <p:nvPr>
            <p:extLst>
              <p:ext uri="{D42A27DB-BD31-4B8C-83A1-F6EECF244321}">
                <p14:modId xmlns:p14="http://schemas.microsoft.com/office/powerpoint/2010/main" val="2570354604"/>
              </p:ext>
            </p:extLst>
          </p:nvPr>
        </p:nvGraphicFramePr>
        <p:xfrm>
          <a:off x="1295400" y="2073603"/>
          <a:ext cx="1828800" cy="1706880"/>
        </p:xfrm>
        <a:graphic>
          <a:graphicData uri="http://schemas.openxmlformats.org/drawingml/2006/table">
            <a:tbl>
              <a:tblPr firstRow="1" bandRow="1">
                <a:tableStyleId>{5C22544A-7EE6-4342-B048-85BDC9FD1C3A}</a:tableStyleId>
              </a:tblPr>
              <a:tblGrid>
                <a:gridCol w="914400"/>
                <a:gridCol w="914400"/>
              </a:tblGrid>
              <a:tr h="223520">
                <a:tc>
                  <a:txBody>
                    <a:bodyPr/>
                    <a:lstStyle/>
                    <a:p>
                      <a:r>
                        <a:rPr lang="en-US" sz="1000" dirty="0" smtClean="0"/>
                        <a:t>000011</a:t>
                      </a:r>
                      <a:endParaRPr lang="en-US" sz="1000" dirty="0"/>
                    </a:p>
                  </a:txBody>
                  <a:tcPr/>
                </a:tc>
                <a:tc>
                  <a:txBody>
                    <a:bodyPr/>
                    <a:lstStyle/>
                    <a:p>
                      <a:r>
                        <a:rPr lang="en-US" sz="1000" dirty="0" smtClean="0"/>
                        <a:t>COMMIT</a:t>
                      </a:r>
                      <a:endParaRPr lang="en-US" sz="1000" dirty="0"/>
                    </a:p>
                  </a:txBody>
                  <a:tcPr/>
                </a:tc>
              </a:tr>
              <a:tr h="223520">
                <a:tc>
                  <a:txBody>
                    <a:bodyPr/>
                    <a:lstStyle/>
                    <a:p>
                      <a:r>
                        <a:rPr lang="en-US" sz="1000" b="1" dirty="0" smtClean="0"/>
                        <a:t>TREE</a:t>
                      </a:r>
                      <a:endParaRPr lang="en-US" sz="1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654321</a:t>
                      </a:r>
                    </a:p>
                  </a:txBody>
                  <a:tcPr/>
                </a:tc>
              </a:tr>
              <a:tr h="223520">
                <a:tc>
                  <a:txBody>
                    <a:bodyPr/>
                    <a:lstStyle/>
                    <a:p>
                      <a:r>
                        <a:rPr lang="en-US" sz="1000" b="1" dirty="0" smtClean="0"/>
                        <a:t>PARENT</a:t>
                      </a:r>
                      <a:endParaRPr lang="en-US" sz="1000" b="1" dirty="0"/>
                    </a:p>
                  </a:txBody>
                  <a:tcPr/>
                </a:tc>
                <a:tc>
                  <a:txBody>
                    <a:bodyPr/>
                    <a:lstStyle/>
                    <a:p>
                      <a:r>
                        <a:rPr lang="en-US" sz="1000" b="0" dirty="0" smtClean="0"/>
                        <a:t>000001</a:t>
                      </a:r>
                      <a:endParaRPr lang="en-US" sz="1000" b="0" dirty="0"/>
                    </a:p>
                  </a:txBody>
                  <a:tcPr/>
                </a:tc>
              </a:tr>
              <a:tr h="223520">
                <a:tc>
                  <a:txBody>
                    <a:bodyPr/>
                    <a:lstStyle/>
                    <a:p>
                      <a:r>
                        <a:rPr lang="en-US" sz="1000" b="1" dirty="0" smtClean="0"/>
                        <a:t>AUTHOR</a:t>
                      </a:r>
                      <a:endParaRPr lang="en-US" sz="1000" b="1" dirty="0"/>
                    </a:p>
                  </a:txBody>
                  <a:tcPr/>
                </a:tc>
                <a:tc>
                  <a:txBody>
                    <a:bodyPr/>
                    <a:lstStyle/>
                    <a:p>
                      <a:r>
                        <a:rPr lang="en-US" sz="1000" dirty="0" smtClean="0"/>
                        <a:t>sushanth</a:t>
                      </a:r>
                      <a:endParaRPr lang="en-US" sz="1000" dirty="0"/>
                    </a:p>
                  </a:txBody>
                  <a:tcPr/>
                </a:tc>
              </a:tr>
              <a:tr h="223520">
                <a:tc>
                  <a:txBody>
                    <a:bodyPr/>
                    <a:lstStyle/>
                    <a:p>
                      <a:r>
                        <a:rPr lang="en-US" sz="1000" b="1" dirty="0" smtClean="0"/>
                        <a:t>COMMITTER</a:t>
                      </a:r>
                      <a:endParaRPr lang="en-US" sz="1000" b="1" dirty="0"/>
                    </a:p>
                  </a:txBody>
                  <a:tcPr/>
                </a:tc>
                <a:tc>
                  <a:txBody>
                    <a:bodyPr/>
                    <a:lstStyle/>
                    <a:p>
                      <a:r>
                        <a:rPr lang="en-US" sz="1000" dirty="0" smtClean="0"/>
                        <a:t>bobby</a:t>
                      </a:r>
                      <a:endParaRPr lang="en-US" sz="1000" dirty="0"/>
                    </a:p>
                  </a:txBody>
                  <a:tcPr/>
                </a:tc>
              </a:tr>
              <a:tr h="223520">
                <a:tc>
                  <a:txBody>
                    <a:bodyPr/>
                    <a:lstStyle/>
                    <a:p>
                      <a:r>
                        <a:rPr lang="en-US" sz="1000" b="1" dirty="0" smtClean="0"/>
                        <a:t>Size</a:t>
                      </a:r>
                      <a:endParaRPr lang="en-US" sz="1000" b="1" dirty="0"/>
                    </a:p>
                  </a:txBody>
                  <a:tcPr/>
                </a:tc>
                <a:tc>
                  <a:txBody>
                    <a:bodyPr/>
                    <a:lstStyle/>
                    <a:p>
                      <a:r>
                        <a:rPr lang="en-US" sz="1000" dirty="0" smtClean="0"/>
                        <a:t>n</a:t>
                      </a:r>
                      <a:endParaRPr lang="en-US" sz="1000" dirty="0"/>
                    </a:p>
                  </a:txBody>
                  <a:tcPr/>
                </a:tc>
              </a:tr>
              <a:tr h="223520">
                <a:tc gridSpan="2">
                  <a:txBody>
                    <a:bodyPr/>
                    <a:lstStyle/>
                    <a:p>
                      <a:pPr algn="ctr"/>
                      <a:r>
                        <a:rPr lang="en-US" sz="1000" dirty="0" smtClean="0"/>
                        <a:t>Second COMMIT</a:t>
                      </a:r>
                      <a:endParaRPr lang="en-US" sz="1000" dirty="0"/>
                    </a:p>
                  </a:txBody>
                  <a:tcPr/>
                </a:tc>
                <a:tc hMerge="1">
                  <a:txBody>
                    <a:bodyPr/>
                    <a:lstStyle/>
                    <a:p>
                      <a:endParaRPr lang="en-US" sz="1300" dirty="0"/>
                    </a:p>
                  </a:txBody>
                  <a:tcPr/>
                </a:tc>
              </a:tr>
            </a:tbl>
          </a:graphicData>
        </a:graphic>
      </p:graphicFrame>
      <p:cxnSp>
        <p:nvCxnSpPr>
          <p:cNvPr id="73" name="Straight Connector 72"/>
          <p:cNvCxnSpPr>
            <a:stCxn id="9" idx="3"/>
            <a:endCxn id="68" idx="2"/>
          </p:cNvCxnSpPr>
          <p:nvPr/>
        </p:nvCxnSpPr>
        <p:spPr>
          <a:xfrm>
            <a:off x="592713" y="2793701"/>
            <a:ext cx="184526" cy="73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8" idx="6"/>
            <a:endCxn id="54" idx="1"/>
          </p:cNvCxnSpPr>
          <p:nvPr/>
        </p:nvCxnSpPr>
        <p:spPr>
          <a:xfrm flipV="1">
            <a:off x="3600732" y="2726282"/>
            <a:ext cx="133068" cy="14137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52500" y="1535668"/>
            <a:ext cx="309700" cy="369332"/>
          </a:xfrm>
          <a:prstGeom prst="rect">
            <a:avLst/>
          </a:prstGeom>
          <a:noFill/>
        </p:spPr>
        <p:txBody>
          <a:bodyPr wrap="none" rtlCol="0">
            <a:spAutoFit/>
          </a:bodyPr>
          <a:lstStyle/>
          <a:p>
            <a:r>
              <a:rPr lang="en-US" dirty="0">
                <a:solidFill>
                  <a:schemeClr val="bg1"/>
                </a:solidFill>
              </a:rPr>
              <a:t>B</a:t>
            </a:r>
          </a:p>
        </p:txBody>
      </p:sp>
    </p:spTree>
    <p:extLst>
      <p:ext uri="{BB962C8B-B14F-4D97-AF65-F5344CB8AC3E}">
        <p14:creationId xmlns:p14="http://schemas.microsoft.com/office/powerpoint/2010/main" val="3262419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292" y="1603934"/>
            <a:ext cx="4978908" cy="2028444"/>
          </a:xfrm>
        </p:spPr>
        <p:txBody>
          <a:bodyPr>
            <a:normAutofit/>
          </a:bodyPr>
          <a:lstStyle/>
          <a:p>
            <a:pPr marL="0" indent="0">
              <a:buNone/>
            </a:pPr>
            <a:r>
              <a:rPr lang="en-US" sz="1800" b="1" dirty="0" smtClean="0"/>
              <a:t>git </a:t>
            </a:r>
            <a:r>
              <a:rPr lang="en-US" sz="1800" b="1" dirty="0" err="1" smtClean="0"/>
              <a:t>init</a:t>
            </a:r>
            <a:endParaRPr lang="en-US" sz="1800" b="1" dirty="0" smtClean="0"/>
          </a:p>
          <a:p>
            <a:r>
              <a:rPr lang="en-US" sz="1800" dirty="0"/>
              <a:t>This will create a .git directory in your current directory</a:t>
            </a:r>
            <a:r>
              <a:rPr lang="en-US" sz="1800" dirty="0" smtClean="0"/>
              <a:t>.</a:t>
            </a:r>
          </a:p>
          <a:p>
            <a:r>
              <a:rPr lang="en-US" sz="1800" dirty="0" smtClean="0"/>
              <a:t>Creates a default branch called ‘master’</a:t>
            </a:r>
          </a:p>
          <a:p>
            <a:r>
              <a:rPr lang="en-US" sz="1800" dirty="0" smtClean="0"/>
              <a:t>Another flavor of same command</a:t>
            </a:r>
          </a:p>
          <a:p>
            <a:pPr lvl="1"/>
            <a:r>
              <a:rPr lang="en-US" sz="1400" b="1" dirty="0" smtClean="0">
                <a:solidFill>
                  <a:srgbClr val="0000FF"/>
                </a:solidFill>
              </a:rPr>
              <a:t>git </a:t>
            </a:r>
            <a:r>
              <a:rPr lang="en-US" sz="1400" b="1" dirty="0" err="1" smtClean="0">
                <a:solidFill>
                  <a:srgbClr val="0000FF"/>
                </a:solidFill>
              </a:rPr>
              <a:t>init</a:t>
            </a:r>
            <a:r>
              <a:rPr lang="en-US" sz="1400" b="1" dirty="0" smtClean="0">
                <a:solidFill>
                  <a:srgbClr val="0000FF"/>
                </a:solidFill>
              </a:rPr>
              <a:t> folder-name</a:t>
            </a:r>
            <a:endParaRPr lang="en-US" sz="1400" b="1" dirty="0">
              <a:solidFill>
                <a:srgbClr val="0000FF"/>
              </a:solidFill>
            </a:endParaRPr>
          </a:p>
        </p:txBody>
      </p:sp>
      <p:sp>
        <p:nvSpPr>
          <p:cNvPr id="4" name="Title 3"/>
          <p:cNvSpPr>
            <a:spLocks noGrp="1"/>
          </p:cNvSpPr>
          <p:nvPr>
            <p:ph type="title"/>
          </p:nvPr>
        </p:nvSpPr>
        <p:spPr/>
        <p:txBody>
          <a:bodyPr/>
          <a:lstStyle/>
          <a:p>
            <a:r>
              <a:rPr lang="en-US" dirty="0" smtClean="0"/>
              <a:t>git </a:t>
            </a:r>
            <a:r>
              <a:rPr lang="en-US" dirty="0" err="1" smtClean="0"/>
              <a:t>init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404" y="3670095"/>
            <a:ext cx="5345021" cy="307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65127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Objects</a:t>
            </a:r>
          </a:p>
        </p:txBody>
      </p:sp>
      <p:sp>
        <p:nvSpPr>
          <p:cNvPr id="3" name="Content Placeholder 2"/>
          <p:cNvSpPr>
            <a:spLocks noGrp="1"/>
          </p:cNvSpPr>
          <p:nvPr>
            <p:ph idx="1"/>
          </p:nvPr>
        </p:nvSpPr>
        <p:spPr/>
        <p:txBody>
          <a:bodyPr/>
          <a:lstStyle/>
          <a:p>
            <a:pPr marL="0" indent="0">
              <a:buNone/>
            </a:pPr>
            <a:r>
              <a:rPr lang="en-US" dirty="0" smtClean="0"/>
              <a:t>Overall this will be the structure of git internal objects</a:t>
            </a:r>
            <a:endParaRPr lang="en-US" dirty="0"/>
          </a:p>
        </p:txBody>
      </p:sp>
      <p:pic>
        <p:nvPicPr>
          <p:cNvPr id="2050" name="Picture 2" descr="https://cdn-images-1.medium.com/max/1600/1*zCv5dLHDVJMdPE0NjnJj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45080"/>
            <a:ext cx="5532120" cy="385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2772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Hashes &amp; Blobs</a:t>
            </a:r>
            <a:endParaRPr lang="en-US" dirty="0"/>
          </a:p>
        </p:txBody>
      </p:sp>
      <p:sp>
        <p:nvSpPr>
          <p:cNvPr id="5" name="TextBox 4"/>
          <p:cNvSpPr txBox="1"/>
          <p:nvPr/>
        </p:nvSpPr>
        <p:spPr>
          <a:xfrm>
            <a:off x="2286001" y="5331025"/>
            <a:ext cx="1343509" cy="307777"/>
          </a:xfrm>
          <a:prstGeom prst="rect">
            <a:avLst/>
          </a:prstGeom>
          <a:noFill/>
        </p:spPr>
        <p:txBody>
          <a:bodyPr wrap="none" rtlCol="0">
            <a:spAutoFit/>
          </a:bodyPr>
          <a:lstStyle/>
          <a:p>
            <a:r>
              <a:rPr lang="en-US" sz="1400" dirty="0" smtClean="0">
                <a:solidFill>
                  <a:schemeClr val="bg1"/>
                </a:solidFill>
              </a:rPr>
              <a:t>Packs &amp; Indexes</a:t>
            </a:r>
            <a:endParaRPr lang="en-US" sz="1400"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447802"/>
            <a:ext cx="5311988" cy="102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3581400" y="2667002"/>
            <a:ext cx="5311988" cy="995915"/>
          </a:xfrm>
          <a:prstGeom prst="rect">
            <a:avLst/>
          </a:prstGeom>
          <a:solidFill>
            <a:schemeClr val="bg1">
              <a:lumMod val="95000"/>
            </a:schemeClr>
          </a:solidFill>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echo </a:t>
            </a:r>
            <a:r>
              <a:rPr lang="en-US" dirty="0"/>
              <a:t>"Hello, World!" &gt; </a:t>
            </a:r>
            <a:r>
              <a:rPr lang="en-US" dirty="0" smtClean="0"/>
              <a:t>HW.txt</a:t>
            </a:r>
          </a:p>
          <a:p>
            <a:pPr marL="0" indent="0">
              <a:buNone/>
            </a:pPr>
            <a:r>
              <a:rPr lang="en-US" dirty="0" smtClean="0"/>
              <a:t>git </a:t>
            </a:r>
            <a:r>
              <a:rPr lang="en-US" dirty="0"/>
              <a:t>add </a:t>
            </a:r>
            <a:r>
              <a:rPr lang="en-US" dirty="0" smtClean="0"/>
              <a:t>.</a:t>
            </a:r>
          </a:p>
          <a:p>
            <a:pPr marL="0" indent="0">
              <a:buNone/>
            </a:pPr>
            <a:r>
              <a:rPr lang="en-US" dirty="0" smtClean="0"/>
              <a:t>git </a:t>
            </a:r>
            <a:r>
              <a:rPr lang="en-US" dirty="0"/>
              <a:t>commit -m "Initial Commit"</a:t>
            </a:r>
          </a:p>
        </p:txBody>
      </p:sp>
      <p:sp>
        <p:nvSpPr>
          <p:cNvPr id="4" name="Content Placeholder 3"/>
          <p:cNvSpPr>
            <a:spLocks noGrp="1"/>
          </p:cNvSpPr>
          <p:nvPr>
            <p:ph idx="1"/>
          </p:nvPr>
        </p:nvSpPr>
        <p:spPr>
          <a:xfrm>
            <a:off x="457200" y="1447800"/>
            <a:ext cx="3048000" cy="4678363"/>
          </a:xfrm>
        </p:spPr>
        <p:txBody>
          <a:bodyPr>
            <a:normAutofit/>
          </a:bodyPr>
          <a:lstStyle/>
          <a:p>
            <a:r>
              <a:rPr lang="en-US" sz="1800" dirty="0" smtClean="0"/>
              <a:t>All the git objects can be found in .git/objects folder. Since we are in a new repo, its empty. </a:t>
            </a:r>
          </a:p>
          <a:p>
            <a:endParaRPr lang="en-US" sz="1800" dirty="0" smtClean="0"/>
          </a:p>
          <a:p>
            <a:r>
              <a:rPr lang="en-US" sz="1800" dirty="0" smtClean="0"/>
              <a:t>Create a new file with content &amp; commit</a:t>
            </a:r>
          </a:p>
          <a:p>
            <a:endParaRPr lang="en-US" sz="1800" dirty="0" smtClean="0"/>
          </a:p>
          <a:p>
            <a:r>
              <a:rPr lang="en-US" sz="1800" dirty="0" smtClean="0"/>
              <a:t>Now objects directory has 3 files – 3 Objects. They are Commit, Tree &amp; Blob </a:t>
            </a:r>
          </a:p>
          <a:p>
            <a:endParaRPr lang="en-US" sz="1800" dirty="0"/>
          </a:p>
          <a:p>
            <a:endParaRPr lang="en-US" sz="1800" dirty="0" smtClean="0"/>
          </a:p>
          <a:p>
            <a:endParaRPr lang="en-US" sz="18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535" y="3836689"/>
            <a:ext cx="5096466" cy="207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1374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Tree &amp; Blob</a:t>
            </a:r>
            <a:endParaRPr lang="en-US" dirty="0"/>
          </a:p>
        </p:txBody>
      </p:sp>
      <p:sp>
        <p:nvSpPr>
          <p:cNvPr id="3" name="Content Placeholder 2"/>
          <p:cNvSpPr>
            <a:spLocks noGrp="1"/>
          </p:cNvSpPr>
          <p:nvPr>
            <p:ph idx="1"/>
          </p:nvPr>
        </p:nvSpPr>
        <p:spPr>
          <a:xfrm>
            <a:off x="457200" y="1371601"/>
            <a:ext cx="3886200" cy="2057400"/>
          </a:xfrm>
        </p:spPr>
        <p:txBody>
          <a:bodyPr>
            <a:normAutofit fontScale="77500" lnSpcReduction="20000"/>
          </a:bodyPr>
          <a:lstStyle/>
          <a:p>
            <a:r>
              <a:rPr lang="en-US" dirty="0" smtClean="0"/>
              <a:t>To know which is a commit, use </a:t>
            </a:r>
          </a:p>
          <a:p>
            <a:pPr lvl="1"/>
            <a:r>
              <a:rPr lang="en-US" b="1" dirty="0" smtClean="0"/>
              <a:t>git </a:t>
            </a:r>
            <a:r>
              <a:rPr lang="en-US" b="1" dirty="0" err="1" smtClean="0"/>
              <a:t>lol</a:t>
            </a:r>
            <a:endParaRPr lang="en-US" b="1" dirty="0" smtClean="0"/>
          </a:p>
          <a:p>
            <a:r>
              <a:rPr lang="en-US" dirty="0" smtClean="0"/>
              <a:t>To know which is a file, use </a:t>
            </a:r>
          </a:p>
          <a:p>
            <a:pPr lvl="1"/>
            <a:r>
              <a:rPr lang="en-US" b="1" dirty="0" smtClean="0"/>
              <a:t>git </a:t>
            </a:r>
            <a:r>
              <a:rPr lang="en-US" b="1" dirty="0" err="1" smtClean="0"/>
              <a:t>ls</a:t>
            </a:r>
            <a:r>
              <a:rPr lang="en-US" b="1" dirty="0" smtClean="0"/>
              <a:t>-files -s</a:t>
            </a:r>
            <a:endParaRPr lang="en-US" b="1"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371602"/>
            <a:ext cx="4633151" cy="189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1" y="3429002"/>
            <a:ext cx="6869049" cy="124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2057400" y="2057400"/>
            <a:ext cx="2514600" cy="17526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1"/>
          </p:cNvCxnSpPr>
          <p:nvPr/>
        </p:nvCxnSpPr>
        <p:spPr>
          <a:xfrm flipV="1">
            <a:off x="2133600" y="2316673"/>
            <a:ext cx="2362200" cy="2102929"/>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304801" y="5219700"/>
            <a:ext cx="8595551" cy="10287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smtClean="0"/>
              <a:t>Now we can easily guess that “</a:t>
            </a:r>
            <a:r>
              <a:rPr lang="en-US" b="1" dirty="0" err="1" smtClean="0"/>
              <a:t>ee</a:t>
            </a:r>
            <a:r>
              <a:rPr lang="en-US" b="1" dirty="0" smtClean="0"/>
              <a:t>” is a tree</a:t>
            </a:r>
            <a:endParaRPr lang="en-US" b="1" dirty="0"/>
          </a:p>
        </p:txBody>
      </p:sp>
    </p:spTree>
    <p:extLst>
      <p:ext uri="{BB962C8B-B14F-4D97-AF65-F5344CB8AC3E}">
        <p14:creationId xmlns:p14="http://schemas.microsoft.com/office/powerpoint/2010/main" val="30398576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cat-file</a:t>
            </a:r>
            <a:endParaRPr lang="en-US" dirty="0"/>
          </a:p>
        </p:txBody>
      </p:sp>
      <p:sp>
        <p:nvSpPr>
          <p:cNvPr id="3" name="Content Placeholder 2"/>
          <p:cNvSpPr>
            <a:spLocks noGrp="1"/>
          </p:cNvSpPr>
          <p:nvPr>
            <p:ph idx="1"/>
          </p:nvPr>
        </p:nvSpPr>
        <p:spPr/>
        <p:txBody>
          <a:bodyPr/>
          <a:lstStyle/>
          <a:p>
            <a:r>
              <a:rPr lang="en-US" dirty="0" smtClean="0"/>
              <a:t>git cat-file –t &lt;hash&gt;</a:t>
            </a:r>
          </a:p>
          <a:p>
            <a:pPr lvl="1"/>
            <a:r>
              <a:rPr lang="en-US" dirty="0" smtClean="0"/>
              <a:t>To know type of the object</a:t>
            </a:r>
          </a:p>
          <a:p>
            <a:pPr lvl="1"/>
            <a:endParaRPr lang="en-US" dirty="0" smtClean="0"/>
          </a:p>
          <a:p>
            <a:r>
              <a:rPr lang="en-US" dirty="0" smtClean="0"/>
              <a:t>git cat-file –p &lt;hash&gt;</a:t>
            </a:r>
          </a:p>
          <a:p>
            <a:pPr lvl="1"/>
            <a:r>
              <a:rPr lang="en-US" dirty="0" smtClean="0"/>
              <a:t>Pretty-print the content of the file</a:t>
            </a:r>
          </a:p>
          <a:p>
            <a:pPr lvl="1"/>
            <a:endParaRPr lang="en-US" dirty="0" smtClean="0"/>
          </a:p>
          <a:p>
            <a:r>
              <a:rPr lang="en-US" dirty="0" smtClean="0"/>
              <a:t>git cat-file –s &lt;hash&gt;</a:t>
            </a:r>
          </a:p>
          <a:p>
            <a:pPr lvl="1"/>
            <a:r>
              <a:rPr lang="en-US" dirty="0" smtClean="0"/>
              <a:t>To know the size of the file</a:t>
            </a:r>
            <a:endParaRPr lang="en-US" dirty="0"/>
          </a:p>
        </p:txBody>
      </p:sp>
    </p:spTree>
    <p:extLst>
      <p:ext uri="{BB962C8B-B14F-4D97-AF65-F5344CB8AC3E}">
        <p14:creationId xmlns:p14="http://schemas.microsoft.com/office/powerpoint/2010/main" val="26253358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Knowing object </a:t>
            </a:r>
            <a:r>
              <a:rPr lang="en-US" dirty="0"/>
              <a:t>t</a:t>
            </a:r>
            <a:r>
              <a:rPr lang="en-US" dirty="0" smtClean="0"/>
              <a:t>ype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224" y="1932760"/>
            <a:ext cx="5096466" cy="207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353" y="4312158"/>
            <a:ext cx="5159855" cy="202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3"/>
          <p:cNvSpPr txBox="1">
            <a:spLocks/>
          </p:cNvSpPr>
          <p:nvPr/>
        </p:nvSpPr>
        <p:spPr>
          <a:xfrm>
            <a:off x="457200" y="1219200"/>
            <a:ext cx="8229600" cy="7638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git cat-file </a:t>
            </a:r>
            <a:r>
              <a:rPr lang="en-US" b="1" dirty="0" smtClean="0"/>
              <a:t>–t</a:t>
            </a:r>
            <a:r>
              <a:rPr lang="en-US" dirty="0" smtClean="0"/>
              <a:t> &lt;hash&gt;</a:t>
            </a:r>
            <a:endParaRPr lang="en-US" dirty="0"/>
          </a:p>
        </p:txBody>
      </p:sp>
    </p:spTree>
    <p:extLst>
      <p:ext uri="{BB962C8B-B14F-4D97-AF65-F5344CB8AC3E}">
        <p14:creationId xmlns:p14="http://schemas.microsoft.com/office/powerpoint/2010/main" val="41081860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Knowing content in the object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334" y="2057400"/>
            <a:ext cx="6085332" cy="258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635" y="5638802"/>
            <a:ext cx="5895166" cy="63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838853"/>
            <a:ext cx="8229600" cy="72374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NOTE : Cannot use CAT command to print the contents as they are compressed</a:t>
            </a:r>
            <a:endParaRPr lang="en-US" sz="2400" dirty="0"/>
          </a:p>
        </p:txBody>
      </p:sp>
      <p:sp>
        <p:nvSpPr>
          <p:cNvPr id="4" name="Content Placeholder 3"/>
          <p:cNvSpPr>
            <a:spLocks noGrp="1"/>
          </p:cNvSpPr>
          <p:nvPr>
            <p:ph idx="1"/>
          </p:nvPr>
        </p:nvSpPr>
        <p:spPr>
          <a:xfrm>
            <a:off x="457200" y="1219200"/>
            <a:ext cx="8229600" cy="763838"/>
          </a:xfrm>
        </p:spPr>
        <p:txBody>
          <a:bodyPr/>
          <a:lstStyle/>
          <a:p>
            <a:pPr marL="0" indent="0">
              <a:buNone/>
            </a:pPr>
            <a:r>
              <a:rPr lang="en-US" dirty="0"/>
              <a:t>git cat-file </a:t>
            </a:r>
            <a:r>
              <a:rPr lang="en-US" b="1" dirty="0" smtClean="0"/>
              <a:t>–p</a:t>
            </a:r>
            <a:r>
              <a:rPr lang="en-US" dirty="0" smtClean="0"/>
              <a:t> </a:t>
            </a:r>
            <a:r>
              <a:rPr lang="en-US" dirty="0"/>
              <a:t>&lt;hash</a:t>
            </a:r>
            <a:r>
              <a:rPr lang="en-US" dirty="0" smtClean="0"/>
              <a:t>&gt;</a:t>
            </a:r>
            <a:endParaRPr lang="en-US" dirty="0"/>
          </a:p>
        </p:txBody>
      </p:sp>
    </p:spTree>
    <p:extLst>
      <p:ext uri="{BB962C8B-B14F-4D97-AF65-F5344CB8AC3E}">
        <p14:creationId xmlns:p14="http://schemas.microsoft.com/office/powerpoint/2010/main" val="16924709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Knowing about tag details</a:t>
            </a:r>
            <a:endParaRPr lang="en-US" dirty="0"/>
          </a:p>
        </p:txBody>
      </p:sp>
      <p:sp>
        <p:nvSpPr>
          <p:cNvPr id="5" name="Content Placeholder 2"/>
          <p:cNvSpPr txBox="1">
            <a:spLocks/>
          </p:cNvSpPr>
          <p:nvPr/>
        </p:nvSpPr>
        <p:spPr>
          <a:xfrm>
            <a:off x="163575" y="1364029"/>
            <a:ext cx="2884426" cy="5355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Here you can see the difference between a normal tag and a annotated tag</a:t>
            </a:r>
          </a:p>
          <a:p>
            <a:pPr marL="0" indent="0">
              <a:buFont typeface="Arial" pitchFamily="34" charset="0"/>
              <a:buNone/>
            </a:pPr>
            <a:endParaRPr lang="en-US" sz="2400" dirty="0" smtClean="0"/>
          </a:p>
          <a:p>
            <a:pPr marL="0" indent="0">
              <a:buFont typeface="Arial" pitchFamily="34" charset="0"/>
              <a:buNone/>
            </a:pPr>
            <a:endParaRPr lang="en-US" sz="2400" dirty="0" smtClean="0"/>
          </a:p>
          <a:p>
            <a:pPr marL="0" indent="0">
              <a:buFont typeface="Arial" pitchFamily="34" charset="0"/>
              <a:buNone/>
            </a:pPr>
            <a:r>
              <a:rPr lang="en-US" sz="2400" dirty="0" smtClean="0"/>
              <a:t>Annotated tag is a object</a:t>
            </a:r>
            <a:r>
              <a:rPr lang="en-US" sz="2400" dirty="0"/>
              <a:t> </a:t>
            </a:r>
            <a:r>
              <a:rPr lang="en-US" sz="2400" dirty="0" smtClean="0"/>
              <a:t>with its own SHA1 hash</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732" y="2284097"/>
            <a:ext cx="5416868" cy="442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78" y="1453610"/>
            <a:ext cx="4437222" cy="679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1150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 in </a:t>
            </a:r>
            <a:r>
              <a:rPr lang="en-US" dirty="0" smtClean="0"/>
              <a:t>object – merged commit</a:t>
            </a:r>
            <a:endParaRPr lang="en-US" dirty="0"/>
          </a:p>
        </p:txBody>
      </p:sp>
      <p:sp>
        <p:nvSpPr>
          <p:cNvPr id="3" name="Content Placeholder 2"/>
          <p:cNvSpPr>
            <a:spLocks noGrp="1"/>
          </p:cNvSpPr>
          <p:nvPr>
            <p:ph idx="1"/>
          </p:nvPr>
        </p:nvSpPr>
        <p:spPr>
          <a:xfrm>
            <a:off x="457200" y="4038602"/>
            <a:ext cx="8229600" cy="2087563"/>
          </a:xfrm>
        </p:spPr>
        <p:txBody>
          <a:bodyPr>
            <a:normAutofit/>
          </a:bodyPr>
          <a:lstStyle/>
          <a:p>
            <a:r>
              <a:rPr lang="en-US" sz="2400" dirty="0" smtClean="0"/>
              <a:t>Using “git cat-file” we are printing the content of the HEAD which will be pointing to the tip of the branch. Currently HEAD is pointing to commit created by a merge, so it has </a:t>
            </a:r>
            <a:r>
              <a:rPr lang="en-US" sz="2400" b="1" dirty="0" smtClean="0"/>
              <a:t>two parents</a:t>
            </a:r>
            <a:r>
              <a:rPr lang="en-US" sz="2400" dirty="0" smtClean="0"/>
              <a:t>.</a:t>
            </a:r>
          </a:p>
          <a:p>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825" y="1376000"/>
            <a:ext cx="6744576" cy="25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23214" y="22952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 name="Oval 6"/>
          <p:cNvSpPr/>
          <p:nvPr/>
        </p:nvSpPr>
        <p:spPr>
          <a:xfrm>
            <a:off x="314008" y="31334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a:t>
            </a:r>
            <a:endParaRPr lang="en-US" sz="1200" b="1" dirty="0">
              <a:solidFill>
                <a:schemeClr val="tx1"/>
              </a:solidFill>
            </a:endParaRPr>
          </a:p>
        </p:txBody>
      </p:sp>
      <p:sp>
        <p:nvSpPr>
          <p:cNvPr id="8" name="Oval 7"/>
          <p:cNvSpPr/>
          <p:nvPr/>
        </p:nvSpPr>
        <p:spPr>
          <a:xfrm>
            <a:off x="1304608" y="16856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9" name="Straight Arrow Connector 8"/>
          <p:cNvCxnSpPr>
            <a:stCxn id="7" idx="6"/>
            <a:endCxn id="8" idx="3"/>
          </p:cNvCxnSpPr>
          <p:nvPr/>
        </p:nvCxnSpPr>
        <p:spPr>
          <a:xfrm flipV="1">
            <a:off x="990600" y="2263117"/>
            <a:ext cx="413092" cy="1208589"/>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8" idx="3"/>
          </p:cNvCxnSpPr>
          <p:nvPr/>
        </p:nvCxnSpPr>
        <p:spPr>
          <a:xfrm flipV="1">
            <a:off x="999808" y="2263117"/>
            <a:ext cx="403885" cy="370389"/>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06528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merge-base</a:t>
            </a:r>
            <a:endParaRPr lang="en-US" dirty="0"/>
          </a:p>
        </p:txBody>
      </p:sp>
      <p:sp>
        <p:nvSpPr>
          <p:cNvPr id="3" name="Content Placeholder 2"/>
          <p:cNvSpPr>
            <a:spLocks noGrp="1"/>
          </p:cNvSpPr>
          <p:nvPr>
            <p:ph idx="1"/>
          </p:nvPr>
        </p:nvSpPr>
        <p:spPr/>
        <p:txBody>
          <a:bodyPr/>
          <a:lstStyle/>
          <a:p>
            <a:r>
              <a:rPr lang="en-US" dirty="0" smtClean="0"/>
              <a:t>How git is good at merging ? </a:t>
            </a:r>
          </a:p>
          <a:p>
            <a:pPr marL="0" indent="0">
              <a:buNone/>
            </a:pPr>
            <a:r>
              <a:rPr lang="en-US" dirty="0" smtClean="0">
                <a:solidFill>
                  <a:srgbClr val="C00000"/>
                </a:solidFill>
              </a:rPr>
              <a:t>git merge-base add sub</a:t>
            </a:r>
            <a:endParaRPr lang="en-US" dirty="0">
              <a:solidFill>
                <a:srgbClr val="C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048000"/>
            <a:ext cx="4898232" cy="252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191000" y="2667000"/>
            <a:ext cx="8382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429000" y="2667000"/>
            <a:ext cx="3058716" cy="838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2667000"/>
            <a:ext cx="1905000"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0072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rev-parse</a:t>
            </a:r>
            <a:endParaRPr lang="en-US" dirty="0"/>
          </a:p>
        </p:txBody>
      </p:sp>
      <p:sp>
        <p:nvSpPr>
          <p:cNvPr id="3" name="Content Placeholder 2"/>
          <p:cNvSpPr>
            <a:spLocks noGrp="1"/>
          </p:cNvSpPr>
          <p:nvPr>
            <p:ph idx="1"/>
          </p:nvPr>
        </p:nvSpPr>
        <p:spPr/>
        <p:txBody>
          <a:bodyPr/>
          <a:lstStyle/>
          <a:p>
            <a:r>
              <a:rPr lang="en-US" sz="2800" dirty="0" smtClean="0"/>
              <a:t>Most of the git commands internally executes “git rev-parse” to get the full SHA1-hash</a:t>
            </a:r>
          </a:p>
          <a:p>
            <a:r>
              <a:rPr lang="en-US" sz="2800" dirty="0" smtClean="0"/>
              <a:t>It basically converts short-hash into long-hash</a:t>
            </a:r>
          </a:p>
          <a:p>
            <a:r>
              <a:rPr lang="en-US" sz="2800" dirty="0" smtClean="0"/>
              <a:t>Below you can see rev-parse used 4letter hash to get the actual hash</a:t>
            </a:r>
          </a:p>
          <a:p>
            <a:r>
              <a:rPr lang="en-US" sz="2800" dirty="0" smtClean="0"/>
              <a:t>This is what we used earlier to get the tag hash</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327" y="4876800"/>
            <a:ext cx="5801349" cy="71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34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add</a:t>
            </a:r>
            <a:endParaRPr lang="en-US" dirty="0"/>
          </a:p>
        </p:txBody>
      </p:sp>
      <p:sp>
        <p:nvSpPr>
          <p:cNvPr id="3" name="Content Placeholder 2"/>
          <p:cNvSpPr>
            <a:spLocks noGrp="1"/>
          </p:cNvSpPr>
          <p:nvPr>
            <p:ph idx="1"/>
          </p:nvPr>
        </p:nvSpPr>
        <p:spPr>
          <a:xfrm>
            <a:off x="457200" y="3886200"/>
            <a:ext cx="8229600" cy="2238756"/>
          </a:xfrm>
        </p:spPr>
        <p:txBody>
          <a:bodyPr>
            <a:normAutofit/>
          </a:bodyPr>
          <a:lstStyle/>
          <a:p>
            <a:pPr marL="0" indent="0">
              <a:buNone/>
            </a:pPr>
            <a:r>
              <a:rPr lang="en-US" sz="2400" dirty="0" smtClean="0"/>
              <a:t>We did two things above</a:t>
            </a:r>
          </a:p>
          <a:p>
            <a:pPr marL="514350" indent="-514350">
              <a:buAutoNum type="arabicPeriod"/>
            </a:pPr>
            <a:r>
              <a:rPr lang="en-US" sz="2400" dirty="0" smtClean="0"/>
              <a:t>Created a file called “file.txt”</a:t>
            </a:r>
          </a:p>
          <a:p>
            <a:pPr marL="514350" indent="-514350">
              <a:buAutoNum type="arabicPeriod"/>
            </a:pPr>
            <a:r>
              <a:rPr lang="en-US" sz="2400" dirty="0" smtClean="0"/>
              <a:t>Checked the status of the git repository</a:t>
            </a:r>
          </a:p>
          <a:p>
            <a:pPr marL="914400" lvl="1" indent="-514350"/>
            <a:r>
              <a:rPr lang="en-US" sz="2000" dirty="0" smtClean="0"/>
              <a:t>git status let you know the status of the repository at that moment and it lets you know the commands you might want to use next. </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089" y="1600200"/>
            <a:ext cx="6223635" cy="202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6823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rev-parse</a:t>
            </a:r>
            <a:endParaRPr lang="en-US" dirty="0"/>
          </a:p>
        </p:txBody>
      </p:sp>
      <p:sp>
        <p:nvSpPr>
          <p:cNvPr id="3" name="Content Placeholder 2"/>
          <p:cNvSpPr>
            <a:spLocks noGrp="1"/>
          </p:cNvSpPr>
          <p:nvPr>
            <p:ph idx="1"/>
          </p:nvPr>
        </p:nvSpPr>
        <p:spPr/>
        <p:txBody>
          <a:bodyPr>
            <a:normAutofit/>
          </a:bodyPr>
          <a:lstStyle/>
          <a:p>
            <a:r>
              <a:rPr lang="en-US" sz="2400" dirty="0" smtClean="0"/>
              <a:t>Knowing rev-parse we can get the hash of commit or tree easily</a:t>
            </a:r>
          </a:p>
          <a:p>
            <a:pPr marL="0" indent="0" algn="ctr">
              <a:buNone/>
            </a:pPr>
            <a:r>
              <a:rPr lang="en-US" sz="2400" b="1" dirty="0" smtClean="0"/>
              <a:t>git rev-parse commit-</a:t>
            </a:r>
            <a:r>
              <a:rPr lang="en-US" sz="2400" b="1" dirty="0" err="1" smtClean="0"/>
              <a:t>ish</a:t>
            </a:r>
            <a:r>
              <a:rPr lang="en-US" sz="2400" b="1" dirty="0" smtClean="0"/>
              <a:t>^{type}</a:t>
            </a:r>
          </a:p>
          <a:p>
            <a:endParaRPr lang="en-US" sz="2400" b="1" dirty="0" smtClean="0"/>
          </a:p>
          <a:p>
            <a:r>
              <a:rPr lang="en-US" sz="1800" b="1" dirty="0" smtClean="0"/>
              <a:t>git rev-parse head^{tree}</a:t>
            </a:r>
          </a:p>
          <a:p>
            <a:pPr lvl="1"/>
            <a:r>
              <a:rPr lang="en-US" sz="1600" dirty="0" smtClean="0"/>
              <a:t>Shows current HEAD’s tree hash</a:t>
            </a:r>
          </a:p>
          <a:p>
            <a:r>
              <a:rPr lang="en-US" sz="1800" b="1" dirty="0" smtClean="0"/>
              <a:t>git rev-parse head^{commit}</a:t>
            </a:r>
          </a:p>
          <a:p>
            <a:pPr lvl="1"/>
            <a:r>
              <a:rPr lang="en-US" sz="1600" dirty="0" smtClean="0"/>
              <a:t>Shows current HEAD’s commit </a:t>
            </a:r>
            <a:br>
              <a:rPr lang="en-US" sz="1600" dirty="0" smtClean="0"/>
            </a:br>
            <a:r>
              <a:rPr lang="en-US" sz="1600" dirty="0" smtClean="0"/>
              <a:t>hash</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428" y="2971800"/>
            <a:ext cx="4831773" cy="2398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894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Tip of branch always points to latest commit</a:t>
            </a:r>
            <a:endParaRPr lang="en-US" sz="32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19250"/>
            <a:ext cx="66865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1171339" y="3817647"/>
            <a:ext cx="6801323" cy="1744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-v means verbose</a:t>
            </a:r>
            <a:endParaRPr lang="en-US" dirty="0"/>
          </a:p>
        </p:txBody>
      </p:sp>
    </p:spTree>
    <p:extLst>
      <p:ext uri="{BB962C8B-B14F-4D97-AF65-F5344CB8AC3E}">
        <p14:creationId xmlns:p14="http://schemas.microsoft.com/office/powerpoint/2010/main" val="26136749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Everything is not lost till you run </a:t>
            </a:r>
            <a:br>
              <a:rPr lang="en-US" dirty="0" smtClean="0"/>
            </a:br>
            <a:r>
              <a:rPr lang="en-US" b="1" dirty="0" smtClean="0"/>
              <a:t>git </a:t>
            </a:r>
            <a:r>
              <a:rPr lang="en-US" b="1" dirty="0" err="1" smtClean="0"/>
              <a:t>gc</a:t>
            </a:r>
            <a:endParaRPr lang="en-US" b="1" dirty="0"/>
          </a:p>
        </p:txBody>
      </p:sp>
      <p:sp>
        <p:nvSpPr>
          <p:cNvPr id="3" name="Content Placeholder 2"/>
          <p:cNvSpPr>
            <a:spLocks noGrp="1"/>
          </p:cNvSpPr>
          <p:nvPr>
            <p:ph idx="1"/>
          </p:nvPr>
        </p:nvSpPr>
        <p:spPr>
          <a:xfrm>
            <a:off x="76200" y="1600200"/>
            <a:ext cx="3352800" cy="5181600"/>
          </a:xfrm>
        </p:spPr>
        <p:txBody>
          <a:bodyPr>
            <a:normAutofit/>
          </a:bodyPr>
          <a:lstStyle/>
          <a:p>
            <a:r>
              <a:rPr lang="en-US" sz="2000" dirty="0" smtClean="0"/>
              <a:t>Git Garbage Collection</a:t>
            </a:r>
          </a:p>
          <a:p>
            <a:r>
              <a:rPr lang="en-US" sz="2000" dirty="0" smtClean="0"/>
              <a:t>Executes a lots of housekeeping activities</a:t>
            </a:r>
          </a:p>
          <a:p>
            <a:pPr lvl="1"/>
            <a:r>
              <a:rPr lang="en-US" sz="1800" dirty="0" smtClean="0"/>
              <a:t>Compresses all the objects and stores in pack file</a:t>
            </a:r>
          </a:p>
          <a:p>
            <a:pPr lvl="1"/>
            <a:r>
              <a:rPr lang="en-US" sz="1800" dirty="0" smtClean="0"/>
              <a:t>Removes unreachable objects ( dangling commits )</a:t>
            </a:r>
          </a:p>
          <a:p>
            <a:pPr lvl="1"/>
            <a:endParaRPr lang="en-US" sz="1800" dirty="0"/>
          </a:p>
          <a:p>
            <a:r>
              <a:rPr lang="en-US" sz="1800" dirty="0" smtClean="0"/>
              <a:t>Prerequisites</a:t>
            </a:r>
          </a:p>
          <a:p>
            <a:pPr lvl="1"/>
            <a:r>
              <a:rPr lang="en-US" sz="1400" dirty="0" smtClean="0"/>
              <a:t>Need a dangling object</a:t>
            </a:r>
          </a:p>
          <a:p>
            <a:pPr lvl="1"/>
            <a:endParaRPr lang="en-US" sz="1400" dirty="0" smtClean="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57490"/>
            <a:ext cx="5350022" cy="461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2558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a:t>
            </a:r>
            <a:r>
              <a:rPr lang="en-US" dirty="0" err="1" smtClean="0"/>
              <a:t>fsck</a:t>
            </a:r>
            <a:endParaRPr lang="en-US" dirty="0"/>
          </a:p>
        </p:txBody>
      </p:sp>
      <p:sp>
        <p:nvSpPr>
          <p:cNvPr id="3" name="Content Placeholder 2"/>
          <p:cNvSpPr>
            <a:spLocks noGrp="1"/>
          </p:cNvSpPr>
          <p:nvPr>
            <p:ph idx="1"/>
          </p:nvPr>
        </p:nvSpPr>
        <p:spPr/>
        <p:txBody>
          <a:bodyPr/>
          <a:lstStyle/>
          <a:p>
            <a:pPr marL="0" indent="0">
              <a:buNone/>
            </a:pPr>
            <a:r>
              <a:rPr lang="en-US" dirty="0" smtClean="0"/>
              <a:t>Git </a:t>
            </a:r>
            <a:r>
              <a:rPr lang="en-US" b="1" dirty="0" err="1" smtClean="0"/>
              <a:t>F</a:t>
            </a:r>
            <a:r>
              <a:rPr lang="en-US" dirty="0" err="1" smtClean="0"/>
              <a:t>ile</a:t>
            </a:r>
            <a:r>
              <a:rPr lang="en-US" b="1" dirty="0" err="1" smtClean="0"/>
              <a:t>S</a:t>
            </a:r>
            <a:r>
              <a:rPr lang="en-US" dirty="0" err="1" smtClean="0"/>
              <a:t>ystem</a:t>
            </a:r>
            <a:r>
              <a:rPr lang="en-US" b="1" dirty="0" err="1" smtClean="0"/>
              <a:t>C</a:t>
            </a:r>
            <a:r>
              <a:rPr lang="en-US" dirty="0" err="1" smtClean="0"/>
              <a:t>hec</a:t>
            </a:r>
            <a:r>
              <a:rPr lang="en-US" b="1" dirty="0" err="1" smtClean="0"/>
              <a:t>K</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073" y="2444534"/>
            <a:ext cx="5159855" cy="349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6621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clean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One command to remove all the untracked, ignored files &amp; folder from your working directory. </a:t>
            </a:r>
          </a:p>
          <a:p>
            <a:endParaRPr lang="en-US" dirty="0" smtClean="0"/>
          </a:p>
          <a:p>
            <a:r>
              <a:rPr lang="en-US" dirty="0" smtClean="0"/>
              <a:t>Once deleted cannot be retrieved as they are untracked</a:t>
            </a:r>
          </a:p>
          <a:p>
            <a:endParaRPr lang="en-US" dirty="0" smtClean="0"/>
          </a:p>
          <a:p>
            <a:r>
              <a:rPr lang="en-US" dirty="0" smtClean="0"/>
              <a:t>To see what file would be removed(dry run), use</a:t>
            </a:r>
          </a:p>
          <a:p>
            <a:pPr lvl="1"/>
            <a:r>
              <a:rPr lang="en-US" b="1" dirty="0" smtClean="0">
                <a:solidFill>
                  <a:srgbClr val="0000FF"/>
                </a:solidFill>
              </a:rPr>
              <a:t>git clean –n</a:t>
            </a:r>
          </a:p>
          <a:p>
            <a:pPr lvl="1"/>
            <a:endParaRPr lang="en-US" dirty="0" smtClean="0"/>
          </a:p>
          <a:p>
            <a:r>
              <a:rPr lang="en-US" dirty="0" smtClean="0"/>
              <a:t>Use below command to clean</a:t>
            </a:r>
          </a:p>
          <a:p>
            <a:pPr lvl="1"/>
            <a:r>
              <a:rPr lang="en-US" b="1" dirty="0" smtClean="0">
                <a:solidFill>
                  <a:srgbClr val="0000FF"/>
                </a:solidFill>
              </a:rPr>
              <a:t>git clean -</a:t>
            </a:r>
            <a:r>
              <a:rPr lang="en-US" b="1" dirty="0" err="1" smtClean="0">
                <a:solidFill>
                  <a:srgbClr val="0000FF"/>
                </a:solidFill>
              </a:rPr>
              <a:t>dfx</a:t>
            </a:r>
            <a:endParaRPr lang="en-US" b="1" dirty="0" smtClean="0">
              <a:solidFill>
                <a:srgbClr val="0000FF"/>
              </a:solidFill>
            </a:endParaRPr>
          </a:p>
          <a:p>
            <a:pPr lvl="2"/>
            <a:r>
              <a:rPr lang="en-US" dirty="0" smtClean="0"/>
              <a:t>d – remove any untracked folders</a:t>
            </a:r>
          </a:p>
          <a:p>
            <a:pPr lvl="2"/>
            <a:r>
              <a:rPr lang="en-US" dirty="0" smtClean="0"/>
              <a:t>f – Force </a:t>
            </a:r>
          </a:p>
          <a:p>
            <a:pPr lvl="2"/>
            <a:r>
              <a:rPr lang="en-US" dirty="0" smtClean="0"/>
              <a:t>x – remove ignored files as well</a:t>
            </a:r>
            <a:endParaRPr lang="en-US" dirty="0"/>
          </a:p>
        </p:txBody>
      </p:sp>
    </p:spTree>
    <p:extLst>
      <p:ext uri="{BB962C8B-B14F-4D97-AF65-F5344CB8AC3E}">
        <p14:creationId xmlns:p14="http://schemas.microsoft.com/office/powerpoint/2010/main" val="25072165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7559451" y="580263"/>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26051" y="2602704"/>
            <a:ext cx="1143000" cy="121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5183811" y="580263"/>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716335" y="2602704"/>
            <a:ext cx="858753" cy="120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54287" y="557403"/>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13924" y="2602705"/>
            <a:ext cx="858753" cy="1052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2057400" y="533400"/>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589924" y="2625598"/>
            <a:ext cx="858753" cy="1131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33400" y="504063"/>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42124" y="2602705"/>
            <a:ext cx="858753" cy="1104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176" y="2"/>
            <a:ext cx="2884425" cy="533219"/>
          </a:xfrm>
        </p:spPr>
        <p:txBody>
          <a:bodyPr>
            <a:noAutofit/>
          </a:bodyPr>
          <a:lstStyle/>
          <a:p>
            <a:r>
              <a:rPr lang="en-US" sz="3200" dirty="0" smtClean="0"/>
              <a:t>Git Flowchart</a:t>
            </a:r>
            <a:endParaRPr lang="en-US" sz="3200" dirty="0"/>
          </a:p>
        </p:txBody>
      </p:sp>
      <p:sp>
        <p:nvSpPr>
          <p:cNvPr id="4" name="Can 3"/>
          <p:cNvSpPr/>
          <p:nvPr/>
        </p:nvSpPr>
        <p:spPr>
          <a:xfrm>
            <a:off x="437135" y="2852714"/>
            <a:ext cx="323162" cy="373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1882284" y="2852714"/>
            <a:ext cx="323162" cy="37390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Can 5"/>
          <p:cNvSpPr/>
          <p:nvPr/>
        </p:nvSpPr>
        <p:spPr>
          <a:xfrm>
            <a:off x="3377030" y="2852714"/>
            <a:ext cx="323162" cy="37390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Can 6"/>
          <p:cNvSpPr/>
          <p:nvPr/>
        </p:nvSpPr>
        <p:spPr>
          <a:xfrm>
            <a:off x="4977699" y="2852714"/>
            <a:ext cx="323162" cy="37390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an 7"/>
          <p:cNvSpPr/>
          <p:nvPr/>
        </p:nvSpPr>
        <p:spPr>
          <a:xfrm>
            <a:off x="7397871" y="2852714"/>
            <a:ext cx="323162" cy="373906"/>
          </a:xfrm>
          <a:prstGeom prst="ca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Oval 10"/>
          <p:cNvSpPr/>
          <p:nvPr/>
        </p:nvSpPr>
        <p:spPr>
          <a:xfrm>
            <a:off x="251124" y="2724791"/>
            <a:ext cx="695180" cy="629752"/>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15253" y="2708957"/>
            <a:ext cx="695180" cy="629752"/>
          </a:xfrm>
          <a:prstGeom prst="ellipse">
            <a:avLst/>
          </a:prstGeom>
          <a:solidFill>
            <a:srgbClr val="92D050">
              <a:alpha val="49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191020" y="2724791"/>
            <a:ext cx="695180" cy="629752"/>
          </a:xfrm>
          <a:prstGeom prst="ellipse">
            <a:avLst/>
          </a:prstGeom>
          <a:solidFill>
            <a:srgbClr val="FFFF00">
              <a:alpha val="49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791689" y="2708957"/>
            <a:ext cx="695180" cy="629752"/>
          </a:xfrm>
          <a:prstGeom prst="ellipse">
            <a:avLst/>
          </a:prstGeom>
          <a:solidFill>
            <a:srgbClr val="FFC000">
              <a:alpha val="4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211861" y="2708957"/>
            <a:ext cx="695180" cy="629752"/>
          </a:xfrm>
          <a:prstGeom prst="ellipse">
            <a:avLst/>
          </a:prstGeom>
          <a:solidFill>
            <a:srgbClr val="FF0000">
              <a:alpha val="4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676204" y="3348335"/>
            <a:ext cx="762196" cy="461665"/>
          </a:xfrm>
          <a:prstGeom prst="rect">
            <a:avLst/>
          </a:prstGeom>
          <a:noFill/>
        </p:spPr>
        <p:txBody>
          <a:bodyPr wrap="none" rtlCol="0">
            <a:spAutoFit/>
          </a:bodyPr>
          <a:lstStyle>
            <a:defPPr>
              <a:defRPr lang="en-US"/>
            </a:defPPr>
            <a:lvl1pPr>
              <a:defRPr sz="1200"/>
            </a:lvl1pPr>
          </a:lstStyle>
          <a:p>
            <a:r>
              <a:rPr lang="en-US" dirty="0"/>
              <a:t>Working </a:t>
            </a:r>
          </a:p>
          <a:p>
            <a:r>
              <a:rPr lang="en-US" dirty="0"/>
              <a:t>Directory</a:t>
            </a:r>
          </a:p>
        </p:txBody>
      </p:sp>
      <p:sp>
        <p:nvSpPr>
          <p:cNvPr id="17" name="TextBox 16"/>
          <p:cNvSpPr txBox="1"/>
          <p:nvPr/>
        </p:nvSpPr>
        <p:spPr>
          <a:xfrm>
            <a:off x="3112384" y="3352800"/>
            <a:ext cx="926216" cy="276999"/>
          </a:xfrm>
          <a:prstGeom prst="rect">
            <a:avLst/>
          </a:prstGeom>
          <a:noFill/>
        </p:spPr>
        <p:txBody>
          <a:bodyPr wrap="none" rtlCol="0">
            <a:spAutoFit/>
          </a:bodyPr>
          <a:lstStyle>
            <a:defPPr>
              <a:defRPr lang="en-US"/>
            </a:defPPr>
            <a:lvl1pPr>
              <a:defRPr sz="1200"/>
            </a:lvl1pPr>
          </a:lstStyle>
          <a:p>
            <a:r>
              <a:rPr lang="en-US" dirty="0"/>
              <a:t>Stage/Index</a:t>
            </a:r>
          </a:p>
        </p:txBody>
      </p:sp>
      <p:sp>
        <p:nvSpPr>
          <p:cNvPr id="18" name="TextBox 17"/>
          <p:cNvSpPr txBox="1"/>
          <p:nvPr/>
        </p:nvSpPr>
        <p:spPr>
          <a:xfrm>
            <a:off x="4726611" y="3352800"/>
            <a:ext cx="858761" cy="461665"/>
          </a:xfrm>
          <a:prstGeom prst="rect">
            <a:avLst/>
          </a:prstGeom>
          <a:noFill/>
        </p:spPr>
        <p:txBody>
          <a:bodyPr wrap="none" rtlCol="0">
            <a:spAutoFit/>
          </a:bodyPr>
          <a:lstStyle>
            <a:defPPr>
              <a:defRPr lang="en-US"/>
            </a:defPPr>
            <a:lvl1pPr>
              <a:defRPr sz="1200"/>
            </a:lvl1pPr>
          </a:lstStyle>
          <a:p>
            <a:pPr algn="ctr"/>
            <a:r>
              <a:rPr lang="en-US" dirty="0"/>
              <a:t>Local </a:t>
            </a:r>
            <a:r>
              <a:rPr lang="en-US" dirty="0" smtClean="0"/>
              <a:t>Repo</a:t>
            </a:r>
          </a:p>
          <a:p>
            <a:pPr algn="ctr"/>
            <a:r>
              <a:rPr lang="en-US" dirty="0" smtClean="0"/>
              <a:t>master</a:t>
            </a:r>
            <a:endParaRPr lang="en-US" dirty="0"/>
          </a:p>
        </p:txBody>
      </p:sp>
      <p:sp>
        <p:nvSpPr>
          <p:cNvPr id="19" name="TextBox 18"/>
          <p:cNvSpPr txBox="1"/>
          <p:nvPr/>
        </p:nvSpPr>
        <p:spPr>
          <a:xfrm>
            <a:off x="7010400" y="3390305"/>
            <a:ext cx="1158651" cy="419695"/>
          </a:xfrm>
          <a:prstGeom prst="rect">
            <a:avLst/>
          </a:prstGeom>
          <a:solidFill>
            <a:schemeClr val="bg1"/>
          </a:solidFill>
        </p:spPr>
        <p:txBody>
          <a:bodyPr wrap="none" rtlCol="0">
            <a:spAutoFit/>
          </a:bodyPr>
          <a:lstStyle>
            <a:defPPr>
              <a:defRPr lang="en-US"/>
            </a:defPPr>
            <a:lvl1pPr>
              <a:defRPr sz="1200"/>
            </a:lvl1pPr>
          </a:lstStyle>
          <a:p>
            <a:pPr algn="ctr"/>
            <a:r>
              <a:rPr lang="en-US" dirty="0"/>
              <a:t>Origin </a:t>
            </a:r>
          </a:p>
          <a:p>
            <a:r>
              <a:rPr lang="en-US" dirty="0"/>
              <a:t>/ Remote  Repo</a:t>
            </a:r>
          </a:p>
        </p:txBody>
      </p:sp>
      <p:sp>
        <p:nvSpPr>
          <p:cNvPr id="3" name="TextBox 2"/>
          <p:cNvSpPr txBox="1"/>
          <p:nvPr/>
        </p:nvSpPr>
        <p:spPr>
          <a:xfrm>
            <a:off x="264260" y="3380601"/>
            <a:ext cx="573940" cy="276999"/>
          </a:xfrm>
          <a:prstGeom prst="rect">
            <a:avLst/>
          </a:prstGeom>
          <a:noFill/>
        </p:spPr>
        <p:txBody>
          <a:bodyPr wrap="none" rtlCol="0">
            <a:spAutoFit/>
          </a:bodyPr>
          <a:lstStyle/>
          <a:p>
            <a:pPr algn="ctr"/>
            <a:r>
              <a:rPr lang="en-US" sz="1200" dirty="0" smtClean="0"/>
              <a:t>STASH</a:t>
            </a:r>
            <a:endParaRPr lang="en-US" sz="1200" dirty="0"/>
          </a:p>
        </p:txBody>
      </p:sp>
      <p:sp>
        <p:nvSpPr>
          <p:cNvPr id="29" name="Pentagon 28"/>
          <p:cNvSpPr/>
          <p:nvPr/>
        </p:nvSpPr>
        <p:spPr>
          <a:xfrm>
            <a:off x="2133600" y="2133600"/>
            <a:ext cx="1344852" cy="22860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add/rm/mv</a:t>
            </a:r>
          </a:p>
        </p:txBody>
      </p:sp>
      <p:sp>
        <p:nvSpPr>
          <p:cNvPr id="30" name="Pentagon 29"/>
          <p:cNvSpPr/>
          <p:nvPr/>
        </p:nvSpPr>
        <p:spPr>
          <a:xfrm>
            <a:off x="3608147" y="2209800"/>
            <a:ext cx="1485287" cy="228600"/>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commit</a:t>
            </a:r>
          </a:p>
        </p:txBody>
      </p:sp>
      <p:sp>
        <p:nvSpPr>
          <p:cNvPr id="31" name="Pentagon 30"/>
          <p:cNvSpPr/>
          <p:nvPr/>
        </p:nvSpPr>
        <p:spPr>
          <a:xfrm>
            <a:off x="2133600" y="1600200"/>
            <a:ext cx="2982207" cy="228600"/>
          </a:xfrm>
          <a:prstGeom prst="homePlate">
            <a:avLst/>
          </a:prstGeom>
          <a:solidFill>
            <a:srgbClr val="BDF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commit -a</a:t>
            </a:r>
          </a:p>
        </p:txBody>
      </p:sp>
      <p:sp>
        <p:nvSpPr>
          <p:cNvPr id="33" name="Rectangle 32"/>
          <p:cNvSpPr/>
          <p:nvPr/>
        </p:nvSpPr>
        <p:spPr>
          <a:xfrm>
            <a:off x="2133600" y="914400"/>
            <a:ext cx="1344852" cy="2286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diff</a:t>
            </a:r>
          </a:p>
        </p:txBody>
      </p:sp>
      <p:sp>
        <p:nvSpPr>
          <p:cNvPr id="34" name="Rectangle 33"/>
          <p:cNvSpPr/>
          <p:nvPr/>
        </p:nvSpPr>
        <p:spPr>
          <a:xfrm>
            <a:off x="3630521" y="914400"/>
            <a:ext cx="1462914"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diff –staged</a:t>
            </a:r>
          </a:p>
        </p:txBody>
      </p:sp>
      <p:sp>
        <p:nvSpPr>
          <p:cNvPr id="35" name="Rectangle 34"/>
          <p:cNvSpPr/>
          <p:nvPr/>
        </p:nvSpPr>
        <p:spPr>
          <a:xfrm>
            <a:off x="2133600" y="609600"/>
            <a:ext cx="2959835" cy="228600"/>
          </a:xfrm>
          <a:prstGeom prst="rect">
            <a:avLst/>
          </a:prstGeom>
          <a:solidFill>
            <a:srgbClr val="BDF8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diff HEAD</a:t>
            </a:r>
          </a:p>
        </p:txBody>
      </p:sp>
      <p:sp>
        <p:nvSpPr>
          <p:cNvPr id="37" name="Pentagon 36"/>
          <p:cNvSpPr/>
          <p:nvPr/>
        </p:nvSpPr>
        <p:spPr>
          <a:xfrm rot="10800000">
            <a:off x="609601" y="4330807"/>
            <a:ext cx="2868852" cy="215312"/>
          </a:xfrm>
          <a:prstGeom prst="homePlate">
            <a:avLst/>
          </a:prstGeom>
          <a:solidFill>
            <a:srgbClr val="90E2B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38" name="TextBox 37"/>
          <p:cNvSpPr txBox="1"/>
          <p:nvPr/>
        </p:nvSpPr>
        <p:spPr>
          <a:xfrm>
            <a:off x="609600" y="4279612"/>
            <a:ext cx="1116909" cy="292388"/>
          </a:xfrm>
          <a:prstGeom prst="rect">
            <a:avLst/>
          </a:prstGeom>
          <a:noFill/>
        </p:spPr>
        <p:txBody>
          <a:bodyPr wrap="none" rtlCol="0">
            <a:spAutoFit/>
          </a:bodyPr>
          <a:lstStyle/>
          <a:p>
            <a:r>
              <a:rPr lang="en-US" sz="1300" dirty="0"/>
              <a:t>git stash push</a:t>
            </a:r>
          </a:p>
        </p:txBody>
      </p:sp>
      <p:sp>
        <p:nvSpPr>
          <p:cNvPr id="41" name="Pentagon 40"/>
          <p:cNvSpPr/>
          <p:nvPr/>
        </p:nvSpPr>
        <p:spPr>
          <a:xfrm>
            <a:off x="630383" y="1992923"/>
            <a:ext cx="1350817" cy="445477"/>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stash pop/apply</a:t>
            </a:r>
          </a:p>
        </p:txBody>
      </p:sp>
      <p:sp>
        <p:nvSpPr>
          <p:cNvPr id="42" name="Pentagon 41"/>
          <p:cNvSpPr/>
          <p:nvPr/>
        </p:nvSpPr>
        <p:spPr>
          <a:xfrm>
            <a:off x="623456" y="1295400"/>
            <a:ext cx="2881746" cy="228600"/>
          </a:xfrm>
          <a:prstGeom prst="homePlate">
            <a:avLst/>
          </a:prstGeom>
          <a:solidFill>
            <a:srgbClr val="86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smtClean="0">
                <a:solidFill>
                  <a:schemeClr val="tx1"/>
                </a:solidFill>
              </a:rPr>
              <a:t>git stash pop/apply : new files</a:t>
            </a:r>
            <a:endParaRPr lang="en-US" sz="1300" dirty="0">
              <a:solidFill>
                <a:schemeClr val="tx1"/>
              </a:solidFill>
            </a:endParaRPr>
          </a:p>
        </p:txBody>
      </p:sp>
      <p:cxnSp>
        <p:nvCxnSpPr>
          <p:cNvPr id="43" name="Straight Connector 42"/>
          <p:cNvCxnSpPr/>
          <p:nvPr/>
        </p:nvCxnSpPr>
        <p:spPr>
          <a:xfrm>
            <a:off x="8695042" y="580263"/>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181110" y="2602705"/>
            <a:ext cx="861522" cy="1131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an 44"/>
          <p:cNvSpPr/>
          <p:nvPr/>
        </p:nvSpPr>
        <p:spPr>
          <a:xfrm>
            <a:off x="8533462" y="2852714"/>
            <a:ext cx="323162" cy="373906"/>
          </a:xfrm>
          <a:prstGeom prst="can">
            <a:avLst/>
          </a:prstGeom>
          <a:solidFill>
            <a:srgbClr val="D81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6" name="Oval 45"/>
          <p:cNvSpPr/>
          <p:nvPr/>
        </p:nvSpPr>
        <p:spPr>
          <a:xfrm>
            <a:off x="8347451" y="2708957"/>
            <a:ext cx="695180" cy="629752"/>
          </a:xfrm>
          <a:prstGeom prst="ellipse">
            <a:avLst/>
          </a:prstGeom>
          <a:solidFill>
            <a:srgbClr val="D817E7">
              <a:alpha val="49000"/>
            </a:srgbClr>
          </a:solidFill>
          <a:ln>
            <a:solidFill>
              <a:srgbClr val="AF3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153400" y="3352800"/>
            <a:ext cx="990600" cy="646331"/>
          </a:xfrm>
          <a:prstGeom prst="rect">
            <a:avLst/>
          </a:prstGeom>
          <a:solidFill>
            <a:schemeClr val="bg1"/>
          </a:solidFill>
        </p:spPr>
        <p:txBody>
          <a:bodyPr wrap="square" rtlCol="0">
            <a:spAutoFit/>
          </a:bodyPr>
          <a:lstStyle>
            <a:defPPr>
              <a:defRPr lang="en-US"/>
            </a:defPPr>
            <a:lvl1pPr>
              <a:defRPr sz="1200"/>
            </a:lvl1pPr>
          </a:lstStyle>
          <a:p>
            <a:pPr algn="ctr"/>
            <a:r>
              <a:rPr lang="en-US" dirty="0"/>
              <a:t>Upstream </a:t>
            </a:r>
          </a:p>
          <a:p>
            <a:pPr algn="ctr"/>
            <a:r>
              <a:rPr lang="en-US" dirty="0"/>
              <a:t>/ Remote Repo</a:t>
            </a:r>
          </a:p>
        </p:txBody>
      </p:sp>
      <p:sp>
        <p:nvSpPr>
          <p:cNvPr id="50" name="TextBox 49"/>
          <p:cNvSpPr txBox="1"/>
          <p:nvPr/>
        </p:nvSpPr>
        <p:spPr>
          <a:xfrm>
            <a:off x="76200" y="3822412"/>
            <a:ext cx="929159" cy="292388"/>
          </a:xfrm>
          <a:prstGeom prst="rect">
            <a:avLst/>
          </a:prstGeom>
          <a:solidFill>
            <a:schemeClr val="tx2">
              <a:lumMod val="60000"/>
              <a:lumOff val="40000"/>
            </a:schemeClr>
          </a:solidFill>
        </p:spPr>
        <p:txBody>
          <a:bodyPr wrap="none" rtlCol="0">
            <a:spAutoFit/>
          </a:bodyPr>
          <a:lstStyle/>
          <a:p>
            <a:r>
              <a:rPr lang="en-US" sz="1300" dirty="0"/>
              <a:t>git stash list </a:t>
            </a:r>
          </a:p>
        </p:txBody>
      </p:sp>
      <p:sp>
        <p:nvSpPr>
          <p:cNvPr id="51" name="TextBox 50"/>
          <p:cNvSpPr txBox="1"/>
          <p:nvPr/>
        </p:nvSpPr>
        <p:spPr>
          <a:xfrm>
            <a:off x="4879012" y="3886200"/>
            <a:ext cx="601447" cy="292388"/>
          </a:xfrm>
          <a:prstGeom prst="rect">
            <a:avLst/>
          </a:prstGeom>
          <a:solidFill>
            <a:srgbClr val="FFC000"/>
          </a:solidFill>
        </p:spPr>
        <p:txBody>
          <a:bodyPr wrap="none" rtlCol="0">
            <a:spAutoFit/>
          </a:bodyPr>
          <a:lstStyle/>
          <a:p>
            <a:r>
              <a:rPr lang="en-US" sz="1300" dirty="0"/>
              <a:t>git log</a:t>
            </a:r>
          </a:p>
        </p:txBody>
      </p:sp>
      <p:sp>
        <p:nvSpPr>
          <p:cNvPr id="52" name="TextBox 51"/>
          <p:cNvSpPr txBox="1"/>
          <p:nvPr/>
        </p:nvSpPr>
        <p:spPr>
          <a:xfrm>
            <a:off x="2133601" y="3810000"/>
            <a:ext cx="914399" cy="292388"/>
          </a:xfrm>
          <a:prstGeom prst="rect">
            <a:avLst/>
          </a:prstGeom>
          <a:solidFill>
            <a:srgbClr val="92D050"/>
          </a:solidFill>
          <a:ln w="19050">
            <a:solidFill>
              <a:schemeClr val="tx1"/>
            </a:solidFill>
          </a:ln>
        </p:spPr>
        <p:txBody>
          <a:bodyPr wrap="square" rtlCol="0">
            <a:spAutoFit/>
          </a:bodyPr>
          <a:lstStyle/>
          <a:p>
            <a:r>
              <a:rPr lang="en-US" sz="1300" dirty="0"/>
              <a:t>git status</a:t>
            </a:r>
          </a:p>
        </p:txBody>
      </p:sp>
      <p:sp>
        <p:nvSpPr>
          <p:cNvPr id="53" name="Pentagon 52"/>
          <p:cNvSpPr/>
          <p:nvPr/>
        </p:nvSpPr>
        <p:spPr>
          <a:xfrm rot="10800000">
            <a:off x="2133601" y="5105400"/>
            <a:ext cx="1344852" cy="228600"/>
          </a:xfrm>
          <a:prstGeom prst="homePlate">
            <a:avLst/>
          </a:prstGeom>
          <a:solidFill>
            <a:srgbClr val="EAF92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54" name="TextBox 53"/>
          <p:cNvSpPr txBox="1"/>
          <p:nvPr/>
        </p:nvSpPr>
        <p:spPr>
          <a:xfrm>
            <a:off x="2259253" y="5067494"/>
            <a:ext cx="1207575" cy="265807"/>
          </a:xfrm>
          <a:prstGeom prst="rect">
            <a:avLst/>
          </a:prstGeom>
          <a:noFill/>
        </p:spPr>
        <p:txBody>
          <a:bodyPr wrap="none" rtlCol="0">
            <a:spAutoFit/>
          </a:bodyPr>
          <a:lstStyle/>
          <a:p>
            <a:r>
              <a:rPr lang="en-US" sz="1300" dirty="0"/>
              <a:t>git rm --cached</a:t>
            </a:r>
          </a:p>
        </p:txBody>
      </p:sp>
      <p:sp>
        <p:nvSpPr>
          <p:cNvPr id="55" name="Oval 54"/>
          <p:cNvSpPr/>
          <p:nvPr/>
        </p:nvSpPr>
        <p:spPr>
          <a:xfrm>
            <a:off x="4955212" y="1828800"/>
            <a:ext cx="415307" cy="3785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dirty="0"/>
          </a:p>
        </p:txBody>
      </p:sp>
      <p:sp>
        <p:nvSpPr>
          <p:cNvPr id="56" name="TextBox 55"/>
          <p:cNvSpPr txBox="1"/>
          <p:nvPr/>
        </p:nvSpPr>
        <p:spPr>
          <a:xfrm>
            <a:off x="4962234" y="1862682"/>
            <a:ext cx="397416" cy="292388"/>
          </a:xfrm>
          <a:prstGeom prst="rect">
            <a:avLst/>
          </a:prstGeom>
          <a:noFill/>
        </p:spPr>
        <p:txBody>
          <a:bodyPr wrap="none" rtlCol="0">
            <a:spAutoFit/>
          </a:bodyPr>
          <a:lstStyle/>
          <a:p>
            <a:r>
              <a:rPr lang="en-US" sz="1300" dirty="0"/>
              <a:t>tag</a:t>
            </a:r>
          </a:p>
        </p:txBody>
      </p:sp>
      <p:sp>
        <p:nvSpPr>
          <p:cNvPr id="58" name="TextBox 57"/>
          <p:cNvSpPr txBox="1"/>
          <p:nvPr/>
        </p:nvSpPr>
        <p:spPr>
          <a:xfrm>
            <a:off x="4495800" y="4267200"/>
            <a:ext cx="1362040" cy="292388"/>
          </a:xfrm>
          <a:prstGeom prst="rect">
            <a:avLst/>
          </a:prstGeom>
          <a:solidFill>
            <a:srgbClr val="FFC000"/>
          </a:solidFill>
        </p:spPr>
        <p:txBody>
          <a:bodyPr wrap="none" rtlCol="0">
            <a:spAutoFit/>
          </a:bodyPr>
          <a:lstStyle/>
          <a:p>
            <a:r>
              <a:rPr lang="en-US" sz="1300" dirty="0"/>
              <a:t>git show HEAD:fn</a:t>
            </a:r>
          </a:p>
        </p:txBody>
      </p:sp>
      <p:sp>
        <p:nvSpPr>
          <p:cNvPr id="59" name="TextBox 58"/>
          <p:cNvSpPr txBox="1"/>
          <p:nvPr/>
        </p:nvSpPr>
        <p:spPr>
          <a:xfrm>
            <a:off x="3092505" y="3810000"/>
            <a:ext cx="890104" cy="292388"/>
          </a:xfrm>
          <a:prstGeom prst="rect">
            <a:avLst/>
          </a:prstGeom>
          <a:solidFill>
            <a:srgbClr val="FFFF00"/>
          </a:solidFill>
        </p:spPr>
        <p:txBody>
          <a:bodyPr wrap="none" rtlCol="0">
            <a:spAutoFit/>
          </a:bodyPr>
          <a:lstStyle/>
          <a:p>
            <a:r>
              <a:rPr lang="en-US" sz="1300" dirty="0"/>
              <a:t>git show :fn</a:t>
            </a:r>
          </a:p>
        </p:txBody>
      </p:sp>
      <p:sp>
        <p:nvSpPr>
          <p:cNvPr id="60" name="Pentagon 59"/>
          <p:cNvSpPr/>
          <p:nvPr/>
        </p:nvSpPr>
        <p:spPr>
          <a:xfrm rot="10800000">
            <a:off x="3608148" y="5090708"/>
            <a:ext cx="1485286" cy="228601"/>
          </a:xfrm>
          <a:prstGeom prst="homePlate">
            <a:avLst/>
          </a:prstGeom>
          <a:solidFill>
            <a:srgbClr val="CC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61" name="TextBox 60"/>
          <p:cNvSpPr txBox="1"/>
          <p:nvPr/>
        </p:nvSpPr>
        <p:spPr>
          <a:xfrm>
            <a:off x="3693306" y="5042491"/>
            <a:ext cx="1122551" cy="292388"/>
          </a:xfrm>
          <a:prstGeom prst="rect">
            <a:avLst/>
          </a:prstGeom>
          <a:noFill/>
        </p:spPr>
        <p:txBody>
          <a:bodyPr wrap="none" rtlCol="0">
            <a:spAutoFit/>
          </a:bodyPr>
          <a:lstStyle/>
          <a:p>
            <a:r>
              <a:rPr lang="en-US" sz="1300" dirty="0"/>
              <a:t>git reset –soft</a:t>
            </a:r>
          </a:p>
        </p:txBody>
      </p:sp>
      <p:sp>
        <p:nvSpPr>
          <p:cNvPr id="62" name="Pentagon 61"/>
          <p:cNvSpPr/>
          <p:nvPr/>
        </p:nvSpPr>
        <p:spPr>
          <a:xfrm rot="10800000">
            <a:off x="2102062" y="5471709"/>
            <a:ext cx="1376389" cy="225624"/>
          </a:xfrm>
          <a:prstGeom prst="homePlate">
            <a:avLst/>
          </a:prstGeom>
          <a:solidFill>
            <a:srgbClr val="FDE32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63" name="TextBox 62"/>
          <p:cNvSpPr txBox="1"/>
          <p:nvPr/>
        </p:nvSpPr>
        <p:spPr>
          <a:xfrm>
            <a:off x="2192672" y="5423491"/>
            <a:ext cx="1329979" cy="292388"/>
          </a:xfrm>
          <a:prstGeom prst="rect">
            <a:avLst/>
          </a:prstGeom>
          <a:noFill/>
        </p:spPr>
        <p:txBody>
          <a:bodyPr wrap="none" rtlCol="0">
            <a:spAutoFit/>
          </a:bodyPr>
          <a:lstStyle/>
          <a:p>
            <a:r>
              <a:rPr lang="en-US" sz="1300" dirty="0"/>
              <a:t>git checkout -- fn</a:t>
            </a:r>
          </a:p>
        </p:txBody>
      </p:sp>
      <p:sp>
        <p:nvSpPr>
          <p:cNvPr id="67" name="Pentagon 66"/>
          <p:cNvSpPr/>
          <p:nvPr/>
        </p:nvSpPr>
        <p:spPr>
          <a:xfrm rot="10800000">
            <a:off x="3608148" y="5468732"/>
            <a:ext cx="1485286" cy="244170"/>
          </a:xfrm>
          <a:prstGeom prst="homePlate">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68" name="TextBox 67"/>
          <p:cNvSpPr txBox="1"/>
          <p:nvPr/>
        </p:nvSpPr>
        <p:spPr>
          <a:xfrm>
            <a:off x="3624953" y="5420514"/>
            <a:ext cx="1272015" cy="292388"/>
          </a:xfrm>
          <a:prstGeom prst="rect">
            <a:avLst/>
          </a:prstGeom>
          <a:noFill/>
        </p:spPr>
        <p:txBody>
          <a:bodyPr wrap="none" rtlCol="0">
            <a:spAutoFit/>
          </a:bodyPr>
          <a:lstStyle/>
          <a:p>
            <a:r>
              <a:rPr lang="en-US" sz="1300" dirty="0"/>
              <a:t>git reset –mixed</a:t>
            </a:r>
          </a:p>
        </p:txBody>
      </p:sp>
      <p:sp>
        <p:nvSpPr>
          <p:cNvPr id="83" name="Pentagon 82"/>
          <p:cNvSpPr/>
          <p:nvPr/>
        </p:nvSpPr>
        <p:spPr>
          <a:xfrm rot="10800000">
            <a:off x="2133600" y="5880688"/>
            <a:ext cx="2959834" cy="215311"/>
          </a:xfrm>
          <a:prstGeom prst="homePlat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65" name="TextBox 64"/>
          <p:cNvSpPr txBox="1"/>
          <p:nvPr/>
        </p:nvSpPr>
        <p:spPr>
          <a:xfrm>
            <a:off x="2286000" y="5830193"/>
            <a:ext cx="2864462" cy="265807"/>
          </a:xfrm>
          <a:prstGeom prst="rect">
            <a:avLst/>
          </a:prstGeom>
          <a:noFill/>
        </p:spPr>
        <p:txBody>
          <a:bodyPr wrap="square" rtlCol="0">
            <a:spAutoFit/>
          </a:bodyPr>
          <a:lstStyle/>
          <a:p>
            <a:r>
              <a:rPr lang="en-US" sz="1300" b="1" dirty="0" smtClean="0">
                <a:solidFill>
                  <a:schemeClr val="bg1"/>
                </a:solidFill>
              </a:rPr>
              <a:t>git reset --hard   /// git checkout HEAD</a:t>
            </a:r>
            <a:endParaRPr lang="en-US" sz="1300" b="1" dirty="0">
              <a:solidFill>
                <a:schemeClr val="bg1"/>
              </a:solidFill>
            </a:endParaRPr>
          </a:p>
        </p:txBody>
      </p:sp>
      <p:cxnSp>
        <p:nvCxnSpPr>
          <p:cNvPr id="64" name="Straight Connector 63"/>
          <p:cNvCxnSpPr/>
          <p:nvPr/>
        </p:nvCxnSpPr>
        <p:spPr>
          <a:xfrm>
            <a:off x="6358010" y="609600"/>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791200" y="2602704"/>
            <a:ext cx="1143000" cy="120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an 65"/>
          <p:cNvSpPr/>
          <p:nvPr/>
        </p:nvSpPr>
        <p:spPr>
          <a:xfrm>
            <a:off x="6196430" y="2882051"/>
            <a:ext cx="323162" cy="373906"/>
          </a:xfrm>
          <a:prstGeom prst="ca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9" name="Oval 68"/>
          <p:cNvSpPr/>
          <p:nvPr/>
        </p:nvSpPr>
        <p:spPr>
          <a:xfrm>
            <a:off x="6010420" y="2738294"/>
            <a:ext cx="695180" cy="629752"/>
          </a:xfrm>
          <a:prstGeom prst="ellipse">
            <a:avLst/>
          </a:prstGeom>
          <a:solidFill>
            <a:schemeClr val="bg1">
              <a:lumMod val="85000"/>
              <a:alpha val="49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670507" y="3424535"/>
            <a:ext cx="1416093" cy="461665"/>
          </a:xfrm>
          <a:prstGeom prst="rect">
            <a:avLst/>
          </a:prstGeom>
          <a:solidFill>
            <a:schemeClr val="bg1"/>
          </a:solidFill>
        </p:spPr>
        <p:txBody>
          <a:bodyPr wrap="none" rtlCol="0">
            <a:spAutoFit/>
          </a:bodyPr>
          <a:lstStyle>
            <a:defPPr>
              <a:defRPr lang="en-US"/>
            </a:defPPr>
            <a:lvl1pPr>
              <a:defRPr sz="1200"/>
            </a:lvl1pPr>
          </a:lstStyle>
          <a:p>
            <a:pPr algn="ctr"/>
            <a:r>
              <a:rPr lang="en-US" dirty="0" smtClean="0"/>
              <a:t>Remote tracking ref</a:t>
            </a:r>
            <a:endParaRPr lang="en-US" dirty="0"/>
          </a:p>
          <a:p>
            <a:pPr algn="ctr"/>
            <a:r>
              <a:rPr lang="en-US" dirty="0" smtClean="0"/>
              <a:t>origin/master</a:t>
            </a:r>
            <a:endParaRPr lang="en-US" dirty="0"/>
          </a:p>
        </p:txBody>
      </p:sp>
      <p:sp>
        <p:nvSpPr>
          <p:cNvPr id="72" name="Pentagon 71"/>
          <p:cNvSpPr/>
          <p:nvPr/>
        </p:nvSpPr>
        <p:spPr>
          <a:xfrm>
            <a:off x="5430713" y="2209800"/>
            <a:ext cx="2036887" cy="228600"/>
          </a:xfrm>
          <a:prstGeom prst="homePlat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smtClean="0">
                <a:solidFill>
                  <a:schemeClr val="bg1"/>
                </a:solidFill>
              </a:rPr>
              <a:t>git push</a:t>
            </a:r>
            <a:endParaRPr lang="en-US" sz="1300" dirty="0">
              <a:solidFill>
                <a:schemeClr val="bg1"/>
              </a:solidFill>
            </a:endParaRPr>
          </a:p>
        </p:txBody>
      </p:sp>
      <p:sp>
        <p:nvSpPr>
          <p:cNvPr id="73" name="Pentagon 72"/>
          <p:cNvSpPr/>
          <p:nvPr/>
        </p:nvSpPr>
        <p:spPr>
          <a:xfrm rot="10800000">
            <a:off x="6400801" y="4000306"/>
            <a:ext cx="1010407" cy="228600"/>
          </a:xfrm>
          <a:prstGeom prst="homePlate">
            <a:avLst/>
          </a:prstGeom>
          <a:solidFill>
            <a:srgbClr val="BFA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74" name="TextBox 73"/>
          <p:cNvSpPr txBox="1"/>
          <p:nvPr/>
        </p:nvSpPr>
        <p:spPr>
          <a:xfrm>
            <a:off x="6509383" y="3962400"/>
            <a:ext cx="738600" cy="292388"/>
          </a:xfrm>
          <a:prstGeom prst="rect">
            <a:avLst/>
          </a:prstGeom>
          <a:noFill/>
        </p:spPr>
        <p:txBody>
          <a:bodyPr wrap="none" rtlCol="0">
            <a:spAutoFit/>
          </a:bodyPr>
          <a:lstStyle/>
          <a:p>
            <a:r>
              <a:rPr lang="en-US" sz="1300" dirty="0" smtClean="0">
                <a:solidFill>
                  <a:schemeClr val="bg1"/>
                </a:solidFill>
              </a:rPr>
              <a:t>git fetch</a:t>
            </a:r>
            <a:endParaRPr lang="en-US" sz="1300" dirty="0">
              <a:solidFill>
                <a:schemeClr val="bg1"/>
              </a:solidFill>
            </a:endParaRPr>
          </a:p>
        </p:txBody>
      </p:sp>
      <p:sp>
        <p:nvSpPr>
          <p:cNvPr id="75" name="Pentagon 74"/>
          <p:cNvSpPr/>
          <p:nvPr/>
        </p:nvSpPr>
        <p:spPr>
          <a:xfrm rot="10800000">
            <a:off x="2133601" y="4711107"/>
            <a:ext cx="5304106" cy="215312"/>
          </a:xfrm>
          <a:prstGeom prst="homePlat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76" name="TextBox 75"/>
          <p:cNvSpPr txBox="1"/>
          <p:nvPr/>
        </p:nvSpPr>
        <p:spPr>
          <a:xfrm>
            <a:off x="2209800" y="4660612"/>
            <a:ext cx="1937516" cy="292388"/>
          </a:xfrm>
          <a:prstGeom prst="rect">
            <a:avLst/>
          </a:prstGeom>
          <a:noFill/>
        </p:spPr>
        <p:txBody>
          <a:bodyPr wrap="square" rtlCol="0">
            <a:spAutoFit/>
          </a:bodyPr>
          <a:lstStyle/>
          <a:p>
            <a:r>
              <a:rPr lang="en-US" sz="1300" b="1" dirty="0" smtClean="0">
                <a:solidFill>
                  <a:schemeClr val="bg1"/>
                </a:solidFill>
              </a:rPr>
              <a:t>git pull / clone</a:t>
            </a:r>
            <a:endParaRPr lang="en-US" sz="1300" b="1" dirty="0">
              <a:solidFill>
                <a:schemeClr val="bg1"/>
              </a:solidFill>
            </a:endParaRPr>
          </a:p>
        </p:txBody>
      </p:sp>
      <p:sp>
        <p:nvSpPr>
          <p:cNvPr id="78" name="Pentagon 77"/>
          <p:cNvSpPr/>
          <p:nvPr/>
        </p:nvSpPr>
        <p:spPr>
          <a:xfrm rot="10800000">
            <a:off x="7593501" y="4317518"/>
            <a:ext cx="1010407" cy="228600"/>
          </a:xfrm>
          <a:prstGeom prst="homePlate">
            <a:avLst/>
          </a:prstGeom>
          <a:solidFill>
            <a:srgbClr val="66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79" name="TextBox 78"/>
          <p:cNvSpPr txBox="1"/>
          <p:nvPr/>
        </p:nvSpPr>
        <p:spPr>
          <a:xfrm>
            <a:off x="7702083" y="4279612"/>
            <a:ext cx="665247" cy="292388"/>
          </a:xfrm>
          <a:prstGeom prst="rect">
            <a:avLst/>
          </a:prstGeom>
          <a:noFill/>
        </p:spPr>
        <p:txBody>
          <a:bodyPr wrap="none" rtlCol="0">
            <a:spAutoFit/>
          </a:bodyPr>
          <a:lstStyle/>
          <a:p>
            <a:r>
              <a:rPr lang="en-US" sz="1300" dirty="0" smtClean="0">
                <a:solidFill>
                  <a:schemeClr val="bg1"/>
                </a:solidFill>
              </a:rPr>
              <a:t>git fork</a:t>
            </a:r>
            <a:endParaRPr lang="en-US" sz="1300" dirty="0">
              <a:solidFill>
                <a:schemeClr val="bg1"/>
              </a:solidFill>
            </a:endParaRPr>
          </a:p>
        </p:txBody>
      </p:sp>
      <p:sp>
        <p:nvSpPr>
          <p:cNvPr id="80" name="Pentagon 79"/>
          <p:cNvSpPr/>
          <p:nvPr/>
        </p:nvSpPr>
        <p:spPr>
          <a:xfrm>
            <a:off x="7621606" y="1676400"/>
            <a:ext cx="1014471" cy="445477"/>
          </a:xfrm>
          <a:prstGeom prst="homePlate">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smtClean="0">
                <a:solidFill>
                  <a:schemeClr val="bg1"/>
                </a:solidFill>
              </a:rPr>
              <a:t>Git pull request</a:t>
            </a:r>
            <a:endParaRPr lang="en-US" sz="1300" dirty="0">
              <a:solidFill>
                <a:schemeClr val="bg1"/>
              </a:solidFill>
            </a:endParaRPr>
          </a:p>
        </p:txBody>
      </p:sp>
      <p:sp>
        <p:nvSpPr>
          <p:cNvPr id="77" name="Pentagon 76"/>
          <p:cNvSpPr/>
          <p:nvPr/>
        </p:nvSpPr>
        <p:spPr>
          <a:xfrm rot="10800000">
            <a:off x="2133600" y="6222695"/>
            <a:ext cx="2959834" cy="215311"/>
          </a:xfrm>
          <a:prstGeom prst="homePlate">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84" name="TextBox 83"/>
          <p:cNvSpPr txBox="1"/>
          <p:nvPr/>
        </p:nvSpPr>
        <p:spPr>
          <a:xfrm>
            <a:off x="2259292" y="6172200"/>
            <a:ext cx="2998508" cy="292388"/>
          </a:xfrm>
          <a:prstGeom prst="rect">
            <a:avLst/>
          </a:prstGeom>
          <a:noFill/>
        </p:spPr>
        <p:txBody>
          <a:bodyPr wrap="square" rtlCol="0">
            <a:spAutoFit/>
          </a:bodyPr>
          <a:lstStyle/>
          <a:p>
            <a:r>
              <a:rPr lang="en-US" sz="1300" b="1" dirty="0" smtClean="0">
                <a:solidFill>
                  <a:schemeClr val="bg1"/>
                </a:solidFill>
              </a:rPr>
              <a:t>git switch / cherry-pick / revert</a:t>
            </a:r>
            <a:endParaRPr lang="en-US" sz="1300" b="1" dirty="0">
              <a:solidFill>
                <a:schemeClr val="bg1"/>
              </a:solidFill>
            </a:endParaRPr>
          </a:p>
        </p:txBody>
      </p:sp>
      <p:sp>
        <p:nvSpPr>
          <p:cNvPr id="85" name="Pentagon 84"/>
          <p:cNvSpPr/>
          <p:nvPr/>
        </p:nvSpPr>
        <p:spPr>
          <a:xfrm rot="10800000">
            <a:off x="5274798" y="5469517"/>
            <a:ext cx="1014470" cy="221973"/>
          </a:xfrm>
          <a:prstGeom prst="homePlate">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86" name="TextBox 85"/>
          <p:cNvSpPr txBox="1"/>
          <p:nvPr/>
        </p:nvSpPr>
        <p:spPr>
          <a:xfrm>
            <a:off x="5257800" y="5423491"/>
            <a:ext cx="1131656" cy="292388"/>
          </a:xfrm>
          <a:prstGeom prst="rect">
            <a:avLst/>
          </a:prstGeom>
          <a:noFill/>
        </p:spPr>
        <p:txBody>
          <a:bodyPr wrap="none" rtlCol="0">
            <a:spAutoFit/>
          </a:bodyPr>
          <a:lstStyle/>
          <a:p>
            <a:r>
              <a:rPr lang="en-US" sz="1300" dirty="0" smtClean="0"/>
              <a:t>branch --track</a:t>
            </a:r>
            <a:endParaRPr lang="en-US" sz="1300" dirty="0"/>
          </a:p>
        </p:txBody>
      </p:sp>
    </p:spTree>
    <p:extLst>
      <p:ext uri="{BB962C8B-B14F-4D97-AF65-F5344CB8AC3E}">
        <p14:creationId xmlns:p14="http://schemas.microsoft.com/office/powerpoint/2010/main" val="314794739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 git</a:t>
            </a:r>
            <a:endParaRPr lang="en-US" dirty="0"/>
          </a:p>
        </p:txBody>
      </p:sp>
      <p:sp>
        <p:nvSpPr>
          <p:cNvPr id="3" name="Content Placeholder 2"/>
          <p:cNvSpPr>
            <a:spLocks noGrp="1"/>
          </p:cNvSpPr>
          <p:nvPr>
            <p:ph idx="1"/>
          </p:nvPr>
        </p:nvSpPr>
        <p:spPr>
          <a:xfrm>
            <a:off x="457200" y="1995079"/>
            <a:ext cx="8229600" cy="1586323"/>
          </a:xfrm>
          <a:solidFill>
            <a:srgbClr val="FF5050"/>
          </a:solidFill>
        </p:spPr>
        <p:txBody>
          <a:bodyPr anchor="ctr"/>
          <a:lstStyle/>
          <a:p>
            <a:pPr marL="0" indent="0" algn="ctr">
              <a:buNone/>
            </a:pPr>
            <a:r>
              <a:rPr lang="en-US" b="1" dirty="0" smtClean="0">
                <a:solidFill>
                  <a:schemeClr val="bg1">
                    <a:lumMod val="95000"/>
                  </a:schemeClr>
                </a:solidFill>
              </a:rPr>
              <a:t>rm –</a:t>
            </a:r>
            <a:r>
              <a:rPr lang="en-US" b="1" dirty="0" err="1">
                <a:solidFill>
                  <a:schemeClr val="bg1">
                    <a:lumMod val="95000"/>
                  </a:schemeClr>
                </a:solidFill>
              </a:rPr>
              <a:t>r</a:t>
            </a:r>
            <a:r>
              <a:rPr lang="en-US" b="1" dirty="0" err="1" smtClean="0">
                <a:solidFill>
                  <a:schemeClr val="bg1">
                    <a:lumMod val="95000"/>
                  </a:schemeClr>
                </a:solidFill>
              </a:rPr>
              <a:t>f</a:t>
            </a:r>
            <a:r>
              <a:rPr lang="en-US" b="1" dirty="0" smtClean="0">
                <a:solidFill>
                  <a:schemeClr val="bg1">
                    <a:lumMod val="95000"/>
                  </a:schemeClr>
                </a:solidFill>
              </a:rPr>
              <a:t> .git .</a:t>
            </a:r>
            <a:r>
              <a:rPr lang="en-US" b="1" dirty="0" err="1" smtClean="0">
                <a:solidFill>
                  <a:schemeClr val="bg1">
                    <a:lumMod val="95000"/>
                  </a:schemeClr>
                </a:solidFill>
              </a:rPr>
              <a:t>gitignore</a:t>
            </a:r>
            <a:endParaRPr lang="en-US" b="1" dirty="0">
              <a:solidFill>
                <a:schemeClr val="bg1">
                  <a:lumMod val="95000"/>
                </a:schemeClr>
              </a:solidFill>
            </a:endParaRPr>
          </a:p>
        </p:txBody>
      </p:sp>
    </p:spTree>
    <p:extLst>
      <p:ext uri="{BB962C8B-B14F-4D97-AF65-F5344CB8AC3E}">
        <p14:creationId xmlns:p14="http://schemas.microsoft.com/office/powerpoint/2010/main" val="2475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1143000"/>
          </a:xfrm>
        </p:spPr>
        <p:txBody>
          <a:bodyPr/>
          <a:lstStyle/>
          <a:p>
            <a:pPr algn="l"/>
            <a:r>
              <a:rPr lang="en-US" dirty="0" smtClean="0"/>
              <a:t>git add</a:t>
            </a:r>
            <a:endParaRPr lang="en-US" dirty="0"/>
          </a:p>
        </p:txBody>
      </p:sp>
      <p:sp>
        <p:nvSpPr>
          <p:cNvPr id="3" name="Content Placeholder 2"/>
          <p:cNvSpPr>
            <a:spLocks noGrp="1"/>
          </p:cNvSpPr>
          <p:nvPr>
            <p:ph idx="1"/>
          </p:nvPr>
        </p:nvSpPr>
        <p:spPr>
          <a:xfrm>
            <a:off x="457200" y="1981200"/>
            <a:ext cx="8229600" cy="1524000"/>
          </a:xfrm>
        </p:spPr>
        <p:txBody>
          <a:bodyPr>
            <a:normAutofit/>
          </a:bodyPr>
          <a:lstStyle/>
          <a:p>
            <a:r>
              <a:rPr lang="en-US" sz="2400" dirty="0" smtClean="0"/>
              <a:t>When you issue the command, git starts to track the file, first it adds file to the staging area/INDEX</a:t>
            </a:r>
          </a:p>
          <a:p>
            <a:r>
              <a:rPr lang="en-US" sz="2400" dirty="0" smtClean="0"/>
              <a:t>Below are multiple ways a file can be added to git</a:t>
            </a:r>
            <a:endParaRPr lang="en-US" sz="2400" dirty="0"/>
          </a:p>
        </p:txBody>
      </p:sp>
      <p:grpSp>
        <p:nvGrpSpPr>
          <p:cNvPr id="4" name="Group 3"/>
          <p:cNvGrpSpPr/>
          <p:nvPr/>
        </p:nvGrpSpPr>
        <p:grpSpPr>
          <a:xfrm>
            <a:off x="6248400" y="533400"/>
            <a:ext cx="2438400" cy="1371600"/>
            <a:chOff x="3809198" y="2133600"/>
            <a:chExt cx="3050406" cy="1981200"/>
          </a:xfrm>
        </p:grpSpPr>
        <p:sp>
          <p:nvSpPr>
            <p:cNvPr id="5" name="Rounded Rectangle 4"/>
            <p:cNvSpPr/>
            <p:nvPr/>
          </p:nvSpPr>
          <p:spPr>
            <a:xfrm>
              <a:off x="3809198" y="2144218"/>
              <a:ext cx="916004" cy="513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Working directory</a:t>
              </a:r>
              <a:endParaRPr lang="en-US" sz="1100" dirty="0"/>
            </a:p>
          </p:txBody>
        </p:sp>
        <p:sp>
          <p:nvSpPr>
            <p:cNvPr id="6" name="Rounded Rectangle 5"/>
            <p:cNvSpPr/>
            <p:nvPr/>
          </p:nvSpPr>
          <p:spPr>
            <a:xfrm>
              <a:off x="4875196" y="2133600"/>
              <a:ext cx="916004" cy="51392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Staging area</a:t>
              </a:r>
              <a:endParaRPr lang="en-US" sz="1200" dirty="0"/>
            </a:p>
          </p:txBody>
        </p:sp>
        <p:sp>
          <p:nvSpPr>
            <p:cNvPr id="7" name="Rounded Rectangle 6"/>
            <p:cNvSpPr/>
            <p:nvPr/>
          </p:nvSpPr>
          <p:spPr>
            <a:xfrm>
              <a:off x="5943600" y="2133600"/>
              <a:ext cx="916004" cy="5139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t>Local repo</a:t>
              </a:r>
              <a:endParaRPr lang="en-US" sz="1200" b="1" dirty="0"/>
            </a:p>
          </p:txBody>
        </p:sp>
        <p:cxnSp>
          <p:nvCxnSpPr>
            <p:cNvPr id="8" name="Straight Connector 7"/>
            <p:cNvCxnSpPr>
              <a:stCxn id="5" idx="2"/>
            </p:cNvCxnSpPr>
            <p:nvPr/>
          </p:nvCxnSpPr>
          <p:spPr>
            <a:xfrm>
              <a:off x="4267200" y="2658145"/>
              <a:ext cx="0" cy="145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2"/>
            </p:cNvCxnSpPr>
            <p:nvPr/>
          </p:nvCxnSpPr>
          <p:spPr>
            <a:xfrm>
              <a:off x="5333198" y="2647527"/>
              <a:ext cx="0" cy="146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2"/>
            </p:cNvCxnSpPr>
            <p:nvPr/>
          </p:nvCxnSpPr>
          <p:spPr>
            <a:xfrm>
              <a:off x="6401602" y="2647527"/>
              <a:ext cx="0" cy="146727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4267200" y="2895600"/>
              <a:ext cx="1065998" cy="485563"/>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git add</a:t>
              </a:r>
              <a:endParaRPr lang="en-US" sz="1100" b="1" dirty="0"/>
            </a:p>
          </p:txBody>
        </p:sp>
      </p:grpSp>
      <p:graphicFrame>
        <p:nvGraphicFramePr>
          <p:cNvPr id="12" name="Table 11"/>
          <p:cNvGraphicFramePr>
            <a:graphicFrameLocks noGrp="1"/>
          </p:cNvGraphicFramePr>
          <p:nvPr>
            <p:extLst>
              <p:ext uri="{D42A27DB-BD31-4B8C-83A1-F6EECF244321}">
                <p14:modId xmlns:p14="http://schemas.microsoft.com/office/powerpoint/2010/main" val="695770169"/>
              </p:ext>
            </p:extLst>
          </p:nvPr>
        </p:nvGraphicFramePr>
        <p:xfrm>
          <a:off x="1524000" y="3489960"/>
          <a:ext cx="6096000" cy="2148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400" dirty="0" smtClean="0"/>
                        <a:t>Commands</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b="1" dirty="0" smtClean="0">
                          <a:solidFill>
                            <a:srgbClr val="0000FF"/>
                          </a:solidFill>
                        </a:rPr>
                        <a:t>git add fileA.txt</a:t>
                      </a:r>
                      <a:endParaRPr lang="en-US" sz="1400" b="1" dirty="0">
                        <a:solidFill>
                          <a:srgbClr val="0000FF"/>
                        </a:solidFill>
                      </a:endParaRPr>
                    </a:p>
                  </a:txBody>
                  <a:tcPr/>
                </a:tc>
                <a:tc>
                  <a:txBody>
                    <a:bodyPr/>
                    <a:lstStyle/>
                    <a:p>
                      <a:r>
                        <a:rPr lang="en-US" sz="1400" dirty="0" smtClean="0"/>
                        <a:t>Add file</a:t>
                      </a:r>
                      <a:r>
                        <a:rPr lang="en-US" sz="1400" baseline="0" dirty="0" smtClean="0"/>
                        <a:t> fileA.txt to staging area</a:t>
                      </a:r>
                      <a:endParaRPr lang="en-US" sz="1400" dirty="0"/>
                    </a:p>
                  </a:txBody>
                  <a:tcPr/>
                </a:tc>
              </a:tr>
              <a:tr h="370840">
                <a:tc>
                  <a:txBody>
                    <a:bodyPr/>
                    <a:lstStyle/>
                    <a:p>
                      <a:r>
                        <a:rPr lang="en-US" sz="1400" b="1" dirty="0" smtClean="0">
                          <a:solidFill>
                            <a:srgbClr val="0000FF"/>
                          </a:solidFill>
                        </a:rPr>
                        <a:t>git add fileB.txt fileC.txt</a:t>
                      </a:r>
                      <a:endParaRPr lang="en-US" sz="1400" b="1" dirty="0">
                        <a:solidFill>
                          <a:srgbClr val="0000FF"/>
                        </a:solidFill>
                      </a:endParaRPr>
                    </a:p>
                  </a:txBody>
                  <a:tcPr/>
                </a:tc>
                <a:tc>
                  <a:txBody>
                    <a:bodyPr/>
                    <a:lstStyle/>
                    <a:p>
                      <a:r>
                        <a:rPr lang="en-US" sz="1400" dirty="0" smtClean="0"/>
                        <a:t>Adding multiple files to staging area</a:t>
                      </a:r>
                      <a:endParaRPr lang="en-US" sz="1400" dirty="0"/>
                    </a:p>
                  </a:txBody>
                  <a:tcPr/>
                </a:tc>
              </a:tr>
              <a:tr h="370840">
                <a:tc>
                  <a:txBody>
                    <a:bodyPr/>
                    <a:lstStyle/>
                    <a:p>
                      <a:r>
                        <a:rPr lang="en-US" sz="1400" b="1" dirty="0" smtClean="0">
                          <a:solidFill>
                            <a:srgbClr val="0000FF"/>
                          </a:solidFill>
                        </a:rPr>
                        <a:t>git add .</a:t>
                      </a:r>
                      <a:endParaRPr lang="en-US" sz="1400" b="1" dirty="0">
                        <a:solidFill>
                          <a:srgbClr val="0000FF"/>
                        </a:solidFill>
                      </a:endParaRPr>
                    </a:p>
                  </a:txBody>
                  <a:tcPr/>
                </a:tc>
                <a:tc>
                  <a:txBody>
                    <a:bodyPr/>
                    <a:lstStyle/>
                    <a:p>
                      <a:r>
                        <a:rPr lang="en-US" sz="1400" dirty="0" smtClean="0"/>
                        <a:t>Add all files &amp; subdirectories with files to staging area</a:t>
                      </a:r>
                      <a:endParaRPr lang="en-US" sz="1400" dirty="0"/>
                    </a:p>
                  </a:txBody>
                  <a:tcPr/>
                </a:tc>
              </a:tr>
              <a:tr h="370840">
                <a:tc>
                  <a:txBody>
                    <a:bodyPr/>
                    <a:lstStyle/>
                    <a:p>
                      <a:r>
                        <a:rPr lang="en-US" sz="1400" b="1" dirty="0" smtClean="0">
                          <a:solidFill>
                            <a:srgbClr val="0000FF"/>
                          </a:solidFill>
                        </a:rPr>
                        <a:t>git add f*</a:t>
                      </a:r>
                      <a:endParaRPr lang="en-US" sz="1400" b="1" dirty="0">
                        <a:solidFill>
                          <a:srgbClr val="0000FF"/>
                        </a:solidFill>
                      </a:endParaRPr>
                    </a:p>
                  </a:txBody>
                  <a:tcPr/>
                </a:tc>
                <a:tc>
                  <a:txBody>
                    <a:bodyPr/>
                    <a:lstStyle/>
                    <a:p>
                      <a:r>
                        <a:rPr lang="en-US" sz="1400" dirty="0" smtClean="0"/>
                        <a:t>Add all files starting with f* to staging area</a:t>
                      </a:r>
                      <a:endParaRPr lang="en-US" sz="1400"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845" y="5833255"/>
            <a:ext cx="6440310" cy="88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789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5638800" cy="1143000"/>
          </a:xfrm>
        </p:spPr>
        <p:txBody>
          <a:bodyPr>
            <a:normAutofit/>
          </a:bodyPr>
          <a:lstStyle/>
          <a:p>
            <a:pPr algn="l"/>
            <a:r>
              <a:rPr lang="en-US" dirty="0" smtClean="0"/>
              <a:t>Untracking a staged file</a:t>
            </a:r>
            <a:endParaRPr lang="en-US" dirty="0"/>
          </a:p>
        </p:txBody>
      </p:sp>
      <p:sp>
        <p:nvSpPr>
          <p:cNvPr id="3" name="Content Placeholder 2"/>
          <p:cNvSpPr>
            <a:spLocks noGrp="1"/>
          </p:cNvSpPr>
          <p:nvPr>
            <p:ph idx="1"/>
          </p:nvPr>
        </p:nvSpPr>
        <p:spPr>
          <a:xfrm>
            <a:off x="4800600" y="2514600"/>
            <a:ext cx="4038600" cy="3657600"/>
          </a:xfrm>
        </p:spPr>
        <p:txBody>
          <a:bodyPr>
            <a:normAutofit/>
          </a:bodyPr>
          <a:lstStyle/>
          <a:p>
            <a:r>
              <a:rPr lang="en-US" sz="2000" b="1" dirty="0"/>
              <a:t>git rm --cached</a:t>
            </a:r>
          </a:p>
          <a:p>
            <a:pPr lvl="1"/>
            <a:r>
              <a:rPr lang="en-US" sz="1800" dirty="0" err="1" smtClean="0"/>
              <a:t>Unstages</a:t>
            </a:r>
            <a:r>
              <a:rPr lang="en-US" sz="1800" dirty="0" smtClean="0"/>
              <a:t> the file</a:t>
            </a:r>
          </a:p>
          <a:p>
            <a:pPr lvl="1"/>
            <a:r>
              <a:rPr lang="en-US" sz="1800" dirty="0" smtClean="0"/>
              <a:t>Untracks the file</a:t>
            </a:r>
          </a:p>
          <a:p>
            <a:pPr lvl="1"/>
            <a:endParaRPr lang="en-US" sz="1800" dirty="0"/>
          </a:p>
          <a:p>
            <a:r>
              <a:rPr lang="en-US" sz="1800" dirty="0" smtClean="0"/>
              <a:t>Can be used to untrack a file without deleting it from </a:t>
            </a:r>
            <a:r>
              <a:rPr lang="en-US" sz="1800" dirty="0"/>
              <a:t>working </a:t>
            </a:r>
            <a:r>
              <a:rPr lang="en-US" sz="1800" dirty="0" smtClean="0"/>
              <a:t>directory</a:t>
            </a:r>
            <a:endParaRPr lang="en-US" sz="2200" dirty="0" smtClean="0"/>
          </a:p>
          <a:p>
            <a:pPr lvl="1"/>
            <a:r>
              <a:rPr lang="en-US" sz="1800" b="1" dirty="0">
                <a:solidFill>
                  <a:srgbClr val="0000FF"/>
                </a:solidFill>
              </a:rPr>
              <a:t>git rm --cached fileF1.txt</a:t>
            </a:r>
          </a:p>
          <a:p>
            <a:pPr lvl="1"/>
            <a:endParaRPr lang="en-US" sz="1800" dirty="0"/>
          </a:p>
        </p:txBody>
      </p:sp>
      <p:sp>
        <p:nvSpPr>
          <p:cNvPr id="5" name="Rounded Rectangle 4"/>
          <p:cNvSpPr/>
          <p:nvPr/>
        </p:nvSpPr>
        <p:spPr>
          <a:xfrm>
            <a:off x="6248401" y="540751"/>
            <a:ext cx="732225" cy="355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Working directory</a:t>
            </a:r>
            <a:endParaRPr lang="en-US" sz="1100" dirty="0"/>
          </a:p>
        </p:txBody>
      </p:sp>
      <p:sp>
        <p:nvSpPr>
          <p:cNvPr id="6" name="Rounded Rectangle 5"/>
          <p:cNvSpPr/>
          <p:nvPr/>
        </p:nvSpPr>
        <p:spPr>
          <a:xfrm>
            <a:off x="7100527" y="533400"/>
            <a:ext cx="732225" cy="3557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Staging area</a:t>
            </a:r>
            <a:endParaRPr lang="en-US" sz="1200" dirty="0"/>
          </a:p>
        </p:txBody>
      </p:sp>
      <p:sp>
        <p:nvSpPr>
          <p:cNvPr id="7" name="Rounded Rectangle 6"/>
          <p:cNvSpPr/>
          <p:nvPr/>
        </p:nvSpPr>
        <p:spPr>
          <a:xfrm>
            <a:off x="7954576" y="533400"/>
            <a:ext cx="732225" cy="3557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t>Local repo</a:t>
            </a:r>
            <a:endParaRPr lang="en-US" sz="1200" b="1" dirty="0"/>
          </a:p>
        </p:txBody>
      </p:sp>
      <p:cxnSp>
        <p:nvCxnSpPr>
          <p:cNvPr id="8" name="Straight Connector 7"/>
          <p:cNvCxnSpPr>
            <a:stCxn id="5" idx="2"/>
          </p:cNvCxnSpPr>
          <p:nvPr/>
        </p:nvCxnSpPr>
        <p:spPr>
          <a:xfrm>
            <a:off x="6614513" y="896549"/>
            <a:ext cx="0" cy="1008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2"/>
          </p:cNvCxnSpPr>
          <p:nvPr/>
        </p:nvCxnSpPr>
        <p:spPr>
          <a:xfrm>
            <a:off x="7466638" y="889196"/>
            <a:ext cx="0" cy="1015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2"/>
          </p:cNvCxnSpPr>
          <p:nvPr/>
        </p:nvCxnSpPr>
        <p:spPr>
          <a:xfrm>
            <a:off x="8320687" y="889196"/>
            <a:ext cx="0" cy="101580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6614514" y="1060940"/>
            <a:ext cx="852126" cy="336159"/>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git add</a:t>
            </a:r>
            <a:endParaRPr lang="en-US" sz="1100" b="1" dirty="0"/>
          </a:p>
        </p:txBody>
      </p:sp>
      <p:sp>
        <p:nvSpPr>
          <p:cNvPr id="14" name="Right Arrow 13"/>
          <p:cNvSpPr/>
          <p:nvPr/>
        </p:nvSpPr>
        <p:spPr>
          <a:xfrm flipH="1">
            <a:off x="6614513" y="1402320"/>
            <a:ext cx="853087" cy="655080"/>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t>git rm </a:t>
            </a:r>
            <a:br>
              <a:rPr lang="en-US" sz="1100" b="1" dirty="0" smtClean="0"/>
            </a:br>
            <a:r>
              <a:rPr lang="en-US" sz="1100" b="1" dirty="0" smtClean="0"/>
              <a:t>--cached</a:t>
            </a:r>
            <a:endParaRPr lang="en-US" sz="1100" b="1" dirty="0"/>
          </a:p>
        </p:txBody>
      </p:sp>
      <p:grpSp>
        <p:nvGrpSpPr>
          <p:cNvPr id="13" name="Group 12"/>
          <p:cNvGrpSpPr/>
          <p:nvPr/>
        </p:nvGrpSpPr>
        <p:grpSpPr>
          <a:xfrm>
            <a:off x="0" y="1198293"/>
            <a:ext cx="4377938" cy="5659707"/>
            <a:chOff x="4794637" y="171450"/>
            <a:chExt cx="4377938" cy="5659707"/>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3314"/>
            <a:stretch/>
          </p:blipFill>
          <p:spPr bwMode="auto">
            <a:xfrm>
              <a:off x="4800600" y="171450"/>
              <a:ext cx="4371975" cy="245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b="1865"/>
            <a:stretch/>
          </p:blipFill>
          <p:spPr bwMode="auto">
            <a:xfrm>
              <a:off x="4794637" y="2612572"/>
              <a:ext cx="4371975" cy="3218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2849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gitignore</a:t>
            </a:r>
            <a:endParaRPr lang="en-US" dirty="0"/>
          </a:p>
        </p:txBody>
      </p:sp>
      <p:sp>
        <p:nvSpPr>
          <p:cNvPr id="4" name="Content Placeholder 3"/>
          <p:cNvSpPr>
            <a:spLocks noGrp="1"/>
          </p:cNvSpPr>
          <p:nvPr>
            <p:ph idx="1"/>
          </p:nvPr>
        </p:nvSpPr>
        <p:spPr>
          <a:xfrm>
            <a:off x="152400" y="1332311"/>
            <a:ext cx="3962400" cy="5068491"/>
          </a:xfrm>
        </p:spPr>
        <p:txBody>
          <a:bodyPr>
            <a:normAutofit/>
          </a:bodyPr>
          <a:lstStyle/>
          <a:p>
            <a:r>
              <a:rPr lang="en-US" sz="1900" dirty="0" smtClean="0"/>
              <a:t>We can specify files to ignore for versioning/tracking in this file</a:t>
            </a:r>
          </a:p>
          <a:p>
            <a:r>
              <a:rPr lang="en-US" sz="1900" dirty="0" smtClean="0"/>
              <a:t>Types of files we can ignore are</a:t>
            </a:r>
          </a:p>
          <a:p>
            <a:pPr lvl="1"/>
            <a:r>
              <a:rPr lang="en-US" sz="1400" dirty="0" smtClean="0"/>
              <a:t>Confidential files</a:t>
            </a:r>
          </a:p>
          <a:p>
            <a:pPr lvl="1"/>
            <a:r>
              <a:rPr lang="en-US" sz="1400" dirty="0" smtClean="0"/>
              <a:t>Password files</a:t>
            </a:r>
          </a:p>
          <a:p>
            <a:pPr lvl="1"/>
            <a:r>
              <a:rPr lang="en-US" sz="1400" dirty="0" smtClean="0"/>
              <a:t>Account files</a:t>
            </a:r>
          </a:p>
          <a:p>
            <a:pPr lvl="1"/>
            <a:r>
              <a:rPr lang="en-US" sz="1400" dirty="0" smtClean="0"/>
              <a:t>Any files which we don’t want anyone to find</a:t>
            </a:r>
          </a:p>
          <a:p>
            <a:r>
              <a:rPr lang="en-US" sz="1800" dirty="0" smtClean="0"/>
              <a:t>In .</a:t>
            </a:r>
            <a:r>
              <a:rPr lang="en-US" sz="1800" dirty="0" err="1" smtClean="0"/>
              <a:t>gitignore</a:t>
            </a:r>
            <a:r>
              <a:rPr lang="en-US" sz="1800" dirty="0" smtClean="0"/>
              <a:t> we can mention .</a:t>
            </a:r>
            <a:r>
              <a:rPr lang="en-US" sz="1800" dirty="0" err="1" smtClean="0"/>
              <a:t>gitignore</a:t>
            </a:r>
            <a:r>
              <a:rPr lang="en-US" sz="1800" dirty="0" smtClean="0"/>
              <a:t> file itself</a:t>
            </a:r>
          </a:p>
          <a:p>
            <a:endParaRPr lang="en-US" sz="1900" dirty="0"/>
          </a:p>
          <a:p>
            <a:pPr marL="0" indent="0">
              <a:buNone/>
            </a:pPr>
            <a:r>
              <a:rPr lang="en-US" sz="1800" b="1" dirty="0"/>
              <a:t>Solution</a:t>
            </a:r>
          </a:p>
          <a:p>
            <a:r>
              <a:rPr lang="en-US" sz="1800" dirty="0"/>
              <a:t>Create a file .</a:t>
            </a:r>
            <a:r>
              <a:rPr lang="en-US" sz="1800" dirty="0" err="1"/>
              <a:t>gitignore</a:t>
            </a:r>
            <a:endParaRPr lang="en-US" sz="1800" dirty="0"/>
          </a:p>
          <a:p>
            <a:r>
              <a:rPr lang="en-US" sz="1800" dirty="0"/>
              <a:t>Add file naming pattern you want to ignore</a:t>
            </a:r>
          </a:p>
          <a:p>
            <a:endParaRPr lang="en-US" sz="18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351599"/>
            <a:ext cx="4788218" cy="367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642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think-like-a-git.net/assets/images2/reachability-example.png"/>
          <p:cNvPicPr>
            <a:picLocks noChangeAspect="1" noChangeArrowheads="1"/>
          </p:cNvPicPr>
          <p:nvPr/>
        </p:nvPicPr>
        <p:blipFill rotWithShape="1">
          <a:blip r:embed="rId2">
            <a:extLst>
              <a:ext uri="{28A0092B-C50C-407E-A947-70E740481C1C}">
                <a14:useLocalDpi xmlns:a14="http://schemas.microsoft.com/office/drawing/2010/main" val="0"/>
              </a:ext>
            </a:extLst>
          </a:blip>
          <a:srcRect l="2559" t="4415" r="2416" b="5124"/>
          <a:stretch/>
        </p:blipFill>
        <p:spPr bwMode="auto">
          <a:xfrm>
            <a:off x="5061856" y="4082145"/>
            <a:ext cx="3853544" cy="1709057"/>
          </a:xfrm>
          <a:prstGeom prst="rect">
            <a:avLst/>
          </a:prstGeom>
          <a:solidFill>
            <a:schemeClr val="bg2">
              <a:lumMod val="10000"/>
              <a:alpha val="0"/>
            </a:schemeClr>
          </a:solidFill>
          <a:effectLst>
            <a:glow rad="127000">
              <a:schemeClr val="accent1">
                <a:alpha val="0"/>
              </a:schemeClr>
            </a:glow>
          </a:effectLst>
        </p:spPr>
      </p:pic>
      <p:sp>
        <p:nvSpPr>
          <p:cNvPr id="2" name="Title 1"/>
          <p:cNvSpPr>
            <a:spLocks noGrp="1"/>
          </p:cNvSpPr>
          <p:nvPr>
            <p:ph type="title"/>
          </p:nvPr>
        </p:nvSpPr>
        <p:spPr/>
        <p:txBody>
          <a:bodyPr/>
          <a:lstStyle/>
          <a:p>
            <a:r>
              <a:rPr lang="en-US" dirty="0" smtClean="0"/>
              <a:t>git commit</a:t>
            </a:r>
            <a:endParaRPr lang="en-US" dirty="0"/>
          </a:p>
        </p:txBody>
      </p:sp>
      <p:sp>
        <p:nvSpPr>
          <p:cNvPr id="6" name="Content Placeholder 2"/>
          <p:cNvSpPr txBox="1">
            <a:spLocks/>
          </p:cNvSpPr>
          <p:nvPr/>
        </p:nvSpPr>
        <p:spPr>
          <a:xfrm>
            <a:off x="304800" y="1219200"/>
            <a:ext cx="4495801" cy="518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t>git commit</a:t>
            </a:r>
          </a:p>
          <a:p>
            <a:r>
              <a:rPr lang="en-US" sz="1600" dirty="0" smtClean="0"/>
              <a:t>Before we commit files in project must be in the staging area</a:t>
            </a:r>
          </a:p>
          <a:p>
            <a:r>
              <a:rPr lang="en-US" sz="1600" dirty="0" smtClean="0"/>
              <a:t>Generates </a:t>
            </a:r>
            <a:r>
              <a:rPr lang="en-US" sz="1600" dirty="0"/>
              <a:t>a unique </a:t>
            </a:r>
            <a:r>
              <a:rPr lang="en-US" sz="1600" b="1" dirty="0"/>
              <a:t>SHA-1 hash </a:t>
            </a:r>
            <a:r>
              <a:rPr lang="en-US" sz="1600" b="1" dirty="0" smtClean="0"/>
              <a:t/>
            </a:r>
            <a:br>
              <a:rPr lang="en-US" sz="1600" b="1" dirty="0" smtClean="0"/>
            </a:br>
            <a:r>
              <a:rPr lang="en-US" sz="1600" dirty="0" smtClean="0"/>
              <a:t>(</a:t>
            </a:r>
            <a:r>
              <a:rPr lang="en-US" sz="1600" dirty="0"/>
              <a:t>40 character </a:t>
            </a:r>
            <a:r>
              <a:rPr lang="en-US" sz="1600" dirty="0" smtClean="0"/>
              <a:t>string of </a:t>
            </a:r>
            <a:r>
              <a:rPr lang="en-US" sz="1600" dirty="0"/>
              <a:t>hex digits) for every commit</a:t>
            </a:r>
            <a:r>
              <a:rPr lang="en-US" sz="1600" dirty="0" smtClean="0"/>
              <a:t>.</a:t>
            </a:r>
          </a:p>
          <a:p>
            <a:endParaRPr lang="en-US" sz="1600" b="1" dirty="0" smtClean="0"/>
          </a:p>
          <a:p>
            <a:pPr marL="0" indent="0">
              <a:buNone/>
            </a:pPr>
            <a:r>
              <a:rPr lang="en-US" sz="1600" b="1" dirty="0" smtClean="0"/>
              <a:t>git commit internals</a:t>
            </a:r>
          </a:p>
          <a:p>
            <a:r>
              <a:rPr lang="en-US" sz="1600" dirty="0" smtClean="0"/>
              <a:t>When </a:t>
            </a:r>
            <a:r>
              <a:rPr lang="en-US" sz="1600" dirty="0"/>
              <a:t>you commit your change to git, it creates a commit object</a:t>
            </a:r>
          </a:p>
          <a:p>
            <a:r>
              <a:rPr lang="en-US" sz="1600" dirty="0"/>
              <a:t>A commit object represents the complete state of the project, </a:t>
            </a:r>
            <a:r>
              <a:rPr lang="en-US" sz="1600" dirty="0" smtClean="0"/>
              <a:t>includes </a:t>
            </a:r>
            <a:r>
              <a:rPr lang="en-US" sz="1600" dirty="0"/>
              <a:t>all the files in the project</a:t>
            </a:r>
          </a:p>
          <a:p>
            <a:r>
              <a:rPr lang="en-US" sz="1600" dirty="0"/>
              <a:t>The very first commit object has no “parents”</a:t>
            </a:r>
          </a:p>
          <a:p>
            <a:r>
              <a:rPr lang="en-US" sz="1600" dirty="0" smtClean="0"/>
              <a:t>Usually, </a:t>
            </a:r>
            <a:r>
              <a:rPr lang="en-US" sz="1600" dirty="0"/>
              <a:t>you take some commit object, make some changes, and create a new commit object; the original commit object is the parent of the new commit object</a:t>
            </a:r>
          </a:p>
          <a:p>
            <a:r>
              <a:rPr lang="en-US" sz="1600" dirty="0"/>
              <a:t>Hence, most commit objects have a single parent</a:t>
            </a:r>
          </a:p>
          <a:p>
            <a:r>
              <a:rPr lang="en-US" sz="1600" dirty="0"/>
              <a:t>You can also merge two commit objects to form a new </a:t>
            </a:r>
            <a:r>
              <a:rPr lang="en-US" sz="1600" dirty="0" smtClean="0"/>
              <a:t>one, this new </a:t>
            </a:r>
            <a:r>
              <a:rPr lang="en-US" sz="1600" dirty="0"/>
              <a:t>commit object has two </a:t>
            </a:r>
            <a:r>
              <a:rPr lang="en-US" sz="1600" dirty="0" smtClean="0"/>
              <a:t>parents</a:t>
            </a:r>
          </a:p>
        </p:txBody>
      </p:sp>
      <p:sp>
        <p:nvSpPr>
          <p:cNvPr id="7" name="Content Placeholder 2"/>
          <p:cNvSpPr txBox="1">
            <a:spLocks/>
          </p:cNvSpPr>
          <p:nvPr/>
        </p:nvSpPr>
        <p:spPr>
          <a:xfrm>
            <a:off x="4800600" y="1417639"/>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smtClean="0"/>
          </a:p>
        </p:txBody>
      </p:sp>
      <p:sp>
        <p:nvSpPr>
          <p:cNvPr id="3" name="TextBox 2"/>
          <p:cNvSpPr txBox="1"/>
          <p:nvPr/>
        </p:nvSpPr>
        <p:spPr>
          <a:xfrm>
            <a:off x="6400800" y="5867402"/>
            <a:ext cx="1676400" cy="276999"/>
          </a:xfrm>
          <a:prstGeom prst="rect">
            <a:avLst/>
          </a:prstGeom>
          <a:noFill/>
        </p:spPr>
        <p:txBody>
          <a:bodyPr wrap="square" rtlCol="0">
            <a:spAutoFit/>
          </a:bodyPr>
          <a:lstStyle/>
          <a:p>
            <a:r>
              <a:rPr lang="en-US" sz="1200" dirty="0" smtClean="0">
                <a:solidFill>
                  <a:srgbClr val="FF0000"/>
                </a:solidFill>
              </a:rPr>
              <a:t>All circles are commit</a:t>
            </a:r>
            <a:endParaRPr lang="en-US" sz="1200" dirty="0">
              <a:solidFill>
                <a:srgbClr val="FF0000"/>
              </a:solidFill>
            </a:endParaRPr>
          </a:p>
        </p:txBody>
      </p:sp>
      <p:grpSp>
        <p:nvGrpSpPr>
          <p:cNvPr id="9" name="Group 8"/>
          <p:cNvGrpSpPr/>
          <p:nvPr/>
        </p:nvGrpSpPr>
        <p:grpSpPr>
          <a:xfrm>
            <a:off x="5435600" y="1447800"/>
            <a:ext cx="3251200" cy="1828800"/>
            <a:chOff x="6400800" y="533400"/>
            <a:chExt cx="2438400" cy="1371600"/>
          </a:xfrm>
        </p:grpSpPr>
        <p:sp>
          <p:nvSpPr>
            <p:cNvPr id="10" name="Rounded Rectangle 9"/>
            <p:cNvSpPr/>
            <p:nvPr/>
          </p:nvSpPr>
          <p:spPr>
            <a:xfrm>
              <a:off x="6400800" y="540751"/>
              <a:ext cx="732225" cy="355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Working directory</a:t>
              </a:r>
              <a:endParaRPr lang="en-US" sz="1200" dirty="0"/>
            </a:p>
          </p:txBody>
        </p:sp>
        <p:sp>
          <p:nvSpPr>
            <p:cNvPr id="11" name="Rounded Rectangle 10"/>
            <p:cNvSpPr/>
            <p:nvPr/>
          </p:nvSpPr>
          <p:spPr>
            <a:xfrm>
              <a:off x="7252926" y="533400"/>
              <a:ext cx="732225" cy="3557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smtClean="0"/>
                <a:t>Staging area</a:t>
              </a:r>
              <a:endParaRPr lang="en-US" sz="1400" dirty="0"/>
            </a:p>
          </p:txBody>
        </p:sp>
        <p:sp>
          <p:nvSpPr>
            <p:cNvPr id="12" name="Rounded Rectangle 11"/>
            <p:cNvSpPr/>
            <p:nvPr/>
          </p:nvSpPr>
          <p:spPr>
            <a:xfrm>
              <a:off x="8106975" y="533400"/>
              <a:ext cx="732225" cy="3557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Local repo</a:t>
              </a:r>
              <a:endParaRPr lang="en-US" sz="1400" b="1" dirty="0"/>
            </a:p>
          </p:txBody>
        </p:sp>
        <p:cxnSp>
          <p:nvCxnSpPr>
            <p:cNvPr id="13" name="Straight Connector 12"/>
            <p:cNvCxnSpPr>
              <a:stCxn id="10" idx="2"/>
            </p:cNvCxnSpPr>
            <p:nvPr/>
          </p:nvCxnSpPr>
          <p:spPr>
            <a:xfrm>
              <a:off x="6766913" y="896547"/>
              <a:ext cx="0" cy="1008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p:cNvCxnSpPr>
            <p:nvPr/>
          </p:nvCxnSpPr>
          <p:spPr>
            <a:xfrm>
              <a:off x="7619038" y="889196"/>
              <a:ext cx="0" cy="1015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2"/>
            </p:cNvCxnSpPr>
            <p:nvPr/>
          </p:nvCxnSpPr>
          <p:spPr>
            <a:xfrm>
              <a:off x="8473087" y="889196"/>
              <a:ext cx="0" cy="10158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6766913" y="1060938"/>
              <a:ext cx="852126" cy="336159"/>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git add</a:t>
              </a:r>
              <a:endParaRPr lang="en-US" sz="1200" b="1" dirty="0"/>
            </a:p>
          </p:txBody>
        </p:sp>
        <p:sp>
          <p:nvSpPr>
            <p:cNvPr id="17" name="Right Arrow 16"/>
            <p:cNvSpPr/>
            <p:nvPr/>
          </p:nvSpPr>
          <p:spPr>
            <a:xfrm>
              <a:off x="7620000" y="1416441"/>
              <a:ext cx="852126" cy="336159"/>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git commit</a:t>
              </a:r>
              <a:endParaRPr lang="en-US" sz="1200" b="1" dirty="0"/>
            </a:p>
          </p:txBody>
        </p:sp>
      </p:grpSp>
    </p:spTree>
    <p:extLst>
      <p:ext uri="{BB962C8B-B14F-4D97-AF65-F5344CB8AC3E}">
        <p14:creationId xmlns:p14="http://schemas.microsoft.com/office/powerpoint/2010/main" val="1899396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180609" cy="1143000"/>
          </a:xfrm>
        </p:spPr>
        <p:txBody>
          <a:bodyPr/>
          <a:lstStyle/>
          <a:p>
            <a:pPr algn="l"/>
            <a:r>
              <a:rPr lang="en-US" dirty="0" smtClean="0"/>
              <a:t>git commit</a:t>
            </a:r>
            <a:endParaRPr lang="en-US" dirty="0"/>
          </a:p>
        </p:txBody>
      </p:sp>
      <p:sp>
        <p:nvSpPr>
          <p:cNvPr id="6" name="Content Placeholder 2"/>
          <p:cNvSpPr txBox="1">
            <a:spLocks/>
          </p:cNvSpPr>
          <p:nvPr/>
        </p:nvSpPr>
        <p:spPr>
          <a:xfrm>
            <a:off x="304800" y="1676400"/>
            <a:ext cx="8229600"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Before </a:t>
            </a:r>
            <a:r>
              <a:rPr lang="en-US" sz="1600" dirty="0"/>
              <a:t>we commit files in project must be in the staging area</a:t>
            </a:r>
          </a:p>
          <a:p>
            <a:r>
              <a:rPr lang="en-US" sz="1600" dirty="0"/>
              <a:t>Generates a unique </a:t>
            </a:r>
            <a:r>
              <a:rPr lang="en-US" sz="1600" b="1" dirty="0"/>
              <a:t>SHA-1 hash </a:t>
            </a:r>
            <a:br>
              <a:rPr lang="en-US" sz="1600" b="1" dirty="0"/>
            </a:br>
            <a:r>
              <a:rPr lang="en-US" sz="1600" dirty="0"/>
              <a:t>(40 character string of hex digits) for every commit.</a:t>
            </a:r>
            <a:endParaRPr lang="en-US" sz="1600" dirty="0" smtClean="0"/>
          </a:p>
          <a:p>
            <a:endParaRPr lang="en-US" sz="1600" b="1" dirty="0"/>
          </a:p>
          <a:p>
            <a:r>
              <a:rPr lang="en-US" sz="1600" b="1" dirty="0" smtClean="0">
                <a:solidFill>
                  <a:srgbClr val="0000FF"/>
                </a:solidFill>
              </a:rPr>
              <a:t>git commit</a:t>
            </a:r>
            <a:r>
              <a:rPr lang="en-US" sz="1600" b="1" dirty="0" smtClean="0"/>
              <a:t> 		</a:t>
            </a:r>
          </a:p>
          <a:p>
            <a:pPr lvl="1"/>
            <a:r>
              <a:rPr lang="en-US" sz="1400" b="1" dirty="0" smtClean="0"/>
              <a:t>Opens VIM by default – You can type I and start typing the comments and then [ESC] :</a:t>
            </a:r>
            <a:r>
              <a:rPr lang="en-US" sz="1400" b="1" dirty="0" err="1" smtClean="0"/>
              <a:t>wq</a:t>
            </a:r>
            <a:r>
              <a:rPr lang="en-US" sz="1400" b="1" dirty="0" smtClean="0"/>
              <a:t> to save and exit</a:t>
            </a:r>
            <a:endParaRPr lang="en-US" sz="1400" dirty="0" smtClean="0"/>
          </a:p>
        </p:txBody>
      </p:sp>
      <p:grpSp>
        <p:nvGrpSpPr>
          <p:cNvPr id="3" name="Group 2"/>
          <p:cNvGrpSpPr/>
          <p:nvPr/>
        </p:nvGrpSpPr>
        <p:grpSpPr>
          <a:xfrm>
            <a:off x="6400800" y="533400"/>
            <a:ext cx="2438400" cy="1371600"/>
            <a:chOff x="6400800" y="533400"/>
            <a:chExt cx="2438400" cy="1371600"/>
          </a:xfrm>
        </p:grpSpPr>
        <p:sp>
          <p:nvSpPr>
            <p:cNvPr id="9" name="Rounded Rectangle 8"/>
            <p:cNvSpPr/>
            <p:nvPr/>
          </p:nvSpPr>
          <p:spPr>
            <a:xfrm>
              <a:off x="6400800" y="540751"/>
              <a:ext cx="732225" cy="355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Working directory</a:t>
              </a:r>
              <a:endParaRPr lang="en-US" sz="1100" dirty="0"/>
            </a:p>
          </p:txBody>
        </p:sp>
        <p:sp>
          <p:nvSpPr>
            <p:cNvPr id="10" name="Rounded Rectangle 9"/>
            <p:cNvSpPr/>
            <p:nvPr/>
          </p:nvSpPr>
          <p:spPr>
            <a:xfrm>
              <a:off x="7252926" y="533400"/>
              <a:ext cx="732225" cy="3557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Staging area</a:t>
              </a:r>
              <a:endParaRPr lang="en-US" sz="1200" dirty="0"/>
            </a:p>
          </p:txBody>
        </p:sp>
        <p:sp>
          <p:nvSpPr>
            <p:cNvPr id="11" name="Rounded Rectangle 10"/>
            <p:cNvSpPr/>
            <p:nvPr/>
          </p:nvSpPr>
          <p:spPr>
            <a:xfrm>
              <a:off x="8106975" y="533400"/>
              <a:ext cx="732225" cy="3557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smtClean="0"/>
                <a:t>Local repo</a:t>
              </a:r>
              <a:endParaRPr lang="en-US" sz="1200" b="1" dirty="0"/>
            </a:p>
          </p:txBody>
        </p:sp>
        <p:cxnSp>
          <p:nvCxnSpPr>
            <p:cNvPr id="12" name="Straight Connector 11"/>
            <p:cNvCxnSpPr>
              <a:stCxn id="9" idx="2"/>
            </p:cNvCxnSpPr>
            <p:nvPr/>
          </p:nvCxnSpPr>
          <p:spPr>
            <a:xfrm>
              <a:off x="6766913" y="896547"/>
              <a:ext cx="0" cy="1008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2"/>
            </p:cNvCxnSpPr>
            <p:nvPr/>
          </p:nvCxnSpPr>
          <p:spPr>
            <a:xfrm>
              <a:off x="7619038" y="889196"/>
              <a:ext cx="0" cy="1015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p:cNvCxnSpPr>
            <p:nvPr/>
          </p:nvCxnSpPr>
          <p:spPr>
            <a:xfrm>
              <a:off x="8473087" y="889196"/>
              <a:ext cx="0" cy="10158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6766913" y="1060938"/>
              <a:ext cx="852126" cy="336159"/>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git add</a:t>
              </a:r>
              <a:endParaRPr lang="en-US" sz="1100" b="1" dirty="0"/>
            </a:p>
          </p:txBody>
        </p:sp>
        <p:sp>
          <p:nvSpPr>
            <p:cNvPr id="16" name="Right Arrow 15"/>
            <p:cNvSpPr/>
            <p:nvPr/>
          </p:nvSpPr>
          <p:spPr>
            <a:xfrm>
              <a:off x="7620000" y="1416441"/>
              <a:ext cx="852126" cy="336159"/>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git commit</a:t>
              </a:r>
              <a:endParaRPr lang="en-US" sz="1000" b="1" dirty="0"/>
            </a:p>
          </p:txBody>
        </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479"/>
          <a:stretch/>
        </p:blipFill>
        <p:spPr bwMode="auto">
          <a:xfrm>
            <a:off x="104776" y="3890515"/>
            <a:ext cx="4543425" cy="22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044" y="3933827"/>
            <a:ext cx="37719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4019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1600202"/>
            <a:ext cx="4114800" cy="4525963"/>
          </a:xfrm>
        </p:spPr>
        <p:txBody>
          <a:bodyPr>
            <a:normAutofit/>
          </a:bodyPr>
          <a:lstStyle/>
          <a:p>
            <a:r>
              <a:rPr lang="en-US" sz="2000" dirty="0" smtClean="0"/>
              <a:t>About git</a:t>
            </a:r>
          </a:p>
          <a:p>
            <a:r>
              <a:rPr lang="en-US" sz="2000" dirty="0" smtClean="0"/>
              <a:t>concepts &amp; terminology</a:t>
            </a:r>
          </a:p>
          <a:p>
            <a:r>
              <a:rPr lang="en-US" sz="2000" b="1" dirty="0" smtClean="0"/>
              <a:t>Git Local</a:t>
            </a:r>
          </a:p>
          <a:p>
            <a:pPr lvl="1"/>
            <a:r>
              <a:rPr lang="en-US" sz="1800" dirty="0"/>
              <a:t>basic commands </a:t>
            </a:r>
            <a:endParaRPr lang="en-US" sz="1800" dirty="0" smtClean="0"/>
          </a:p>
          <a:p>
            <a:pPr lvl="1"/>
            <a:r>
              <a:rPr lang="en-US" sz="1800" dirty="0" smtClean="0"/>
              <a:t>Undo’s</a:t>
            </a:r>
          </a:p>
          <a:p>
            <a:pPr lvl="1"/>
            <a:r>
              <a:rPr lang="en-US" sz="1800" dirty="0" smtClean="0"/>
              <a:t>Resets</a:t>
            </a:r>
          </a:p>
          <a:p>
            <a:pPr lvl="1"/>
            <a:r>
              <a:rPr lang="en-US" sz="1800" dirty="0" smtClean="0"/>
              <a:t>Stash</a:t>
            </a:r>
          </a:p>
          <a:p>
            <a:pPr lvl="1"/>
            <a:r>
              <a:rPr lang="en-US" sz="1800" dirty="0" smtClean="0"/>
              <a:t>Branching</a:t>
            </a:r>
          </a:p>
          <a:p>
            <a:pPr lvl="1"/>
            <a:r>
              <a:rPr lang="en-US" sz="1800" dirty="0" err="1" smtClean="0"/>
              <a:t>Reflog</a:t>
            </a:r>
            <a:endParaRPr lang="en-US" sz="1800" dirty="0" smtClean="0"/>
          </a:p>
          <a:p>
            <a:pPr lvl="1"/>
            <a:r>
              <a:rPr lang="en-US" sz="1800" dirty="0" smtClean="0"/>
              <a:t>Rebase </a:t>
            </a:r>
          </a:p>
          <a:p>
            <a:pPr lvl="1"/>
            <a:r>
              <a:rPr lang="en-US" sz="1800" dirty="0" smtClean="0"/>
              <a:t>Handling Conflicts</a:t>
            </a:r>
          </a:p>
        </p:txBody>
      </p:sp>
      <p:sp>
        <p:nvSpPr>
          <p:cNvPr id="4" name="Content Placeholder 2"/>
          <p:cNvSpPr txBox="1">
            <a:spLocks/>
          </p:cNvSpPr>
          <p:nvPr/>
        </p:nvSpPr>
        <p:spPr>
          <a:xfrm>
            <a:off x="4876800" y="1600202"/>
            <a:ext cx="4114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Internals</a:t>
            </a:r>
          </a:p>
          <a:p>
            <a:r>
              <a:rPr lang="en-US" sz="2000" dirty="0"/>
              <a:t>Architecture</a:t>
            </a:r>
          </a:p>
          <a:p>
            <a:r>
              <a:rPr lang="en-US" sz="2000" dirty="0"/>
              <a:t>Hashes</a:t>
            </a:r>
          </a:p>
          <a:p>
            <a:r>
              <a:rPr lang="en-US" sz="2000" dirty="0"/>
              <a:t>Objects</a:t>
            </a:r>
          </a:p>
          <a:p>
            <a:r>
              <a:rPr lang="en-US" sz="2000" dirty="0"/>
              <a:t>.git directory</a:t>
            </a:r>
          </a:p>
          <a:p>
            <a:r>
              <a:rPr lang="en-US" sz="2000" dirty="0"/>
              <a:t>commit, tree &amp; blob</a:t>
            </a:r>
          </a:p>
          <a:p>
            <a:r>
              <a:rPr lang="en-US" sz="2000" dirty="0"/>
              <a:t>git cat-file</a:t>
            </a:r>
          </a:p>
          <a:p>
            <a:r>
              <a:rPr lang="en-US" sz="2000" dirty="0"/>
              <a:t>git </a:t>
            </a:r>
            <a:r>
              <a:rPr lang="en-US" sz="2000" dirty="0" err="1"/>
              <a:t>gc</a:t>
            </a:r>
            <a:endParaRPr lang="en-US" sz="2000" dirty="0"/>
          </a:p>
          <a:p>
            <a:r>
              <a:rPr lang="en-US" sz="2000" dirty="0" err="1"/>
              <a:t>ungit</a:t>
            </a:r>
            <a:endParaRPr lang="en-US" sz="2000" dirty="0" smtClean="0"/>
          </a:p>
        </p:txBody>
      </p:sp>
    </p:spTree>
    <p:extLst>
      <p:ext uri="{BB962C8B-B14F-4D97-AF65-F5344CB8AC3E}">
        <p14:creationId xmlns:p14="http://schemas.microsoft.com/office/powerpoint/2010/main" val="2690182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file &amp; Inline commit</a:t>
            </a:r>
            <a:endParaRPr lang="en-US" dirty="0"/>
          </a:p>
        </p:txBody>
      </p:sp>
      <p:sp>
        <p:nvSpPr>
          <p:cNvPr id="3" name="Content Placeholder 2"/>
          <p:cNvSpPr>
            <a:spLocks noGrp="1"/>
          </p:cNvSpPr>
          <p:nvPr>
            <p:ph idx="1"/>
          </p:nvPr>
        </p:nvSpPr>
        <p:spPr>
          <a:xfrm>
            <a:off x="457200" y="1524000"/>
            <a:ext cx="3581400" cy="5029200"/>
          </a:xfrm>
        </p:spPr>
        <p:txBody>
          <a:bodyPr>
            <a:normAutofit/>
          </a:bodyPr>
          <a:lstStyle/>
          <a:p>
            <a:pPr marL="0" indent="0">
              <a:buNone/>
            </a:pPr>
            <a:r>
              <a:rPr lang="en-US" sz="2000" b="1" dirty="0"/>
              <a:t>git rm </a:t>
            </a:r>
          </a:p>
          <a:p>
            <a:pPr marL="571500" indent="-514350">
              <a:buFont typeface="+mj-lt"/>
              <a:buAutoNum type="arabicPeriod"/>
            </a:pPr>
            <a:r>
              <a:rPr lang="en-US" sz="1800" dirty="0"/>
              <a:t>Removes the file from working directory </a:t>
            </a:r>
          </a:p>
          <a:p>
            <a:pPr marL="571500" indent="-514350">
              <a:buFont typeface="+mj-lt"/>
              <a:buAutoNum type="arabicPeriod"/>
            </a:pPr>
            <a:r>
              <a:rPr lang="en-US" sz="1800" dirty="0"/>
              <a:t>Stages the file for </a:t>
            </a:r>
            <a:r>
              <a:rPr lang="en-US" sz="1800" dirty="0" smtClean="0"/>
              <a:t>removal</a:t>
            </a:r>
          </a:p>
          <a:p>
            <a:pPr marL="571500" indent="-514350">
              <a:buFont typeface="+mj-lt"/>
              <a:buAutoNum type="arabicPeriod"/>
            </a:pPr>
            <a:endParaRPr lang="en-US" sz="1800" dirty="0"/>
          </a:p>
          <a:p>
            <a:pPr marL="57150" indent="0">
              <a:buNone/>
            </a:pPr>
            <a:endParaRPr lang="en-US" sz="1800" dirty="0" smtClean="0"/>
          </a:p>
          <a:p>
            <a:pPr marL="57150" indent="0">
              <a:buNone/>
            </a:pPr>
            <a:endParaRPr lang="en-US" sz="1800" dirty="0" smtClean="0"/>
          </a:p>
          <a:p>
            <a:pPr marL="57150" indent="0">
              <a:buNone/>
            </a:pPr>
            <a:r>
              <a:rPr lang="en-US" sz="1800" b="1" dirty="0" smtClean="0"/>
              <a:t>git commit –m </a:t>
            </a:r>
          </a:p>
          <a:p>
            <a:pPr indent="-285750"/>
            <a:r>
              <a:rPr lang="en-US" sz="1800" dirty="0" smtClean="0"/>
              <a:t>Lets you commit inline without opening VIM</a:t>
            </a:r>
          </a:p>
          <a:p>
            <a:pPr indent="-285750"/>
            <a:endParaRPr lang="en-US" sz="1800" dirty="0"/>
          </a:p>
          <a:p>
            <a:pPr marL="57150" indent="0">
              <a:buNone/>
            </a:pPr>
            <a:r>
              <a:rPr lang="en-US" sz="1800" b="1" dirty="0"/>
              <a:t>git </a:t>
            </a:r>
            <a:r>
              <a:rPr lang="en-US" sz="1800" b="1" dirty="0" err="1" smtClean="0"/>
              <a:t>ls</a:t>
            </a:r>
            <a:r>
              <a:rPr lang="en-US" sz="1800" b="1" dirty="0" smtClean="0"/>
              <a:t>-files</a:t>
            </a:r>
          </a:p>
          <a:p>
            <a:pPr indent="-285750"/>
            <a:r>
              <a:rPr lang="en-US" sz="1800" dirty="0" smtClean="0"/>
              <a:t>Lists files in the repository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148" y="1505140"/>
            <a:ext cx="4679252" cy="504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91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commit</a:t>
            </a:r>
            <a:endParaRPr lang="en-US" dirty="0"/>
          </a:p>
        </p:txBody>
      </p:sp>
      <p:sp>
        <p:nvSpPr>
          <p:cNvPr id="6" name="Content Placeholder 2"/>
          <p:cNvSpPr txBox="1">
            <a:spLocks/>
          </p:cNvSpPr>
          <p:nvPr/>
        </p:nvSpPr>
        <p:spPr>
          <a:xfrm>
            <a:off x="304800" y="1219203"/>
            <a:ext cx="7772400" cy="5029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None/>
            </a:pPr>
            <a:r>
              <a:rPr lang="en-US" sz="1800" b="1" dirty="0"/>
              <a:t>Committing specific files</a:t>
            </a:r>
            <a:endParaRPr lang="en-US" sz="1600" b="1" dirty="0"/>
          </a:p>
          <a:p>
            <a:r>
              <a:rPr lang="en-US" sz="1600" b="1" dirty="0">
                <a:solidFill>
                  <a:srgbClr val="0000FF"/>
                </a:solidFill>
              </a:rPr>
              <a:t>git commit -m "Second" </a:t>
            </a:r>
            <a:r>
              <a:rPr lang="en-US" sz="1600" b="1" dirty="0">
                <a:solidFill>
                  <a:srgbClr val="FF0000"/>
                </a:solidFill>
              </a:rPr>
              <a:t>second.txt</a:t>
            </a:r>
          </a:p>
          <a:p>
            <a:pPr marL="0" indent="0">
              <a:buNone/>
            </a:pPr>
            <a:endParaRPr lang="en-US" sz="1800" b="1" dirty="0" smtClean="0"/>
          </a:p>
          <a:p>
            <a:pPr marL="0" indent="0">
              <a:buNone/>
            </a:pPr>
            <a:r>
              <a:rPr lang="en-US" sz="1800" b="1" dirty="0" smtClean="0"/>
              <a:t>Staging </a:t>
            </a:r>
            <a:r>
              <a:rPr lang="en-US" sz="1800" b="1" dirty="0"/>
              <a:t>&amp; Committing with inline comments in a single command</a:t>
            </a:r>
          </a:p>
          <a:p>
            <a:r>
              <a:rPr lang="en-US" sz="1600" b="1" dirty="0">
                <a:solidFill>
                  <a:srgbClr val="0000FF"/>
                </a:solidFill>
              </a:rPr>
              <a:t>git commit </a:t>
            </a:r>
            <a:r>
              <a:rPr lang="en-US" sz="1600" b="1" dirty="0">
                <a:solidFill>
                  <a:srgbClr val="FF0000"/>
                </a:solidFill>
              </a:rPr>
              <a:t>-a</a:t>
            </a:r>
            <a:r>
              <a:rPr lang="en-US" sz="1600" b="1" dirty="0"/>
              <a:t> </a:t>
            </a:r>
            <a:r>
              <a:rPr lang="en-US" sz="1600" b="1" dirty="0">
                <a:solidFill>
                  <a:srgbClr val="0000FF"/>
                </a:solidFill>
              </a:rPr>
              <a:t>-m </a:t>
            </a:r>
            <a:r>
              <a:rPr lang="en-US" sz="1600" b="1" dirty="0" smtClean="0">
                <a:solidFill>
                  <a:srgbClr val="0000FF"/>
                </a:solidFill>
              </a:rPr>
              <a:t>‘Add some comments here’</a:t>
            </a:r>
            <a:endParaRPr lang="en-US" sz="1600" b="1" dirty="0">
              <a:solidFill>
                <a:srgbClr val="0000FF"/>
              </a:solidFill>
            </a:endParaRPr>
          </a:p>
          <a:p>
            <a:pPr marL="0" indent="0">
              <a:buNone/>
            </a:pPr>
            <a:endParaRPr lang="en-US" sz="1800" b="1" dirty="0" smtClean="0"/>
          </a:p>
          <a:p>
            <a:pPr marL="0" indent="0">
              <a:buNone/>
            </a:pPr>
            <a:r>
              <a:rPr lang="en-US" sz="1800" b="1" dirty="0" smtClean="0"/>
              <a:t>Amending commit</a:t>
            </a:r>
          </a:p>
          <a:p>
            <a:pPr marL="0" indent="0">
              <a:buNone/>
            </a:pPr>
            <a:r>
              <a:rPr lang="en-US" sz="1600" dirty="0" smtClean="0"/>
              <a:t>If you had missed adding a file to the recent commit, below command can be used. </a:t>
            </a:r>
            <a:endParaRPr lang="en-US" sz="1800" dirty="0" smtClean="0"/>
          </a:p>
          <a:p>
            <a:r>
              <a:rPr lang="en-US" sz="1600" b="1" dirty="0" smtClean="0">
                <a:solidFill>
                  <a:srgbClr val="0000FF"/>
                </a:solidFill>
              </a:rPr>
              <a:t>git </a:t>
            </a:r>
            <a:r>
              <a:rPr lang="en-US" sz="1600" b="1" dirty="0">
                <a:solidFill>
                  <a:srgbClr val="0000FF"/>
                </a:solidFill>
              </a:rPr>
              <a:t>add </a:t>
            </a:r>
            <a:r>
              <a:rPr lang="en-US" sz="1600" b="1" dirty="0" smtClean="0">
                <a:solidFill>
                  <a:srgbClr val="0000FF"/>
                </a:solidFill>
              </a:rPr>
              <a:t>forgottenfile.txt</a:t>
            </a:r>
          </a:p>
          <a:p>
            <a:r>
              <a:rPr lang="en-US" sz="1600" b="1" dirty="0">
                <a:solidFill>
                  <a:srgbClr val="0000FF"/>
                </a:solidFill>
              </a:rPr>
              <a:t>git commit </a:t>
            </a:r>
            <a:r>
              <a:rPr lang="en-US" sz="1600" b="1" dirty="0">
                <a:solidFill>
                  <a:srgbClr val="FF0000"/>
                </a:solidFill>
              </a:rPr>
              <a:t>--amend --no-edit</a:t>
            </a:r>
          </a:p>
          <a:p>
            <a:pPr lvl="1"/>
            <a:r>
              <a:rPr lang="en-US" sz="1200" dirty="0" smtClean="0"/>
              <a:t>--no-edit means ‘Comment does not change’</a:t>
            </a:r>
          </a:p>
          <a:p>
            <a:r>
              <a:rPr lang="en-US" sz="1600" b="1" dirty="0">
                <a:solidFill>
                  <a:srgbClr val="0000FF"/>
                </a:solidFill>
              </a:rPr>
              <a:t>git commit </a:t>
            </a:r>
            <a:r>
              <a:rPr lang="en-US" sz="1600" b="1" dirty="0">
                <a:solidFill>
                  <a:srgbClr val="FF0000"/>
                </a:solidFill>
              </a:rPr>
              <a:t>--amend -m</a:t>
            </a:r>
            <a:r>
              <a:rPr lang="en-US" sz="1600" b="1" dirty="0">
                <a:solidFill>
                  <a:srgbClr val="0000FF"/>
                </a:solidFill>
              </a:rPr>
              <a:t> “New commit message”</a:t>
            </a:r>
          </a:p>
          <a:p>
            <a:pPr lvl="1"/>
            <a:r>
              <a:rPr lang="en-US" sz="1200" dirty="0" smtClean="0"/>
              <a:t>Lets you change the commit message as well.</a:t>
            </a:r>
          </a:p>
          <a:p>
            <a:pPr lvl="1"/>
            <a:endParaRPr lang="en-US" sz="1200" dirty="0"/>
          </a:p>
          <a:p>
            <a:pPr marL="0" indent="0">
              <a:buNone/>
            </a:pPr>
            <a:r>
              <a:rPr lang="en-US" sz="1800" b="1" dirty="0"/>
              <a:t>Dummy commit</a:t>
            </a:r>
          </a:p>
          <a:p>
            <a:r>
              <a:rPr lang="en-US" sz="1600" b="1" dirty="0">
                <a:solidFill>
                  <a:srgbClr val="0000FF"/>
                </a:solidFill>
              </a:rPr>
              <a:t>git commit </a:t>
            </a:r>
            <a:r>
              <a:rPr lang="en-US" sz="1600" b="1" dirty="0">
                <a:solidFill>
                  <a:srgbClr val="FF0000"/>
                </a:solidFill>
              </a:rPr>
              <a:t>--allow-empty -m</a:t>
            </a:r>
            <a:r>
              <a:rPr lang="en-US" sz="1600" b="1" dirty="0">
                <a:solidFill>
                  <a:srgbClr val="0000FF"/>
                </a:solidFill>
              </a:rPr>
              <a:t> </a:t>
            </a:r>
            <a:r>
              <a:rPr lang="en-US" sz="1600" b="1" dirty="0" smtClean="0">
                <a:solidFill>
                  <a:srgbClr val="0000FF"/>
                </a:solidFill>
              </a:rPr>
              <a:t>‘Initial branch empty commit’</a:t>
            </a:r>
            <a:endParaRPr lang="en-US" sz="1600" b="1" dirty="0">
              <a:solidFill>
                <a:srgbClr val="0000FF"/>
              </a:solidFill>
            </a:endParaRPr>
          </a:p>
        </p:txBody>
      </p:sp>
      <p:sp>
        <p:nvSpPr>
          <p:cNvPr id="7" name="Content Placeholder 2"/>
          <p:cNvSpPr txBox="1">
            <a:spLocks/>
          </p:cNvSpPr>
          <p:nvPr/>
        </p:nvSpPr>
        <p:spPr>
          <a:xfrm>
            <a:off x="4800600" y="1417639"/>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smtClean="0"/>
          </a:p>
        </p:txBody>
      </p:sp>
    </p:spTree>
    <p:extLst>
      <p:ext uri="{BB962C8B-B14F-4D97-AF65-F5344CB8AC3E}">
        <p14:creationId xmlns:p14="http://schemas.microsoft.com/office/powerpoint/2010/main" val="3878542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log</a:t>
            </a:r>
            <a:endParaRPr lang="en-US" dirty="0"/>
          </a:p>
        </p:txBody>
      </p:sp>
      <p:sp>
        <p:nvSpPr>
          <p:cNvPr id="3" name="Content Placeholder 2"/>
          <p:cNvSpPr>
            <a:spLocks noGrp="1"/>
          </p:cNvSpPr>
          <p:nvPr>
            <p:ph idx="1"/>
          </p:nvPr>
        </p:nvSpPr>
        <p:spPr>
          <a:xfrm>
            <a:off x="152400" y="1600202"/>
            <a:ext cx="3657600" cy="4525963"/>
          </a:xfrm>
        </p:spPr>
        <p:txBody>
          <a:bodyPr>
            <a:normAutofit/>
          </a:bodyPr>
          <a:lstStyle/>
          <a:p>
            <a:pPr marL="0" indent="0">
              <a:buNone/>
            </a:pPr>
            <a:r>
              <a:rPr lang="en-US" sz="2000" b="1" dirty="0" smtClean="0"/>
              <a:t>How to read git log information</a:t>
            </a:r>
          </a:p>
          <a:p>
            <a:r>
              <a:rPr lang="en-US" sz="1800" dirty="0" smtClean="0"/>
              <a:t>Latest </a:t>
            </a:r>
            <a:r>
              <a:rPr lang="en-US" sz="1800" dirty="0"/>
              <a:t>at top</a:t>
            </a:r>
          </a:p>
          <a:p>
            <a:r>
              <a:rPr lang="en-US" sz="1800" dirty="0"/>
              <a:t>Each commit contains </a:t>
            </a:r>
            <a:endParaRPr lang="en-US" sz="2000" dirty="0"/>
          </a:p>
          <a:p>
            <a:pPr lvl="1"/>
            <a:r>
              <a:rPr lang="en-US" sz="1600" dirty="0" smtClean="0"/>
              <a:t>SHA-1 hash</a:t>
            </a:r>
          </a:p>
          <a:p>
            <a:pPr lvl="1"/>
            <a:r>
              <a:rPr lang="en-US" sz="1600" dirty="0" smtClean="0"/>
              <a:t>Author name</a:t>
            </a:r>
          </a:p>
          <a:p>
            <a:pPr lvl="1"/>
            <a:r>
              <a:rPr lang="en-US" sz="1600" dirty="0" smtClean="0"/>
              <a:t>Timestamp</a:t>
            </a:r>
          </a:p>
          <a:p>
            <a:pPr lvl="1"/>
            <a:r>
              <a:rPr lang="en-US" sz="1600" dirty="0" smtClean="0"/>
              <a:t>Comments</a:t>
            </a:r>
            <a:endParaRPr lang="en-US" sz="1600" dirty="0"/>
          </a:p>
          <a:p>
            <a:r>
              <a:rPr lang="en-US" sz="1800" dirty="0"/>
              <a:t>Which branch HEAD is pointing </a:t>
            </a:r>
            <a:r>
              <a:rPr lang="en-US" sz="1800" dirty="0" smtClean="0"/>
              <a:t>to</a:t>
            </a:r>
          </a:p>
          <a:p>
            <a:endParaRPr lang="en-US" sz="2000" dirty="0"/>
          </a:p>
          <a:p>
            <a:pPr marL="0" indent="0">
              <a:buNone/>
            </a:pPr>
            <a:r>
              <a:rPr lang="en-US" sz="1600" b="1" dirty="0">
                <a:solidFill>
                  <a:srgbClr val="0000FF"/>
                </a:solidFill>
              </a:rPr>
              <a:t>git log –p</a:t>
            </a:r>
          </a:p>
          <a:p>
            <a:r>
              <a:rPr lang="en-US" sz="1800" dirty="0" smtClean="0"/>
              <a:t>Show changes in each commit (output could be big)</a:t>
            </a:r>
            <a:endParaRPr lang="en-US" sz="2000" dirty="0" smtClean="0"/>
          </a:p>
          <a:p>
            <a:endParaRPr 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06880"/>
            <a:ext cx="5154930" cy="385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96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log -&gt; git graph</a:t>
            </a:r>
            <a:endParaRPr lang="en-US" dirty="0"/>
          </a:p>
        </p:txBody>
      </p:sp>
      <p:sp>
        <p:nvSpPr>
          <p:cNvPr id="6" name="Content Placeholder 2"/>
          <p:cNvSpPr txBox="1">
            <a:spLocks/>
          </p:cNvSpPr>
          <p:nvPr/>
        </p:nvSpPr>
        <p:spPr>
          <a:xfrm>
            <a:off x="304800" y="1219203"/>
            <a:ext cx="7772400" cy="1752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i="1" dirty="0" smtClean="0"/>
              <a:t>Reduced the git log output to one line</a:t>
            </a:r>
          </a:p>
          <a:p>
            <a:pPr marL="742950" lvl="2" indent="-342900">
              <a:lnSpc>
                <a:spcPct val="90000"/>
              </a:lnSpc>
            </a:pPr>
            <a:r>
              <a:rPr lang="en-US" sz="1600" b="1" dirty="0">
                <a:solidFill>
                  <a:srgbClr val="0000FF"/>
                </a:solidFill>
              </a:rPr>
              <a:t>git log --all --decorate --</a:t>
            </a:r>
            <a:r>
              <a:rPr lang="en-US" sz="1600" b="1" dirty="0" err="1">
                <a:solidFill>
                  <a:srgbClr val="0000FF"/>
                </a:solidFill>
              </a:rPr>
              <a:t>oneline</a:t>
            </a:r>
            <a:r>
              <a:rPr lang="en-US" sz="1600" b="1" dirty="0">
                <a:solidFill>
                  <a:srgbClr val="0000FF"/>
                </a:solidFill>
              </a:rPr>
              <a:t> --graph</a:t>
            </a:r>
          </a:p>
          <a:p>
            <a:r>
              <a:rPr lang="en-US" sz="1800" i="1" dirty="0" smtClean="0"/>
              <a:t>Use alias to shorten the long commands</a:t>
            </a:r>
          </a:p>
          <a:p>
            <a:pPr lvl="1"/>
            <a:r>
              <a:rPr lang="en-US" sz="1600" b="1" dirty="0">
                <a:solidFill>
                  <a:srgbClr val="0000FF"/>
                </a:solidFill>
              </a:rPr>
              <a:t>git </a:t>
            </a:r>
            <a:r>
              <a:rPr lang="en-US" sz="1600" b="1" dirty="0" err="1">
                <a:solidFill>
                  <a:srgbClr val="0000FF"/>
                </a:solidFill>
              </a:rPr>
              <a:t>config</a:t>
            </a:r>
            <a:r>
              <a:rPr lang="en-US" sz="1600" b="1" dirty="0">
                <a:solidFill>
                  <a:srgbClr val="0000FF"/>
                </a:solidFill>
              </a:rPr>
              <a:t> --global </a:t>
            </a:r>
            <a:r>
              <a:rPr lang="en-US" sz="1600" b="1" dirty="0" err="1">
                <a:solidFill>
                  <a:srgbClr val="0000FF"/>
                </a:solidFill>
              </a:rPr>
              <a:t>alias.graph</a:t>
            </a:r>
            <a:r>
              <a:rPr lang="en-US" sz="1600" b="1" dirty="0">
                <a:solidFill>
                  <a:srgbClr val="0000FF"/>
                </a:solidFill>
              </a:rPr>
              <a:t> "log --all --decorate --</a:t>
            </a:r>
            <a:r>
              <a:rPr lang="en-US" sz="1600" b="1" dirty="0" err="1">
                <a:solidFill>
                  <a:srgbClr val="0000FF"/>
                </a:solidFill>
              </a:rPr>
              <a:t>oneline</a:t>
            </a:r>
            <a:r>
              <a:rPr lang="en-US" sz="1600" b="1" dirty="0">
                <a:solidFill>
                  <a:srgbClr val="0000FF"/>
                </a:solidFill>
              </a:rPr>
              <a:t> --graph"</a:t>
            </a:r>
          </a:p>
          <a:p>
            <a:pPr lvl="1"/>
            <a:endParaRPr lang="en-US" sz="1400" b="1" dirty="0"/>
          </a:p>
        </p:txBody>
      </p:sp>
      <p:sp>
        <p:nvSpPr>
          <p:cNvPr id="7" name="Content Placeholder 2"/>
          <p:cNvSpPr txBox="1">
            <a:spLocks/>
          </p:cNvSpPr>
          <p:nvPr/>
        </p:nvSpPr>
        <p:spPr>
          <a:xfrm>
            <a:off x="4800600" y="1417639"/>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smtClean="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0863" b="42461"/>
          <a:stretch/>
        </p:blipFill>
        <p:spPr bwMode="auto">
          <a:xfrm>
            <a:off x="1142056" y="2743200"/>
            <a:ext cx="6706544" cy="55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 y="6400800"/>
            <a:ext cx="4348242" cy="338554"/>
          </a:xfrm>
          <a:prstGeom prst="rect">
            <a:avLst/>
          </a:prstGeom>
          <a:noFill/>
        </p:spPr>
        <p:txBody>
          <a:bodyPr wrap="none" rtlCol="0">
            <a:spAutoFit/>
          </a:bodyPr>
          <a:lstStyle/>
          <a:p>
            <a:r>
              <a:rPr lang="en-US" sz="1600" dirty="0" smtClean="0">
                <a:solidFill>
                  <a:srgbClr val="0000FF"/>
                </a:solidFill>
              </a:rPr>
              <a:t>NOTE : Use “git </a:t>
            </a:r>
            <a:r>
              <a:rPr lang="en-US" sz="1600" dirty="0" err="1" smtClean="0">
                <a:solidFill>
                  <a:srgbClr val="0000FF"/>
                </a:solidFill>
              </a:rPr>
              <a:t>config</a:t>
            </a:r>
            <a:r>
              <a:rPr lang="en-US" sz="1600" dirty="0" smtClean="0">
                <a:solidFill>
                  <a:srgbClr val="0000FF"/>
                </a:solidFill>
              </a:rPr>
              <a:t> --list” to see the global alias</a:t>
            </a:r>
            <a:endParaRPr lang="en-US" sz="1600" dirty="0">
              <a:solidFill>
                <a:srgbClr val="0000FF"/>
              </a:solidFill>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1" y="3759475"/>
            <a:ext cx="6182064" cy="147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087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log -&gt; git </a:t>
            </a:r>
            <a:r>
              <a:rPr lang="en-US" dirty="0" err="1" smtClean="0"/>
              <a:t>lofi</a:t>
            </a:r>
            <a:endParaRPr lang="en-US" dirty="0"/>
          </a:p>
        </p:txBody>
      </p:sp>
      <p:sp>
        <p:nvSpPr>
          <p:cNvPr id="6" name="Content Placeholder 2"/>
          <p:cNvSpPr txBox="1">
            <a:spLocks/>
          </p:cNvSpPr>
          <p:nvPr/>
        </p:nvSpPr>
        <p:spPr>
          <a:xfrm>
            <a:off x="304800" y="1219201"/>
            <a:ext cx="7772400" cy="1447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i="1" dirty="0" smtClean="0"/>
              <a:t>Lets you know the files changed in each commit</a:t>
            </a:r>
          </a:p>
          <a:p>
            <a:pPr lvl="1"/>
            <a:r>
              <a:rPr lang="en-US" sz="1600" b="1" dirty="0">
                <a:solidFill>
                  <a:srgbClr val="0000FF"/>
                </a:solidFill>
              </a:rPr>
              <a:t>git log --</a:t>
            </a:r>
            <a:r>
              <a:rPr lang="en-US" sz="1600" b="1" dirty="0" err="1">
                <a:solidFill>
                  <a:srgbClr val="0000FF"/>
                </a:solidFill>
              </a:rPr>
              <a:t>oneline</a:t>
            </a:r>
            <a:r>
              <a:rPr lang="en-US" sz="1600" b="1" dirty="0">
                <a:solidFill>
                  <a:srgbClr val="0000FF"/>
                </a:solidFill>
              </a:rPr>
              <a:t> --name-status --graph</a:t>
            </a:r>
          </a:p>
          <a:p>
            <a:r>
              <a:rPr lang="en-US" sz="1800" i="1" dirty="0" smtClean="0"/>
              <a:t>Use alias to shorten the long commands</a:t>
            </a:r>
          </a:p>
          <a:p>
            <a:pPr marL="742950" lvl="2" indent="-342900">
              <a:lnSpc>
                <a:spcPct val="90000"/>
              </a:lnSpc>
            </a:pPr>
            <a:r>
              <a:rPr lang="en-US" sz="1600" b="1" dirty="0">
                <a:solidFill>
                  <a:srgbClr val="0000FF"/>
                </a:solidFill>
              </a:rPr>
              <a:t>git </a:t>
            </a:r>
            <a:r>
              <a:rPr lang="en-US" sz="1600" b="1" dirty="0" err="1">
                <a:solidFill>
                  <a:srgbClr val="0000FF"/>
                </a:solidFill>
              </a:rPr>
              <a:t>config</a:t>
            </a:r>
            <a:r>
              <a:rPr lang="en-US" sz="1600" b="1" dirty="0">
                <a:solidFill>
                  <a:srgbClr val="0000FF"/>
                </a:solidFill>
              </a:rPr>
              <a:t> --global </a:t>
            </a:r>
            <a:r>
              <a:rPr lang="en-US" sz="1600" b="1" dirty="0" err="1">
                <a:solidFill>
                  <a:srgbClr val="0000FF"/>
                </a:solidFill>
              </a:rPr>
              <a:t>alias.lofi</a:t>
            </a:r>
            <a:r>
              <a:rPr lang="en-US" sz="1600" b="1" dirty="0">
                <a:solidFill>
                  <a:srgbClr val="0000FF"/>
                </a:solidFill>
              </a:rPr>
              <a:t> "log --</a:t>
            </a:r>
            <a:r>
              <a:rPr lang="en-US" sz="1600" b="1" dirty="0" err="1">
                <a:solidFill>
                  <a:srgbClr val="0000FF"/>
                </a:solidFill>
              </a:rPr>
              <a:t>oneline</a:t>
            </a:r>
            <a:r>
              <a:rPr lang="en-US" sz="1600" b="1" dirty="0">
                <a:solidFill>
                  <a:srgbClr val="0000FF"/>
                </a:solidFill>
              </a:rPr>
              <a:t> --name-status --graph"</a:t>
            </a:r>
          </a:p>
        </p:txBody>
      </p:sp>
      <p:sp>
        <p:nvSpPr>
          <p:cNvPr id="7" name="Content Placeholder 2"/>
          <p:cNvSpPr txBox="1">
            <a:spLocks/>
          </p:cNvSpPr>
          <p:nvPr/>
        </p:nvSpPr>
        <p:spPr>
          <a:xfrm>
            <a:off x="4800600" y="1417639"/>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smtClean="0"/>
          </a:p>
        </p:txBody>
      </p:sp>
      <p:sp>
        <p:nvSpPr>
          <p:cNvPr id="3" name="TextBox 2"/>
          <p:cNvSpPr txBox="1"/>
          <p:nvPr/>
        </p:nvSpPr>
        <p:spPr>
          <a:xfrm>
            <a:off x="304800" y="6400800"/>
            <a:ext cx="4348242" cy="338554"/>
          </a:xfrm>
          <a:prstGeom prst="rect">
            <a:avLst/>
          </a:prstGeom>
          <a:noFill/>
        </p:spPr>
        <p:txBody>
          <a:bodyPr wrap="none" rtlCol="0">
            <a:spAutoFit/>
          </a:bodyPr>
          <a:lstStyle/>
          <a:p>
            <a:r>
              <a:rPr lang="en-US" sz="1600" dirty="0" smtClean="0">
                <a:solidFill>
                  <a:srgbClr val="0000FF"/>
                </a:solidFill>
              </a:rPr>
              <a:t>NOTE : Use “git </a:t>
            </a:r>
            <a:r>
              <a:rPr lang="en-US" sz="1600" dirty="0" err="1" smtClean="0">
                <a:solidFill>
                  <a:srgbClr val="0000FF"/>
                </a:solidFill>
              </a:rPr>
              <a:t>config</a:t>
            </a:r>
            <a:r>
              <a:rPr lang="en-US" sz="1600" dirty="0" smtClean="0">
                <a:solidFill>
                  <a:srgbClr val="0000FF"/>
                </a:solidFill>
              </a:rPr>
              <a:t> --list” to see the global alias</a:t>
            </a:r>
            <a:endParaRPr lang="en-US" sz="1600" dirty="0">
              <a:solidFill>
                <a:srgbClr val="0000FF"/>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123" y="2667000"/>
            <a:ext cx="5045755" cy="35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322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log -&gt; </a:t>
            </a:r>
            <a:r>
              <a:rPr lang="en-US" dirty="0" err="1" smtClean="0"/>
              <a:t>LOgList</a:t>
            </a:r>
            <a:r>
              <a:rPr lang="en-US" dirty="0" smtClean="0"/>
              <a:t> -&gt; git </a:t>
            </a:r>
            <a:r>
              <a:rPr lang="en-US" dirty="0" err="1" smtClean="0"/>
              <a:t>lol</a:t>
            </a:r>
            <a:endParaRPr lang="en-US" dirty="0"/>
          </a:p>
        </p:txBody>
      </p:sp>
      <p:sp>
        <p:nvSpPr>
          <p:cNvPr id="6" name="Content Placeholder 2"/>
          <p:cNvSpPr txBox="1">
            <a:spLocks/>
          </p:cNvSpPr>
          <p:nvPr/>
        </p:nvSpPr>
        <p:spPr>
          <a:xfrm>
            <a:off x="304800" y="1219203"/>
            <a:ext cx="7772400" cy="215795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i="1" dirty="0" smtClean="0"/>
              <a:t>Prettify </a:t>
            </a:r>
            <a:r>
              <a:rPr lang="en-US" sz="1800" i="1" dirty="0"/>
              <a:t>git log </a:t>
            </a:r>
            <a:r>
              <a:rPr lang="en-US" sz="1800" i="1" dirty="0" smtClean="0"/>
              <a:t>output</a:t>
            </a:r>
          </a:p>
          <a:p>
            <a:pPr lvl="1"/>
            <a:r>
              <a:rPr lang="en-US" sz="1600" b="1" dirty="0">
                <a:solidFill>
                  <a:srgbClr val="0000FF"/>
                </a:solidFill>
              </a:rPr>
              <a:t>g</a:t>
            </a:r>
            <a:r>
              <a:rPr lang="en-US" sz="1600" b="1" dirty="0" smtClean="0">
                <a:solidFill>
                  <a:srgbClr val="0000FF"/>
                </a:solidFill>
              </a:rPr>
              <a:t>it log </a:t>
            </a:r>
            <a:r>
              <a:rPr lang="en-US" sz="1600" b="1" dirty="0">
                <a:solidFill>
                  <a:srgbClr val="0000FF"/>
                </a:solidFill>
              </a:rPr>
              <a:t>--graph --pretty=format:'%C(yellow)%</a:t>
            </a:r>
            <a:r>
              <a:rPr lang="en-US" sz="1600" b="1" dirty="0" err="1">
                <a:solidFill>
                  <a:srgbClr val="0000FF"/>
                </a:solidFill>
              </a:rPr>
              <a:t>h%Creset</a:t>
            </a:r>
            <a:r>
              <a:rPr lang="en-US" sz="1600" b="1" dirty="0">
                <a:solidFill>
                  <a:srgbClr val="0000FF"/>
                </a:solidFill>
              </a:rPr>
              <a:t> -%C(cyan)%</a:t>
            </a:r>
            <a:r>
              <a:rPr lang="en-US" sz="1600" b="1" dirty="0" err="1">
                <a:solidFill>
                  <a:srgbClr val="0000FF"/>
                </a:solidFill>
              </a:rPr>
              <a:t>d%Creset</a:t>
            </a:r>
            <a:r>
              <a:rPr lang="en-US" sz="1600" b="1" dirty="0">
                <a:solidFill>
                  <a:srgbClr val="0000FF"/>
                </a:solidFill>
              </a:rPr>
              <a:t> %s %</a:t>
            </a:r>
            <a:r>
              <a:rPr lang="en-US" sz="1600" b="1" dirty="0" err="1">
                <a:solidFill>
                  <a:srgbClr val="0000FF"/>
                </a:solidFill>
              </a:rPr>
              <a:t>Cgreen</a:t>
            </a:r>
            <a:r>
              <a:rPr lang="en-US" sz="1600" b="1" dirty="0">
                <a:solidFill>
                  <a:srgbClr val="0000FF"/>
                </a:solidFill>
              </a:rPr>
              <a:t>(%</a:t>
            </a:r>
            <a:r>
              <a:rPr lang="en-US" sz="1600" b="1" dirty="0" err="1">
                <a:solidFill>
                  <a:srgbClr val="0000FF"/>
                </a:solidFill>
              </a:rPr>
              <a:t>cr</a:t>
            </a:r>
            <a:r>
              <a:rPr lang="en-US" sz="1600" b="1" dirty="0">
                <a:solidFill>
                  <a:srgbClr val="0000FF"/>
                </a:solidFill>
              </a:rPr>
              <a:t>) %C(magenta)&lt;%an&gt;%</a:t>
            </a:r>
            <a:r>
              <a:rPr lang="en-US" sz="1600" b="1" dirty="0" err="1">
                <a:solidFill>
                  <a:srgbClr val="0000FF"/>
                </a:solidFill>
              </a:rPr>
              <a:t>Creset</a:t>
            </a:r>
            <a:r>
              <a:rPr lang="en-US" sz="1600" b="1" dirty="0">
                <a:solidFill>
                  <a:srgbClr val="0000FF"/>
                </a:solidFill>
              </a:rPr>
              <a:t>' --date=relative</a:t>
            </a:r>
          </a:p>
          <a:p>
            <a:pPr lvl="1"/>
            <a:endParaRPr lang="en-US" sz="1600" b="1" dirty="0" smtClean="0"/>
          </a:p>
          <a:p>
            <a:r>
              <a:rPr lang="en-US" sz="1800" i="1" dirty="0" smtClean="0"/>
              <a:t>Git </a:t>
            </a:r>
            <a:r>
              <a:rPr lang="en-US" sz="1800" i="1" dirty="0" err="1" smtClean="0"/>
              <a:t>lol</a:t>
            </a:r>
            <a:endParaRPr lang="en-US" sz="1800" i="1" dirty="0" smtClean="0"/>
          </a:p>
          <a:p>
            <a:pPr lvl="1"/>
            <a:r>
              <a:rPr lang="en-US" sz="1600" b="1" dirty="0">
                <a:solidFill>
                  <a:srgbClr val="0000FF"/>
                </a:solidFill>
              </a:rPr>
              <a:t>git </a:t>
            </a:r>
            <a:r>
              <a:rPr lang="en-US" sz="1600" b="1" dirty="0" err="1">
                <a:solidFill>
                  <a:srgbClr val="0000FF"/>
                </a:solidFill>
              </a:rPr>
              <a:t>config</a:t>
            </a:r>
            <a:r>
              <a:rPr lang="en-US" sz="1600" b="1" dirty="0">
                <a:solidFill>
                  <a:srgbClr val="0000FF"/>
                </a:solidFill>
              </a:rPr>
              <a:t> --global </a:t>
            </a:r>
            <a:r>
              <a:rPr lang="en-US" sz="1600" b="1" dirty="0" err="1">
                <a:solidFill>
                  <a:srgbClr val="0000FF"/>
                </a:solidFill>
              </a:rPr>
              <a:t>alias.lol</a:t>
            </a:r>
            <a:r>
              <a:rPr lang="en-US" sz="1600" b="1" dirty="0">
                <a:solidFill>
                  <a:srgbClr val="0000FF"/>
                </a:solidFill>
              </a:rPr>
              <a:t> </a:t>
            </a:r>
            <a:r>
              <a:rPr lang="en-US" sz="1600" b="1" dirty="0" smtClean="0">
                <a:solidFill>
                  <a:srgbClr val="0000FF"/>
                </a:solidFill>
              </a:rPr>
              <a:t>"log </a:t>
            </a:r>
            <a:r>
              <a:rPr lang="en-US" sz="1600" b="1" dirty="0">
                <a:solidFill>
                  <a:srgbClr val="0000FF"/>
                </a:solidFill>
              </a:rPr>
              <a:t>--graph --pretty=format:'%C(yellow)%</a:t>
            </a:r>
            <a:r>
              <a:rPr lang="en-US" sz="1600" b="1" dirty="0" err="1">
                <a:solidFill>
                  <a:srgbClr val="0000FF"/>
                </a:solidFill>
              </a:rPr>
              <a:t>h%Creset</a:t>
            </a:r>
            <a:r>
              <a:rPr lang="en-US" sz="1600" b="1" dirty="0">
                <a:solidFill>
                  <a:srgbClr val="0000FF"/>
                </a:solidFill>
              </a:rPr>
              <a:t> -%C(cyan)%</a:t>
            </a:r>
            <a:r>
              <a:rPr lang="en-US" sz="1600" b="1" dirty="0" err="1">
                <a:solidFill>
                  <a:srgbClr val="0000FF"/>
                </a:solidFill>
              </a:rPr>
              <a:t>d%Creset</a:t>
            </a:r>
            <a:r>
              <a:rPr lang="en-US" sz="1600" b="1" dirty="0">
                <a:solidFill>
                  <a:srgbClr val="0000FF"/>
                </a:solidFill>
              </a:rPr>
              <a:t> %s %</a:t>
            </a:r>
            <a:r>
              <a:rPr lang="en-US" sz="1600" b="1" dirty="0" err="1">
                <a:solidFill>
                  <a:srgbClr val="0000FF"/>
                </a:solidFill>
              </a:rPr>
              <a:t>Cgreen</a:t>
            </a:r>
            <a:r>
              <a:rPr lang="en-US" sz="1600" b="1" dirty="0">
                <a:solidFill>
                  <a:srgbClr val="0000FF"/>
                </a:solidFill>
              </a:rPr>
              <a:t>(%</a:t>
            </a:r>
            <a:r>
              <a:rPr lang="en-US" sz="1600" b="1" dirty="0" err="1">
                <a:solidFill>
                  <a:srgbClr val="0000FF"/>
                </a:solidFill>
              </a:rPr>
              <a:t>cr</a:t>
            </a:r>
            <a:r>
              <a:rPr lang="en-US" sz="1600" b="1" dirty="0">
                <a:solidFill>
                  <a:srgbClr val="0000FF"/>
                </a:solidFill>
              </a:rPr>
              <a:t>) %C(magenta)&lt;%an&gt;%</a:t>
            </a:r>
            <a:r>
              <a:rPr lang="en-US" sz="1600" b="1" dirty="0" err="1">
                <a:solidFill>
                  <a:srgbClr val="0000FF"/>
                </a:solidFill>
              </a:rPr>
              <a:t>Creset</a:t>
            </a:r>
            <a:r>
              <a:rPr lang="en-US" sz="1600" b="1" dirty="0">
                <a:solidFill>
                  <a:srgbClr val="0000FF"/>
                </a:solidFill>
              </a:rPr>
              <a:t>' --date=relative"</a:t>
            </a:r>
          </a:p>
        </p:txBody>
      </p:sp>
      <p:sp>
        <p:nvSpPr>
          <p:cNvPr id="7" name="Content Placeholder 2"/>
          <p:cNvSpPr txBox="1">
            <a:spLocks/>
          </p:cNvSpPr>
          <p:nvPr/>
        </p:nvSpPr>
        <p:spPr>
          <a:xfrm>
            <a:off x="4800600" y="1417639"/>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smtClean="0"/>
          </a:p>
        </p:txBody>
      </p:sp>
      <p:sp>
        <p:nvSpPr>
          <p:cNvPr id="8" name="TextBox 7"/>
          <p:cNvSpPr txBox="1"/>
          <p:nvPr/>
        </p:nvSpPr>
        <p:spPr>
          <a:xfrm>
            <a:off x="304800" y="6062248"/>
            <a:ext cx="4348242" cy="584775"/>
          </a:xfrm>
          <a:prstGeom prst="rect">
            <a:avLst/>
          </a:prstGeom>
          <a:noFill/>
        </p:spPr>
        <p:txBody>
          <a:bodyPr wrap="none" rtlCol="0">
            <a:spAutoFit/>
          </a:bodyPr>
          <a:lstStyle/>
          <a:p>
            <a:r>
              <a:rPr lang="en-US" sz="1600" dirty="0" smtClean="0">
                <a:solidFill>
                  <a:srgbClr val="0000FF"/>
                </a:solidFill>
              </a:rPr>
              <a:t>NOTE : Use “git </a:t>
            </a:r>
            <a:r>
              <a:rPr lang="en-US" sz="1600" dirty="0" err="1" smtClean="0">
                <a:solidFill>
                  <a:srgbClr val="0000FF"/>
                </a:solidFill>
              </a:rPr>
              <a:t>config</a:t>
            </a:r>
            <a:r>
              <a:rPr lang="en-US" sz="1600" dirty="0" smtClean="0">
                <a:solidFill>
                  <a:srgbClr val="0000FF"/>
                </a:solidFill>
              </a:rPr>
              <a:t> --list” to see the global alias</a:t>
            </a:r>
          </a:p>
          <a:p>
            <a:r>
              <a:rPr lang="en-US" sz="1600" dirty="0" smtClean="0">
                <a:solidFill>
                  <a:srgbClr val="0000FF"/>
                </a:solidFill>
              </a:rPr>
              <a:t>- More commands in the below notes section</a:t>
            </a:r>
            <a:endParaRPr lang="en-US" sz="1600" dirty="0">
              <a:solidFill>
                <a:srgbClr val="0000FF"/>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84" y="3702955"/>
            <a:ext cx="8481432" cy="122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097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git diff</a:t>
            </a:r>
            <a:endParaRPr lang="en-US" dirty="0"/>
          </a:p>
        </p:txBody>
      </p:sp>
      <p:sp>
        <p:nvSpPr>
          <p:cNvPr id="2" name="Rounded Rectangle 1"/>
          <p:cNvSpPr/>
          <p:nvPr/>
        </p:nvSpPr>
        <p:spPr>
          <a:xfrm>
            <a:off x="594486" y="1371600"/>
            <a:ext cx="2141157"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ounded Rectangle 7"/>
          <p:cNvSpPr/>
          <p:nvPr/>
        </p:nvSpPr>
        <p:spPr>
          <a:xfrm>
            <a:off x="3581400" y="1371600"/>
            <a:ext cx="1946506" cy="3657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ounded Rectangle 8"/>
          <p:cNvSpPr/>
          <p:nvPr/>
        </p:nvSpPr>
        <p:spPr>
          <a:xfrm>
            <a:off x="6393243" y="1371600"/>
            <a:ext cx="2141157" cy="3657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685800" y="1383268"/>
            <a:ext cx="1905000" cy="369332"/>
          </a:xfrm>
          <a:prstGeom prst="rect">
            <a:avLst/>
          </a:prstGeom>
          <a:noFill/>
        </p:spPr>
        <p:txBody>
          <a:bodyPr wrap="square" rtlCol="0">
            <a:spAutoFit/>
          </a:bodyPr>
          <a:lstStyle/>
          <a:p>
            <a:r>
              <a:rPr lang="en-US" dirty="0" smtClean="0">
                <a:solidFill>
                  <a:schemeClr val="bg1"/>
                </a:solidFill>
              </a:rPr>
              <a:t>Working Directory</a:t>
            </a:r>
            <a:endParaRPr lang="en-US" dirty="0">
              <a:solidFill>
                <a:schemeClr val="bg1"/>
              </a:solidFill>
            </a:endParaRPr>
          </a:p>
        </p:txBody>
      </p:sp>
      <p:sp>
        <p:nvSpPr>
          <p:cNvPr id="13" name="TextBox 12"/>
          <p:cNvSpPr txBox="1"/>
          <p:nvPr/>
        </p:nvSpPr>
        <p:spPr>
          <a:xfrm>
            <a:off x="3581400" y="1383268"/>
            <a:ext cx="1905000" cy="369332"/>
          </a:xfrm>
          <a:prstGeom prst="rect">
            <a:avLst/>
          </a:prstGeom>
          <a:noFill/>
        </p:spPr>
        <p:txBody>
          <a:bodyPr wrap="square" rtlCol="0">
            <a:spAutoFit/>
          </a:bodyPr>
          <a:lstStyle/>
          <a:p>
            <a:pPr algn="ctr"/>
            <a:r>
              <a:rPr lang="en-US" dirty="0" smtClean="0">
                <a:solidFill>
                  <a:schemeClr val="bg1"/>
                </a:solidFill>
              </a:rPr>
              <a:t>Staging Area</a:t>
            </a:r>
            <a:endParaRPr lang="en-US" dirty="0">
              <a:solidFill>
                <a:schemeClr val="bg1"/>
              </a:solidFill>
            </a:endParaRPr>
          </a:p>
        </p:txBody>
      </p:sp>
      <p:sp>
        <p:nvSpPr>
          <p:cNvPr id="14" name="TextBox 13"/>
          <p:cNvSpPr txBox="1"/>
          <p:nvPr/>
        </p:nvSpPr>
        <p:spPr>
          <a:xfrm>
            <a:off x="6553200" y="1383268"/>
            <a:ext cx="1905000" cy="369332"/>
          </a:xfrm>
          <a:prstGeom prst="rect">
            <a:avLst/>
          </a:prstGeom>
          <a:noFill/>
        </p:spPr>
        <p:txBody>
          <a:bodyPr wrap="square" rtlCol="0">
            <a:spAutoFit/>
          </a:bodyPr>
          <a:lstStyle/>
          <a:p>
            <a:pPr algn="ctr"/>
            <a:r>
              <a:rPr lang="en-US" dirty="0" smtClean="0">
                <a:solidFill>
                  <a:schemeClr val="bg1"/>
                </a:solidFill>
              </a:rPr>
              <a:t>Local Repo</a:t>
            </a:r>
            <a:endParaRPr lang="en-US" dirty="0">
              <a:solidFill>
                <a:schemeClr val="bg1"/>
              </a:solidFill>
            </a:endParaRPr>
          </a:p>
        </p:txBody>
      </p:sp>
      <p:sp>
        <p:nvSpPr>
          <p:cNvPr id="23" name="Rounded Rectangle 22"/>
          <p:cNvSpPr/>
          <p:nvPr/>
        </p:nvSpPr>
        <p:spPr>
          <a:xfrm>
            <a:off x="6697118" y="1905000"/>
            <a:ext cx="1608683" cy="30228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Flowchart: Connector 15"/>
          <p:cNvSpPr/>
          <p:nvPr/>
        </p:nvSpPr>
        <p:spPr>
          <a:xfrm>
            <a:off x="7216042" y="3404578"/>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C2</a:t>
            </a:r>
            <a:endParaRPr lang="en-US" sz="1600" dirty="0"/>
          </a:p>
        </p:txBody>
      </p:sp>
      <p:sp>
        <p:nvSpPr>
          <p:cNvPr id="17" name="Flowchart: Connector 16"/>
          <p:cNvSpPr/>
          <p:nvPr/>
        </p:nvSpPr>
        <p:spPr>
          <a:xfrm>
            <a:off x="7214578" y="4318978"/>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C1</a:t>
            </a:r>
            <a:endParaRPr lang="en-US" sz="1600" dirty="0"/>
          </a:p>
        </p:txBody>
      </p:sp>
      <p:sp>
        <p:nvSpPr>
          <p:cNvPr id="18" name="Flowchart: Connector 17"/>
          <p:cNvSpPr/>
          <p:nvPr/>
        </p:nvSpPr>
        <p:spPr>
          <a:xfrm>
            <a:off x="7214578" y="2438400"/>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C3</a:t>
            </a:r>
            <a:endParaRPr lang="en-US" sz="1600" dirty="0"/>
          </a:p>
        </p:txBody>
      </p:sp>
      <p:cxnSp>
        <p:nvCxnSpPr>
          <p:cNvPr id="19" name="Straight Arrow Connector 18"/>
          <p:cNvCxnSpPr>
            <a:stCxn id="18" idx="4"/>
            <a:endCxn id="16" idx="0"/>
          </p:cNvCxnSpPr>
          <p:nvPr/>
        </p:nvCxnSpPr>
        <p:spPr>
          <a:xfrm>
            <a:off x="7493490" y="2996222"/>
            <a:ext cx="1464" cy="4083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467601" y="4029808"/>
            <a:ext cx="1464" cy="3712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idx="1"/>
          </p:nvPr>
        </p:nvSpPr>
        <p:spPr>
          <a:xfrm>
            <a:off x="6324601" y="6045686"/>
            <a:ext cx="2980795" cy="1040914"/>
          </a:xfrm>
        </p:spPr>
        <p:txBody>
          <a:bodyPr>
            <a:normAutofit/>
          </a:bodyPr>
          <a:lstStyle/>
          <a:p>
            <a:r>
              <a:rPr lang="en-US" sz="1400" b="1" dirty="0" smtClean="0">
                <a:solidFill>
                  <a:srgbClr val="00B050"/>
                </a:solidFill>
              </a:rPr>
              <a:t>C1 -- Contains (f1.txt, f2.txt)</a:t>
            </a:r>
          </a:p>
          <a:p>
            <a:r>
              <a:rPr lang="en-US" sz="1400" b="1" dirty="0" smtClean="0">
                <a:solidFill>
                  <a:srgbClr val="00B050"/>
                </a:solidFill>
              </a:rPr>
              <a:t>C2 -- f3.txt</a:t>
            </a:r>
          </a:p>
          <a:p>
            <a:r>
              <a:rPr lang="en-US" sz="1400" b="1" dirty="0" smtClean="0">
                <a:solidFill>
                  <a:srgbClr val="00B050"/>
                </a:solidFill>
              </a:rPr>
              <a:t>C3 -- Updated f1.txt</a:t>
            </a:r>
          </a:p>
        </p:txBody>
      </p:sp>
      <p:sp>
        <p:nvSpPr>
          <p:cNvPr id="20" name="TextBox 19"/>
          <p:cNvSpPr txBox="1"/>
          <p:nvPr/>
        </p:nvSpPr>
        <p:spPr>
          <a:xfrm>
            <a:off x="6993396" y="1916668"/>
            <a:ext cx="1007604" cy="369332"/>
          </a:xfrm>
          <a:prstGeom prst="rect">
            <a:avLst/>
          </a:prstGeom>
          <a:noFill/>
        </p:spPr>
        <p:txBody>
          <a:bodyPr wrap="square" rtlCol="0">
            <a:spAutoFit/>
          </a:bodyPr>
          <a:lstStyle/>
          <a:p>
            <a:r>
              <a:rPr lang="en-US" dirty="0" smtClean="0">
                <a:solidFill>
                  <a:schemeClr val="bg1"/>
                </a:solidFill>
              </a:rPr>
              <a:t>MASTER</a:t>
            </a:r>
            <a:endParaRPr lang="en-US" dirty="0">
              <a:solidFill>
                <a:schemeClr val="bg1"/>
              </a:solidFill>
            </a:endParaRPr>
          </a:p>
        </p:txBody>
      </p:sp>
      <p:sp>
        <p:nvSpPr>
          <p:cNvPr id="24" name="Isosceles Triangle 23"/>
          <p:cNvSpPr/>
          <p:nvPr/>
        </p:nvSpPr>
        <p:spPr>
          <a:xfrm rot="5400000">
            <a:off x="6438900" y="2171700"/>
            <a:ext cx="304800" cy="228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4" idx="3"/>
          </p:cNvCxnSpPr>
          <p:nvPr/>
        </p:nvCxnSpPr>
        <p:spPr>
          <a:xfrm>
            <a:off x="6248400" y="1916668"/>
            <a:ext cx="228600" cy="3693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15000" y="1611868"/>
            <a:ext cx="714363" cy="369332"/>
          </a:xfrm>
          <a:prstGeom prst="rect">
            <a:avLst/>
          </a:prstGeom>
          <a:noFill/>
        </p:spPr>
        <p:txBody>
          <a:bodyPr wrap="none" rtlCol="0">
            <a:spAutoFit/>
          </a:bodyPr>
          <a:lstStyle/>
          <a:p>
            <a:r>
              <a:rPr lang="en-US" dirty="0" smtClean="0"/>
              <a:t>HEAD</a:t>
            </a:r>
            <a:endParaRPr lang="en-US" dirty="0"/>
          </a:p>
        </p:txBody>
      </p:sp>
      <p:sp>
        <p:nvSpPr>
          <p:cNvPr id="30" name="Rectangle 29"/>
          <p:cNvSpPr/>
          <p:nvPr/>
        </p:nvSpPr>
        <p:spPr>
          <a:xfrm>
            <a:off x="658840" y="1921383"/>
            <a:ext cx="2008160" cy="15674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F2.txt</a:t>
            </a:r>
          </a:p>
          <a:p>
            <a:pPr algn="ctr"/>
            <a:r>
              <a:rPr lang="en-US" dirty="0" smtClean="0"/>
              <a:t>Lets stage this</a:t>
            </a:r>
          </a:p>
          <a:p>
            <a:pPr algn="ctr"/>
            <a:r>
              <a:rPr lang="en-US" dirty="0" smtClean="0"/>
              <a:t>New developments</a:t>
            </a:r>
            <a:endParaRPr lang="en-US" dirty="0"/>
          </a:p>
        </p:txBody>
      </p:sp>
      <p:sp>
        <p:nvSpPr>
          <p:cNvPr id="31" name="Rectangle 30"/>
          <p:cNvSpPr/>
          <p:nvPr/>
        </p:nvSpPr>
        <p:spPr>
          <a:xfrm>
            <a:off x="3831100" y="1938861"/>
            <a:ext cx="1508760" cy="8043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F2.txt</a:t>
            </a:r>
          </a:p>
          <a:p>
            <a:pPr algn="ctr"/>
            <a:r>
              <a:rPr lang="en-US" dirty="0" smtClean="0"/>
              <a:t>Lets stage this</a:t>
            </a:r>
          </a:p>
        </p:txBody>
      </p:sp>
      <p:sp>
        <p:nvSpPr>
          <p:cNvPr id="1037" name="TextBox 1036"/>
          <p:cNvSpPr txBox="1"/>
          <p:nvPr/>
        </p:nvSpPr>
        <p:spPr>
          <a:xfrm>
            <a:off x="2791440" y="5257800"/>
            <a:ext cx="789960" cy="369332"/>
          </a:xfrm>
          <a:prstGeom prst="rect">
            <a:avLst/>
          </a:prstGeom>
          <a:noFill/>
        </p:spPr>
        <p:txBody>
          <a:bodyPr wrap="none" rtlCol="0">
            <a:spAutoFit/>
          </a:bodyPr>
          <a:lstStyle/>
          <a:p>
            <a:r>
              <a:rPr lang="en-US" dirty="0" smtClean="0"/>
              <a:t>git diff</a:t>
            </a:r>
            <a:endParaRPr lang="en-US" dirty="0"/>
          </a:p>
        </p:txBody>
      </p:sp>
      <p:sp>
        <p:nvSpPr>
          <p:cNvPr id="46" name="TextBox 45"/>
          <p:cNvSpPr txBox="1"/>
          <p:nvPr/>
        </p:nvSpPr>
        <p:spPr>
          <a:xfrm>
            <a:off x="5257818" y="5257800"/>
            <a:ext cx="1600182" cy="369332"/>
          </a:xfrm>
          <a:prstGeom prst="rect">
            <a:avLst/>
          </a:prstGeom>
          <a:noFill/>
        </p:spPr>
        <p:txBody>
          <a:bodyPr wrap="none" rtlCol="0">
            <a:spAutoFit/>
          </a:bodyPr>
          <a:lstStyle/>
          <a:p>
            <a:r>
              <a:rPr lang="en-US" dirty="0" smtClean="0"/>
              <a:t>git diff --staged</a:t>
            </a:r>
            <a:endParaRPr lang="en-US" dirty="0"/>
          </a:p>
        </p:txBody>
      </p:sp>
      <p:cxnSp>
        <p:nvCxnSpPr>
          <p:cNvPr id="1039" name="Straight Arrow Connector 1038"/>
          <p:cNvCxnSpPr>
            <a:stCxn id="2" idx="2"/>
          </p:cNvCxnSpPr>
          <p:nvPr/>
        </p:nvCxnSpPr>
        <p:spPr>
          <a:xfrm>
            <a:off x="1665065" y="5029200"/>
            <a:ext cx="1070578" cy="4132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1" name="Straight Arrow Connector 1040"/>
          <p:cNvCxnSpPr>
            <a:stCxn id="1037" idx="3"/>
            <a:endCxn id="8" idx="2"/>
          </p:cNvCxnSpPr>
          <p:nvPr/>
        </p:nvCxnSpPr>
        <p:spPr>
          <a:xfrm flipV="1">
            <a:off x="3581400" y="5029200"/>
            <a:ext cx="973253" cy="4132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stCxn id="8" idx="2"/>
            <a:endCxn id="46" idx="1"/>
          </p:cNvCxnSpPr>
          <p:nvPr/>
        </p:nvCxnSpPr>
        <p:spPr>
          <a:xfrm>
            <a:off x="4554653" y="5029200"/>
            <a:ext cx="703165" cy="4132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5" name="Straight Arrow Connector 1044"/>
          <p:cNvCxnSpPr>
            <a:stCxn id="46" idx="3"/>
            <a:endCxn id="9" idx="2"/>
          </p:cNvCxnSpPr>
          <p:nvPr/>
        </p:nvCxnSpPr>
        <p:spPr>
          <a:xfrm flipV="1">
            <a:off x="6858000" y="5029200"/>
            <a:ext cx="605822" cy="4132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43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143000"/>
          </a:xfrm>
        </p:spPr>
        <p:txBody>
          <a:bodyPr/>
          <a:lstStyle/>
          <a:p>
            <a:r>
              <a:rPr lang="en-US" dirty="0" smtClean="0"/>
              <a:t>git diff</a:t>
            </a:r>
            <a:endParaRPr lang="en-US" dirty="0"/>
          </a:p>
        </p:txBody>
      </p:sp>
      <p:sp>
        <p:nvSpPr>
          <p:cNvPr id="3" name="Content Placeholder 2"/>
          <p:cNvSpPr>
            <a:spLocks noGrp="1"/>
          </p:cNvSpPr>
          <p:nvPr>
            <p:ph idx="1"/>
          </p:nvPr>
        </p:nvSpPr>
        <p:spPr>
          <a:xfrm>
            <a:off x="457200" y="1667370"/>
            <a:ext cx="3352800" cy="3666630"/>
          </a:xfrm>
        </p:spPr>
        <p:txBody>
          <a:bodyPr>
            <a:noAutofit/>
          </a:bodyPr>
          <a:lstStyle/>
          <a:p>
            <a:pPr marL="0" indent="0">
              <a:buNone/>
            </a:pPr>
            <a:r>
              <a:rPr lang="en-US" sz="1800" dirty="0" smtClean="0"/>
              <a:t>Git diff compares files in working directory &amp; staging area/INDEX</a:t>
            </a:r>
          </a:p>
          <a:p>
            <a:pPr marL="0" indent="0">
              <a:buNone/>
            </a:pPr>
            <a:endParaRPr lang="en-US" sz="1800" dirty="0" smtClean="0"/>
          </a:p>
          <a:p>
            <a:pPr marL="0" indent="0">
              <a:buNone/>
            </a:pPr>
            <a:r>
              <a:rPr lang="en-US" sz="1600" b="1" dirty="0">
                <a:solidFill>
                  <a:srgbClr val="0000FF"/>
                </a:solidFill>
              </a:rPr>
              <a:t>echo "Lets Stage this" &gt;&gt; fileA.txt</a:t>
            </a:r>
          </a:p>
          <a:p>
            <a:pPr marL="0" indent="0">
              <a:buNone/>
            </a:pPr>
            <a:r>
              <a:rPr lang="en-US" sz="1600" b="1" dirty="0">
                <a:solidFill>
                  <a:srgbClr val="0000FF"/>
                </a:solidFill>
              </a:rPr>
              <a:t>git status</a:t>
            </a:r>
          </a:p>
          <a:p>
            <a:pPr marL="0" indent="0">
              <a:buNone/>
            </a:pPr>
            <a:r>
              <a:rPr lang="en-US" sz="1600" b="1" dirty="0">
                <a:solidFill>
                  <a:srgbClr val="0000FF"/>
                </a:solidFill>
              </a:rPr>
              <a:t>git diff fileA.txt</a:t>
            </a:r>
          </a:p>
          <a:p>
            <a:pPr marL="0" indent="0">
              <a:buNone/>
            </a:pPr>
            <a:r>
              <a:rPr lang="en-US" sz="1600" b="1" dirty="0">
                <a:solidFill>
                  <a:srgbClr val="0000FF"/>
                </a:solidFill>
              </a:rPr>
              <a:t>git add </a:t>
            </a:r>
            <a:r>
              <a:rPr lang="en-US" sz="1600" b="1" dirty="0" smtClean="0">
                <a:solidFill>
                  <a:srgbClr val="0000FF"/>
                </a:solidFill>
              </a:rPr>
              <a:t>fileA.txt</a:t>
            </a:r>
            <a:endParaRPr lang="en-US" sz="1600" b="1" dirty="0">
              <a:solidFill>
                <a:srgbClr val="0000FF"/>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4452"/>
          <a:stretch/>
        </p:blipFill>
        <p:spPr bwMode="auto">
          <a:xfrm>
            <a:off x="3886200" y="1667370"/>
            <a:ext cx="5048250" cy="366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048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 diff --cached</a:t>
            </a:r>
            <a:endParaRPr lang="en-US" dirty="0"/>
          </a:p>
        </p:txBody>
      </p:sp>
      <p:grpSp>
        <p:nvGrpSpPr>
          <p:cNvPr id="7" name="Group 6"/>
          <p:cNvGrpSpPr/>
          <p:nvPr/>
        </p:nvGrpSpPr>
        <p:grpSpPr>
          <a:xfrm>
            <a:off x="3962400" y="1580656"/>
            <a:ext cx="5048250" cy="3524744"/>
            <a:chOff x="4572000" y="1748687"/>
            <a:chExt cx="4589318" cy="3204313"/>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3359" b="19625"/>
            <a:stretch/>
          </p:blipFill>
          <p:spPr bwMode="auto">
            <a:xfrm>
              <a:off x="4572000" y="1748687"/>
              <a:ext cx="4589318" cy="421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30136"/>
              <a:ext cx="4580659" cy="2822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Content Placeholder 2"/>
          <p:cNvSpPr txBox="1">
            <a:spLocks/>
          </p:cNvSpPr>
          <p:nvPr/>
        </p:nvSpPr>
        <p:spPr>
          <a:xfrm>
            <a:off x="457200" y="1667370"/>
            <a:ext cx="3352800" cy="36666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Git diff –cached compares files in staging area &amp; repository</a:t>
            </a:r>
          </a:p>
          <a:p>
            <a:pPr marL="0" indent="0">
              <a:buFont typeface="Arial" pitchFamily="34" charset="0"/>
              <a:buNone/>
            </a:pPr>
            <a:endParaRPr lang="en-US" sz="1800" dirty="0" smtClean="0"/>
          </a:p>
          <a:p>
            <a:pPr marL="0" indent="0">
              <a:buNone/>
            </a:pPr>
            <a:r>
              <a:rPr lang="en-US" sz="1600" b="1" dirty="0">
                <a:solidFill>
                  <a:srgbClr val="0000FF"/>
                </a:solidFill>
              </a:rPr>
              <a:t>echo "New Developments" &gt;&gt; fileA.txt</a:t>
            </a:r>
          </a:p>
          <a:p>
            <a:pPr marL="0" indent="0">
              <a:buFont typeface="Arial" pitchFamily="34" charset="0"/>
              <a:buNone/>
            </a:pPr>
            <a:endParaRPr lang="en-US" sz="1600" b="1" dirty="0">
              <a:solidFill>
                <a:srgbClr val="0000FF"/>
              </a:solidFill>
            </a:endParaRPr>
          </a:p>
          <a:p>
            <a:pPr marL="0" indent="0">
              <a:buFont typeface="Arial" pitchFamily="34" charset="0"/>
              <a:buNone/>
            </a:pPr>
            <a:r>
              <a:rPr lang="en-US" sz="1600" b="1" dirty="0">
                <a:solidFill>
                  <a:srgbClr val="0000FF"/>
                </a:solidFill>
              </a:rPr>
              <a:t>git diff fileA.txt</a:t>
            </a:r>
          </a:p>
          <a:p>
            <a:pPr marL="0" indent="0">
              <a:buFont typeface="Arial" pitchFamily="34" charset="0"/>
              <a:buNone/>
            </a:pPr>
            <a:r>
              <a:rPr lang="en-US" sz="1600" b="1">
                <a:solidFill>
                  <a:srgbClr val="0000FF"/>
                </a:solidFill>
              </a:rPr>
              <a:t>git </a:t>
            </a:r>
            <a:r>
              <a:rPr lang="en-US" sz="1600" b="1" smtClean="0">
                <a:solidFill>
                  <a:srgbClr val="0000FF"/>
                </a:solidFill>
              </a:rPr>
              <a:t>diff </a:t>
            </a:r>
            <a:r>
              <a:rPr lang="en-US" sz="1600" b="1" dirty="0">
                <a:solidFill>
                  <a:srgbClr val="0000FF"/>
                </a:solidFill>
              </a:rPr>
              <a:t>--cached fileA.txt</a:t>
            </a:r>
          </a:p>
          <a:p>
            <a:pPr marL="0" indent="0">
              <a:buFont typeface="Arial" pitchFamily="34" charset="0"/>
              <a:buNone/>
            </a:pPr>
            <a:endParaRPr lang="en-US" sz="1600" b="1" dirty="0">
              <a:solidFill>
                <a:srgbClr val="0000FF"/>
              </a:solidFill>
            </a:endParaRPr>
          </a:p>
          <a:p>
            <a:pPr marL="0" indent="0">
              <a:buFont typeface="Arial" pitchFamily="34" charset="0"/>
              <a:buNone/>
            </a:pPr>
            <a:r>
              <a:rPr lang="en-US" sz="1600" b="1" dirty="0">
                <a:solidFill>
                  <a:srgbClr val="0000FF"/>
                </a:solidFill>
              </a:rPr>
              <a:t>git commit –m ‘updated fileA.txt’</a:t>
            </a:r>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1853050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difference between two commit points</a:t>
            </a:r>
            <a:endParaRPr lang="en-US" dirty="0"/>
          </a:p>
        </p:txBody>
      </p:sp>
      <p:sp>
        <p:nvSpPr>
          <p:cNvPr id="4" name="Content Placeholder 2"/>
          <p:cNvSpPr txBox="1">
            <a:spLocks/>
          </p:cNvSpPr>
          <p:nvPr/>
        </p:nvSpPr>
        <p:spPr>
          <a:xfrm>
            <a:off x="76200" y="1752600"/>
            <a:ext cx="2667000" cy="4038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Git diff &lt;hash1&gt; &lt;hash2&gt;</a:t>
            </a:r>
          </a:p>
          <a:p>
            <a:pPr marL="0" indent="0">
              <a:buNone/>
            </a:pPr>
            <a:r>
              <a:rPr lang="en-US" sz="1800" dirty="0" smtClean="0"/>
              <a:t>Shows you all the differences between two commit points</a:t>
            </a:r>
          </a:p>
          <a:p>
            <a:pPr marL="0" indent="0">
              <a:buNone/>
            </a:pPr>
            <a:endParaRPr lang="en-US" sz="1800" dirty="0"/>
          </a:p>
          <a:p>
            <a:pPr marL="0" indent="0">
              <a:buNone/>
            </a:pPr>
            <a:r>
              <a:rPr lang="en-US" sz="1600" b="1" dirty="0">
                <a:solidFill>
                  <a:srgbClr val="0000FF"/>
                </a:solidFill>
              </a:rPr>
              <a:t>git </a:t>
            </a:r>
            <a:r>
              <a:rPr lang="en-US" sz="1600" b="1" dirty="0" err="1">
                <a:solidFill>
                  <a:srgbClr val="0000FF"/>
                </a:solidFill>
              </a:rPr>
              <a:t>lol</a:t>
            </a:r>
            <a:endParaRPr lang="en-US" sz="1600" b="1" dirty="0">
              <a:solidFill>
                <a:srgbClr val="0000FF"/>
              </a:solidFill>
            </a:endParaRPr>
          </a:p>
          <a:p>
            <a:pPr marL="0" indent="0">
              <a:buNone/>
            </a:pPr>
            <a:r>
              <a:rPr lang="en-US" sz="1600" b="1" dirty="0">
                <a:solidFill>
                  <a:srgbClr val="0000FF"/>
                </a:solidFill>
              </a:rPr>
              <a:t>git diff 2a6a 3336</a:t>
            </a:r>
          </a:p>
          <a:p>
            <a:pPr marL="0" indent="0">
              <a:buNone/>
            </a:pPr>
            <a:endParaRPr lang="en-US" sz="1800" dirty="0" smtClean="0"/>
          </a:p>
          <a:p>
            <a:pPr marL="0" indent="0">
              <a:buNone/>
            </a:pPr>
            <a:r>
              <a:rPr lang="en-US" sz="1800" dirty="0" smtClean="0"/>
              <a:t>Its hard remember those commit hashes. That’s leads to next slide “git tags”</a:t>
            </a: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600200"/>
            <a:ext cx="62293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37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
            <a:ext cx="8229600" cy="780685"/>
          </a:xfrm>
        </p:spPr>
        <p:txBody>
          <a:bodyPr/>
          <a:lstStyle/>
          <a:p>
            <a:r>
              <a:rPr lang="en-US" dirty="0" smtClean="0"/>
              <a:t>What is git ?</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884933"/>
            <a:ext cx="8847757" cy="52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7399" y="6553202"/>
            <a:ext cx="6752811" cy="307777"/>
          </a:xfrm>
          <a:prstGeom prst="rect">
            <a:avLst/>
          </a:prstGeom>
          <a:noFill/>
        </p:spPr>
        <p:txBody>
          <a:bodyPr wrap="none" rtlCol="0">
            <a:spAutoFit/>
          </a:bodyPr>
          <a:lstStyle/>
          <a:p>
            <a:pPr algn="ctr"/>
            <a:r>
              <a:rPr lang="en-US" sz="1400" dirty="0">
                <a:hlinkClick r:id="rId3"/>
              </a:rPr>
              <a:t>https://</a:t>
            </a:r>
            <a:r>
              <a:rPr lang="en-US" sz="1400" dirty="0" smtClean="0">
                <a:hlinkClick r:id="rId3"/>
              </a:rPr>
              <a:t>github.com/git/git/blob/e83c5163316f89bfbde7d9ab23ca2e25604af290/README</a:t>
            </a:r>
            <a:endParaRPr lang="en-US" sz="1400" dirty="0" smtClean="0"/>
          </a:p>
        </p:txBody>
      </p:sp>
    </p:spTree>
    <p:extLst>
      <p:ext uri="{BB962C8B-B14F-4D97-AF65-F5344CB8AC3E}">
        <p14:creationId xmlns:p14="http://schemas.microsoft.com/office/powerpoint/2010/main" val="1113303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tag</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sz="2800" dirty="0" smtClean="0"/>
              <a:t>Tag is used to mark a particular commit point as a milestone, a new stable release or a new version.</a:t>
            </a:r>
          </a:p>
          <a:p>
            <a:endParaRPr lang="en-US" sz="2800" dirty="0" smtClean="0"/>
          </a:p>
          <a:p>
            <a:r>
              <a:rPr lang="en-US" sz="2800" dirty="0" smtClean="0"/>
              <a:t>Why use tag ? </a:t>
            </a:r>
          </a:p>
          <a:p>
            <a:pPr lvl="1"/>
            <a:r>
              <a:rPr lang="en-US" sz="2000" dirty="0" smtClean="0"/>
              <a:t>Its easy to remember a version number than a SHA1 hash in git.</a:t>
            </a:r>
          </a:p>
          <a:p>
            <a:pPr lvl="1"/>
            <a:endParaRPr lang="en-US" sz="2400" dirty="0" smtClean="0"/>
          </a:p>
          <a:p>
            <a:r>
              <a:rPr lang="en-US" sz="2800" dirty="0" smtClean="0"/>
              <a:t>There are two types of tags</a:t>
            </a:r>
          </a:p>
          <a:p>
            <a:pPr lvl="1"/>
            <a:r>
              <a:rPr lang="en-US" sz="2000" dirty="0" smtClean="0"/>
              <a:t>Lightweight tag</a:t>
            </a:r>
          </a:p>
          <a:p>
            <a:pPr lvl="1"/>
            <a:r>
              <a:rPr lang="en-US" sz="2000" dirty="0" smtClean="0"/>
              <a:t>Annotated tag</a:t>
            </a:r>
          </a:p>
        </p:txBody>
      </p:sp>
    </p:spTree>
    <p:extLst>
      <p:ext uri="{BB962C8B-B14F-4D97-AF65-F5344CB8AC3E}">
        <p14:creationId xmlns:p14="http://schemas.microsoft.com/office/powerpoint/2010/main" val="816311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tag – Lightweight tag</a:t>
            </a:r>
            <a:endParaRPr lang="en-US" dirty="0"/>
          </a:p>
        </p:txBody>
      </p:sp>
      <p:sp>
        <p:nvSpPr>
          <p:cNvPr id="5" name="Content Placeholder 2"/>
          <p:cNvSpPr>
            <a:spLocks noGrp="1"/>
          </p:cNvSpPr>
          <p:nvPr>
            <p:ph idx="1"/>
          </p:nvPr>
        </p:nvSpPr>
        <p:spPr>
          <a:xfrm>
            <a:off x="457200" y="1600202"/>
            <a:ext cx="8229600" cy="4525963"/>
          </a:xfrm>
        </p:spPr>
        <p:txBody>
          <a:bodyPr>
            <a:normAutofit/>
          </a:bodyPr>
          <a:lstStyle/>
          <a:p>
            <a:r>
              <a:rPr lang="en-US" sz="2400" dirty="0" smtClean="0"/>
              <a:t>This is a simple tag which just stores hash of the commit they refer to. </a:t>
            </a:r>
          </a:p>
          <a:p>
            <a:r>
              <a:rPr lang="en-US" sz="2400" dirty="0" smtClean="0"/>
              <a:t>Git tag &lt;</a:t>
            </a:r>
            <a:r>
              <a:rPr lang="en-US" sz="2400" dirty="0" err="1" smtClean="0"/>
              <a:t>tagname</a:t>
            </a:r>
            <a:r>
              <a:rPr lang="en-US" sz="2400" dirty="0" smtClean="0"/>
              <a:t>&gt; </a:t>
            </a:r>
          </a:p>
          <a:p>
            <a:pPr lvl="1"/>
            <a:r>
              <a:rPr lang="en-US" sz="2000" dirty="0" smtClean="0"/>
              <a:t>Example : </a:t>
            </a:r>
            <a:r>
              <a:rPr lang="en-US" sz="1600" b="1" dirty="0">
                <a:solidFill>
                  <a:srgbClr val="0000FF"/>
                </a:solidFill>
              </a:rPr>
              <a:t>git tag v1.0</a:t>
            </a:r>
          </a:p>
          <a:p>
            <a:pPr lvl="2"/>
            <a:r>
              <a:rPr lang="en-US" sz="1800" dirty="0" smtClean="0"/>
              <a:t>This will refer to the latest </a:t>
            </a:r>
            <a:br>
              <a:rPr lang="en-US" sz="1800" dirty="0" smtClean="0"/>
            </a:br>
            <a:r>
              <a:rPr lang="en-US" sz="1800" dirty="0" smtClean="0"/>
              <a:t>commit</a:t>
            </a:r>
          </a:p>
          <a:p>
            <a:pPr lvl="2"/>
            <a:endParaRPr lang="en-US" sz="1800" dirty="0"/>
          </a:p>
          <a:p>
            <a:pPr lvl="1"/>
            <a:r>
              <a:rPr lang="en-US" sz="2200" dirty="0" smtClean="0"/>
              <a:t>Example : </a:t>
            </a:r>
            <a:r>
              <a:rPr lang="en-US" sz="1600" b="1" dirty="0">
                <a:solidFill>
                  <a:srgbClr val="0000FF"/>
                </a:solidFill>
              </a:rPr>
              <a:t>git tag v1.0 &lt;hash&gt;</a:t>
            </a:r>
          </a:p>
          <a:p>
            <a:pPr lvl="2"/>
            <a:r>
              <a:rPr lang="en-US" sz="1800" dirty="0" smtClean="0"/>
              <a:t>This will refer to commit you </a:t>
            </a:r>
            <a:br>
              <a:rPr lang="en-US" sz="1800" dirty="0" smtClean="0"/>
            </a:br>
            <a:r>
              <a:rPr lang="en-US" sz="1800" dirty="0" smtClean="0"/>
              <a:t>specify</a:t>
            </a:r>
          </a:p>
          <a:p>
            <a:endParaRPr lang="en-US" sz="2400" dirty="0" smtClean="0"/>
          </a:p>
          <a:p>
            <a:endParaRPr lang="en-US"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667000"/>
            <a:ext cx="4452938"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294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tag – Annotated tag</a:t>
            </a:r>
            <a:endParaRPr lang="en-US" dirty="0"/>
          </a:p>
        </p:txBody>
      </p:sp>
      <p:sp>
        <p:nvSpPr>
          <p:cNvPr id="5" name="Content Placeholder 2"/>
          <p:cNvSpPr>
            <a:spLocks noGrp="1"/>
          </p:cNvSpPr>
          <p:nvPr>
            <p:ph idx="1"/>
          </p:nvPr>
        </p:nvSpPr>
        <p:spPr>
          <a:xfrm>
            <a:off x="457200" y="1600202"/>
            <a:ext cx="8229600" cy="4525963"/>
          </a:xfrm>
        </p:spPr>
        <p:txBody>
          <a:bodyPr>
            <a:normAutofit/>
          </a:bodyPr>
          <a:lstStyle/>
          <a:p>
            <a:r>
              <a:rPr lang="en-US" sz="2400" dirty="0" smtClean="0"/>
              <a:t>This type of tag stores extra meta data information like </a:t>
            </a:r>
          </a:p>
          <a:p>
            <a:pPr lvl="1"/>
            <a:r>
              <a:rPr lang="en-US" sz="2000" dirty="0" smtClean="0"/>
              <a:t>Tagger</a:t>
            </a:r>
          </a:p>
          <a:p>
            <a:pPr lvl="1"/>
            <a:r>
              <a:rPr lang="en-US" sz="2000" dirty="0" smtClean="0"/>
              <a:t>when the tag was created</a:t>
            </a:r>
          </a:p>
          <a:p>
            <a:pPr lvl="1"/>
            <a:r>
              <a:rPr lang="en-US" sz="2000" dirty="0" smtClean="0"/>
              <a:t>message</a:t>
            </a:r>
          </a:p>
          <a:p>
            <a:r>
              <a:rPr lang="en-US" sz="2400" dirty="0" smtClean="0"/>
              <a:t>Git tag –a &lt;</a:t>
            </a:r>
            <a:r>
              <a:rPr lang="en-US" sz="2400" dirty="0" err="1" smtClean="0"/>
              <a:t>tagname</a:t>
            </a:r>
            <a:r>
              <a:rPr lang="en-US" sz="2400" dirty="0" smtClean="0"/>
              <a:t>&gt; </a:t>
            </a:r>
          </a:p>
          <a:p>
            <a:pPr lvl="1"/>
            <a:r>
              <a:rPr lang="en-US" sz="2000" dirty="0" smtClean="0"/>
              <a:t>Example : </a:t>
            </a:r>
            <a:r>
              <a:rPr lang="en-US" sz="1600" b="1" dirty="0">
                <a:solidFill>
                  <a:srgbClr val="0000FF"/>
                </a:solidFill>
              </a:rPr>
              <a:t>git tag –a v2.0</a:t>
            </a:r>
          </a:p>
          <a:p>
            <a:pPr lvl="2"/>
            <a:r>
              <a:rPr lang="en-US" sz="1800" dirty="0" smtClean="0"/>
              <a:t>This will refer to the </a:t>
            </a:r>
            <a:br>
              <a:rPr lang="en-US" sz="1800" dirty="0" smtClean="0"/>
            </a:br>
            <a:r>
              <a:rPr lang="en-US" sz="1800" dirty="0" smtClean="0"/>
              <a:t>latest commit</a:t>
            </a:r>
          </a:p>
          <a:p>
            <a:pPr lvl="2"/>
            <a:r>
              <a:rPr lang="en-US" sz="1600" dirty="0" smtClean="0"/>
              <a:t>Add -m to provide inline </a:t>
            </a:r>
            <a:br>
              <a:rPr lang="en-US" sz="1600" dirty="0" smtClean="0"/>
            </a:br>
            <a:r>
              <a:rPr lang="en-US" sz="1600" dirty="0" smtClean="0"/>
              <a:t>message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057402"/>
            <a:ext cx="508635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032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tag – describe</a:t>
            </a:r>
            <a:endParaRPr lang="en-US" dirty="0"/>
          </a:p>
        </p:txBody>
      </p:sp>
      <p:sp>
        <p:nvSpPr>
          <p:cNvPr id="3" name="Content Placeholder 2"/>
          <p:cNvSpPr>
            <a:spLocks noGrp="1"/>
          </p:cNvSpPr>
          <p:nvPr>
            <p:ph idx="1"/>
          </p:nvPr>
        </p:nvSpPr>
        <p:spPr>
          <a:xfrm>
            <a:off x="457200" y="1600201"/>
            <a:ext cx="4191000" cy="2362200"/>
          </a:xfrm>
        </p:spPr>
        <p:txBody>
          <a:bodyPr>
            <a:normAutofit/>
          </a:bodyPr>
          <a:lstStyle/>
          <a:p>
            <a:pPr marL="0" indent="0">
              <a:buNone/>
            </a:pPr>
            <a:r>
              <a:rPr lang="en-US" sz="1600" b="1" dirty="0" smtClean="0"/>
              <a:t>Prerequisites</a:t>
            </a:r>
          </a:p>
          <a:p>
            <a:pPr marL="0" indent="0">
              <a:buNone/>
            </a:pPr>
            <a:r>
              <a:rPr lang="sv-SE" sz="1600" b="1" dirty="0">
                <a:solidFill>
                  <a:srgbClr val="0000FF"/>
                </a:solidFill>
              </a:rPr>
              <a:t>git tag -a v2.0 -m "Version 2"</a:t>
            </a:r>
          </a:p>
          <a:p>
            <a:pPr marL="0" indent="0">
              <a:buNone/>
            </a:pPr>
            <a:r>
              <a:rPr lang="en-US" sz="1600" b="1" dirty="0">
                <a:solidFill>
                  <a:srgbClr val="0000FF"/>
                </a:solidFill>
              </a:rPr>
              <a:t>git describe</a:t>
            </a:r>
          </a:p>
          <a:p>
            <a:pPr marL="0" indent="0">
              <a:buNone/>
            </a:pPr>
            <a:r>
              <a:rPr lang="en-US" sz="1600" b="1" dirty="0">
                <a:solidFill>
                  <a:srgbClr val="0000FF"/>
                </a:solidFill>
              </a:rPr>
              <a:t>echo "initial f" &gt; f.txt</a:t>
            </a:r>
          </a:p>
          <a:p>
            <a:pPr marL="0" indent="0">
              <a:buNone/>
            </a:pPr>
            <a:r>
              <a:rPr lang="en-US" sz="1600" b="1" dirty="0">
                <a:solidFill>
                  <a:srgbClr val="0000FF"/>
                </a:solidFill>
              </a:rPr>
              <a:t>git add .</a:t>
            </a:r>
          </a:p>
          <a:p>
            <a:pPr marL="0" indent="0">
              <a:buNone/>
            </a:pPr>
            <a:r>
              <a:rPr lang="en-US" sz="1600" b="1" dirty="0">
                <a:solidFill>
                  <a:srgbClr val="0000FF"/>
                </a:solidFill>
              </a:rPr>
              <a:t>git commit -m "Added f.txt - Tag Testing“</a:t>
            </a:r>
          </a:p>
          <a:p>
            <a:pPr marL="0" indent="0">
              <a:buNone/>
            </a:pPr>
            <a:r>
              <a:rPr lang="en-US" sz="1600" b="1" dirty="0">
                <a:solidFill>
                  <a:srgbClr val="0000FF"/>
                </a:solidFill>
              </a:rPr>
              <a:t>git describe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480" y="1905000"/>
            <a:ext cx="4391121" cy="65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76113"/>
            <a:ext cx="4460272" cy="63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038600"/>
            <a:ext cx="8534400" cy="2362200"/>
          </a:xfrm>
          <a:prstGeom prst="rect">
            <a:avLst/>
          </a:prstGeom>
          <a:solidFill>
            <a:schemeClr val="accent4">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t>git describe is only applicable for “annotated tag”. </a:t>
            </a:r>
          </a:p>
          <a:p>
            <a:pPr marL="0" indent="0">
              <a:buFont typeface="Arial" pitchFamily="34" charset="0"/>
              <a:buNone/>
            </a:pPr>
            <a:r>
              <a:rPr lang="en-US" sz="1600" dirty="0" smtClean="0"/>
              <a:t>This attaches additional information to the tag based off the nearest annotated tag.</a:t>
            </a:r>
          </a:p>
          <a:p>
            <a:pPr marL="0" indent="0">
              <a:buFont typeface="Arial" pitchFamily="34" charset="0"/>
              <a:buNone/>
            </a:pPr>
            <a:r>
              <a:rPr lang="en-US" sz="1600" dirty="0" smtClean="0"/>
              <a:t>In the above example,</a:t>
            </a:r>
          </a:p>
          <a:p>
            <a:r>
              <a:rPr lang="en-US" sz="1600" dirty="0" smtClean="0"/>
              <a:t>V2.0 is the nearest annotated tag</a:t>
            </a:r>
          </a:p>
          <a:p>
            <a:r>
              <a:rPr lang="en-US" sz="1600" dirty="0" smtClean="0"/>
              <a:t>1- number of commits made after tagging</a:t>
            </a:r>
          </a:p>
          <a:p>
            <a:r>
              <a:rPr lang="en-US" sz="1600" dirty="0" smtClean="0"/>
              <a:t>g – Git</a:t>
            </a:r>
          </a:p>
          <a:p>
            <a:r>
              <a:rPr lang="en-US" sz="1600" dirty="0" smtClean="0"/>
              <a:t>804e1db – Hash of the latest commit</a:t>
            </a:r>
            <a:endParaRPr lang="en-US" sz="1600" dirty="0"/>
          </a:p>
        </p:txBody>
      </p:sp>
    </p:spTree>
    <p:extLst>
      <p:ext uri="{BB962C8B-B14F-4D97-AF65-F5344CB8AC3E}">
        <p14:creationId xmlns:p14="http://schemas.microsoft.com/office/powerpoint/2010/main" val="3166466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tag – other operations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9565778"/>
              </p:ext>
            </p:extLst>
          </p:nvPr>
        </p:nvGraphicFramePr>
        <p:xfrm>
          <a:off x="1219200" y="1397000"/>
          <a:ext cx="6858000" cy="4699000"/>
        </p:xfrm>
        <a:graphic>
          <a:graphicData uri="http://schemas.openxmlformats.org/drawingml/2006/table">
            <a:tbl>
              <a:tblPr firstRow="1" bandRow="1">
                <a:tableStyleId>{5C22544A-7EE6-4342-B048-85BDC9FD1C3A}</a:tableStyleId>
              </a:tblPr>
              <a:tblGrid>
                <a:gridCol w="3429000"/>
                <a:gridCol w="3429000"/>
              </a:tblGrid>
              <a:tr h="370840">
                <a:tc>
                  <a:txBody>
                    <a:bodyPr/>
                    <a:lstStyle/>
                    <a:p>
                      <a:r>
                        <a:rPr lang="en-US" dirty="0" smtClean="0"/>
                        <a:t>Commands</a:t>
                      </a:r>
                      <a:endParaRPr lang="en-US" dirty="0"/>
                    </a:p>
                  </a:txBody>
                  <a:tcPr/>
                </a:tc>
                <a:tc>
                  <a:txBody>
                    <a:bodyPr/>
                    <a:lstStyle/>
                    <a:p>
                      <a:r>
                        <a:rPr lang="en-US" dirty="0" smtClean="0"/>
                        <a:t>Description</a:t>
                      </a:r>
                      <a:endParaRPr lang="en-US" dirty="0"/>
                    </a:p>
                  </a:txBody>
                  <a:tcPr/>
                </a:tc>
              </a:tr>
              <a:tr h="370840">
                <a:tc>
                  <a:txBody>
                    <a:bodyPr/>
                    <a:lstStyle/>
                    <a:p>
                      <a:r>
                        <a:rPr lang="en-US" dirty="0" smtClean="0"/>
                        <a:t>git show &lt;</a:t>
                      </a:r>
                      <a:r>
                        <a:rPr lang="en-US" dirty="0" err="1" smtClean="0"/>
                        <a:t>tagname</a:t>
                      </a:r>
                      <a:r>
                        <a:rPr lang="en-US" dirty="0" smtClean="0"/>
                        <a:t>&gt;</a:t>
                      </a:r>
                      <a:endParaRPr lang="en-US" dirty="0"/>
                    </a:p>
                  </a:txBody>
                  <a:tcPr/>
                </a:tc>
                <a:tc>
                  <a:txBody>
                    <a:bodyPr/>
                    <a:lstStyle/>
                    <a:p>
                      <a:r>
                        <a:rPr lang="en-US" sz="1600" dirty="0" smtClean="0"/>
                        <a:t>Shows tag details</a:t>
                      </a:r>
                      <a:endParaRPr lang="en-US" sz="1600" dirty="0"/>
                    </a:p>
                  </a:txBody>
                  <a:tcPr/>
                </a:tc>
              </a:tr>
              <a:tr h="370840">
                <a:tc>
                  <a:txBody>
                    <a:bodyPr/>
                    <a:lstStyle/>
                    <a:p>
                      <a:r>
                        <a:rPr lang="en-US" dirty="0" smtClean="0"/>
                        <a:t>git tag</a:t>
                      </a:r>
                      <a:endParaRPr lang="en-US" dirty="0"/>
                    </a:p>
                  </a:txBody>
                  <a:tcPr/>
                </a:tc>
                <a:tc>
                  <a:txBody>
                    <a:bodyPr/>
                    <a:lstStyle/>
                    <a:p>
                      <a:r>
                        <a:rPr lang="en-US" sz="1600" dirty="0" smtClean="0"/>
                        <a:t>Lists all tags</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git tag</a:t>
                      </a:r>
                      <a:r>
                        <a:rPr lang="en-US" baseline="0" dirty="0" smtClean="0"/>
                        <a:t> –l –n3</a:t>
                      </a:r>
                      <a:endParaRPr lang="en-US" dirty="0" smtClean="0"/>
                    </a:p>
                  </a:txBody>
                  <a:tcPr/>
                </a:tc>
                <a:tc>
                  <a:txBody>
                    <a:bodyPr/>
                    <a:lstStyle/>
                    <a:p>
                      <a:r>
                        <a:rPr lang="en-US" sz="1600" dirty="0" smtClean="0"/>
                        <a:t>Lists tags with messages (max 3 lines)</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git tag –d &lt;</a:t>
                      </a:r>
                      <a:r>
                        <a:rPr lang="en-US" dirty="0" err="1" smtClean="0"/>
                        <a:t>tagname</a:t>
                      </a:r>
                      <a:r>
                        <a:rPr lang="en-US" dirty="0" smtClean="0"/>
                        <a:t>&gt;</a:t>
                      </a:r>
                    </a:p>
                  </a:txBody>
                  <a:tcPr/>
                </a:tc>
                <a:tc>
                  <a:txBody>
                    <a:bodyPr/>
                    <a:lstStyle/>
                    <a:p>
                      <a:r>
                        <a:rPr lang="en-US" sz="1600" dirty="0" smtClean="0"/>
                        <a:t>Delete a tag</a:t>
                      </a:r>
                      <a:endParaRPr lang="en-US" sz="1600" dirty="0"/>
                    </a:p>
                  </a:txBody>
                  <a:tcPr/>
                </a:tc>
              </a:tr>
              <a:tr h="370840">
                <a:tc>
                  <a:txBody>
                    <a:bodyPr/>
                    <a:lstStyle/>
                    <a:p>
                      <a:r>
                        <a:rPr lang="en-US" dirty="0" smtClean="0"/>
                        <a:t>git tag –a –f &lt;</a:t>
                      </a:r>
                      <a:r>
                        <a:rPr lang="en-US" dirty="0" err="1" smtClean="0"/>
                        <a:t>tagname</a:t>
                      </a:r>
                      <a:r>
                        <a:rPr lang="en-US" dirty="0" smtClean="0"/>
                        <a:t>&gt; &lt;commit&gt;</a:t>
                      </a:r>
                      <a:endParaRPr lang="en-US" dirty="0"/>
                    </a:p>
                  </a:txBody>
                  <a:tcPr/>
                </a:tc>
                <a:tc>
                  <a:txBody>
                    <a:bodyPr/>
                    <a:lstStyle/>
                    <a:p>
                      <a:r>
                        <a:rPr lang="en-US" dirty="0" smtClean="0"/>
                        <a:t>To replace</a:t>
                      </a:r>
                      <a:r>
                        <a:rPr lang="en-US" baseline="0" dirty="0" smtClean="0"/>
                        <a:t> existing annotated tag</a:t>
                      </a:r>
                      <a:endParaRPr lang="en-US" dirty="0"/>
                    </a:p>
                  </a:txBody>
                  <a:tcPr/>
                </a:tc>
              </a:tr>
              <a:tr h="370840">
                <a:tc>
                  <a:txBody>
                    <a:bodyPr/>
                    <a:lstStyle/>
                    <a:p>
                      <a:r>
                        <a:rPr lang="en-US" dirty="0" smtClean="0"/>
                        <a:t>git checkout</a:t>
                      </a:r>
                      <a:r>
                        <a:rPr lang="en-US" baseline="0" dirty="0" smtClean="0"/>
                        <a:t> &lt;</a:t>
                      </a:r>
                      <a:r>
                        <a:rPr lang="en-US" baseline="0" dirty="0" err="1" smtClean="0"/>
                        <a:t>tagname</a:t>
                      </a:r>
                      <a:r>
                        <a:rPr lang="en-US" baseline="0" dirty="0" smtClean="0"/>
                        <a:t>&gt;</a:t>
                      </a:r>
                      <a:endParaRPr lang="en-US" dirty="0"/>
                    </a:p>
                  </a:txBody>
                  <a:tcPr/>
                </a:tc>
                <a:tc>
                  <a:txBody>
                    <a:bodyPr/>
                    <a:lstStyle/>
                    <a:p>
                      <a:r>
                        <a:rPr lang="en-US" dirty="0" smtClean="0"/>
                        <a:t>To view files of that specific version (detached HEAD state)</a:t>
                      </a:r>
                      <a:endParaRPr lang="en-US" dirty="0"/>
                    </a:p>
                  </a:txBody>
                  <a:tcPr/>
                </a:tc>
              </a:tr>
              <a:tr h="370840">
                <a:tc>
                  <a:txBody>
                    <a:bodyPr/>
                    <a:lstStyle/>
                    <a:p>
                      <a:r>
                        <a:rPr lang="en-US" dirty="0" smtClean="0"/>
                        <a:t>git push &lt;location&gt; &lt;</a:t>
                      </a:r>
                      <a:r>
                        <a:rPr lang="en-US" dirty="0" err="1" smtClean="0"/>
                        <a:t>tagname</a:t>
                      </a:r>
                      <a:r>
                        <a:rPr lang="en-US" dirty="0" smtClean="0"/>
                        <a:t>&gt;</a:t>
                      </a:r>
                      <a:endParaRPr lang="en-US" dirty="0"/>
                    </a:p>
                  </a:txBody>
                  <a:tcPr/>
                </a:tc>
                <a:tc>
                  <a:txBody>
                    <a:bodyPr/>
                    <a:lstStyle/>
                    <a:p>
                      <a:r>
                        <a:rPr lang="en-US" dirty="0" smtClean="0"/>
                        <a:t>A tag is just a reference to your local repository and it is not automatically pushed to the remote repository with the rest of the code.</a:t>
                      </a:r>
                      <a:endParaRPr lang="en-US" dirty="0"/>
                    </a:p>
                  </a:txBody>
                  <a:tcPr/>
                </a:tc>
              </a:tr>
              <a:tr h="370840">
                <a:tc>
                  <a:txBody>
                    <a:bodyPr/>
                    <a:lstStyle/>
                    <a:p>
                      <a:r>
                        <a:rPr lang="en-US" dirty="0" smtClean="0"/>
                        <a:t>git push &lt;location&gt; --tags</a:t>
                      </a:r>
                      <a:endParaRPr lang="en-US" dirty="0"/>
                    </a:p>
                  </a:txBody>
                  <a:tcPr/>
                </a:tc>
                <a:tc>
                  <a:txBody>
                    <a:bodyPr/>
                    <a:lstStyle/>
                    <a:p>
                      <a:r>
                        <a:rPr lang="en-US" dirty="0" smtClean="0"/>
                        <a:t>Push all tags</a:t>
                      </a:r>
                      <a:r>
                        <a:rPr lang="en-US" baseline="0" dirty="0" smtClean="0"/>
                        <a:t> at once</a:t>
                      </a:r>
                      <a:endParaRPr lang="en-US" dirty="0"/>
                    </a:p>
                  </a:txBody>
                  <a:tcPr/>
                </a:tc>
              </a:tr>
            </a:tbl>
          </a:graphicData>
        </a:graphic>
      </p:graphicFrame>
    </p:spTree>
    <p:extLst>
      <p:ext uri="{BB962C8B-B14F-4D97-AF65-F5344CB8AC3E}">
        <p14:creationId xmlns:p14="http://schemas.microsoft.com/office/powerpoint/2010/main" val="1139916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6707811" y="580263"/>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40335" y="2602704"/>
            <a:ext cx="858753" cy="120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078287" y="557403"/>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637924" y="2602705"/>
            <a:ext cx="858753" cy="1052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581400" y="533400"/>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113924" y="2625598"/>
            <a:ext cx="858753" cy="1131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057400" y="504063"/>
            <a:ext cx="0" cy="617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666124" y="2602705"/>
            <a:ext cx="858753" cy="1104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06775" y="2"/>
            <a:ext cx="2884425" cy="533219"/>
          </a:xfrm>
        </p:spPr>
        <p:txBody>
          <a:bodyPr>
            <a:noAutofit/>
          </a:bodyPr>
          <a:lstStyle/>
          <a:p>
            <a:r>
              <a:rPr lang="en-US" sz="3200" dirty="0" smtClean="0"/>
              <a:t>Git Basics</a:t>
            </a:r>
            <a:endParaRPr lang="en-US" sz="3200" dirty="0"/>
          </a:p>
        </p:txBody>
      </p:sp>
      <p:sp>
        <p:nvSpPr>
          <p:cNvPr id="4" name="Can 3"/>
          <p:cNvSpPr/>
          <p:nvPr/>
        </p:nvSpPr>
        <p:spPr>
          <a:xfrm>
            <a:off x="1961135" y="2852714"/>
            <a:ext cx="323162" cy="373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3406284" y="2852714"/>
            <a:ext cx="323162" cy="37390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Can 5"/>
          <p:cNvSpPr/>
          <p:nvPr/>
        </p:nvSpPr>
        <p:spPr>
          <a:xfrm>
            <a:off x="4901030" y="2852714"/>
            <a:ext cx="323162" cy="37390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Can 6"/>
          <p:cNvSpPr/>
          <p:nvPr/>
        </p:nvSpPr>
        <p:spPr>
          <a:xfrm>
            <a:off x="6501699" y="2852714"/>
            <a:ext cx="323162" cy="37390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775124" y="2724791"/>
            <a:ext cx="695180" cy="629752"/>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39253" y="2708957"/>
            <a:ext cx="695180" cy="629752"/>
          </a:xfrm>
          <a:prstGeom prst="ellipse">
            <a:avLst/>
          </a:prstGeom>
          <a:solidFill>
            <a:srgbClr val="92D050">
              <a:alpha val="49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15020" y="2724791"/>
            <a:ext cx="695180" cy="629752"/>
          </a:xfrm>
          <a:prstGeom prst="ellipse">
            <a:avLst/>
          </a:prstGeom>
          <a:solidFill>
            <a:srgbClr val="FFFF00">
              <a:alpha val="49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315689" y="2708957"/>
            <a:ext cx="695180" cy="629752"/>
          </a:xfrm>
          <a:prstGeom prst="ellipse">
            <a:avLst/>
          </a:prstGeom>
          <a:solidFill>
            <a:srgbClr val="FFC000">
              <a:alpha val="4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00204" y="3348335"/>
            <a:ext cx="762196" cy="461665"/>
          </a:xfrm>
          <a:prstGeom prst="rect">
            <a:avLst/>
          </a:prstGeom>
          <a:noFill/>
        </p:spPr>
        <p:txBody>
          <a:bodyPr wrap="none" rtlCol="0">
            <a:spAutoFit/>
          </a:bodyPr>
          <a:lstStyle>
            <a:defPPr>
              <a:defRPr lang="en-US"/>
            </a:defPPr>
            <a:lvl1pPr>
              <a:defRPr sz="1200"/>
            </a:lvl1pPr>
          </a:lstStyle>
          <a:p>
            <a:r>
              <a:rPr lang="en-US" dirty="0"/>
              <a:t>Working </a:t>
            </a:r>
          </a:p>
          <a:p>
            <a:r>
              <a:rPr lang="en-US" dirty="0"/>
              <a:t>Directory</a:t>
            </a:r>
          </a:p>
        </p:txBody>
      </p:sp>
      <p:sp>
        <p:nvSpPr>
          <p:cNvPr id="17" name="TextBox 16"/>
          <p:cNvSpPr txBox="1"/>
          <p:nvPr/>
        </p:nvSpPr>
        <p:spPr>
          <a:xfrm>
            <a:off x="4636384" y="3352800"/>
            <a:ext cx="926216" cy="276999"/>
          </a:xfrm>
          <a:prstGeom prst="rect">
            <a:avLst/>
          </a:prstGeom>
          <a:noFill/>
        </p:spPr>
        <p:txBody>
          <a:bodyPr wrap="none" rtlCol="0">
            <a:spAutoFit/>
          </a:bodyPr>
          <a:lstStyle>
            <a:defPPr>
              <a:defRPr lang="en-US"/>
            </a:defPPr>
            <a:lvl1pPr>
              <a:defRPr sz="1200"/>
            </a:lvl1pPr>
          </a:lstStyle>
          <a:p>
            <a:r>
              <a:rPr lang="en-US" dirty="0"/>
              <a:t>Stage/Index</a:t>
            </a:r>
          </a:p>
        </p:txBody>
      </p:sp>
      <p:sp>
        <p:nvSpPr>
          <p:cNvPr id="18" name="TextBox 17"/>
          <p:cNvSpPr txBox="1"/>
          <p:nvPr/>
        </p:nvSpPr>
        <p:spPr>
          <a:xfrm>
            <a:off x="6250611" y="3352800"/>
            <a:ext cx="858761" cy="461665"/>
          </a:xfrm>
          <a:prstGeom prst="rect">
            <a:avLst/>
          </a:prstGeom>
          <a:noFill/>
        </p:spPr>
        <p:txBody>
          <a:bodyPr wrap="none" rtlCol="0">
            <a:spAutoFit/>
          </a:bodyPr>
          <a:lstStyle>
            <a:defPPr>
              <a:defRPr lang="en-US"/>
            </a:defPPr>
            <a:lvl1pPr>
              <a:defRPr sz="1200"/>
            </a:lvl1pPr>
          </a:lstStyle>
          <a:p>
            <a:pPr algn="ctr"/>
            <a:r>
              <a:rPr lang="en-US" dirty="0"/>
              <a:t>Local </a:t>
            </a:r>
            <a:r>
              <a:rPr lang="en-US" dirty="0" smtClean="0"/>
              <a:t>Repo</a:t>
            </a:r>
          </a:p>
          <a:p>
            <a:pPr algn="ctr"/>
            <a:r>
              <a:rPr lang="en-US" dirty="0" smtClean="0"/>
              <a:t>master</a:t>
            </a:r>
            <a:endParaRPr lang="en-US" dirty="0"/>
          </a:p>
        </p:txBody>
      </p:sp>
      <p:sp>
        <p:nvSpPr>
          <p:cNvPr id="3" name="TextBox 2"/>
          <p:cNvSpPr txBox="1"/>
          <p:nvPr/>
        </p:nvSpPr>
        <p:spPr>
          <a:xfrm>
            <a:off x="1788260" y="3380601"/>
            <a:ext cx="573940" cy="276999"/>
          </a:xfrm>
          <a:prstGeom prst="rect">
            <a:avLst/>
          </a:prstGeom>
          <a:noFill/>
        </p:spPr>
        <p:txBody>
          <a:bodyPr wrap="none" rtlCol="0">
            <a:spAutoFit/>
          </a:bodyPr>
          <a:lstStyle/>
          <a:p>
            <a:pPr algn="ctr"/>
            <a:r>
              <a:rPr lang="en-US" sz="1200" dirty="0" smtClean="0"/>
              <a:t>STASH</a:t>
            </a:r>
            <a:endParaRPr lang="en-US" sz="1200" dirty="0"/>
          </a:p>
        </p:txBody>
      </p:sp>
      <p:sp>
        <p:nvSpPr>
          <p:cNvPr id="29" name="Pentagon 28"/>
          <p:cNvSpPr/>
          <p:nvPr/>
        </p:nvSpPr>
        <p:spPr>
          <a:xfrm>
            <a:off x="3657600" y="2133600"/>
            <a:ext cx="1344852" cy="22860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add/rm/mv</a:t>
            </a:r>
          </a:p>
        </p:txBody>
      </p:sp>
      <p:sp>
        <p:nvSpPr>
          <p:cNvPr id="30" name="Pentagon 29"/>
          <p:cNvSpPr/>
          <p:nvPr/>
        </p:nvSpPr>
        <p:spPr>
          <a:xfrm>
            <a:off x="5132147" y="2209800"/>
            <a:ext cx="1485287" cy="228600"/>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commit</a:t>
            </a:r>
          </a:p>
        </p:txBody>
      </p:sp>
      <p:sp>
        <p:nvSpPr>
          <p:cNvPr id="31" name="Pentagon 30"/>
          <p:cNvSpPr/>
          <p:nvPr/>
        </p:nvSpPr>
        <p:spPr>
          <a:xfrm>
            <a:off x="3657600" y="1600200"/>
            <a:ext cx="2982207" cy="228600"/>
          </a:xfrm>
          <a:prstGeom prst="homePlate">
            <a:avLst/>
          </a:prstGeom>
          <a:solidFill>
            <a:srgbClr val="BDF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commit -a</a:t>
            </a:r>
          </a:p>
        </p:txBody>
      </p:sp>
      <p:sp>
        <p:nvSpPr>
          <p:cNvPr id="33" name="Rectangle 32"/>
          <p:cNvSpPr/>
          <p:nvPr/>
        </p:nvSpPr>
        <p:spPr>
          <a:xfrm>
            <a:off x="3657600" y="914400"/>
            <a:ext cx="1344852" cy="2286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diff</a:t>
            </a:r>
          </a:p>
        </p:txBody>
      </p:sp>
      <p:sp>
        <p:nvSpPr>
          <p:cNvPr id="34" name="Rectangle 33"/>
          <p:cNvSpPr/>
          <p:nvPr/>
        </p:nvSpPr>
        <p:spPr>
          <a:xfrm>
            <a:off x="5154521" y="914400"/>
            <a:ext cx="1462914"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diff –staged</a:t>
            </a:r>
          </a:p>
        </p:txBody>
      </p:sp>
      <p:sp>
        <p:nvSpPr>
          <p:cNvPr id="35" name="Rectangle 34"/>
          <p:cNvSpPr/>
          <p:nvPr/>
        </p:nvSpPr>
        <p:spPr>
          <a:xfrm>
            <a:off x="3657600" y="609600"/>
            <a:ext cx="2959835" cy="228600"/>
          </a:xfrm>
          <a:prstGeom prst="rect">
            <a:avLst/>
          </a:prstGeom>
          <a:solidFill>
            <a:srgbClr val="BDF8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diff HEAD</a:t>
            </a:r>
          </a:p>
        </p:txBody>
      </p:sp>
      <p:sp>
        <p:nvSpPr>
          <p:cNvPr id="37" name="Pentagon 36"/>
          <p:cNvSpPr/>
          <p:nvPr/>
        </p:nvSpPr>
        <p:spPr>
          <a:xfrm rot="10800000">
            <a:off x="2133601" y="4330807"/>
            <a:ext cx="1375428" cy="228600"/>
          </a:xfrm>
          <a:prstGeom prst="homePlate">
            <a:avLst/>
          </a:prstGeom>
          <a:solidFill>
            <a:srgbClr val="90E2B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38" name="TextBox 37"/>
          <p:cNvSpPr txBox="1"/>
          <p:nvPr/>
        </p:nvSpPr>
        <p:spPr>
          <a:xfrm>
            <a:off x="2133600" y="4279612"/>
            <a:ext cx="1116909" cy="292388"/>
          </a:xfrm>
          <a:prstGeom prst="rect">
            <a:avLst/>
          </a:prstGeom>
          <a:noFill/>
        </p:spPr>
        <p:txBody>
          <a:bodyPr wrap="none" rtlCol="0">
            <a:spAutoFit/>
          </a:bodyPr>
          <a:lstStyle/>
          <a:p>
            <a:r>
              <a:rPr lang="en-US" sz="1300" dirty="0"/>
              <a:t>git stash push</a:t>
            </a:r>
          </a:p>
        </p:txBody>
      </p:sp>
      <p:sp>
        <p:nvSpPr>
          <p:cNvPr id="41" name="Pentagon 40"/>
          <p:cNvSpPr/>
          <p:nvPr/>
        </p:nvSpPr>
        <p:spPr>
          <a:xfrm>
            <a:off x="2154383" y="1992923"/>
            <a:ext cx="1350817" cy="445477"/>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stash pop/apply</a:t>
            </a:r>
          </a:p>
        </p:txBody>
      </p:sp>
      <p:sp>
        <p:nvSpPr>
          <p:cNvPr id="42" name="Pentagon 41"/>
          <p:cNvSpPr/>
          <p:nvPr/>
        </p:nvSpPr>
        <p:spPr>
          <a:xfrm>
            <a:off x="2147456" y="1295400"/>
            <a:ext cx="2881746" cy="228600"/>
          </a:xfrm>
          <a:prstGeom prst="homePlate">
            <a:avLst/>
          </a:prstGeom>
          <a:solidFill>
            <a:srgbClr val="86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smtClean="0">
                <a:solidFill>
                  <a:schemeClr val="tx1"/>
                </a:solidFill>
              </a:rPr>
              <a:t>git stash pop/apply : new files</a:t>
            </a:r>
            <a:endParaRPr lang="en-US" sz="1300" dirty="0">
              <a:solidFill>
                <a:schemeClr val="tx1"/>
              </a:solidFill>
            </a:endParaRPr>
          </a:p>
        </p:txBody>
      </p:sp>
      <p:sp>
        <p:nvSpPr>
          <p:cNvPr id="50" name="TextBox 49"/>
          <p:cNvSpPr txBox="1"/>
          <p:nvPr/>
        </p:nvSpPr>
        <p:spPr>
          <a:xfrm>
            <a:off x="1600200" y="3822412"/>
            <a:ext cx="929159" cy="292388"/>
          </a:xfrm>
          <a:prstGeom prst="rect">
            <a:avLst/>
          </a:prstGeom>
          <a:solidFill>
            <a:schemeClr val="tx2">
              <a:lumMod val="60000"/>
              <a:lumOff val="40000"/>
            </a:schemeClr>
          </a:solidFill>
        </p:spPr>
        <p:txBody>
          <a:bodyPr wrap="none" rtlCol="0">
            <a:spAutoFit/>
          </a:bodyPr>
          <a:lstStyle/>
          <a:p>
            <a:r>
              <a:rPr lang="en-US" sz="1300" dirty="0"/>
              <a:t>git stash list </a:t>
            </a:r>
          </a:p>
        </p:txBody>
      </p:sp>
      <p:sp>
        <p:nvSpPr>
          <p:cNvPr id="51" name="TextBox 50"/>
          <p:cNvSpPr txBox="1"/>
          <p:nvPr/>
        </p:nvSpPr>
        <p:spPr>
          <a:xfrm>
            <a:off x="6403012" y="3886200"/>
            <a:ext cx="601447" cy="292388"/>
          </a:xfrm>
          <a:prstGeom prst="rect">
            <a:avLst/>
          </a:prstGeom>
          <a:solidFill>
            <a:srgbClr val="FFC000"/>
          </a:solidFill>
        </p:spPr>
        <p:txBody>
          <a:bodyPr wrap="none" rtlCol="0">
            <a:spAutoFit/>
          </a:bodyPr>
          <a:lstStyle/>
          <a:p>
            <a:r>
              <a:rPr lang="en-US" sz="1300" dirty="0"/>
              <a:t>git log</a:t>
            </a:r>
          </a:p>
        </p:txBody>
      </p:sp>
      <p:sp>
        <p:nvSpPr>
          <p:cNvPr id="52" name="TextBox 51"/>
          <p:cNvSpPr txBox="1"/>
          <p:nvPr/>
        </p:nvSpPr>
        <p:spPr>
          <a:xfrm>
            <a:off x="3657601" y="3810000"/>
            <a:ext cx="1333228" cy="292388"/>
          </a:xfrm>
          <a:prstGeom prst="rect">
            <a:avLst/>
          </a:prstGeom>
          <a:solidFill>
            <a:srgbClr val="92D050"/>
          </a:solidFill>
          <a:ln w="19050">
            <a:solidFill>
              <a:schemeClr val="tx1"/>
            </a:solidFill>
          </a:ln>
        </p:spPr>
        <p:txBody>
          <a:bodyPr wrap="square" rtlCol="0">
            <a:spAutoFit/>
          </a:bodyPr>
          <a:lstStyle/>
          <a:p>
            <a:r>
              <a:rPr lang="en-US" sz="1300" dirty="0"/>
              <a:t>git status</a:t>
            </a:r>
          </a:p>
        </p:txBody>
      </p:sp>
      <p:sp>
        <p:nvSpPr>
          <p:cNvPr id="53" name="Pentagon 52"/>
          <p:cNvSpPr/>
          <p:nvPr/>
        </p:nvSpPr>
        <p:spPr>
          <a:xfrm rot="10800000">
            <a:off x="3657601" y="4762306"/>
            <a:ext cx="1344852" cy="228600"/>
          </a:xfrm>
          <a:prstGeom prst="homePlate">
            <a:avLst/>
          </a:prstGeom>
          <a:solidFill>
            <a:srgbClr val="EAF92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54" name="TextBox 53"/>
          <p:cNvSpPr txBox="1"/>
          <p:nvPr/>
        </p:nvSpPr>
        <p:spPr>
          <a:xfrm>
            <a:off x="3783253" y="4724400"/>
            <a:ext cx="1207575" cy="265807"/>
          </a:xfrm>
          <a:prstGeom prst="rect">
            <a:avLst/>
          </a:prstGeom>
          <a:noFill/>
        </p:spPr>
        <p:txBody>
          <a:bodyPr wrap="none" rtlCol="0">
            <a:spAutoFit/>
          </a:bodyPr>
          <a:lstStyle/>
          <a:p>
            <a:r>
              <a:rPr lang="en-US" sz="1300" dirty="0"/>
              <a:t>git rm --cached</a:t>
            </a:r>
          </a:p>
        </p:txBody>
      </p:sp>
      <p:sp>
        <p:nvSpPr>
          <p:cNvPr id="55" name="Oval 54"/>
          <p:cNvSpPr/>
          <p:nvPr/>
        </p:nvSpPr>
        <p:spPr>
          <a:xfrm>
            <a:off x="6479212" y="1828800"/>
            <a:ext cx="415307" cy="3785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dirty="0"/>
          </a:p>
        </p:txBody>
      </p:sp>
      <p:sp>
        <p:nvSpPr>
          <p:cNvPr id="56" name="TextBox 55"/>
          <p:cNvSpPr txBox="1"/>
          <p:nvPr/>
        </p:nvSpPr>
        <p:spPr>
          <a:xfrm>
            <a:off x="6486234" y="1862682"/>
            <a:ext cx="397416" cy="292388"/>
          </a:xfrm>
          <a:prstGeom prst="rect">
            <a:avLst/>
          </a:prstGeom>
          <a:noFill/>
        </p:spPr>
        <p:txBody>
          <a:bodyPr wrap="none" rtlCol="0">
            <a:spAutoFit/>
          </a:bodyPr>
          <a:lstStyle/>
          <a:p>
            <a:r>
              <a:rPr lang="en-US" sz="1300" dirty="0"/>
              <a:t>tag</a:t>
            </a:r>
          </a:p>
        </p:txBody>
      </p:sp>
      <p:sp>
        <p:nvSpPr>
          <p:cNvPr id="58" name="TextBox 57"/>
          <p:cNvSpPr txBox="1"/>
          <p:nvPr/>
        </p:nvSpPr>
        <p:spPr>
          <a:xfrm>
            <a:off x="6019800" y="4267200"/>
            <a:ext cx="1362040" cy="292388"/>
          </a:xfrm>
          <a:prstGeom prst="rect">
            <a:avLst/>
          </a:prstGeom>
          <a:solidFill>
            <a:srgbClr val="FFC000"/>
          </a:solidFill>
        </p:spPr>
        <p:txBody>
          <a:bodyPr wrap="none" rtlCol="0">
            <a:spAutoFit/>
          </a:bodyPr>
          <a:lstStyle/>
          <a:p>
            <a:r>
              <a:rPr lang="en-US" sz="1300" dirty="0"/>
              <a:t>git show HEAD:fn</a:t>
            </a:r>
          </a:p>
        </p:txBody>
      </p:sp>
      <p:sp>
        <p:nvSpPr>
          <p:cNvPr id="59" name="TextBox 58"/>
          <p:cNvSpPr txBox="1"/>
          <p:nvPr/>
        </p:nvSpPr>
        <p:spPr>
          <a:xfrm>
            <a:off x="4572000" y="4279612"/>
            <a:ext cx="979114" cy="292388"/>
          </a:xfrm>
          <a:prstGeom prst="rect">
            <a:avLst/>
          </a:prstGeom>
          <a:solidFill>
            <a:srgbClr val="FFFF00"/>
          </a:solidFill>
        </p:spPr>
        <p:txBody>
          <a:bodyPr wrap="none" rtlCol="0">
            <a:spAutoFit/>
          </a:bodyPr>
          <a:lstStyle/>
          <a:p>
            <a:r>
              <a:rPr lang="en-US" sz="1300" dirty="0"/>
              <a:t>git show :fn</a:t>
            </a:r>
          </a:p>
        </p:txBody>
      </p:sp>
    </p:spTree>
    <p:extLst>
      <p:ext uri="{BB962C8B-B14F-4D97-AF65-F5344CB8AC3E}">
        <p14:creationId xmlns:p14="http://schemas.microsoft.com/office/powerpoint/2010/main" val="2509012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Undos</a:t>
            </a:r>
            <a:endParaRPr lang="en-US" dirty="0"/>
          </a:p>
        </p:txBody>
      </p:sp>
      <p:sp>
        <p:nvSpPr>
          <p:cNvPr id="3" name="Content Placeholder 2"/>
          <p:cNvSpPr>
            <a:spLocks noGrp="1"/>
          </p:cNvSpPr>
          <p:nvPr>
            <p:ph idx="1"/>
          </p:nvPr>
        </p:nvSpPr>
        <p:spPr>
          <a:xfrm>
            <a:off x="468630" y="1600202"/>
            <a:ext cx="8229600" cy="4525963"/>
          </a:xfrm>
        </p:spPr>
        <p:txBody>
          <a:bodyPr>
            <a:normAutofit/>
          </a:bodyPr>
          <a:lstStyle/>
          <a:p>
            <a:r>
              <a:rPr lang="en-US" sz="2400" b="1" dirty="0" smtClean="0"/>
              <a:t>Overwrite content of file in </a:t>
            </a:r>
          </a:p>
          <a:p>
            <a:pPr lvl="1"/>
            <a:r>
              <a:rPr lang="en-US" sz="2000" dirty="0" smtClean="0"/>
              <a:t>STAGING with content from REPOSITORY</a:t>
            </a:r>
          </a:p>
          <a:p>
            <a:pPr lvl="1"/>
            <a:r>
              <a:rPr lang="en-US" sz="2000" dirty="0" smtClean="0"/>
              <a:t>WORKING DIRECTORY with content from STAGING</a:t>
            </a:r>
          </a:p>
          <a:p>
            <a:endParaRPr lang="en-US" sz="2400" b="1" dirty="0" smtClean="0"/>
          </a:p>
          <a:p>
            <a:r>
              <a:rPr lang="en-US" sz="2400" b="1" dirty="0" smtClean="0"/>
              <a:t>Retrieving </a:t>
            </a:r>
            <a:r>
              <a:rPr lang="en-US" sz="2400" b="1" dirty="0"/>
              <a:t>file from earlier </a:t>
            </a:r>
            <a:r>
              <a:rPr lang="en-US" sz="2400" b="1" dirty="0" smtClean="0"/>
              <a:t>commit</a:t>
            </a:r>
          </a:p>
          <a:p>
            <a:r>
              <a:rPr lang="en-US" sz="2400" b="1" dirty="0"/>
              <a:t>Reverting a commit</a:t>
            </a:r>
          </a:p>
          <a:p>
            <a:endParaRPr lang="en-US" sz="2400" b="1" dirty="0"/>
          </a:p>
          <a:p>
            <a:endParaRPr lang="en-US" sz="2400" b="1" dirty="0" smtClean="0"/>
          </a:p>
          <a:p>
            <a:endParaRPr lang="en-US" sz="2400" b="1" dirty="0" smtClean="0"/>
          </a:p>
        </p:txBody>
      </p:sp>
    </p:spTree>
    <p:extLst>
      <p:ext uri="{BB962C8B-B14F-4D97-AF65-F5344CB8AC3E}">
        <p14:creationId xmlns:p14="http://schemas.microsoft.com/office/powerpoint/2010/main" val="3254226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2" name="Rounded Rectangle 1"/>
          <p:cNvSpPr/>
          <p:nvPr/>
        </p:nvSpPr>
        <p:spPr>
          <a:xfrm>
            <a:off x="304801" y="3073190"/>
            <a:ext cx="1769551" cy="302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ounded Rectangle 7"/>
          <p:cNvSpPr/>
          <p:nvPr/>
        </p:nvSpPr>
        <p:spPr>
          <a:xfrm>
            <a:off x="2473095" y="3072265"/>
            <a:ext cx="1946506" cy="302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ounded Rectangle 8"/>
          <p:cNvSpPr/>
          <p:nvPr/>
        </p:nvSpPr>
        <p:spPr>
          <a:xfrm>
            <a:off x="5069018" y="3072265"/>
            <a:ext cx="2141157" cy="30237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457200" y="3072265"/>
            <a:ext cx="1905000" cy="307777"/>
          </a:xfrm>
          <a:prstGeom prst="rect">
            <a:avLst/>
          </a:prstGeom>
          <a:noFill/>
        </p:spPr>
        <p:txBody>
          <a:bodyPr wrap="square" rtlCol="0">
            <a:spAutoFit/>
          </a:bodyPr>
          <a:lstStyle/>
          <a:p>
            <a:r>
              <a:rPr lang="en-US" sz="1400" dirty="0" smtClean="0">
                <a:solidFill>
                  <a:schemeClr val="bg1"/>
                </a:solidFill>
              </a:rPr>
              <a:t>Working Directory</a:t>
            </a:r>
            <a:endParaRPr lang="en-US" sz="1400" dirty="0">
              <a:solidFill>
                <a:schemeClr val="bg1"/>
              </a:solidFill>
            </a:endParaRPr>
          </a:p>
        </p:txBody>
      </p:sp>
      <p:sp>
        <p:nvSpPr>
          <p:cNvPr id="13" name="TextBox 12"/>
          <p:cNvSpPr txBox="1"/>
          <p:nvPr/>
        </p:nvSpPr>
        <p:spPr>
          <a:xfrm>
            <a:off x="2514600" y="3072263"/>
            <a:ext cx="1905000" cy="338554"/>
          </a:xfrm>
          <a:prstGeom prst="rect">
            <a:avLst/>
          </a:prstGeom>
          <a:noFill/>
        </p:spPr>
        <p:txBody>
          <a:bodyPr wrap="square" rtlCol="0">
            <a:spAutoFit/>
          </a:bodyPr>
          <a:lstStyle/>
          <a:p>
            <a:pPr algn="ctr"/>
            <a:r>
              <a:rPr lang="en-US" sz="1600" dirty="0" smtClean="0">
                <a:solidFill>
                  <a:schemeClr val="bg1"/>
                </a:solidFill>
              </a:rPr>
              <a:t>Staging Area</a:t>
            </a:r>
            <a:endParaRPr lang="en-US" sz="1600" dirty="0">
              <a:solidFill>
                <a:schemeClr val="bg1"/>
              </a:solidFill>
            </a:endParaRPr>
          </a:p>
        </p:txBody>
      </p:sp>
      <p:sp>
        <p:nvSpPr>
          <p:cNvPr id="14" name="TextBox 13"/>
          <p:cNvSpPr txBox="1"/>
          <p:nvPr/>
        </p:nvSpPr>
        <p:spPr>
          <a:xfrm>
            <a:off x="5486401" y="3026841"/>
            <a:ext cx="1431255" cy="338554"/>
          </a:xfrm>
          <a:prstGeom prst="rect">
            <a:avLst/>
          </a:prstGeom>
          <a:noFill/>
        </p:spPr>
        <p:txBody>
          <a:bodyPr wrap="square" rtlCol="0">
            <a:spAutoFit/>
          </a:bodyPr>
          <a:lstStyle/>
          <a:p>
            <a:pPr algn="ctr"/>
            <a:r>
              <a:rPr lang="en-US" sz="1600" dirty="0" smtClean="0">
                <a:solidFill>
                  <a:schemeClr val="bg1"/>
                </a:solidFill>
              </a:rPr>
              <a:t>Local REPO</a:t>
            </a:r>
            <a:endParaRPr lang="en-US" sz="1600" dirty="0">
              <a:solidFill>
                <a:schemeClr val="bg1"/>
              </a:solidFill>
            </a:endParaRPr>
          </a:p>
        </p:txBody>
      </p:sp>
      <p:sp>
        <p:nvSpPr>
          <p:cNvPr id="23" name="Rounded Rectangle 22"/>
          <p:cNvSpPr/>
          <p:nvPr/>
        </p:nvSpPr>
        <p:spPr>
          <a:xfrm>
            <a:off x="5512488" y="3360588"/>
            <a:ext cx="1329490" cy="26718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Flowchart: Connector 15"/>
          <p:cNvSpPr/>
          <p:nvPr/>
        </p:nvSpPr>
        <p:spPr>
          <a:xfrm>
            <a:off x="5891817" y="44321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C2</a:t>
            </a:r>
            <a:endParaRPr lang="en-US" sz="1400" dirty="0"/>
          </a:p>
        </p:txBody>
      </p:sp>
      <p:sp>
        <p:nvSpPr>
          <p:cNvPr id="17" name="Flowchart: Connector 16"/>
          <p:cNvSpPr/>
          <p:nvPr/>
        </p:nvSpPr>
        <p:spPr>
          <a:xfrm>
            <a:off x="5890353" y="5322173"/>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C1</a:t>
            </a:r>
            <a:endParaRPr lang="en-US" sz="1400" dirty="0"/>
          </a:p>
        </p:txBody>
      </p:sp>
      <p:sp>
        <p:nvSpPr>
          <p:cNvPr id="18" name="Flowchart: Connector 17"/>
          <p:cNvSpPr/>
          <p:nvPr/>
        </p:nvSpPr>
        <p:spPr>
          <a:xfrm>
            <a:off x="5890353" y="35939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C3</a:t>
            </a:r>
            <a:endParaRPr lang="en-US" sz="1400" dirty="0"/>
          </a:p>
        </p:txBody>
      </p:sp>
      <p:cxnSp>
        <p:nvCxnSpPr>
          <p:cNvPr id="19" name="Straight Arrow Connector 18"/>
          <p:cNvCxnSpPr>
            <a:stCxn id="18" idx="4"/>
            <a:endCxn id="16" idx="0"/>
          </p:cNvCxnSpPr>
          <p:nvPr/>
        </p:nvCxnSpPr>
        <p:spPr>
          <a:xfrm>
            <a:off x="6169265" y="4151817"/>
            <a:ext cx="1464" cy="28037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0"/>
          </p:cNvCxnSpPr>
          <p:nvPr/>
        </p:nvCxnSpPr>
        <p:spPr>
          <a:xfrm flipH="1">
            <a:off x="6169265" y="4990017"/>
            <a:ext cx="1464" cy="3321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1201" y="3289195"/>
            <a:ext cx="1007604" cy="307777"/>
          </a:xfrm>
          <a:prstGeom prst="rect">
            <a:avLst/>
          </a:prstGeom>
          <a:noFill/>
        </p:spPr>
        <p:txBody>
          <a:bodyPr wrap="square" rtlCol="0">
            <a:spAutoFit/>
          </a:bodyPr>
          <a:lstStyle/>
          <a:p>
            <a:r>
              <a:rPr lang="en-US" sz="1400" dirty="0" smtClean="0">
                <a:solidFill>
                  <a:schemeClr val="bg1"/>
                </a:solidFill>
              </a:rPr>
              <a:t>MASTER</a:t>
            </a:r>
            <a:endParaRPr lang="en-US" sz="1400" dirty="0">
              <a:solidFill>
                <a:schemeClr val="bg1"/>
              </a:solidFill>
            </a:endParaRPr>
          </a:p>
        </p:txBody>
      </p:sp>
      <p:sp>
        <p:nvSpPr>
          <p:cNvPr id="24" name="Isosceles Triangle 23"/>
          <p:cNvSpPr/>
          <p:nvPr/>
        </p:nvSpPr>
        <p:spPr>
          <a:xfrm rot="5400000">
            <a:off x="5190875" y="3708295"/>
            <a:ext cx="304800" cy="228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4" idx="3"/>
          </p:cNvCxnSpPr>
          <p:nvPr/>
        </p:nvCxnSpPr>
        <p:spPr>
          <a:xfrm>
            <a:off x="4924175" y="3589188"/>
            <a:ext cx="304800" cy="2334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9601" y="3331641"/>
            <a:ext cx="656975" cy="338554"/>
          </a:xfrm>
          <a:prstGeom prst="rect">
            <a:avLst/>
          </a:prstGeom>
          <a:noFill/>
        </p:spPr>
        <p:txBody>
          <a:bodyPr wrap="none" rtlCol="0">
            <a:spAutoFit/>
          </a:bodyPr>
          <a:lstStyle/>
          <a:p>
            <a:r>
              <a:rPr lang="en-US" sz="1600" dirty="0" smtClean="0"/>
              <a:t>HEAD</a:t>
            </a:r>
            <a:endParaRPr lang="en-US" sz="1600" dirty="0"/>
          </a:p>
        </p:txBody>
      </p:sp>
      <p:sp>
        <p:nvSpPr>
          <p:cNvPr id="30" name="Rectangle 29"/>
          <p:cNvSpPr/>
          <p:nvPr/>
        </p:nvSpPr>
        <p:spPr>
          <a:xfrm>
            <a:off x="357614" y="3441595"/>
            <a:ext cx="1659636" cy="1295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400" dirty="0" smtClean="0"/>
              <a:t>Initial File B</a:t>
            </a:r>
            <a:endParaRPr lang="en-US" sz="1400" dirty="0"/>
          </a:p>
        </p:txBody>
      </p:sp>
      <p:sp>
        <p:nvSpPr>
          <p:cNvPr id="31" name="Rectangle 30"/>
          <p:cNvSpPr/>
          <p:nvPr/>
        </p:nvSpPr>
        <p:spPr>
          <a:xfrm>
            <a:off x="2791374" y="3441597"/>
            <a:ext cx="1371600" cy="731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B</a:t>
            </a:r>
          </a:p>
        </p:txBody>
      </p:sp>
      <p:sp>
        <p:nvSpPr>
          <p:cNvPr id="12" name="Content Placeholder 11"/>
          <p:cNvSpPr>
            <a:spLocks noGrp="1"/>
          </p:cNvSpPr>
          <p:nvPr>
            <p:ph idx="1"/>
          </p:nvPr>
        </p:nvSpPr>
        <p:spPr>
          <a:xfrm>
            <a:off x="381000" y="1143000"/>
            <a:ext cx="8229600" cy="1676400"/>
          </a:xfrm>
        </p:spPr>
        <p:txBody>
          <a:bodyPr>
            <a:noAutofit/>
          </a:bodyPr>
          <a:lstStyle/>
          <a:p>
            <a:r>
              <a:rPr lang="en-US" sz="1800" dirty="0" smtClean="0"/>
              <a:t>Initially Working Directory, Staging Area &amp; Local Repository contains the same content for fileB.txt</a:t>
            </a:r>
            <a:endParaRPr lang="en-US" sz="1800" dirty="0"/>
          </a:p>
          <a:p>
            <a:endParaRPr lang="en-US" sz="1800" dirty="0"/>
          </a:p>
        </p:txBody>
      </p:sp>
      <p:sp>
        <p:nvSpPr>
          <p:cNvPr id="33" name="Rectangle 32"/>
          <p:cNvSpPr/>
          <p:nvPr/>
        </p:nvSpPr>
        <p:spPr>
          <a:xfrm>
            <a:off x="7696200" y="3548576"/>
            <a:ext cx="1371600" cy="731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smtClean="0"/>
              <a:t>Initial File B</a:t>
            </a:r>
          </a:p>
        </p:txBody>
      </p:sp>
      <p:cxnSp>
        <p:nvCxnSpPr>
          <p:cNvPr id="22" name="Straight Arrow Connector 21"/>
          <p:cNvCxnSpPr>
            <a:stCxn id="18" idx="6"/>
            <a:endCxn id="33" idx="1"/>
          </p:cNvCxnSpPr>
          <p:nvPr/>
        </p:nvCxnSpPr>
        <p:spPr>
          <a:xfrm>
            <a:off x="6448176" y="3872906"/>
            <a:ext cx="1248025" cy="4128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744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2" name="Rounded Rectangle 1"/>
          <p:cNvSpPr/>
          <p:nvPr/>
        </p:nvSpPr>
        <p:spPr>
          <a:xfrm>
            <a:off x="304801" y="3073190"/>
            <a:ext cx="1769551" cy="302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ounded Rectangle 7"/>
          <p:cNvSpPr/>
          <p:nvPr/>
        </p:nvSpPr>
        <p:spPr>
          <a:xfrm>
            <a:off x="2473095" y="3072265"/>
            <a:ext cx="1946506" cy="302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ounded Rectangle 8"/>
          <p:cNvSpPr/>
          <p:nvPr/>
        </p:nvSpPr>
        <p:spPr>
          <a:xfrm>
            <a:off x="5069018" y="3072265"/>
            <a:ext cx="2141157" cy="30237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457200" y="3072265"/>
            <a:ext cx="1905000" cy="307777"/>
          </a:xfrm>
          <a:prstGeom prst="rect">
            <a:avLst/>
          </a:prstGeom>
          <a:noFill/>
        </p:spPr>
        <p:txBody>
          <a:bodyPr wrap="square" rtlCol="0">
            <a:spAutoFit/>
          </a:bodyPr>
          <a:lstStyle/>
          <a:p>
            <a:r>
              <a:rPr lang="en-US" sz="1400" dirty="0" smtClean="0">
                <a:solidFill>
                  <a:schemeClr val="bg1"/>
                </a:solidFill>
              </a:rPr>
              <a:t>Working Directory</a:t>
            </a:r>
            <a:endParaRPr lang="en-US" sz="1400" dirty="0">
              <a:solidFill>
                <a:schemeClr val="bg1"/>
              </a:solidFill>
            </a:endParaRPr>
          </a:p>
        </p:txBody>
      </p:sp>
      <p:sp>
        <p:nvSpPr>
          <p:cNvPr id="13" name="TextBox 12"/>
          <p:cNvSpPr txBox="1"/>
          <p:nvPr/>
        </p:nvSpPr>
        <p:spPr>
          <a:xfrm>
            <a:off x="2514600" y="3072263"/>
            <a:ext cx="1905000" cy="338554"/>
          </a:xfrm>
          <a:prstGeom prst="rect">
            <a:avLst/>
          </a:prstGeom>
          <a:noFill/>
        </p:spPr>
        <p:txBody>
          <a:bodyPr wrap="square" rtlCol="0">
            <a:spAutoFit/>
          </a:bodyPr>
          <a:lstStyle/>
          <a:p>
            <a:pPr algn="ctr"/>
            <a:r>
              <a:rPr lang="en-US" sz="1600" dirty="0" smtClean="0">
                <a:solidFill>
                  <a:schemeClr val="bg1"/>
                </a:solidFill>
              </a:rPr>
              <a:t>Staging Area</a:t>
            </a:r>
            <a:endParaRPr lang="en-US" sz="1600" dirty="0">
              <a:solidFill>
                <a:schemeClr val="bg1"/>
              </a:solidFill>
            </a:endParaRPr>
          </a:p>
        </p:txBody>
      </p:sp>
      <p:sp>
        <p:nvSpPr>
          <p:cNvPr id="14" name="TextBox 13"/>
          <p:cNvSpPr txBox="1"/>
          <p:nvPr/>
        </p:nvSpPr>
        <p:spPr>
          <a:xfrm>
            <a:off x="5486401" y="3026841"/>
            <a:ext cx="1431255" cy="338554"/>
          </a:xfrm>
          <a:prstGeom prst="rect">
            <a:avLst/>
          </a:prstGeom>
          <a:noFill/>
        </p:spPr>
        <p:txBody>
          <a:bodyPr wrap="square" rtlCol="0">
            <a:spAutoFit/>
          </a:bodyPr>
          <a:lstStyle/>
          <a:p>
            <a:pPr algn="ctr"/>
            <a:r>
              <a:rPr lang="en-US" sz="1600" dirty="0" smtClean="0">
                <a:solidFill>
                  <a:schemeClr val="bg1"/>
                </a:solidFill>
              </a:rPr>
              <a:t>Local REPO</a:t>
            </a:r>
            <a:endParaRPr lang="en-US" sz="1600" dirty="0">
              <a:solidFill>
                <a:schemeClr val="bg1"/>
              </a:solidFill>
            </a:endParaRPr>
          </a:p>
        </p:txBody>
      </p:sp>
      <p:sp>
        <p:nvSpPr>
          <p:cNvPr id="23" name="Rounded Rectangle 22"/>
          <p:cNvSpPr/>
          <p:nvPr/>
        </p:nvSpPr>
        <p:spPr>
          <a:xfrm>
            <a:off x="5512488" y="3360588"/>
            <a:ext cx="1329490" cy="26718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Flowchart: Connector 15"/>
          <p:cNvSpPr/>
          <p:nvPr/>
        </p:nvSpPr>
        <p:spPr>
          <a:xfrm>
            <a:off x="5891817" y="44321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C2</a:t>
            </a:r>
            <a:endParaRPr lang="en-US" sz="1400" dirty="0"/>
          </a:p>
        </p:txBody>
      </p:sp>
      <p:sp>
        <p:nvSpPr>
          <p:cNvPr id="17" name="Flowchart: Connector 16"/>
          <p:cNvSpPr/>
          <p:nvPr/>
        </p:nvSpPr>
        <p:spPr>
          <a:xfrm>
            <a:off x="5890353" y="5322173"/>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C1</a:t>
            </a:r>
            <a:endParaRPr lang="en-US" sz="1400" dirty="0"/>
          </a:p>
        </p:txBody>
      </p:sp>
      <p:sp>
        <p:nvSpPr>
          <p:cNvPr id="18" name="Flowchart: Connector 17"/>
          <p:cNvSpPr/>
          <p:nvPr/>
        </p:nvSpPr>
        <p:spPr>
          <a:xfrm>
            <a:off x="5890353" y="35939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C3</a:t>
            </a:r>
            <a:endParaRPr lang="en-US" sz="1400" dirty="0"/>
          </a:p>
        </p:txBody>
      </p:sp>
      <p:cxnSp>
        <p:nvCxnSpPr>
          <p:cNvPr id="19" name="Straight Arrow Connector 18"/>
          <p:cNvCxnSpPr>
            <a:stCxn id="18" idx="4"/>
            <a:endCxn id="16" idx="0"/>
          </p:cNvCxnSpPr>
          <p:nvPr/>
        </p:nvCxnSpPr>
        <p:spPr>
          <a:xfrm>
            <a:off x="6169265" y="4151817"/>
            <a:ext cx="1464" cy="28037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0"/>
          </p:cNvCxnSpPr>
          <p:nvPr/>
        </p:nvCxnSpPr>
        <p:spPr>
          <a:xfrm flipH="1">
            <a:off x="6169265" y="4990017"/>
            <a:ext cx="1464" cy="3321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1201" y="3289195"/>
            <a:ext cx="1007604" cy="307777"/>
          </a:xfrm>
          <a:prstGeom prst="rect">
            <a:avLst/>
          </a:prstGeom>
          <a:noFill/>
        </p:spPr>
        <p:txBody>
          <a:bodyPr wrap="square" rtlCol="0">
            <a:spAutoFit/>
          </a:bodyPr>
          <a:lstStyle/>
          <a:p>
            <a:r>
              <a:rPr lang="en-US" sz="1400" dirty="0" smtClean="0">
                <a:solidFill>
                  <a:schemeClr val="bg1"/>
                </a:solidFill>
              </a:rPr>
              <a:t>MASTER</a:t>
            </a:r>
            <a:endParaRPr lang="en-US" sz="1400" dirty="0">
              <a:solidFill>
                <a:schemeClr val="bg1"/>
              </a:solidFill>
            </a:endParaRPr>
          </a:p>
        </p:txBody>
      </p:sp>
      <p:sp>
        <p:nvSpPr>
          <p:cNvPr id="24" name="Isosceles Triangle 23"/>
          <p:cNvSpPr/>
          <p:nvPr/>
        </p:nvSpPr>
        <p:spPr>
          <a:xfrm rot="5400000">
            <a:off x="5190875" y="3708295"/>
            <a:ext cx="304800" cy="228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4" idx="3"/>
          </p:cNvCxnSpPr>
          <p:nvPr/>
        </p:nvCxnSpPr>
        <p:spPr>
          <a:xfrm>
            <a:off x="4924175" y="3589188"/>
            <a:ext cx="304800" cy="2334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9601" y="3331641"/>
            <a:ext cx="656975" cy="338554"/>
          </a:xfrm>
          <a:prstGeom prst="rect">
            <a:avLst/>
          </a:prstGeom>
          <a:noFill/>
        </p:spPr>
        <p:txBody>
          <a:bodyPr wrap="none" rtlCol="0">
            <a:spAutoFit/>
          </a:bodyPr>
          <a:lstStyle/>
          <a:p>
            <a:r>
              <a:rPr lang="en-US" sz="1600" dirty="0" smtClean="0"/>
              <a:t>HEAD</a:t>
            </a:r>
            <a:endParaRPr lang="en-US" sz="1600" dirty="0"/>
          </a:p>
        </p:txBody>
      </p:sp>
      <p:sp>
        <p:nvSpPr>
          <p:cNvPr id="30" name="Rectangle 29"/>
          <p:cNvSpPr/>
          <p:nvPr/>
        </p:nvSpPr>
        <p:spPr>
          <a:xfrm>
            <a:off x="357614" y="3441595"/>
            <a:ext cx="1659636" cy="1295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400" dirty="0" smtClean="0"/>
              <a:t>Initial File B</a:t>
            </a:r>
          </a:p>
          <a:p>
            <a:r>
              <a:rPr lang="en-US" sz="1400" dirty="0" smtClean="0"/>
              <a:t>Lets stage this</a:t>
            </a:r>
            <a:endParaRPr lang="en-US" sz="1400" dirty="0"/>
          </a:p>
        </p:txBody>
      </p:sp>
      <p:sp>
        <p:nvSpPr>
          <p:cNvPr id="31" name="Rectangle 30"/>
          <p:cNvSpPr/>
          <p:nvPr/>
        </p:nvSpPr>
        <p:spPr>
          <a:xfrm>
            <a:off x="2791374" y="3441595"/>
            <a:ext cx="13716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a:t>
            </a:r>
            <a:r>
              <a:rPr lang="en-US" sz="1600" dirty="0" smtClean="0"/>
              <a:t>B</a:t>
            </a:r>
          </a:p>
          <a:p>
            <a:r>
              <a:rPr lang="en-US" sz="1600" dirty="0" smtClean="0"/>
              <a:t>Lets stage this</a:t>
            </a:r>
            <a:endParaRPr lang="en-US" sz="1600" dirty="0"/>
          </a:p>
        </p:txBody>
      </p:sp>
      <p:sp>
        <p:nvSpPr>
          <p:cNvPr id="12" name="Content Placeholder 11"/>
          <p:cNvSpPr>
            <a:spLocks noGrp="1"/>
          </p:cNvSpPr>
          <p:nvPr>
            <p:ph idx="1"/>
          </p:nvPr>
        </p:nvSpPr>
        <p:spPr>
          <a:xfrm>
            <a:off x="381000" y="1143000"/>
            <a:ext cx="8229600" cy="1676400"/>
          </a:xfrm>
        </p:spPr>
        <p:txBody>
          <a:bodyPr>
            <a:noAutofit/>
          </a:bodyPr>
          <a:lstStyle/>
          <a:p>
            <a:pPr marL="0" indent="0">
              <a:buNone/>
            </a:pPr>
            <a:r>
              <a:rPr lang="en-US" sz="1800" b="1" dirty="0">
                <a:solidFill>
                  <a:srgbClr val="0000FF"/>
                </a:solidFill>
              </a:rPr>
              <a:t>echo "Lets stage this" &gt;&gt; fileB.txt</a:t>
            </a:r>
          </a:p>
          <a:p>
            <a:pPr marL="0" indent="0">
              <a:buNone/>
            </a:pPr>
            <a:r>
              <a:rPr lang="en-US" sz="1800" b="1" dirty="0">
                <a:solidFill>
                  <a:srgbClr val="0000FF"/>
                </a:solidFill>
              </a:rPr>
              <a:t>git add fileB.txt</a:t>
            </a:r>
          </a:p>
        </p:txBody>
      </p:sp>
      <p:sp>
        <p:nvSpPr>
          <p:cNvPr id="33" name="Rectangle 32"/>
          <p:cNvSpPr/>
          <p:nvPr/>
        </p:nvSpPr>
        <p:spPr>
          <a:xfrm>
            <a:off x="7696200" y="3548576"/>
            <a:ext cx="1371600" cy="731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smtClean="0"/>
              <a:t>Initial File B</a:t>
            </a:r>
          </a:p>
        </p:txBody>
      </p:sp>
      <p:cxnSp>
        <p:nvCxnSpPr>
          <p:cNvPr id="22" name="Straight Arrow Connector 21"/>
          <p:cNvCxnSpPr>
            <a:stCxn id="18" idx="6"/>
            <a:endCxn id="33" idx="1"/>
          </p:cNvCxnSpPr>
          <p:nvPr/>
        </p:nvCxnSpPr>
        <p:spPr>
          <a:xfrm>
            <a:off x="6448176" y="3872906"/>
            <a:ext cx="1248025" cy="4128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234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2" name="Rounded Rectangle 1"/>
          <p:cNvSpPr/>
          <p:nvPr/>
        </p:nvSpPr>
        <p:spPr>
          <a:xfrm>
            <a:off x="304801" y="3073190"/>
            <a:ext cx="1769551" cy="302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ounded Rectangle 7"/>
          <p:cNvSpPr/>
          <p:nvPr/>
        </p:nvSpPr>
        <p:spPr>
          <a:xfrm>
            <a:off x="2473095" y="3072265"/>
            <a:ext cx="1946506" cy="302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ounded Rectangle 8"/>
          <p:cNvSpPr/>
          <p:nvPr/>
        </p:nvSpPr>
        <p:spPr>
          <a:xfrm>
            <a:off x="5069018" y="3072265"/>
            <a:ext cx="2141157" cy="30237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457200" y="3072265"/>
            <a:ext cx="1905000" cy="307777"/>
          </a:xfrm>
          <a:prstGeom prst="rect">
            <a:avLst/>
          </a:prstGeom>
          <a:noFill/>
        </p:spPr>
        <p:txBody>
          <a:bodyPr wrap="square" rtlCol="0">
            <a:spAutoFit/>
          </a:bodyPr>
          <a:lstStyle/>
          <a:p>
            <a:r>
              <a:rPr lang="en-US" sz="1400" dirty="0" smtClean="0">
                <a:solidFill>
                  <a:schemeClr val="bg1"/>
                </a:solidFill>
              </a:rPr>
              <a:t>Working Directory</a:t>
            </a:r>
            <a:endParaRPr lang="en-US" sz="1400" dirty="0">
              <a:solidFill>
                <a:schemeClr val="bg1"/>
              </a:solidFill>
            </a:endParaRPr>
          </a:p>
        </p:txBody>
      </p:sp>
      <p:sp>
        <p:nvSpPr>
          <p:cNvPr id="13" name="TextBox 12"/>
          <p:cNvSpPr txBox="1"/>
          <p:nvPr/>
        </p:nvSpPr>
        <p:spPr>
          <a:xfrm>
            <a:off x="2514600" y="3072263"/>
            <a:ext cx="1905000" cy="338554"/>
          </a:xfrm>
          <a:prstGeom prst="rect">
            <a:avLst/>
          </a:prstGeom>
          <a:noFill/>
        </p:spPr>
        <p:txBody>
          <a:bodyPr wrap="square" rtlCol="0">
            <a:spAutoFit/>
          </a:bodyPr>
          <a:lstStyle/>
          <a:p>
            <a:pPr algn="ctr"/>
            <a:r>
              <a:rPr lang="en-US" sz="1600" dirty="0" smtClean="0">
                <a:solidFill>
                  <a:schemeClr val="bg1"/>
                </a:solidFill>
              </a:rPr>
              <a:t>Staging Area</a:t>
            </a:r>
            <a:endParaRPr lang="en-US" sz="1600" dirty="0">
              <a:solidFill>
                <a:schemeClr val="bg1"/>
              </a:solidFill>
            </a:endParaRPr>
          </a:p>
        </p:txBody>
      </p:sp>
      <p:sp>
        <p:nvSpPr>
          <p:cNvPr id="14" name="TextBox 13"/>
          <p:cNvSpPr txBox="1"/>
          <p:nvPr/>
        </p:nvSpPr>
        <p:spPr>
          <a:xfrm>
            <a:off x="5486401" y="3026841"/>
            <a:ext cx="1431255" cy="338554"/>
          </a:xfrm>
          <a:prstGeom prst="rect">
            <a:avLst/>
          </a:prstGeom>
          <a:noFill/>
        </p:spPr>
        <p:txBody>
          <a:bodyPr wrap="square" rtlCol="0">
            <a:spAutoFit/>
          </a:bodyPr>
          <a:lstStyle/>
          <a:p>
            <a:pPr algn="ctr"/>
            <a:r>
              <a:rPr lang="en-US" sz="1600" dirty="0" smtClean="0">
                <a:solidFill>
                  <a:schemeClr val="bg1"/>
                </a:solidFill>
              </a:rPr>
              <a:t>Local REPO</a:t>
            </a:r>
            <a:endParaRPr lang="en-US" sz="1600" dirty="0">
              <a:solidFill>
                <a:schemeClr val="bg1"/>
              </a:solidFill>
            </a:endParaRPr>
          </a:p>
        </p:txBody>
      </p:sp>
      <p:sp>
        <p:nvSpPr>
          <p:cNvPr id="23" name="Rounded Rectangle 22"/>
          <p:cNvSpPr/>
          <p:nvPr/>
        </p:nvSpPr>
        <p:spPr>
          <a:xfrm>
            <a:off x="5512488" y="3360588"/>
            <a:ext cx="1329490" cy="26718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Flowchart: Connector 15"/>
          <p:cNvSpPr/>
          <p:nvPr/>
        </p:nvSpPr>
        <p:spPr>
          <a:xfrm>
            <a:off x="5891817" y="44321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C2</a:t>
            </a:r>
            <a:endParaRPr lang="en-US" sz="1400" dirty="0"/>
          </a:p>
        </p:txBody>
      </p:sp>
      <p:sp>
        <p:nvSpPr>
          <p:cNvPr id="17" name="Flowchart: Connector 16"/>
          <p:cNvSpPr/>
          <p:nvPr/>
        </p:nvSpPr>
        <p:spPr>
          <a:xfrm>
            <a:off x="5890353" y="5322173"/>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C1</a:t>
            </a:r>
            <a:endParaRPr lang="en-US" sz="1400" dirty="0"/>
          </a:p>
        </p:txBody>
      </p:sp>
      <p:sp>
        <p:nvSpPr>
          <p:cNvPr id="18" name="Flowchart: Connector 17"/>
          <p:cNvSpPr/>
          <p:nvPr/>
        </p:nvSpPr>
        <p:spPr>
          <a:xfrm>
            <a:off x="5890353" y="35939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C3</a:t>
            </a:r>
            <a:endParaRPr lang="en-US" sz="1400" dirty="0"/>
          </a:p>
        </p:txBody>
      </p:sp>
      <p:cxnSp>
        <p:nvCxnSpPr>
          <p:cNvPr id="19" name="Straight Arrow Connector 18"/>
          <p:cNvCxnSpPr>
            <a:stCxn id="18" idx="4"/>
            <a:endCxn id="16" idx="0"/>
          </p:cNvCxnSpPr>
          <p:nvPr/>
        </p:nvCxnSpPr>
        <p:spPr>
          <a:xfrm>
            <a:off x="6169265" y="4151817"/>
            <a:ext cx="1464" cy="28037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0"/>
          </p:cNvCxnSpPr>
          <p:nvPr/>
        </p:nvCxnSpPr>
        <p:spPr>
          <a:xfrm flipH="1">
            <a:off x="6169265" y="4990017"/>
            <a:ext cx="1464" cy="3321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1201" y="3289195"/>
            <a:ext cx="1007604" cy="307777"/>
          </a:xfrm>
          <a:prstGeom prst="rect">
            <a:avLst/>
          </a:prstGeom>
          <a:noFill/>
        </p:spPr>
        <p:txBody>
          <a:bodyPr wrap="square" rtlCol="0">
            <a:spAutoFit/>
          </a:bodyPr>
          <a:lstStyle/>
          <a:p>
            <a:r>
              <a:rPr lang="en-US" sz="1400" dirty="0" smtClean="0">
                <a:solidFill>
                  <a:schemeClr val="bg1"/>
                </a:solidFill>
              </a:rPr>
              <a:t>MASTER</a:t>
            </a:r>
            <a:endParaRPr lang="en-US" sz="1400" dirty="0">
              <a:solidFill>
                <a:schemeClr val="bg1"/>
              </a:solidFill>
            </a:endParaRPr>
          </a:p>
        </p:txBody>
      </p:sp>
      <p:sp>
        <p:nvSpPr>
          <p:cNvPr id="24" name="Isosceles Triangle 23"/>
          <p:cNvSpPr/>
          <p:nvPr/>
        </p:nvSpPr>
        <p:spPr>
          <a:xfrm rot="5400000">
            <a:off x="5190875" y="3708295"/>
            <a:ext cx="304800" cy="228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4" idx="3"/>
          </p:cNvCxnSpPr>
          <p:nvPr/>
        </p:nvCxnSpPr>
        <p:spPr>
          <a:xfrm>
            <a:off x="4924175" y="3589188"/>
            <a:ext cx="304800" cy="2334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9601" y="3331641"/>
            <a:ext cx="656975" cy="338554"/>
          </a:xfrm>
          <a:prstGeom prst="rect">
            <a:avLst/>
          </a:prstGeom>
          <a:noFill/>
        </p:spPr>
        <p:txBody>
          <a:bodyPr wrap="none" rtlCol="0">
            <a:spAutoFit/>
          </a:bodyPr>
          <a:lstStyle/>
          <a:p>
            <a:r>
              <a:rPr lang="en-US" sz="1600" dirty="0" smtClean="0"/>
              <a:t>HEAD</a:t>
            </a:r>
            <a:endParaRPr lang="en-US" sz="1600" dirty="0"/>
          </a:p>
        </p:txBody>
      </p:sp>
      <p:sp>
        <p:nvSpPr>
          <p:cNvPr id="30" name="Rectangle 29"/>
          <p:cNvSpPr/>
          <p:nvPr/>
        </p:nvSpPr>
        <p:spPr>
          <a:xfrm>
            <a:off x="357614" y="3441595"/>
            <a:ext cx="1659636" cy="1295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400" dirty="0" smtClean="0"/>
              <a:t>Initial File B</a:t>
            </a:r>
          </a:p>
          <a:p>
            <a:r>
              <a:rPr lang="en-US" sz="1400" dirty="0" smtClean="0"/>
              <a:t>Lets stage this</a:t>
            </a:r>
          </a:p>
          <a:p>
            <a:r>
              <a:rPr lang="en-US" sz="1400" dirty="0" smtClean="0"/>
              <a:t>New Developments</a:t>
            </a:r>
            <a:endParaRPr lang="en-US" sz="1400" dirty="0"/>
          </a:p>
        </p:txBody>
      </p:sp>
      <p:sp>
        <p:nvSpPr>
          <p:cNvPr id="31" name="Rectangle 30"/>
          <p:cNvSpPr/>
          <p:nvPr/>
        </p:nvSpPr>
        <p:spPr>
          <a:xfrm>
            <a:off x="2791374" y="3441595"/>
            <a:ext cx="13716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a:t>
            </a:r>
            <a:r>
              <a:rPr lang="en-US" sz="1600" dirty="0" smtClean="0"/>
              <a:t>B</a:t>
            </a:r>
          </a:p>
          <a:p>
            <a:r>
              <a:rPr lang="en-US" sz="1600" dirty="0" smtClean="0"/>
              <a:t>Lets stage this</a:t>
            </a:r>
            <a:endParaRPr lang="en-US" sz="1600" dirty="0"/>
          </a:p>
        </p:txBody>
      </p:sp>
      <p:sp>
        <p:nvSpPr>
          <p:cNvPr id="12" name="Content Placeholder 11"/>
          <p:cNvSpPr>
            <a:spLocks noGrp="1"/>
          </p:cNvSpPr>
          <p:nvPr>
            <p:ph idx="1"/>
          </p:nvPr>
        </p:nvSpPr>
        <p:spPr>
          <a:xfrm>
            <a:off x="381000" y="1143000"/>
            <a:ext cx="8229600" cy="1676400"/>
          </a:xfrm>
        </p:spPr>
        <p:txBody>
          <a:bodyPr>
            <a:noAutofit/>
          </a:bodyPr>
          <a:lstStyle/>
          <a:p>
            <a:pPr marL="0" indent="0">
              <a:buNone/>
            </a:pPr>
            <a:r>
              <a:rPr lang="en-US" sz="1800" b="1" dirty="0">
                <a:solidFill>
                  <a:schemeClr val="tx1">
                    <a:lumMod val="65000"/>
                    <a:lumOff val="35000"/>
                  </a:schemeClr>
                </a:solidFill>
              </a:rPr>
              <a:t>echo "Lets stage this" &gt;&gt; fileB.txt</a:t>
            </a:r>
          </a:p>
          <a:p>
            <a:pPr marL="0" indent="0">
              <a:buNone/>
            </a:pPr>
            <a:r>
              <a:rPr lang="en-US" sz="1800" b="1" dirty="0">
                <a:solidFill>
                  <a:schemeClr val="tx1">
                    <a:lumMod val="65000"/>
                    <a:lumOff val="35000"/>
                  </a:schemeClr>
                </a:solidFill>
              </a:rPr>
              <a:t>git add </a:t>
            </a:r>
            <a:r>
              <a:rPr lang="en-US" sz="1800" b="1" dirty="0" smtClean="0">
                <a:solidFill>
                  <a:schemeClr val="tx1">
                    <a:lumMod val="65000"/>
                    <a:lumOff val="35000"/>
                  </a:schemeClr>
                </a:solidFill>
              </a:rPr>
              <a:t>fileB.txt</a:t>
            </a:r>
          </a:p>
          <a:p>
            <a:pPr marL="0" indent="0">
              <a:buNone/>
            </a:pPr>
            <a:r>
              <a:rPr lang="en-US" sz="1800" b="1" dirty="0">
                <a:solidFill>
                  <a:srgbClr val="0000FF"/>
                </a:solidFill>
              </a:rPr>
              <a:t>echo "New Developments" &gt;&gt; </a:t>
            </a:r>
            <a:r>
              <a:rPr lang="en-US" sz="1800" b="1" dirty="0" smtClean="0">
                <a:solidFill>
                  <a:srgbClr val="0000FF"/>
                </a:solidFill>
              </a:rPr>
              <a:t>fileB.txt</a:t>
            </a:r>
          </a:p>
          <a:p>
            <a:pPr marL="0" indent="0">
              <a:buNone/>
            </a:pPr>
            <a:endParaRPr lang="en-US" sz="1800" b="1" dirty="0">
              <a:solidFill>
                <a:srgbClr val="0000FF"/>
              </a:solidFill>
            </a:endParaRPr>
          </a:p>
          <a:p>
            <a:pPr marL="0" indent="0">
              <a:buNone/>
            </a:pPr>
            <a:r>
              <a:rPr lang="en-US" sz="1800" b="1" dirty="0" smtClean="0"/>
              <a:t>Now all the areas of git has different content in the same file</a:t>
            </a:r>
            <a:endParaRPr lang="en-US" sz="1800" b="1" dirty="0"/>
          </a:p>
        </p:txBody>
      </p:sp>
      <p:sp>
        <p:nvSpPr>
          <p:cNvPr id="33" name="Rectangle 32"/>
          <p:cNvSpPr/>
          <p:nvPr/>
        </p:nvSpPr>
        <p:spPr>
          <a:xfrm>
            <a:off x="7696200" y="3548576"/>
            <a:ext cx="1371600" cy="731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pPr algn="ctr"/>
            <a:r>
              <a:rPr lang="en-US" sz="1600" dirty="0" smtClean="0"/>
              <a:t>Initial File B</a:t>
            </a:r>
          </a:p>
        </p:txBody>
      </p:sp>
      <p:cxnSp>
        <p:nvCxnSpPr>
          <p:cNvPr id="22" name="Straight Arrow Connector 21"/>
          <p:cNvCxnSpPr>
            <a:stCxn id="18" idx="6"/>
            <a:endCxn id="33" idx="1"/>
          </p:cNvCxnSpPr>
          <p:nvPr/>
        </p:nvCxnSpPr>
        <p:spPr>
          <a:xfrm>
            <a:off x="6448176" y="3872906"/>
            <a:ext cx="1248025" cy="4128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22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2"/>
            <a:ext cx="8229600" cy="4525963"/>
          </a:xfrm>
        </p:spPr>
        <p:txBody>
          <a:bodyPr>
            <a:noAutofit/>
          </a:bodyPr>
          <a:lstStyle/>
          <a:p>
            <a:r>
              <a:rPr lang="en-US" sz="1800" dirty="0" smtClean="0"/>
              <a:t>Git is a distributed version control system. A version control system is a tool that allows us to manage changes made to blobs. </a:t>
            </a:r>
          </a:p>
          <a:p>
            <a:endParaRPr lang="en-US" sz="1800" dirty="0" smtClean="0"/>
          </a:p>
          <a:p>
            <a:r>
              <a:rPr lang="en-US" sz="1800" dirty="0" smtClean="0"/>
              <a:t> It is a tool that allows you to track your code history. </a:t>
            </a:r>
          </a:p>
          <a:p>
            <a:endParaRPr lang="en-US" sz="1800" dirty="0"/>
          </a:p>
          <a:p>
            <a:r>
              <a:rPr lang="en-US" sz="1800" dirty="0" smtClean="0"/>
              <a:t>Allows you to peek into the past and see what a code looks like at any given point of development. </a:t>
            </a:r>
          </a:p>
          <a:p>
            <a:endParaRPr lang="en-US" sz="1800" dirty="0" smtClean="0"/>
          </a:p>
          <a:p>
            <a:r>
              <a:rPr lang="en-US" sz="1800" dirty="0" smtClean="0"/>
              <a:t>Git </a:t>
            </a:r>
            <a:r>
              <a:rPr lang="en-US" sz="1800" dirty="0"/>
              <a:t>records the current state of the project by creating a tree graph from the index. It is usually in the form of a Directed Acyclic Graph (DAG).</a:t>
            </a:r>
          </a:p>
        </p:txBody>
      </p:sp>
      <p:pic>
        <p:nvPicPr>
          <p:cNvPr id="2050" name="Picture 2" descr="http://think-like-a-git.net/assets/images2/reachability-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4343400"/>
            <a:ext cx="4055279" cy="1889256"/>
          </a:xfrm>
          <a:prstGeom prst="rect">
            <a:avLst/>
          </a:prstGeom>
          <a:solidFill>
            <a:schemeClr val="bg2">
              <a:lumMod val="10000"/>
              <a:alpha val="0"/>
            </a:schemeClr>
          </a:solidFill>
          <a:effectLst>
            <a:glow rad="127000">
              <a:schemeClr val="accent1">
                <a:alpha val="0"/>
              </a:schemeClr>
            </a:glow>
          </a:effectLst>
        </p:spPr>
      </p:pic>
      <p:sp>
        <p:nvSpPr>
          <p:cNvPr id="5" name="Title 1"/>
          <p:cNvSpPr txBox="1">
            <a:spLocks/>
          </p:cNvSpPr>
          <p:nvPr/>
        </p:nvSpPr>
        <p:spPr>
          <a:xfrm>
            <a:off x="457200" y="2"/>
            <a:ext cx="8229600" cy="7806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What is git ?</a:t>
            </a:r>
            <a:endParaRPr lang="en-US" dirty="0"/>
          </a:p>
        </p:txBody>
      </p:sp>
    </p:spTree>
    <p:extLst>
      <p:ext uri="{BB962C8B-B14F-4D97-AF65-F5344CB8AC3E}">
        <p14:creationId xmlns:p14="http://schemas.microsoft.com/office/powerpoint/2010/main" val="34174343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2" name="Rounded Rectangle 1"/>
          <p:cNvSpPr/>
          <p:nvPr/>
        </p:nvSpPr>
        <p:spPr>
          <a:xfrm>
            <a:off x="304801" y="3073190"/>
            <a:ext cx="1769551" cy="302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ounded Rectangle 7"/>
          <p:cNvSpPr/>
          <p:nvPr/>
        </p:nvSpPr>
        <p:spPr>
          <a:xfrm>
            <a:off x="2473095" y="3072265"/>
            <a:ext cx="1946506" cy="302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ounded Rectangle 8"/>
          <p:cNvSpPr/>
          <p:nvPr/>
        </p:nvSpPr>
        <p:spPr>
          <a:xfrm>
            <a:off x="5069018" y="3072265"/>
            <a:ext cx="2141157" cy="30237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457200" y="3072265"/>
            <a:ext cx="1905000" cy="307777"/>
          </a:xfrm>
          <a:prstGeom prst="rect">
            <a:avLst/>
          </a:prstGeom>
          <a:noFill/>
        </p:spPr>
        <p:txBody>
          <a:bodyPr wrap="square" rtlCol="0">
            <a:spAutoFit/>
          </a:bodyPr>
          <a:lstStyle/>
          <a:p>
            <a:r>
              <a:rPr lang="en-US" sz="1400" dirty="0" smtClean="0">
                <a:solidFill>
                  <a:schemeClr val="bg1"/>
                </a:solidFill>
              </a:rPr>
              <a:t>Working Directory</a:t>
            </a:r>
            <a:endParaRPr lang="en-US" sz="1400" dirty="0">
              <a:solidFill>
                <a:schemeClr val="bg1"/>
              </a:solidFill>
            </a:endParaRPr>
          </a:p>
        </p:txBody>
      </p:sp>
      <p:sp>
        <p:nvSpPr>
          <p:cNvPr id="13" name="TextBox 12"/>
          <p:cNvSpPr txBox="1"/>
          <p:nvPr/>
        </p:nvSpPr>
        <p:spPr>
          <a:xfrm>
            <a:off x="2514600" y="3072263"/>
            <a:ext cx="1905000" cy="338554"/>
          </a:xfrm>
          <a:prstGeom prst="rect">
            <a:avLst/>
          </a:prstGeom>
          <a:noFill/>
        </p:spPr>
        <p:txBody>
          <a:bodyPr wrap="square" rtlCol="0">
            <a:spAutoFit/>
          </a:bodyPr>
          <a:lstStyle/>
          <a:p>
            <a:pPr algn="ctr"/>
            <a:r>
              <a:rPr lang="en-US" sz="1600" dirty="0" smtClean="0">
                <a:solidFill>
                  <a:schemeClr val="bg1"/>
                </a:solidFill>
              </a:rPr>
              <a:t>Staging Area</a:t>
            </a:r>
            <a:endParaRPr lang="en-US" sz="1600" dirty="0">
              <a:solidFill>
                <a:schemeClr val="bg1"/>
              </a:solidFill>
            </a:endParaRPr>
          </a:p>
        </p:txBody>
      </p:sp>
      <p:sp>
        <p:nvSpPr>
          <p:cNvPr id="14" name="TextBox 13"/>
          <p:cNvSpPr txBox="1"/>
          <p:nvPr/>
        </p:nvSpPr>
        <p:spPr>
          <a:xfrm>
            <a:off x="5486401" y="3026841"/>
            <a:ext cx="1431255" cy="338554"/>
          </a:xfrm>
          <a:prstGeom prst="rect">
            <a:avLst/>
          </a:prstGeom>
          <a:noFill/>
        </p:spPr>
        <p:txBody>
          <a:bodyPr wrap="square" rtlCol="0">
            <a:spAutoFit/>
          </a:bodyPr>
          <a:lstStyle/>
          <a:p>
            <a:pPr algn="ctr"/>
            <a:r>
              <a:rPr lang="en-US" sz="1600" dirty="0" smtClean="0">
                <a:solidFill>
                  <a:schemeClr val="bg1"/>
                </a:solidFill>
              </a:rPr>
              <a:t>Local REPO</a:t>
            </a:r>
            <a:endParaRPr lang="en-US" sz="1600" dirty="0">
              <a:solidFill>
                <a:schemeClr val="bg1"/>
              </a:solidFill>
            </a:endParaRPr>
          </a:p>
        </p:txBody>
      </p:sp>
      <p:sp>
        <p:nvSpPr>
          <p:cNvPr id="23" name="Rounded Rectangle 22"/>
          <p:cNvSpPr/>
          <p:nvPr/>
        </p:nvSpPr>
        <p:spPr>
          <a:xfrm>
            <a:off x="5512488" y="3360588"/>
            <a:ext cx="1329490" cy="26718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Flowchart: Connector 15"/>
          <p:cNvSpPr/>
          <p:nvPr/>
        </p:nvSpPr>
        <p:spPr>
          <a:xfrm>
            <a:off x="5891817" y="44321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C2</a:t>
            </a:r>
            <a:endParaRPr lang="en-US" sz="1400" dirty="0"/>
          </a:p>
        </p:txBody>
      </p:sp>
      <p:sp>
        <p:nvSpPr>
          <p:cNvPr id="17" name="Flowchart: Connector 16"/>
          <p:cNvSpPr/>
          <p:nvPr/>
        </p:nvSpPr>
        <p:spPr>
          <a:xfrm>
            <a:off x="5890353" y="5322173"/>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C1</a:t>
            </a:r>
            <a:endParaRPr lang="en-US" sz="1400" dirty="0"/>
          </a:p>
        </p:txBody>
      </p:sp>
      <p:sp>
        <p:nvSpPr>
          <p:cNvPr id="18" name="Flowchart: Connector 17"/>
          <p:cNvSpPr/>
          <p:nvPr/>
        </p:nvSpPr>
        <p:spPr>
          <a:xfrm>
            <a:off x="5890353" y="35939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C3</a:t>
            </a:r>
            <a:endParaRPr lang="en-US" sz="1400" dirty="0"/>
          </a:p>
        </p:txBody>
      </p:sp>
      <p:cxnSp>
        <p:nvCxnSpPr>
          <p:cNvPr id="19" name="Straight Arrow Connector 18"/>
          <p:cNvCxnSpPr>
            <a:stCxn id="18" idx="4"/>
            <a:endCxn id="16" idx="0"/>
          </p:cNvCxnSpPr>
          <p:nvPr/>
        </p:nvCxnSpPr>
        <p:spPr>
          <a:xfrm>
            <a:off x="6169265" y="4151817"/>
            <a:ext cx="1464" cy="28037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0"/>
          </p:cNvCxnSpPr>
          <p:nvPr/>
        </p:nvCxnSpPr>
        <p:spPr>
          <a:xfrm flipH="1">
            <a:off x="6169265" y="4990017"/>
            <a:ext cx="1464" cy="3321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1201" y="3289195"/>
            <a:ext cx="1007604" cy="307777"/>
          </a:xfrm>
          <a:prstGeom prst="rect">
            <a:avLst/>
          </a:prstGeom>
          <a:noFill/>
        </p:spPr>
        <p:txBody>
          <a:bodyPr wrap="square" rtlCol="0">
            <a:spAutoFit/>
          </a:bodyPr>
          <a:lstStyle/>
          <a:p>
            <a:r>
              <a:rPr lang="en-US" sz="1400" dirty="0" smtClean="0">
                <a:solidFill>
                  <a:schemeClr val="bg1"/>
                </a:solidFill>
              </a:rPr>
              <a:t>MASTER</a:t>
            </a:r>
            <a:endParaRPr lang="en-US" sz="1400" dirty="0">
              <a:solidFill>
                <a:schemeClr val="bg1"/>
              </a:solidFill>
            </a:endParaRPr>
          </a:p>
        </p:txBody>
      </p:sp>
      <p:sp>
        <p:nvSpPr>
          <p:cNvPr id="24" name="Isosceles Triangle 23"/>
          <p:cNvSpPr/>
          <p:nvPr/>
        </p:nvSpPr>
        <p:spPr>
          <a:xfrm rot="5400000">
            <a:off x="5190875" y="3708295"/>
            <a:ext cx="304800" cy="228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4" idx="3"/>
          </p:cNvCxnSpPr>
          <p:nvPr/>
        </p:nvCxnSpPr>
        <p:spPr>
          <a:xfrm>
            <a:off x="4924175" y="3589188"/>
            <a:ext cx="304800" cy="2334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9601" y="3331641"/>
            <a:ext cx="656975" cy="338554"/>
          </a:xfrm>
          <a:prstGeom prst="rect">
            <a:avLst/>
          </a:prstGeom>
          <a:noFill/>
        </p:spPr>
        <p:txBody>
          <a:bodyPr wrap="none" rtlCol="0">
            <a:spAutoFit/>
          </a:bodyPr>
          <a:lstStyle/>
          <a:p>
            <a:r>
              <a:rPr lang="en-US" sz="1600" dirty="0" smtClean="0"/>
              <a:t>HEAD</a:t>
            </a:r>
            <a:endParaRPr lang="en-US" sz="1600" dirty="0"/>
          </a:p>
        </p:txBody>
      </p:sp>
      <p:sp>
        <p:nvSpPr>
          <p:cNvPr id="30" name="Rectangle 29"/>
          <p:cNvSpPr/>
          <p:nvPr/>
        </p:nvSpPr>
        <p:spPr>
          <a:xfrm>
            <a:off x="357614" y="3441595"/>
            <a:ext cx="1659636" cy="1295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400" dirty="0" smtClean="0"/>
              <a:t>Initial File B</a:t>
            </a:r>
          </a:p>
          <a:p>
            <a:r>
              <a:rPr lang="en-US" sz="1400" dirty="0" smtClean="0"/>
              <a:t>Lets stage this</a:t>
            </a:r>
          </a:p>
          <a:p>
            <a:r>
              <a:rPr lang="en-US" sz="1400" dirty="0" smtClean="0"/>
              <a:t>New Developments</a:t>
            </a:r>
            <a:endParaRPr lang="en-US" sz="1400" dirty="0"/>
          </a:p>
        </p:txBody>
      </p:sp>
      <p:sp>
        <p:nvSpPr>
          <p:cNvPr id="31" name="Rectangle 30"/>
          <p:cNvSpPr/>
          <p:nvPr/>
        </p:nvSpPr>
        <p:spPr>
          <a:xfrm>
            <a:off x="2791374" y="3441595"/>
            <a:ext cx="13716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a:t>
            </a:r>
            <a:r>
              <a:rPr lang="en-US" sz="1600" dirty="0" smtClean="0"/>
              <a:t>B</a:t>
            </a:r>
          </a:p>
          <a:p>
            <a:r>
              <a:rPr lang="en-US" sz="1600" dirty="0" smtClean="0"/>
              <a:t>Lets stage this</a:t>
            </a:r>
            <a:endParaRPr lang="en-US" sz="1600" dirty="0"/>
          </a:p>
        </p:txBody>
      </p:sp>
      <p:sp>
        <p:nvSpPr>
          <p:cNvPr id="12" name="Content Placeholder 11"/>
          <p:cNvSpPr>
            <a:spLocks noGrp="1"/>
          </p:cNvSpPr>
          <p:nvPr>
            <p:ph idx="1"/>
          </p:nvPr>
        </p:nvSpPr>
        <p:spPr>
          <a:xfrm>
            <a:off x="381000" y="1143000"/>
            <a:ext cx="8229600" cy="1676400"/>
          </a:xfrm>
        </p:spPr>
        <p:txBody>
          <a:bodyPr>
            <a:noAutofit/>
          </a:bodyPr>
          <a:lstStyle/>
          <a:p>
            <a:pPr marL="0" indent="0">
              <a:buNone/>
            </a:pPr>
            <a:r>
              <a:rPr lang="en-US" sz="1800" dirty="0" smtClean="0"/>
              <a:t>To view the content in each of these areas you can use below commands</a:t>
            </a:r>
          </a:p>
          <a:p>
            <a:r>
              <a:rPr lang="en-US" sz="1800" dirty="0" smtClean="0"/>
              <a:t>To view content in repository : </a:t>
            </a:r>
            <a:r>
              <a:rPr lang="en-US" sz="1600" b="1" dirty="0">
                <a:solidFill>
                  <a:srgbClr val="0000FF"/>
                </a:solidFill>
              </a:rPr>
              <a:t>git show </a:t>
            </a:r>
            <a:r>
              <a:rPr lang="en-US" sz="1600" b="1" dirty="0" err="1">
                <a:solidFill>
                  <a:srgbClr val="0000FF"/>
                </a:solidFill>
              </a:rPr>
              <a:t>head:fileB.txt</a:t>
            </a:r>
            <a:endParaRPr lang="en-US" sz="1600" b="1" dirty="0">
              <a:solidFill>
                <a:srgbClr val="0000FF"/>
              </a:solidFill>
            </a:endParaRPr>
          </a:p>
          <a:p>
            <a:r>
              <a:rPr lang="en-US" sz="1800" dirty="0" smtClean="0"/>
              <a:t>To view content </a:t>
            </a:r>
            <a:r>
              <a:rPr lang="en-US" sz="1800" dirty="0"/>
              <a:t>in staging : </a:t>
            </a:r>
            <a:r>
              <a:rPr lang="en-US" sz="1600" b="1" dirty="0">
                <a:solidFill>
                  <a:srgbClr val="0000FF"/>
                </a:solidFill>
              </a:rPr>
              <a:t>git show :fileB.txt</a:t>
            </a:r>
          </a:p>
          <a:p>
            <a:r>
              <a:rPr lang="en-US" sz="1800" dirty="0" smtClean="0"/>
              <a:t>To view content in </a:t>
            </a:r>
            <a:r>
              <a:rPr lang="en-US" sz="1800" dirty="0"/>
              <a:t>working directory : </a:t>
            </a:r>
            <a:r>
              <a:rPr lang="en-US" sz="1600" b="1" dirty="0">
                <a:solidFill>
                  <a:srgbClr val="0000FF"/>
                </a:solidFill>
              </a:rPr>
              <a:t>cat fileB.txt</a:t>
            </a:r>
          </a:p>
        </p:txBody>
      </p:sp>
      <p:sp>
        <p:nvSpPr>
          <p:cNvPr id="33" name="Rectangle 32"/>
          <p:cNvSpPr/>
          <p:nvPr/>
        </p:nvSpPr>
        <p:spPr>
          <a:xfrm>
            <a:off x="7696200" y="3548576"/>
            <a:ext cx="1371600" cy="731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pPr algn="ctr"/>
            <a:r>
              <a:rPr lang="en-US" sz="1600" dirty="0" smtClean="0"/>
              <a:t>Initial File B</a:t>
            </a:r>
          </a:p>
        </p:txBody>
      </p:sp>
      <p:cxnSp>
        <p:nvCxnSpPr>
          <p:cNvPr id="22" name="Straight Arrow Connector 21"/>
          <p:cNvCxnSpPr>
            <a:stCxn id="18" idx="6"/>
            <a:endCxn id="33" idx="1"/>
          </p:cNvCxnSpPr>
          <p:nvPr/>
        </p:nvCxnSpPr>
        <p:spPr>
          <a:xfrm>
            <a:off x="6448176" y="3872906"/>
            <a:ext cx="1248025" cy="4128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3401" y="6248400"/>
            <a:ext cx="1242391" cy="369332"/>
          </a:xfrm>
          <a:prstGeom prst="rect">
            <a:avLst/>
          </a:prstGeom>
          <a:noFill/>
        </p:spPr>
        <p:txBody>
          <a:bodyPr wrap="none" rtlCol="0">
            <a:spAutoFit/>
          </a:bodyPr>
          <a:lstStyle/>
          <a:p>
            <a:r>
              <a:rPr lang="en-US" dirty="0" smtClean="0"/>
              <a:t>cat fileB.txt</a:t>
            </a:r>
            <a:endParaRPr lang="en-US" dirty="0"/>
          </a:p>
        </p:txBody>
      </p:sp>
      <p:sp>
        <p:nvSpPr>
          <p:cNvPr id="25" name="TextBox 24"/>
          <p:cNvSpPr txBox="1"/>
          <p:nvPr/>
        </p:nvSpPr>
        <p:spPr>
          <a:xfrm>
            <a:off x="2514601" y="6248400"/>
            <a:ext cx="1812997" cy="369332"/>
          </a:xfrm>
          <a:prstGeom prst="rect">
            <a:avLst/>
          </a:prstGeom>
          <a:noFill/>
        </p:spPr>
        <p:txBody>
          <a:bodyPr wrap="none" rtlCol="0">
            <a:spAutoFit/>
          </a:bodyPr>
          <a:lstStyle/>
          <a:p>
            <a:r>
              <a:rPr lang="en-US" dirty="0" smtClean="0"/>
              <a:t>git show :fileB.txt</a:t>
            </a:r>
            <a:endParaRPr lang="en-US" dirty="0"/>
          </a:p>
        </p:txBody>
      </p:sp>
      <p:sp>
        <p:nvSpPr>
          <p:cNvPr id="28" name="TextBox 27"/>
          <p:cNvSpPr txBox="1"/>
          <p:nvPr/>
        </p:nvSpPr>
        <p:spPr>
          <a:xfrm>
            <a:off x="5029200" y="6248400"/>
            <a:ext cx="2282676" cy="369332"/>
          </a:xfrm>
          <a:prstGeom prst="rect">
            <a:avLst/>
          </a:prstGeom>
          <a:noFill/>
        </p:spPr>
        <p:txBody>
          <a:bodyPr wrap="none" rtlCol="0">
            <a:spAutoFit/>
          </a:bodyPr>
          <a:lstStyle/>
          <a:p>
            <a:r>
              <a:rPr lang="en-US" dirty="0" smtClean="0"/>
              <a:t>git show </a:t>
            </a:r>
            <a:r>
              <a:rPr lang="en-US" dirty="0" err="1" smtClean="0"/>
              <a:t>head:fileB.txt</a:t>
            </a:r>
            <a:endParaRPr lang="en-US" dirty="0"/>
          </a:p>
        </p:txBody>
      </p:sp>
    </p:spTree>
    <p:extLst>
      <p:ext uri="{BB962C8B-B14F-4D97-AF65-F5344CB8AC3E}">
        <p14:creationId xmlns:p14="http://schemas.microsoft.com/office/powerpoint/2010/main" val="2461270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2" name="Rounded Rectangle 1"/>
          <p:cNvSpPr/>
          <p:nvPr/>
        </p:nvSpPr>
        <p:spPr>
          <a:xfrm>
            <a:off x="304801" y="2539790"/>
            <a:ext cx="1769551" cy="302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ounded Rectangle 7"/>
          <p:cNvSpPr/>
          <p:nvPr/>
        </p:nvSpPr>
        <p:spPr>
          <a:xfrm>
            <a:off x="2473095" y="2538865"/>
            <a:ext cx="1946506" cy="302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ounded Rectangle 8"/>
          <p:cNvSpPr/>
          <p:nvPr/>
        </p:nvSpPr>
        <p:spPr>
          <a:xfrm>
            <a:off x="5069018" y="2538865"/>
            <a:ext cx="2141157" cy="30237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457200" y="2538865"/>
            <a:ext cx="1905000" cy="307777"/>
          </a:xfrm>
          <a:prstGeom prst="rect">
            <a:avLst/>
          </a:prstGeom>
          <a:noFill/>
        </p:spPr>
        <p:txBody>
          <a:bodyPr wrap="square" rtlCol="0">
            <a:spAutoFit/>
          </a:bodyPr>
          <a:lstStyle/>
          <a:p>
            <a:r>
              <a:rPr lang="en-US" sz="1400" dirty="0" smtClean="0">
                <a:solidFill>
                  <a:schemeClr val="bg1"/>
                </a:solidFill>
              </a:rPr>
              <a:t>Working Directory</a:t>
            </a:r>
            <a:endParaRPr lang="en-US" sz="1400" dirty="0">
              <a:solidFill>
                <a:schemeClr val="bg1"/>
              </a:solidFill>
            </a:endParaRPr>
          </a:p>
        </p:txBody>
      </p:sp>
      <p:sp>
        <p:nvSpPr>
          <p:cNvPr id="13" name="TextBox 12"/>
          <p:cNvSpPr txBox="1"/>
          <p:nvPr/>
        </p:nvSpPr>
        <p:spPr>
          <a:xfrm>
            <a:off x="2514600" y="2538863"/>
            <a:ext cx="1905000" cy="338554"/>
          </a:xfrm>
          <a:prstGeom prst="rect">
            <a:avLst/>
          </a:prstGeom>
          <a:noFill/>
        </p:spPr>
        <p:txBody>
          <a:bodyPr wrap="square" rtlCol="0">
            <a:spAutoFit/>
          </a:bodyPr>
          <a:lstStyle/>
          <a:p>
            <a:pPr algn="ctr"/>
            <a:r>
              <a:rPr lang="en-US" sz="1600" dirty="0" smtClean="0">
                <a:solidFill>
                  <a:schemeClr val="bg1"/>
                </a:solidFill>
              </a:rPr>
              <a:t>Staging Area</a:t>
            </a:r>
            <a:endParaRPr lang="en-US" sz="1600" dirty="0">
              <a:solidFill>
                <a:schemeClr val="bg1"/>
              </a:solidFill>
            </a:endParaRPr>
          </a:p>
        </p:txBody>
      </p:sp>
      <p:sp>
        <p:nvSpPr>
          <p:cNvPr id="14" name="TextBox 13"/>
          <p:cNvSpPr txBox="1"/>
          <p:nvPr/>
        </p:nvSpPr>
        <p:spPr>
          <a:xfrm>
            <a:off x="5486401" y="2493441"/>
            <a:ext cx="1431255" cy="338554"/>
          </a:xfrm>
          <a:prstGeom prst="rect">
            <a:avLst/>
          </a:prstGeom>
          <a:noFill/>
        </p:spPr>
        <p:txBody>
          <a:bodyPr wrap="square" rtlCol="0">
            <a:spAutoFit/>
          </a:bodyPr>
          <a:lstStyle/>
          <a:p>
            <a:pPr algn="ctr"/>
            <a:r>
              <a:rPr lang="en-US" sz="1600" dirty="0" smtClean="0">
                <a:solidFill>
                  <a:schemeClr val="bg1"/>
                </a:solidFill>
              </a:rPr>
              <a:t>Local REPO</a:t>
            </a:r>
            <a:endParaRPr lang="en-US" sz="1600" dirty="0">
              <a:solidFill>
                <a:schemeClr val="bg1"/>
              </a:solidFill>
            </a:endParaRPr>
          </a:p>
        </p:txBody>
      </p:sp>
      <p:sp>
        <p:nvSpPr>
          <p:cNvPr id="23" name="Rounded Rectangle 22"/>
          <p:cNvSpPr/>
          <p:nvPr/>
        </p:nvSpPr>
        <p:spPr>
          <a:xfrm>
            <a:off x="5512488" y="2827188"/>
            <a:ext cx="1329490" cy="26718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Flowchart: Connector 15"/>
          <p:cNvSpPr/>
          <p:nvPr/>
        </p:nvSpPr>
        <p:spPr>
          <a:xfrm>
            <a:off x="5891817" y="38987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C2</a:t>
            </a:r>
            <a:endParaRPr lang="en-US" sz="1400" dirty="0"/>
          </a:p>
        </p:txBody>
      </p:sp>
      <p:sp>
        <p:nvSpPr>
          <p:cNvPr id="17" name="Flowchart: Connector 16"/>
          <p:cNvSpPr/>
          <p:nvPr/>
        </p:nvSpPr>
        <p:spPr>
          <a:xfrm>
            <a:off x="5890353" y="4788773"/>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C1</a:t>
            </a:r>
            <a:endParaRPr lang="en-US" sz="1400" dirty="0"/>
          </a:p>
        </p:txBody>
      </p:sp>
      <p:sp>
        <p:nvSpPr>
          <p:cNvPr id="18" name="Flowchart: Connector 17"/>
          <p:cNvSpPr/>
          <p:nvPr/>
        </p:nvSpPr>
        <p:spPr>
          <a:xfrm>
            <a:off x="5890353" y="30605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C3</a:t>
            </a:r>
            <a:endParaRPr lang="en-US" sz="1400" dirty="0"/>
          </a:p>
        </p:txBody>
      </p:sp>
      <p:cxnSp>
        <p:nvCxnSpPr>
          <p:cNvPr id="19" name="Straight Arrow Connector 18"/>
          <p:cNvCxnSpPr>
            <a:stCxn id="18" idx="4"/>
            <a:endCxn id="16" idx="0"/>
          </p:cNvCxnSpPr>
          <p:nvPr/>
        </p:nvCxnSpPr>
        <p:spPr>
          <a:xfrm>
            <a:off x="6169265" y="3618417"/>
            <a:ext cx="1464" cy="28037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0"/>
          </p:cNvCxnSpPr>
          <p:nvPr/>
        </p:nvCxnSpPr>
        <p:spPr>
          <a:xfrm flipH="1">
            <a:off x="6169265" y="4456617"/>
            <a:ext cx="1464" cy="3321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1201" y="2755797"/>
            <a:ext cx="1007604" cy="307777"/>
          </a:xfrm>
          <a:prstGeom prst="rect">
            <a:avLst/>
          </a:prstGeom>
          <a:noFill/>
        </p:spPr>
        <p:txBody>
          <a:bodyPr wrap="square" rtlCol="0">
            <a:spAutoFit/>
          </a:bodyPr>
          <a:lstStyle/>
          <a:p>
            <a:r>
              <a:rPr lang="en-US" sz="1400" dirty="0" smtClean="0">
                <a:solidFill>
                  <a:schemeClr val="bg1"/>
                </a:solidFill>
              </a:rPr>
              <a:t>MASTER</a:t>
            </a:r>
            <a:endParaRPr lang="en-US" sz="1400" dirty="0">
              <a:solidFill>
                <a:schemeClr val="bg1"/>
              </a:solidFill>
            </a:endParaRPr>
          </a:p>
        </p:txBody>
      </p:sp>
      <p:sp>
        <p:nvSpPr>
          <p:cNvPr id="24" name="Isosceles Triangle 23"/>
          <p:cNvSpPr/>
          <p:nvPr/>
        </p:nvSpPr>
        <p:spPr>
          <a:xfrm rot="5400000">
            <a:off x="5190875" y="3174895"/>
            <a:ext cx="304800" cy="228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4" idx="3"/>
          </p:cNvCxnSpPr>
          <p:nvPr/>
        </p:nvCxnSpPr>
        <p:spPr>
          <a:xfrm>
            <a:off x="4924175" y="3055788"/>
            <a:ext cx="304800" cy="2334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9601" y="2798241"/>
            <a:ext cx="656975" cy="338554"/>
          </a:xfrm>
          <a:prstGeom prst="rect">
            <a:avLst/>
          </a:prstGeom>
          <a:noFill/>
        </p:spPr>
        <p:txBody>
          <a:bodyPr wrap="none" rtlCol="0">
            <a:spAutoFit/>
          </a:bodyPr>
          <a:lstStyle/>
          <a:p>
            <a:r>
              <a:rPr lang="en-US" sz="1600" dirty="0" smtClean="0"/>
              <a:t>HEAD</a:t>
            </a:r>
            <a:endParaRPr lang="en-US" sz="1600" dirty="0"/>
          </a:p>
        </p:txBody>
      </p:sp>
      <p:sp>
        <p:nvSpPr>
          <p:cNvPr id="30" name="Rectangle 29"/>
          <p:cNvSpPr/>
          <p:nvPr/>
        </p:nvSpPr>
        <p:spPr>
          <a:xfrm>
            <a:off x="357614" y="2908195"/>
            <a:ext cx="1659636" cy="1295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400" dirty="0" smtClean="0"/>
              <a:t>Initial File B</a:t>
            </a:r>
          </a:p>
          <a:p>
            <a:r>
              <a:rPr lang="en-US" sz="1400" dirty="0" smtClean="0"/>
              <a:t>Lets stage this</a:t>
            </a:r>
          </a:p>
          <a:p>
            <a:r>
              <a:rPr lang="en-US" sz="1400" dirty="0" smtClean="0"/>
              <a:t>New Developments</a:t>
            </a:r>
            <a:endParaRPr lang="en-US" sz="1400" dirty="0"/>
          </a:p>
        </p:txBody>
      </p:sp>
      <p:sp>
        <p:nvSpPr>
          <p:cNvPr id="31" name="Rectangle 30"/>
          <p:cNvSpPr/>
          <p:nvPr/>
        </p:nvSpPr>
        <p:spPr>
          <a:xfrm>
            <a:off x="2791374" y="2908195"/>
            <a:ext cx="1371600" cy="7102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a:t>
            </a:r>
            <a:r>
              <a:rPr lang="en-US" sz="1600" dirty="0" smtClean="0"/>
              <a:t>B</a:t>
            </a:r>
          </a:p>
        </p:txBody>
      </p:sp>
      <p:sp>
        <p:nvSpPr>
          <p:cNvPr id="12" name="Content Placeholder 11"/>
          <p:cNvSpPr>
            <a:spLocks noGrp="1"/>
          </p:cNvSpPr>
          <p:nvPr>
            <p:ph idx="1"/>
          </p:nvPr>
        </p:nvSpPr>
        <p:spPr>
          <a:xfrm>
            <a:off x="381000" y="1143000"/>
            <a:ext cx="8229600" cy="1676400"/>
          </a:xfrm>
        </p:spPr>
        <p:txBody>
          <a:bodyPr>
            <a:noAutofit/>
          </a:bodyPr>
          <a:lstStyle/>
          <a:p>
            <a:r>
              <a:rPr lang="en-US" sz="1800" dirty="0" smtClean="0"/>
              <a:t>Lets overwrite content in STAGING area with content from REPOSITORY</a:t>
            </a:r>
          </a:p>
          <a:p>
            <a:r>
              <a:rPr lang="en-US" sz="1800" b="1" dirty="0" smtClean="0">
                <a:solidFill>
                  <a:srgbClr val="0000FF"/>
                </a:solidFill>
              </a:rPr>
              <a:t>git reset HEAD fileB.txt</a:t>
            </a:r>
          </a:p>
          <a:p>
            <a:pPr lvl="1"/>
            <a:r>
              <a:rPr lang="en-US" sz="1400" dirty="0" smtClean="0"/>
              <a:t>HEAD by default points to the tip of the branch which points to the latest commit</a:t>
            </a:r>
          </a:p>
          <a:p>
            <a:pPr lvl="1"/>
            <a:r>
              <a:rPr lang="en-US" sz="1400" dirty="0" smtClean="0"/>
              <a:t>Copy fileB.txt from repository to staging area</a:t>
            </a:r>
          </a:p>
          <a:p>
            <a:endParaRPr lang="en-US" sz="1800" dirty="0" smtClean="0"/>
          </a:p>
        </p:txBody>
      </p:sp>
      <p:sp>
        <p:nvSpPr>
          <p:cNvPr id="33" name="Rectangle 32"/>
          <p:cNvSpPr/>
          <p:nvPr/>
        </p:nvSpPr>
        <p:spPr>
          <a:xfrm>
            <a:off x="7696200" y="3015178"/>
            <a:ext cx="1371600" cy="731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pPr algn="ctr"/>
            <a:r>
              <a:rPr lang="en-US" sz="1600" dirty="0" smtClean="0"/>
              <a:t>Initial File B</a:t>
            </a:r>
          </a:p>
        </p:txBody>
      </p:sp>
      <p:cxnSp>
        <p:nvCxnSpPr>
          <p:cNvPr id="22" name="Straight Arrow Connector 21"/>
          <p:cNvCxnSpPr>
            <a:stCxn id="18" idx="6"/>
            <a:endCxn id="33" idx="1"/>
          </p:cNvCxnSpPr>
          <p:nvPr/>
        </p:nvCxnSpPr>
        <p:spPr>
          <a:xfrm>
            <a:off x="6448176" y="3339506"/>
            <a:ext cx="1248025" cy="4128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84910" y="5833646"/>
            <a:ext cx="2119491" cy="338554"/>
          </a:xfrm>
          <a:prstGeom prst="rect">
            <a:avLst/>
          </a:prstGeom>
          <a:noFill/>
        </p:spPr>
        <p:txBody>
          <a:bodyPr wrap="none" rtlCol="0">
            <a:spAutoFit/>
          </a:bodyPr>
          <a:lstStyle/>
          <a:p>
            <a:r>
              <a:rPr lang="en-US" sz="1600" b="1" dirty="0">
                <a:solidFill>
                  <a:srgbClr val="0000FF"/>
                </a:solidFill>
              </a:rPr>
              <a:t>git reset HEAD </a:t>
            </a:r>
            <a:r>
              <a:rPr lang="en-US" sz="1600" b="1" dirty="0" smtClean="0">
                <a:solidFill>
                  <a:srgbClr val="0000FF"/>
                </a:solidFill>
              </a:rPr>
              <a:t>fileB.txt</a:t>
            </a:r>
          </a:p>
        </p:txBody>
      </p:sp>
      <p:cxnSp>
        <p:nvCxnSpPr>
          <p:cNvPr id="32" name="Straight Arrow Connector 31"/>
          <p:cNvCxnSpPr>
            <a:stCxn id="9" idx="2"/>
            <a:endCxn id="29" idx="3"/>
          </p:cNvCxnSpPr>
          <p:nvPr/>
        </p:nvCxnSpPr>
        <p:spPr>
          <a:xfrm flipH="1">
            <a:off x="6004401" y="5562602"/>
            <a:ext cx="135196" cy="44032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1"/>
            <a:endCxn id="8" idx="2"/>
          </p:cNvCxnSpPr>
          <p:nvPr/>
        </p:nvCxnSpPr>
        <p:spPr>
          <a:xfrm flipH="1" flipV="1">
            <a:off x="3446348" y="5562602"/>
            <a:ext cx="438562" cy="44032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568599" y="6248400"/>
            <a:ext cx="2791964"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290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5" name="Content Placeholder 11"/>
          <p:cNvSpPr>
            <a:spLocks noGrp="1"/>
          </p:cNvSpPr>
          <p:nvPr>
            <p:ph idx="1"/>
          </p:nvPr>
        </p:nvSpPr>
        <p:spPr>
          <a:xfrm>
            <a:off x="381000" y="990600"/>
            <a:ext cx="8229600" cy="1676400"/>
          </a:xfrm>
        </p:spPr>
        <p:txBody>
          <a:bodyPr>
            <a:noAutofit/>
          </a:bodyPr>
          <a:lstStyle/>
          <a:p>
            <a:r>
              <a:rPr lang="en-US" sz="1800" dirty="0"/>
              <a:t>Lets overwrite content in STAGING area with content from REPOSITORY</a:t>
            </a:r>
          </a:p>
          <a:p>
            <a:r>
              <a:rPr lang="en-US" sz="1800" b="1" dirty="0">
                <a:solidFill>
                  <a:srgbClr val="0000FF"/>
                </a:solidFill>
              </a:rPr>
              <a:t>git reset HEAD fileB.txt</a:t>
            </a:r>
          </a:p>
          <a:p>
            <a:pPr lvl="1"/>
            <a:r>
              <a:rPr lang="en-US" sz="1400" dirty="0"/>
              <a:t>HEAD by default points to the tip of the branch which points to the latest </a:t>
            </a:r>
            <a:r>
              <a:rPr lang="en-US" sz="1400" dirty="0" smtClean="0"/>
              <a:t>commit</a:t>
            </a:r>
          </a:p>
          <a:p>
            <a:pPr lvl="1"/>
            <a:r>
              <a:rPr lang="en-US" sz="1400" dirty="0"/>
              <a:t>Copy fileB.txt from repository to staging area</a:t>
            </a:r>
          </a:p>
          <a:p>
            <a:pPr lvl="1"/>
            <a:endParaRPr lang="en-US" sz="1400" dirty="0"/>
          </a:p>
          <a:p>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046" y="2204591"/>
            <a:ext cx="5045755" cy="4272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 y="2438400"/>
            <a:ext cx="1103892" cy="338554"/>
          </a:xfrm>
          <a:prstGeom prst="rect">
            <a:avLst/>
          </a:prstGeom>
          <a:noFill/>
        </p:spPr>
        <p:txBody>
          <a:bodyPr wrap="none" rtlCol="0">
            <a:spAutoFit/>
          </a:bodyPr>
          <a:lstStyle/>
          <a:p>
            <a:r>
              <a:rPr lang="en-US" sz="1600" b="1" dirty="0" smtClean="0"/>
              <a:t>Repository</a:t>
            </a:r>
          </a:p>
        </p:txBody>
      </p:sp>
      <p:sp>
        <p:nvSpPr>
          <p:cNvPr id="8" name="TextBox 7"/>
          <p:cNvSpPr txBox="1"/>
          <p:nvPr/>
        </p:nvSpPr>
        <p:spPr>
          <a:xfrm>
            <a:off x="457201" y="3124200"/>
            <a:ext cx="1230337" cy="338554"/>
          </a:xfrm>
          <a:prstGeom prst="rect">
            <a:avLst/>
          </a:prstGeom>
          <a:noFill/>
        </p:spPr>
        <p:txBody>
          <a:bodyPr wrap="none" rtlCol="0">
            <a:spAutoFit/>
          </a:bodyPr>
          <a:lstStyle/>
          <a:p>
            <a:r>
              <a:rPr lang="en-US" sz="1600" b="1" dirty="0" smtClean="0"/>
              <a:t>Staging area</a:t>
            </a:r>
          </a:p>
        </p:txBody>
      </p:sp>
      <p:sp>
        <p:nvSpPr>
          <p:cNvPr id="9" name="TextBox 8"/>
          <p:cNvSpPr txBox="1"/>
          <p:nvPr/>
        </p:nvSpPr>
        <p:spPr>
          <a:xfrm>
            <a:off x="457201" y="3928646"/>
            <a:ext cx="1721753" cy="338554"/>
          </a:xfrm>
          <a:prstGeom prst="rect">
            <a:avLst/>
          </a:prstGeom>
          <a:noFill/>
        </p:spPr>
        <p:txBody>
          <a:bodyPr wrap="none" rtlCol="0">
            <a:spAutoFit/>
          </a:bodyPr>
          <a:lstStyle/>
          <a:p>
            <a:r>
              <a:rPr lang="en-US" sz="1600" b="1" dirty="0" smtClean="0"/>
              <a:t>Working directory</a:t>
            </a:r>
          </a:p>
        </p:txBody>
      </p:sp>
      <p:sp>
        <p:nvSpPr>
          <p:cNvPr id="10" name="TextBox 9"/>
          <p:cNvSpPr txBox="1"/>
          <p:nvPr/>
        </p:nvSpPr>
        <p:spPr>
          <a:xfrm>
            <a:off x="457200" y="5071648"/>
            <a:ext cx="2805512" cy="584775"/>
          </a:xfrm>
          <a:prstGeom prst="rect">
            <a:avLst/>
          </a:prstGeom>
          <a:noFill/>
        </p:spPr>
        <p:txBody>
          <a:bodyPr wrap="none" rtlCol="0">
            <a:spAutoFit/>
          </a:bodyPr>
          <a:lstStyle/>
          <a:p>
            <a:r>
              <a:rPr lang="en-US" sz="1600" b="1" dirty="0" smtClean="0"/>
              <a:t>Overwriting content from repo</a:t>
            </a:r>
          </a:p>
          <a:p>
            <a:r>
              <a:rPr lang="en-US" sz="1600" b="1" dirty="0" smtClean="0"/>
              <a:t>to staging</a:t>
            </a:r>
          </a:p>
        </p:txBody>
      </p:sp>
      <p:sp>
        <p:nvSpPr>
          <p:cNvPr id="11" name="TextBox 10"/>
          <p:cNvSpPr txBox="1"/>
          <p:nvPr/>
        </p:nvSpPr>
        <p:spPr>
          <a:xfrm>
            <a:off x="457200" y="5909846"/>
            <a:ext cx="1923412" cy="338554"/>
          </a:xfrm>
          <a:prstGeom prst="rect">
            <a:avLst/>
          </a:prstGeom>
          <a:noFill/>
        </p:spPr>
        <p:txBody>
          <a:bodyPr wrap="none" rtlCol="0">
            <a:spAutoFit/>
          </a:bodyPr>
          <a:lstStyle/>
          <a:p>
            <a:r>
              <a:rPr lang="en-US" sz="1600" b="1" dirty="0" smtClean="0"/>
              <a:t>Current Staging area</a:t>
            </a:r>
          </a:p>
        </p:txBody>
      </p:sp>
      <p:cxnSp>
        <p:nvCxnSpPr>
          <p:cNvPr id="12" name="Straight Arrow Connector 11"/>
          <p:cNvCxnSpPr>
            <a:stCxn id="7" idx="3"/>
          </p:cNvCxnSpPr>
          <p:nvPr/>
        </p:nvCxnSpPr>
        <p:spPr>
          <a:xfrm>
            <a:off x="1561092" y="2607677"/>
            <a:ext cx="194410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a:xfrm>
            <a:off x="1687538" y="3293477"/>
            <a:ext cx="1817663"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2178954" y="4097923"/>
            <a:ext cx="132624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859956" y="5486400"/>
            <a:ext cx="164524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p:cNvCxnSpPr>
          <p:nvPr/>
        </p:nvCxnSpPr>
        <p:spPr>
          <a:xfrm>
            <a:off x="2380612" y="6079123"/>
            <a:ext cx="11245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87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2" name="Rounded Rectangle 1"/>
          <p:cNvSpPr/>
          <p:nvPr/>
        </p:nvSpPr>
        <p:spPr>
          <a:xfrm>
            <a:off x="304801" y="2539790"/>
            <a:ext cx="1769551" cy="302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ounded Rectangle 7"/>
          <p:cNvSpPr/>
          <p:nvPr/>
        </p:nvSpPr>
        <p:spPr>
          <a:xfrm>
            <a:off x="2473095" y="2538865"/>
            <a:ext cx="1946506" cy="302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ounded Rectangle 8"/>
          <p:cNvSpPr/>
          <p:nvPr/>
        </p:nvSpPr>
        <p:spPr>
          <a:xfrm>
            <a:off x="5069018" y="2538865"/>
            <a:ext cx="2141157" cy="30237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457200" y="2538865"/>
            <a:ext cx="1905000" cy="307777"/>
          </a:xfrm>
          <a:prstGeom prst="rect">
            <a:avLst/>
          </a:prstGeom>
          <a:noFill/>
        </p:spPr>
        <p:txBody>
          <a:bodyPr wrap="square" rtlCol="0">
            <a:spAutoFit/>
          </a:bodyPr>
          <a:lstStyle/>
          <a:p>
            <a:r>
              <a:rPr lang="en-US" sz="1400" dirty="0" smtClean="0">
                <a:solidFill>
                  <a:schemeClr val="bg1"/>
                </a:solidFill>
              </a:rPr>
              <a:t>Working Directory</a:t>
            </a:r>
            <a:endParaRPr lang="en-US" sz="1400" dirty="0">
              <a:solidFill>
                <a:schemeClr val="bg1"/>
              </a:solidFill>
            </a:endParaRPr>
          </a:p>
        </p:txBody>
      </p:sp>
      <p:sp>
        <p:nvSpPr>
          <p:cNvPr id="13" name="TextBox 12"/>
          <p:cNvSpPr txBox="1"/>
          <p:nvPr/>
        </p:nvSpPr>
        <p:spPr>
          <a:xfrm>
            <a:off x="2514600" y="2538863"/>
            <a:ext cx="1905000" cy="338554"/>
          </a:xfrm>
          <a:prstGeom prst="rect">
            <a:avLst/>
          </a:prstGeom>
          <a:noFill/>
        </p:spPr>
        <p:txBody>
          <a:bodyPr wrap="square" rtlCol="0">
            <a:spAutoFit/>
          </a:bodyPr>
          <a:lstStyle/>
          <a:p>
            <a:pPr algn="ctr"/>
            <a:r>
              <a:rPr lang="en-US" sz="1600" dirty="0" smtClean="0">
                <a:solidFill>
                  <a:schemeClr val="bg1"/>
                </a:solidFill>
              </a:rPr>
              <a:t>Staging Area</a:t>
            </a:r>
            <a:endParaRPr lang="en-US" sz="1600" dirty="0">
              <a:solidFill>
                <a:schemeClr val="bg1"/>
              </a:solidFill>
            </a:endParaRPr>
          </a:p>
        </p:txBody>
      </p:sp>
      <p:sp>
        <p:nvSpPr>
          <p:cNvPr id="14" name="TextBox 13"/>
          <p:cNvSpPr txBox="1"/>
          <p:nvPr/>
        </p:nvSpPr>
        <p:spPr>
          <a:xfrm>
            <a:off x="5486401" y="2493441"/>
            <a:ext cx="1431255" cy="338554"/>
          </a:xfrm>
          <a:prstGeom prst="rect">
            <a:avLst/>
          </a:prstGeom>
          <a:noFill/>
        </p:spPr>
        <p:txBody>
          <a:bodyPr wrap="square" rtlCol="0">
            <a:spAutoFit/>
          </a:bodyPr>
          <a:lstStyle/>
          <a:p>
            <a:pPr algn="ctr"/>
            <a:r>
              <a:rPr lang="en-US" sz="1600" dirty="0" smtClean="0">
                <a:solidFill>
                  <a:schemeClr val="bg1"/>
                </a:solidFill>
              </a:rPr>
              <a:t>Local REPO</a:t>
            </a:r>
            <a:endParaRPr lang="en-US" sz="1600" dirty="0">
              <a:solidFill>
                <a:schemeClr val="bg1"/>
              </a:solidFill>
            </a:endParaRPr>
          </a:p>
        </p:txBody>
      </p:sp>
      <p:sp>
        <p:nvSpPr>
          <p:cNvPr id="23" name="Rounded Rectangle 22"/>
          <p:cNvSpPr/>
          <p:nvPr/>
        </p:nvSpPr>
        <p:spPr>
          <a:xfrm>
            <a:off x="5512488" y="2827188"/>
            <a:ext cx="1329490" cy="26718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Flowchart: Connector 15"/>
          <p:cNvSpPr/>
          <p:nvPr/>
        </p:nvSpPr>
        <p:spPr>
          <a:xfrm>
            <a:off x="5891817" y="38987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C2</a:t>
            </a:r>
            <a:endParaRPr lang="en-US" sz="1400" dirty="0"/>
          </a:p>
        </p:txBody>
      </p:sp>
      <p:sp>
        <p:nvSpPr>
          <p:cNvPr id="17" name="Flowchart: Connector 16"/>
          <p:cNvSpPr/>
          <p:nvPr/>
        </p:nvSpPr>
        <p:spPr>
          <a:xfrm>
            <a:off x="5890353" y="4788773"/>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C1</a:t>
            </a:r>
            <a:endParaRPr lang="en-US" sz="1400" dirty="0"/>
          </a:p>
        </p:txBody>
      </p:sp>
      <p:sp>
        <p:nvSpPr>
          <p:cNvPr id="18" name="Flowchart: Connector 17"/>
          <p:cNvSpPr/>
          <p:nvPr/>
        </p:nvSpPr>
        <p:spPr>
          <a:xfrm>
            <a:off x="5890353" y="30605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C3</a:t>
            </a:r>
            <a:endParaRPr lang="en-US" sz="1400" dirty="0"/>
          </a:p>
        </p:txBody>
      </p:sp>
      <p:cxnSp>
        <p:nvCxnSpPr>
          <p:cNvPr id="19" name="Straight Arrow Connector 18"/>
          <p:cNvCxnSpPr>
            <a:stCxn id="18" idx="4"/>
            <a:endCxn id="16" idx="0"/>
          </p:cNvCxnSpPr>
          <p:nvPr/>
        </p:nvCxnSpPr>
        <p:spPr>
          <a:xfrm>
            <a:off x="6169265" y="3618417"/>
            <a:ext cx="1464" cy="28037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0"/>
          </p:cNvCxnSpPr>
          <p:nvPr/>
        </p:nvCxnSpPr>
        <p:spPr>
          <a:xfrm flipH="1">
            <a:off x="6169265" y="4456617"/>
            <a:ext cx="1464" cy="3321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1201" y="2755797"/>
            <a:ext cx="1007604" cy="307777"/>
          </a:xfrm>
          <a:prstGeom prst="rect">
            <a:avLst/>
          </a:prstGeom>
          <a:noFill/>
        </p:spPr>
        <p:txBody>
          <a:bodyPr wrap="square" rtlCol="0">
            <a:spAutoFit/>
          </a:bodyPr>
          <a:lstStyle/>
          <a:p>
            <a:r>
              <a:rPr lang="en-US" sz="1400" dirty="0" smtClean="0">
                <a:solidFill>
                  <a:schemeClr val="bg1"/>
                </a:solidFill>
              </a:rPr>
              <a:t>MASTER</a:t>
            </a:r>
            <a:endParaRPr lang="en-US" sz="1400" dirty="0">
              <a:solidFill>
                <a:schemeClr val="bg1"/>
              </a:solidFill>
            </a:endParaRPr>
          </a:p>
        </p:txBody>
      </p:sp>
      <p:sp>
        <p:nvSpPr>
          <p:cNvPr id="24" name="Isosceles Triangle 23"/>
          <p:cNvSpPr/>
          <p:nvPr/>
        </p:nvSpPr>
        <p:spPr>
          <a:xfrm rot="5400000">
            <a:off x="5190875" y="3174895"/>
            <a:ext cx="304800" cy="228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4" idx="3"/>
          </p:cNvCxnSpPr>
          <p:nvPr/>
        </p:nvCxnSpPr>
        <p:spPr>
          <a:xfrm>
            <a:off x="4924175" y="3055788"/>
            <a:ext cx="304800" cy="2334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9601" y="2798241"/>
            <a:ext cx="656975" cy="338554"/>
          </a:xfrm>
          <a:prstGeom prst="rect">
            <a:avLst/>
          </a:prstGeom>
          <a:noFill/>
        </p:spPr>
        <p:txBody>
          <a:bodyPr wrap="none" rtlCol="0">
            <a:spAutoFit/>
          </a:bodyPr>
          <a:lstStyle/>
          <a:p>
            <a:r>
              <a:rPr lang="en-US" sz="1600" dirty="0" smtClean="0"/>
              <a:t>HEAD</a:t>
            </a:r>
            <a:endParaRPr lang="en-US" sz="1600" dirty="0"/>
          </a:p>
        </p:txBody>
      </p:sp>
      <p:sp>
        <p:nvSpPr>
          <p:cNvPr id="30" name="Rectangle 29"/>
          <p:cNvSpPr/>
          <p:nvPr/>
        </p:nvSpPr>
        <p:spPr>
          <a:xfrm>
            <a:off x="357614" y="2908195"/>
            <a:ext cx="1659636" cy="7102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400" dirty="0" smtClean="0"/>
              <a:t>Initial File B</a:t>
            </a:r>
          </a:p>
        </p:txBody>
      </p:sp>
      <p:sp>
        <p:nvSpPr>
          <p:cNvPr id="12" name="Content Placeholder 11"/>
          <p:cNvSpPr>
            <a:spLocks noGrp="1"/>
          </p:cNvSpPr>
          <p:nvPr>
            <p:ph idx="1"/>
          </p:nvPr>
        </p:nvSpPr>
        <p:spPr>
          <a:xfrm>
            <a:off x="381000" y="1143000"/>
            <a:ext cx="8229600" cy="1676400"/>
          </a:xfrm>
        </p:spPr>
        <p:txBody>
          <a:bodyPr>
            <a:noAutofit/>
          </a:bodyPr>
          <a:lstStyle/>
          <a:p>
            <a:r>
              <a:rPr lang="en-US" sz="1800" dirty="0" smtClean="0"/>
              <a:t>Lets overwrite content in Working directory with content from STAGING</a:t>
            </a:r>
          </a:p>
          <a:p>
            <a:r>
              <a:rPr lang="en-US" sz="1800" b="1" dirty="0">
                <a:solidFill>
                  <a:srgbClr val="0000FF"/>
                </a:solidFill>
              </a:rPr>
              <a:t>git checkout -- fileB.txt</a:t>
            </a:r>
          </a:p>
          <a:p>
            <a:pPr lvl="1"/>
            <a:r>
              <a:rPr lang="en-US" sz="1400" dirty="0" smtClean="0"/>
              <a:t>Checkout has multiple functions by putting two </a:t>
            </a:r>
            <a:r>
              <a:rPr lang="en-US" sz="1400" dirty="0" err="1" smtClean="0"/>
              <a:t>hypens</a:t>
            </a:r>
            <a:r>
              <a:rPr lang="en-US" sz="1400" dirty="0" smtClean="0"/>
              <a:t> -- you are saying you are dealing with a file</a:t>
            </a:r>
          </a:p>
          <a:p>
            <a:pPr lvl="1"/>
            <a:r>
              <a:rPr lang="en-US" sz="1400" dirty="0" smtClean="0"/>
              <a:t>Copy fileB.txt from staging area to working directory</a:t>
            </a:r>
          </a:p>
          <a:p>
            <a:endParaRPr lang="en-US" sz="1800" dirty="0" smtClean="0"/>
          </a:p>
        </p:txBody>
      </p:sp>
      <p:sp>
        <p:nvSpPr>
          <p:cNvPr id="33" name="Rectangle 32"/>
          <p:cNvSpPr/>
          <p:nvPr/>
        </p:nvSpPr>
        <p:spPr>
          <a:xfrm>
            <a:off x="7696200" y="3015178"/>
            <a:ext cx="1371600" cy="731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pPr algn="ctr"/>
            <a:r>
              <a:rPr lang="en-US" sz="1600" dirty="0" smtClean="0"/>
              <a:t>Initial File B</a:t>
            </a:r>
          </a:p>
        </p:txBody>
      </p:sp>
      <p:cxnSp>
        <p:nvCxnSpPr>
          <p:cNvPr id="22" name="Straight Arrow Connector 21"/>
          <p:cNvCxnSpPr>
            <a:stCxn id="18" idx="6"/>
            <a:endCxn id="33" idx="1"/>
          </p:cNvCxnSpPr>
          <p:nvPr/>
        </p:nvCxnSpPr>
        <p:spPr>
          <a:xfrm>
            <a:off x="6448176" y="3339506"/>
            <a:ext cx="1248025" cy="4128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47352" y="5833646"/>
            <a:ext cx="2105448" cy="338554"/>
          </a:xfrm>
          <a:prstGeom prst="rect">
            <a:avLst/>
          </a:prstGeom>
          <a:noFill/>
        </p:spPr>
        <p:txBody>
          <a:bodyPr wrap="none" rtlCol="0">
            <a:spAutoFit/>
          </a:bodyPr>
          <a:lstStyle/>
          <a:p>
            <a:r>
              <a:rPr lang="en-US" sz="1600" b="1" dirty="0">
                <a:solidFill>
                  <a:srgbClr val="0000FF"/>
                </a:solidFill>
              </a:rPr>
              <a:t>git checkout -- </a:t>
            </a:r>
            <a:r>
              <a:rPr lang="en-US" sz="1600" b="1" dirty="0" smtClean="0">
                <a:solidFill>
                  <a:srgbClr val="0000FF"/>
                </a:solidFill>
              </a:rPr>
              <a:t>fileB.txt</a:t>
            </a:r>
            <a:endParaRPr lang="en-US" sz="1600" dirty="0">
              <a:solidFill>
                <a:srgbClr val="0000FF"/>
              </a:solidFill>
            </a:endParaRPr>
          </a:p>
        </p:txBody>
      </p:sp>
      <p:cxnSp>
        <p:nvCxnSpPr>
          <p:cNvPr id="35" name="Straight Arrow Connector 34"/>
          <p:cNvCxnSpPr>
            <a:stCxn id="8" idx="2"/>
            <a:endCxn id="28" idx="3"/>
          </p:cNvCxnSpPr>
          <p:nvPr/>
        </p:nvCxnSpPr>
        <p:spPr>
          <a:xfrm flipH="1">
            <a:off x="3352800" y="5562602"/>
            <a:ext cx="93548" cy="44032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1"/>
            <a:endCxn id="2" idx="2"/>
          </p:cNvCxnSpPr>
          <p:nvPr/>
        </p:nvCxnSpPr>
        <p:spPr>
          <a:xfrm flipH="1" flipV="1">
            <a:off x="1189577" y="5562600"/>
            <a:ext cx="57775" cy="44032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791374" y="2908195"/>
            <a:ext cx="1371600" cy="7102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a:t>
            </a:r>
            <a:r>
              <a:rPr lang="en-US" sz="1600" dirty="0" smtClean="0"/>
              <a:t>B</a:t>
            </a:r>
          </a:p>
        </p:txBody>
      </p:sp>
      <p:cxnSp>
        <p:nvCxnSpPr>
          <p:cNvPr id="38" name="Straight Arrow Connector 37"/>
          <p:cNvCxnSpPr/>
          <p:nvPr/>
        </p:nvCxnSpPr>
        <p:spPr>
          <a:xfrm flipH="1">
            <a:off x="1169766" y="6248400"/>
            <a:ext cx="2307408"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884910" y="5833646"/>
            <a:ext cx="2119491" cy="338554"/>
          </a:xfrm>
          <a:prstGeom prst="rect">
            <a:avLst/>
          </a:prstGeom>
          <a:noFill/>
        </p:spPr>
        <p:txBody>
          <a:bodyPr wrap="none" rtlCol="0">
            <a:spAutoFit/>
          </a:bodyPr>
          <a:lstStyle/>
          <a:p>
            <a:r>
              <a:rPr lang="en-US" sz="1600" b="1" dirty="0">
                <a:solidFill>
                  <a:schemeClr val="tx1">
                    <a:lumMod val="75000"/>
                    <a:lumOff val="25000"/>
                  </a:schemeClr>
                </a:solidFill>
              </a:rPr>
              <a:t>git reset HEAD </a:t>
            </a:r>
            <a:r>
              <a:rPr lang="en-US" sz="1600" b="1" dirty="0" smtClean="0">
                <a:solidFill>
                  <a:schemeClr val="tx1">
                    <a:lumMod val="75000"/>
                    <a:lumOff val="25000"/>
                  </a:schemeClr>
                </a:solidFill>
              </a:rPr>
              <a:t>fileB.txt</a:t>
            </a:r>
          </a:p>
        </p:txBody>
      </p:sp>
      <p:cxnSp>
        <p:nvCxnSpPr>
          <p:cNvPr id="41" name="Straight Arrow Connector 40"/>
          <p:cNvCxnSpPr>
            <a:endCxn id="40" idx="3"/>
          </p:cNvCxnSpPr>
          <p:nvPr/>
        </p:nvCxnSpPr>
        <p:spPr>
          <a:xfrm flipH="1">
            <a:off x="6004401" y="5562601"/>
            <a:ext cx="135198" cy="440322"/>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0" idx="1"/>
          </p:cNvCxnSpPr>
          <p:nvPr/>
        </p:nvCxnSpPr>
        <p:spPr>
          <a:xfrm flipH="1" flipV="1">
            <a:off x="3446349" y="5562604"/>
            <a:ext cx="438561" cy="440319"/>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0" y="6629402"/>
            <a:ext cx="5535762" cy="276999"/>
          </a:xfrm>
          <a:prstGeom prst="rect">
            <a:avLst/>
          </a:prstGeom>
          <a:noFill/>
        </p:spPr>
        <p:txBody>
          <a:bodyPr wrap="square" rtlCol="0">
            <a:spAutoFit/>
          </a:bodyPr>
          <a:lstStyle/>
          <a:p>
            <a:r>
              <a:rPr lang="en-US" sz="1200" dirty="0" smtClean="0">
                <a:solidFill>
                  <a:srgbClr val="FF0000"/>
                </a:solidFill>
              </a:rPr>
              <a:t>Note : If you had something in WD file, above command will overwrite the changes.</a:t>
            </a:r>
            <a:endParaRPr lang="en-US" sz="1200" dirty="0">
              <a:solidFill>
                <a:srgbClr val="FF0000"/>
              </a:solidFill>
            </a:endParaRPr>
          </a:p>
        </p:txBody>
      </p:sp>
    </p:spTree>
    <p:extLst>
      <p:ext uri="{BB962C8B-B14F-4D97-AF65-F5344CB8AC3E}">
        <p14:creationId xmlns:p14="http://schemas.microsoft.com/office/powerpoint/2010/main" val="3576963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7" name="TextBox 6"/>
          <p:cNvSpPr txBox="1"/>
          <p:nvPr/>
        </p:nvSpPr>
        <p:spPr>
          <a:xfrm>
            <a:off x="457200" y="2438400"/>
            <a:ext cx="1103892" cy="338554"/>
          </a:xfrm>
          <a:prstGeom prst="rect">
            <a:avLst/>
          </a:prstGeom>
          <a:noFill/>
        </p:spPr>
        <p:txBody>
          <a:bodyPr wrap="none" rtlCol="0">
            <a:spAutoFit/>
          </a:bodyPr>
          <a:lstStyle/>
          <a:p>
            <a:r>
              <a:rPr lang="en-US" sz="1600" b="1" dirty="0" smtClean="0"/>
              <a:t>Repository</a:t>
            </a:r>
          </a:p>
        </p:txBody>
      </p:sp>
      <p:sp>
        <p:nvSpPr>
          <p:cNvPr id="8" name="TextBox 7"/>
          <p:cNvSpPr txBox="1"/>
          <p:nvPr/>
        </p:nvSpPr>
        <p:spPr>
          <a:xfrm>
            <a:off x="457201" y="3124200"/>
            <a:ext cx="1230337" cy="338554"/>
          </a:xfrm>
          <a:prstGeom prst="rect">
            <a:avLst/>
          </a:prstGeom>
          <a:noFill/>
        </p:spPr>
        <p:txBody>
          <a:bodyPr wrap="none" rtlCol="0">
            <a:spAutoFit/>
          </a:bodyPr>
          <a:lstStyle/>
          <a:p>
            <a:r>
              <a:rPr lang="en-US" sz="1600" b="1" dirty="0" smtClean="0"/>
              <a:t>Staging area</a:t>
            </a:r>
          </a:p>
        </p:txBody>
      </p:sp>
      <p:sp>
        <p:nvSpPr>
          <p:cNvPr id="9" name="TextBox 8"/>
          <p:cNvSpPr txBox="1"/>
          <p:nvPr/>
        </p:nvSpPr>
        <p:spPr>
          <a:xfrm>
            <a:off x="457201" y="3928646"/>
            <a:ext cx="1721753" cy="338554"/>
          </a:xfrm>
          <a:prstGeom prst="rect">
            <a:avLst/>
          </a:prstGeom>
          <a:noFill/>
        </p:spPr>
        <p:txBody>
          <a:bodyPr wrap="none" rtlCol="0">
            <a:spAutoFit/>
          </a:bodyPr>
          <a:lstStyle/>
          <a:p>
            <a:r>
              <a:rPr lang="en-US" sz="1600" b="1" dirty="0" smtClean="0"/>
              <a:t>Working directory</a:t>
            </a:r>
          </a:p>
        </p:txBody>
      </p:sp>
      <p:sp>
        <p:nvSpPr>
          <p:cNvPr id="10" name="TextBox 9"/>
          <p:cNvSpPr txBox="1"/>
          <p:nvPr/>
        </p:nvSpPr>
        <p:spPr>
          <a:xfrm>
            <a:off x="457201" y="4800602"/>
            <a:ext cx="3015121" cy="584775"/>
          </a:xfrm>
          <a:prstGeom prst="rect">
            <a:avLst/>
          </a:prstGeom>
          <a:noFill/>
        </p:spPr>
        <p:txBody>
          <a:bodyPr wrap="none" rtlCol="0">
            <a:spAutoFit/>
          </a:bodyPr>
          <a:lstStyle/>
          <a:p>
            <a:r>
              <a:rPr lang="en-US" sz="1600" b="1" dirty="0" smtClean="0"/>
              <a:t>Overwriting content from staging</a:t>
            </a:r>
          </a:p>
          <a:p>
            <a:r>
              <a:rPr lang="en-US" sz="1600" b="1" dirty="0" smtClean="0"/>
              <a:t>to working directory</a:t>
            </a:r>
          </a:p>
        </p:txBody>
      </p:sp>
      <p:sp>
        <p:nvSpPr>
          <p:cNvPr id="11" name="TextBox 10"/>
          <p:cNvSpPr txBox="1"/>
          <p:nvPr/>
        </p:nvSpPr>
        <p:spPr>
          <a:xfrm>
            <a:off x="457200" y="5562600"/>
            <a:ext cx="1923412" cy="338554"/>
          </a:xfrm>
          <a:prstGeom prst="rect">
            <a:avLst/>
          </a:prstGeom>
          <a:noFill/>
        </p:spPr>
        <p:txBody>
          <a:bodyPr wrap="none" rtlCol="0">
            <a:spAutoFit/>
          </a:bodyPr>
          <a:lstStyle/>
          <a:p>
            <a:r>
              <a:rPr lang="en-US" sz="1600" b="1" dirty="0" smtClean="0"/>
              <a:t>Current Staging area</a:t>
            </a:r>
          </a:p>
        </p:txBody>
      </p:sp>
      <p:cxnSp>
        <p:nvCxnSpPr>
          <p:cNvPr id="12" name="Straight Arrow Connector 11"/>
          <p:cNvCxnSpPr>
            <a:stCxn id="7" idx="3"/>
          </p:cNvCxnSpPr>
          <p:nvPr/>
        </p:nvCxnSpPr>
        <p:spPr>
          <a:xfrm>
            <a:off x="1561092" y="2607677"/>
            <a:ext cx="194410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a:xfrm>
            <a:off x="1687538" y="3293477"/>
            <a:ext cx="1817663"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2178954" y="4097923"/>
            <a:ext cx="132624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380612" y="5257800"/>
            <a:ext cx="11245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p:cNvCxnSpPr>
          <p:nvPr/>
        </p:nvCxnSpPr>
        <p:spPr>
          <a:xfrm>
            <a:off x="2380612" y="5731877"/>
            <a:ext cx="11245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046" y="2209802"/>
            <a:ext cx="5045755" cy="37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Content Placeholder 11"/>
          <p:cNvSpPr txBox="1">
            <a:spLocks/>
          </p:cNvSpPr>
          <p:nvPr/>
        </p:nvSpPr>
        <p:spPr>
          <a:xfrm>
            <a:off x="381000" y="990600"/>
            <a:ext cx="8229600" cy="1676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Lets overwrite content in Working directory with content from STAGING</a:t>
            </a:r>
          </a:p>
          <a:p>
            <a:r>
              <a:rPr lang="en-US" sz="1800" b="1" dirty="0" smtClean="0">
                <a:solidFill>
                  <a:srgbClr val="0000FF"/>
                </a:solidFill>
              </a:rPr>
              <a:t>git checkout -- fileB.txt</a:t>
            </a:r>
          </a:p>
          <a:p>
            <a:pPr lvl="1"/>
            <a:r>
              <a:rPr lang="en-US" sz="1400" dirty="0"/>
              <a:t>Checkout has multiple functions by putting two </a:t>
            </a:r>
            <a:r>
              <a:rPr lang="en-US" sz="1400" dirty="0" err="1"/>
              <a:t>hypens</a:t>
            </a:r>
            <a:r>
              <a:rPr lang="en-US" sz="1400" dirty="0"/>
              <a:t> -- you are saying you are dealing with a file</a:t>
            </a:r>
          </a:p>
          <a:p>
            <a:pPr lvl="1"/>
            <a:r>
              <a:rPr lang="en-US" sz="1400" dirty="0"/>
              <a:t>Copy fileB.txt from staging area to working directory</a:t>
            </a:r>
            <a:endParaRPr lang="en-US" sz="1800" dirty="0" smtClean="0"/>
          </a:p>
        </p:txBody>
      </p:sp>
    </p:spTree>
    <p:extLst>
      <p:ext uri="{BB962C8B-B14F-4D97-AF65-F5344CB8AC3E}">
        <p14:creationId xmlns:p14="http://schemas.microsoft.com/office/powerpoint/2010/main" val="112738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12" name="Content Placeholder 11"/>
          <p:cNvSpPr>
            <a:spLocks noGrp="1"/>
          </p:cNvSpPr>
          <p:nvPr>
            <p:ph idx="1"/>
          </p:nvPr>
        </p:nvSpPr>
        <p:spPr>
          <a:xfrm>
            <a:off x="381000" y="1143000"/>
            <a:ext cx="8305800" cy="3048000"/>
          </a:xfrm>
        </p:spPr>
        <p:txBody>
          <a:bodyPr>
            <a:noAutofit/>
          </a:bodyPr>
          <a:lstStyle/>
          <a:p>
            <a:pPr marL="0" indent="0">
              <a:buNone/>
            </a:pPr>
            <a:r>
              <a:rPr lang="en-US" sz="1800" b="1" dirty="0" smtClean="0"/>
              <a:t>Retrieving file from earlier commit (C2)</a:t>
            </a:r>
          </a:p>
          <a:p>
            <a:pPr marL="0" indent="0">
              <a:buNone/>
            </a:pPr>
            <a:endParaRPr lang="en-US" sz="1800" b="1" dirty="0" smtClean="0">
              <a:solidFill>
                <a:srgbClr val="0000FF"/>
              </a:solidFill>
            </a:endParaRPr>
          </a:p>
          <a:p>
            <a:r>
              <a:rPr lang="en-US" sz="1800" b="1" dirty="0" smtClean="0"/>
              <a:t>SETUP :- Generating some random commits</a:t>
            </a:r>
          </a:p>
          <a:p>
            <a:pPr lvl="1"/>
            <a:r>
              <a:rPr lang="en-US" sz="1400" b="1" dirty="0">
                <a:solidFill>
                  <a:srgbClr val="0000FF"/>
                </a:solidFill>
              </a:rPr>
              <a:t>echo "Feature 1" &gt;&gt; fileB.txt</a:t>
            </a:r>
          </a:p>
          <a:p>
            <a:pPr lvl="1"/>
            <a:r>
              <a:rPr lang="en-US" sz="1400" b="1" dirty="0">
                <a:solidFill>
                  <a:srgbClr val="0000FF"/>
                </a:solidFill>
              </a:rPr>
              <a:t>git commit -am 'Updating Feature 1'</a:t>
            </a:r>
          </a:p>
          <a:p>
            <a:pPr lvl="1"/>
            <a:r>
              <a:rPr lang="en-US" sz="1400" b="1" dirty="0">
                <a:solidFill>
                  <a:srgbClr val="0000FF"/>
                </a:solidFill>
              </a:rPr>
              <a:t>echo "Feature 2" &gt;&gt; fileB.txt</a:t>
            </a:r>
          </a:p>
          <a:p>
            <a:pPr lvl="1"/>
            <a:r>
              <a:rPr lang="en-US" sz="1400" b="1" dirty="0">
                <a:solidFill>
                  <a:srgbClr val="0000FF"/>
                </a:solidFill>
              </a:rPr>
              <a:t>git commit -am 'Updating Feature 2'</a:t>
            </a:r>
          </a:p>
          <a:p>
            <a:pPr lvl="1"/>
            <a:endParaRPr lang="en-US" sz="1400" b="1" dirty="0">
              <a:solidFill>
                <a:srgbClr val="0000FF"/>
              </a:solidFill>
            </a:endParaRPr>
          </a:p>
          <a:p>
            <a:pPr lvl="1"/>
            <a:r>
              <a:rPr lang="en-US" sz="1400" b="1" dirty="0">
                <a:solidFill>
                  <a:srgbClr val="0000FF"/>
                </a:solidFill>
              </a:rPr>
              <a:t>git </a:t>
            </a:r>
            <a:r>
              <a:rPr lang="en-US" sz="1400" b="1" dirty="0" err="1">
                <a:solidFill>
                  <a:srgbClr val="0000FF"/>
                </a:solidFill>
              </a:rPr>
              <a:t>lol</a:t>
            </a:r>
            <a:r>
              <a:rPr lang="en-US" sz="1400" b="1" dirty="0">
                <a:solidFill>
                  <a:srgbClr val="0000FF"/>
                </a:solidFill>
              </a:rPr>
              <a:t> -- fileB.txt</a:t>
            </a:r>
          </a:p>
          <a:p>
            <a:pPr marL="0" indent="0">
              <a:buNone/>
            </a:pPr>
            <a:endParaRPr lang="en-US" sz="1800"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79" y="4114800"/>
            <a:ext cx="8418043" cy="2129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5314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2" name="Rounded Rectangle 1"/>
          <p:cNvSpPr/>
          <p:nvPr/>
        </p:nvSpPr>
        <p:spPr>
          <a:xfrm>
            <a:off x="304801" y="2539790"/>
            <a:ext cx="1769551" cy="302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ounded Rectangle 7"/>
          <p:cNvSpPr/>
          <p:nvPr/>
        </p:nvSpPr>
        <p:spPr>
          <a:xfrm>
            <a:off x="2473095" y="2538865"/>
            <a:ext cx="1946506" cy="302373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ounded Rectangle 8"/>
          <p:cNvSpPr/>
          <p:nvPr/>
        </p:nvSpPr>
        <p:spPr>
          <a:xfrm>
            <a:off x="5069018" y="2538865"/>
            <a:ext cx="2141157" cy="30237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p:cNvSpPr txBox="1"/>
          <p:nvPr/>
        </p:nvSpPr>
        <p:spPr>
          <a:xfrm>
            <a:off x="457200" y="2538865"/>
            <a:ext cx="1905000" cy="307777"/>
          </a:xfrm>
          <a:prstGeom prst="rect">
            <a:avLst/>
          </a:prstGeom>
          <a:noFill/>
        </p:spPr>
        <p:txBody>
          <a:bodyPr wrap="square" rtlCol="0">
            <a:spAutoFit/>
          </a:bodyPr>
          <a:lstStyle/>
          <a:p>
            <a:r>
              <a:rPr lang="en-US" sz="1400" dirty="0" smtClean="0">
                <a:solidFill>
                  <a:schemeClr val="bg1"/>
                </a:solidFill>
              </a:rPr>
              <a:t>Working Directory</a:t>
            </a:r>
            <a:endParaRPr lang="en-US" sz="1400" dirty="0">
              <a:solidFill>
                <a:schemeClr val="bg1"/>
              </a:solidFill>
            </a:endParaRPr>
          </a:p>
        </p:txBody>
      </p:sp>
      <p:sp>
        <p:nvSpPr>
          <p:cNvPr id="13" name="TextBox 12"/>
          <p:cNvSpPr txBox="1"/>
          <p:nvPr/>
        </p:nvSpPr>
        <p:spPr>
          <a:xfrm>
            <a:off x="2514600" y="2538863"/>
            <a:ext cx="1905000" cy="338554"/>
          </a:xfrm>
          <a:prstGeom prst="rect">
            <a:avLst/>
          </a:prstGeom>
          <a:noFill/>
        </p:spPr>
        <p:txBody>
          <a:bodyPr wrap="square" rtlCol="0">
            <a:spAutoFit/>
          </a:bodyPr>
          <a:lstStyle/>
          <a:p>
            <a:pPr algn="ctr"/>
            <a:r>
              <a:rPr lang="en-US" sz="1600" dirty="0" smtClean="0">
                <a:solidFill>
                  <a:schemeClr val="bg1"/>
                </a:solidFill>
              </a:rPr>
              <a:t>Staging Area</a:t>
            </a:r>
            <a:endParaRPr lang="en-US" sz="1600" dirty="0">
              <a:solidFill>
                <a:schemeClr val="bg1"/>
              </a:solidFill>
            </a:endParaRPr>
          </a:p>
        </p:txBody>
      </p:sp>
      <p:sp>
        <p:nvSpPr>
          <p:cNvPr id="14" name="TextBox 13"/>
          <p:cNvSpPr txBox="1"/>
          <p:nvPr/>
        </p:nvSpPr>
        <p:spPr>
          <a:xfrm>
            <a:off x="5486401" y="2493441"/>
            <a:ext cx="1431255" cy="338554"/>
          </a:xfrm>
          <a:prstGeom prst="rect">
            <a:avLst/>
          </a:prstGeom>
          <a:noFill/>
        </p:spPr>
        <p:txBody>
          <a:bodyPr wrap="square" rtlCol="0">
            <a:spAutoFit/>
          </a:bodyPr>
          <a:lstStyle/>
          <a:p>
            <a:pPr algn="ctr"/>
            <a:r>
              <a:rPr lang="en-US" sz="1600" dirty="0" smtClean="0">
                <a:solidFill>
                  <a:schemeClr val="bg1"/>
                </a:solidFill>
              </a:rPr>
              <a:t>Local REPO</a:t>
            </a:r>
            <a:endParaRPr lang="en-US" sz="1600" dirty="0">
              <a:solidFill>
                <a:schemeClr val="bg1"/>
              </a:solidFill>
            </a:endParaRPr>
          </a:p>
        </p:txBody>
      </p:sp>
      <p:sp>
        <p:nvSpPr>
          <p:cNvPr id="23" name="Rounded Rectangle 22"/>
          <p:cNvSpPr/>
          <p:nvPr/>
        </p:nvSpPr>
        <p:spPr>
          <a:xfrm>
            <a:off x="5512488" y="2827188"/>
            <a:ext cx="1329490" cy="26718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 name="Flowchart: Connector 15"/>
          <p:cNvSpPr/>
          <p:nvPr/>
        </p:nvSpPr>
        <p:spPr>
          <a:xfrm>
            <a:off x="5891817" y="38987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C2</a:t>
            </a:r>
            <a:endParaRPr lang="en-US" sz="1400" dirty="0"/>
          </a:p>
        </p:txBody>
      </p:sp>
      <p:sp>
        <p:nvSpPr>
          <p:cNvPr id="17" name="Flowchart: Connector 16"/>
          <p:cNvSpPr/>
          <p:nvPr/>
        </p:nvSpPr>
        <p:spPr>
          <a:xfrm>
            <a:off x="5890353" y="4788773"/>
            <a:ext cx="557822" cy="557822"/>
          </a:xfrm>
          <a:prstGeom prst="flowChartConnector">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C1</a:t>
            </a:r>
            <a:endParaRPr lang="en-US" sz="1400" dirty="0"/>
          </a:p>
        </p:txBody>
      </p:sp>
      <p:sp>
        <p:nvSpPr>
          <p:cNvPr id="18" name="Flowchart: Connector 17"/>
          <p:cNvSpPr/>
          <p:nvPr/>
        </p:nvSpPr>
        <p:spPr>
          <a:xfrm>
            <a:off x="5890353" y="3060595"/>
            <a:ext cx="557822" cy="5578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C3</a:t>
            </a:r>
            <a:endParaRPr lang="en-US" sz="1400" dirty="0"/>
          </a:p>
        </p:txBody>
      </p:sp>
      <p:cxnSp>
        <p:nvCxnSpPr>
          <p:cNvPr id="19" name="Straight Arrow Connector 18"/>
          <p:cNvCxnSpPr>
            <a:stCxn id="18" idx="4"/>
            <a:endCxn id="16" idx="0"/>
          </p:cNvCxnSpPr>
          <p:nvPr/>
        </p:nvCxnSpPr>
        <p:spPr>
          <a:xfrm>
            <a:off x="6169265" y="3618417"/>
            <a:ext cx="1464" cy="28037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0"/>
          </p:cNvCxnSpPr>
          <p:nvPr/>
        </p:nvCxnSpPr>
        <p:spPr>
          <a:xfrm flipH="1">
            <a:off x="6169265" y="4456617"/>
            <a:ext cx="1464" cy="3321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1201" y="2755797"/>
            <a:ext cx="1007604" cy="307777"/>
          </a:xfrm>
          <a:prstGeom prst="rect">
            <a:avLst/>
          </a:prstGeom>
          <a:noFill/>
        </p:spPr>
        <p:txBody>
          <a:bodyPr wrap="square" rtlCol="0">
            <a:spAutoFit/>
          </a:bodyPr>
          <a:lstStyle/>
          <a:p>
            <a:r>
              <a:rPr lang="en-US" sz="1400" dirty="0" smtClean="0">
                <a:solidFill>
                  <a:schemeClr val="bg1"/>
                </a:solidFill>
              </a:rPr>
              <a:t>MASTER</a:t>
            </a:r>
            <a:endParaRPr lang="en-US" sz="1400" dirty="0">
              <a:solidFill>
                <a:schemeClr val="bg1"/>
              </a:solidFill>
            </a:endParaRPr>
          </a:p>
        </p:txBody>
      </p:sp>
      <p:sp>
        <p:nvSpPr>
          <p:cNvPr id="24" name="Isosceles Triangle 23"/>
          <p:cNvSpPr/>
          <p:nvPr/>
        </p:nvSpPr>
        <p:spPr>
          <a:xfrm rot="5400000">
            <a:off x="5190875" y="3174895"/>
            <a:ext cx="304800" cy="228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endCxn id="24" idx="3"/>
          </p:cNvCxnSpPr>
          <p:nvPr/>
        </p:nvCxnSpPr>
        <p:spPr>
          <a:xfrm>
            <a:off x="4924175" y="3055788"/>
            <a:ext cx="304800" cy="2334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9601" y="2798241"/>
            <a:ext cx="656975" cy="338554"/>
          </a:xfrm>
          <a:prstGeom prst="rect">
            <a:avLst/>
          </a:prstGeom>
          <a:noFill/>
        </p:spPr>
        <p:txBody>
          <a:bodyPr wrap="none" rtlCol="0">
            <a:spAutoFit/>
          </a:bodyPr>
          <a:lstStyle/>
          <a:p>
            <a:r>
              <a:rPr lang="en-US" sz="1600" dirty="0" smtClean="0"/>
              <a:t>HEAD</a:t>
            </a:r>
            <a:endParaRPr lang="en-US" sz="1600" dirty="0"/>
          </a:p>
        </p:txBody>
      </p:sp>
      <p:sp>
        <p:nvSpPr>
          <p:cNvPr id="30" name="Rectangle 29"/>
          <p:cNvSpPr/>
          <p:nvPr/>
        </p:nvSpPr>
        <p:spPr>
          <a:xfrm>
            <a:off x="357614" y="2908195"/>
            <a:ext cx="1659636" cy="7102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400" dirty="0" smtClean="0"/>
              <a:t>Initial File B</a:t>
            </a:r>
          </a:p>
        </p:txBody>
      </p:sp>
      <p:sp>
        <p:nvSpPr>
          <p:cNvPr id="33" name="Rectangle 32"/>
          <p:cNvSpPr/>
          <p:nvPr/>
        </p:nvSpPr>
        <p:spPr>
          <a:xfrm>
            <a:off x="7758547" y="2794594"/>
            <a:ext cx="1246909" cy="11678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B</a:t>
            </a:r>
          </a:p>
          <a:p>
            <a:r>
              <a:rPr lang="en-US" sz="1600" dirty="0" smtClean="0"/>
              <a:t>Feature 1</a:t>
            </a:r>
          </a:p>
          <a:p>
            <a:r>
              <a:rPr lang="en-US" sz="1600" dirty="0" smtClean="0"/>
              <a:t>Feature 2</a:t>
            </a:r>
            <a:endParaRPr lang="en-US" sz="1600" dirty="0"/>
          </a:p>
        </p:txBody>
      </p:sp>
      <p:cxnSp>
        <p:nvCxnSpPr>
          <p:cNvPr id="22" name="Straight Arrow Connector 21"/>
          <p:cNvCxnSpPr>
            <a:stCxn id="18" idx="6"/>
            <a:endCxn id="33" idx="1"/>
          </p:cNvCxnSpPr>
          <p:nvPr/>
        </p:nvCxnSpPr>
        <p:spPr>
          <a:xfrm>
            <a:off x="6448176" y="3339508"/>
            <a:ext cx="1310371" cy="389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79940" y="5791200"/>
            <a:ext cx="2858860" cy="338554"/>
          </a:xfrm>
          <a:prstGeom prst="rect">
            <a:avLst/>
          </a:prstGeom>
          <a:noFill/>
        </p:spPr>
        <p:txBody>
          <a:bodyPr wrap="none" rtlCol="0">
            <a:spAutoFit/>
          </a:bodyPr>
          <a:lstStyle/>
          <a:p>
            <a:r>
              <a:rPr lang="en-US" sz="1600" b="1" dirty="0">
                <a:solidFill>
                  <a:srgbClr val="0000FF"/>
                </a:solidFill>
              </a:rPr>
              <a:t>git checkout fb6b0ad -- fileB.txt</a:t>
            </a:r>
          </a:p>
        </p:txBody>
      </p:sp>
      <p:sp>
        <p:nvSpPr>
          <p:cNvPr id="37" name="Rectangle 36"/>
          <p:cNvSpPr/>
          <p:nvPr/>
        </p:nvSpPr>
        <p:spPr>
          <a:xfrm>
            <a:off x="2791374" y="2908195"/>
            <a:ext cx="1371600" cy="7102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a:t>
            </a:r>
            <a:r>
              <a:rPr lang="en-US" sz="1600" dirty="0" smtClean="0"/>
              <a:t>B</a:t>
            </a:r>
          </a:p>
        </p:txBody>
      </p:sp>
      <p:cxnSp>
        <p:nvCxnSpPr>
          <p:cNvPr id="38" name="Straight Arrow Connector 37"/>
          <p:cNvCxnSpPr/>
          <p:nvPr/>
        </p:nvCxnSpPr>
        <p:spPr>
          <a:xfrm flipH="1">
            <a:off x="3429001" y="5715000"/>
            <a:ext cx="2791964"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022733" y="6248400"/>
            <a:ext cx="2558667"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766167" y="4775794"/>
            <a:ext cx="1246909" cy="634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smtClean="0"/>
              <a:t>fileB.txt</a:t>
            </a:r>
          </a:p>
          <a:p>
            <a:r>
              <a:rPr lang="en-US" sz="1600" dirty="0"/>
              <a:t>Initial File </a:t>
            </a:r>
            <a:r>
              <a:rPr lang="en-US" sz="1600" dirty="0" smtClean="0"/>
              <a:t>B</a:t>
            </a:r>
            <a:endParaRPr lang="en-US" sz="1600" dirty="0"/>
          </a:p>
        </p:txBody>
      </p:sp>
      <p:cxnSp>
        <p:nvCxnSpPr>
          <p:cNvPr id="41" name="Straight Arrow Connector 40"/>
          <p:cNvCxnSpPr>
            <a:stCxn id="17" idx="6"/>
            <a:endCxn id="40" idx="1"/>
          </p:cNvCxnSpPr>
          <p:nvPr/>
        </p:nvCxnSpPr>
        <p:spPr>
          <a:xfrm>
            <a:off x="6448176" y="5067686"/>
            <a:ext cx="1317991" cy="2531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0" y="6477002"/>
            <a:ext cx="5535762" cy="276999"/>
          </a:xfrm>
          <a:prstGeom prst="rect">
            <a:avLst/>
          </a:prstGeom>
          <a:noFill/>
        </p:spPr>
        <p:txBody>
          <a:bodyPr wrap="square" rtlCol="0">
            <a:spAutoFit/>
          </a:bodyPr>
          <a:lstStyle/>
          <a:p>
            <a:r>
              <a:rPr lang="en-US" sz="1200" dirty="0" smtClean="0">
                <a:solidFill>
                  <a:srgbClr val="FF0000"/>
                </a:solidFill>
              </a:rPr>
              <a:t>Note : If you had something in WD file, above command will overwrite the changes.</a:t>
            </a:r>
            <a:endParaRPr lang="en-US" sz="1200" dirty="0">
              <a:solidFill>
                <a:srgbClr val="FF0000"/>
              </a:solidFill>
            </a:endParaRPr>
          </a:p>
        </p:txBody>
      </p:sp>
      <p:sp>
        <p:nvSpPr>
          <p:cNvPr id="44" name="Content Placeholder 11"/>
          <p:cNvSpPr txBox="1">
            <a:spLocks/>
          </p:cNvSpPr>
          <p:nvPr/>
        </p:nvSpPr>
        <p:spPr>
          <a:xfrm>
            <a:off x="381000" y="914400"/>
            <a:ext cx="8229600" cy="1676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Retrieving file from earlier commit</a:t>
            </a:r>
            <a:r>
              <a:rPr lang="en-US" sz="1800" dirty="0" smtClean="0"/>
              <a:t>, say (C1)</a:t>
            </a:r>
          </a:p>
          <a:p>
            <a:r>
              <a:rPr lang="en-US" sz="1800" b="1" dirty="0" smtClean="0">
                <a:solidFill>
                  <a:srgbClr val="0000FF"/>
                </a:solidFill>
              </a:rPr>
              <a:t>git checkout fb6b0ad -- fileB.txt</a:t>
            </a:r>
          </a:p>
          <a:p>
            <a:pPr marL="800100" lvl="1" indent="-342900">
              <a:buFont typeface="+mj-lt"/>
              <a:buAutoNum type="arabicPeriod"/>
            </a:pPr>
            <a:r>
              <a:rPr lang="en-US" sz="1400" dirty="0" smtClean="0"/>
              <a:t>Copies fileB.txt from that commit point in repo to staging area</a:t>
            </a:r>
          </a:p>
          <a:p>
            <a:pPr marL="800100" lvl="1" indent="-342900">
              <a:buFont typeface="+mj-lt"/>
              <a:buAutoNum type="arabicPeriod"/>
            </a:pPr>
            <a:r>
              <a:rPr lang="en-US" sz="1400" dirty="0" smtClean="0"/>
              <a:t>Copies fileB.txt from staging area to working directory</a:t>
            </a:r>
            <a:endParaRPr lang="en-US" sz="1800" dirty="0" smtClean="0"/>
          </a:p>
        </p:txBody>
      </p:sp>
    </p:spTree>
    <p:extLst>
      <p:ext uri="{BB962C8B-B14F-4D97-AF65-F5344CB8AC3E}">
        <p14:creationId xmlns:p14="http://schemas.microsoft.com/office/powerpoint/2010/main" val="431980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9" name="TextBox 8"/>
          <p:cNvSpPr txBox="1"/>
          <p:nvPr/>
        </p:nvSpPr>
        <p:spPr>
          <a:xfrm>
            <a:off x="457201" y="3377627"/>
            <a:ext cx="1721753" cy="584775"/>
          </a:xfrm>
          <a:prstGeom prst="rect">
            <a:avLst/>
          </a:prstGeom>
          <a:noFill/>
        </p:spPr>
        <p:txBody>
          <a:bodyPr wrap="none" rtlCol="0">
            <a:spAutoFit/>
          </a:bodyPr>
          <a:lstStyle/>
          <a:p>
            <a:r>
              <a:rPr lang="en-US" sz="1600" b="1" dirty="0" smtClean="0"/>
              <a:t>Working directory</a:t>
            </a:r>
          </a:p>
          <a:p>
            <a:r>
              <a:rPr lang="en-US" sz="1600" b="1" dirty="0" smtClean="0"/>
              <a:t>&amp; Staging area</a:t>
            </a:r>
          </a:p>
        </p:txBody>
      </p:sp>
      <p:sp>
        <p:nvSpPr>
          <p:cNvPr id="10" name="TextBox 9"/>
          <p:cNvSpPr txBox="1"/>
          <p:nvPr/>
        </p:nvSpPr>
        <p:spPr>
          <a:xfrm>
            <a:off x="457200" y="4419602"/>
            <a:ext cx="3142720" cy="584775"/>
          </a:xfrm>
          <a:prstGeom prst="rect">
            <a:avLst/>
          </a:prstGeom>
          <a:noFill/>
        </p:spPr>
        <p:txBody>
          <a:bodyPr wrap="none" rtlCol="0">
            <a:spAutoFit/>
          </a:bodyPr>
          <a:lstStyle/>
          <a:p>
            <a:r>
              <a:rPr lang="en-US" sz="1600" b="1" dirty="0" smtClean="0"/>
              <a:t>Checking out fileB.txt from specific</a:t>
            </a:r>
          </a:p>
          <a:p>
            <a:r>
              <a:rPr lang="en-US" sz="1600" b="1" dirty="0" smtClean="0"/>
              <a:t>commit point</a:t>
            </a:r>
          </a:p>
        </p:txBody>
      </p:sp>
      <p:sp>
        <p:nvSpPr>
          <p:cNvPr id="11" name="TextBox 10"/>
          <p:cNvSpPr txBox="1"/>
          <p:nvPr/>
        </p:nvSpPr>
        <p:spPr>
          <a:xfrm>
            <a:off x="457200" y="5029200"/>
            <a:ext cx="1923412" cy="338554"/>
          </a:xfrm>
          <a:prstGeom prst="rect">
            <a:avLst/>
          </a:prstGeom>
          <a:noFill/>
        </p:spPr>
        <p:txBody>
          <a:bodyPr wrap="none" rtlCol="0">
            <a:spAutoFit/>
          </a:bodyPr>
          <a:lstStyle/>
          <a:p>
            <a:r>
              <a:rPr lang="en-US" sz="1600" b="1" dirty="0" smtClean="0"/>
              <a:t>Current Staging area</a:t>
            </a:r>
          </a:p>
        </p:txBody>
      </p:sp>
      <p:cxnSp>
        <p:nvCxnSpPr>
          <p:cNvPr id="16" name="Straight Arrow Connector 15"/>
          <p:cNvCxnSpPr>
            <a:stCxn id="9" idx="3"/>
          </p:cNvCxnSpPr>
          <p:nvPr/>
        </p:nvCxnSpPr>
        <p:spPr>
          <a:xfrm>
            <a:off x="2178954" y="3670015"/>
            <a:ext cx="132624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687538" y="4876800"/>
            <a:ext cx="1817663"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p:cNvCxnSpPr>
          <p:nvPr/>
        </p:nvCxnSpPr>
        <p:spPr>
          <a:xfrm>
            <a:off x="2380612" y="5198477"/>
            <a:ext cx="11245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218413"/>
            <a:ext cx="5096466" cy="302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457201" y="5681246"/>
            <a:ext cx="1721753" cy="338554"/>
          </a:xfrm>
          <a:prstGeom prst="rect">
            <a:avLst/>
          </a:prstGeom>
          <a:noFill/>
        </p:spPr>
        <p:txBody>
          <a:bodyPr wrap="none" rtlCol="0">
            <a:spAutoFit/>
          </a:bodyPr>
          <a:lstStyle/>
          <a:p>
            <a:r>
              <a:rPr lang="en-US" sz="1600" b="1" dirty="0" smtClean="0"/>
              <a:t>Working directory</a:t>
            </a:r>
          </a:p>
        </p:txBody>
      </p:sp>
      <p:cxnSp>
        <p:nvCxnSpPr>
          <p:cNvPr id="21" name="Straight Arrow Connector 20"/>
          <p:cNvCxnSpPr>
            <a:stCxn id="17" idx="3"/>
          </p:cNvCxnSpPr>
          <p:nvPr/>
        </p:nvCxnSpPr>
        <p:spPr>
          <a:xfrm>
            <a:off x="2178954" y="5850523"/>
            <a:ext cx="132624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2286002"/>
            <a:ext cx="6862763" cy="81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Content Placeholder 11"/>
          <p:cNvSpPr>
            <a:spLocks noGrp="1"/>
          </p:cNvSpPr>
          <p:nvPr>
            <p:ph idx="1"/>
          </p:nvPr>
        </p:nvSpPr>
        <p:spPr>
          <a:xfrm>
            <a:off x="381000" y="914400"/>
            <a:ext cx="8229600" cy="1676400"/>
          </a:xfrm>
        </p:spPr>
        <p:txBody>
          <a:bodyPr>
            <a:noAutofit/>
          </a:bodyPr>
          <a:lstStyle/>
          <a:p>
            <a:r>
              <a:rPr lang="en-US" sz="1800" b="1" dirty="0" smtClean="0"/>
              <a:t>Retrieving file from earlier commit</a:t>
            </a:r>
            <a:r>
              <a:rPr lang="en-US" sz="1800" dirty="0" smtClean="0"/>
              <a:t>, say (C1)</a:t>
            </a:r>
          </a:p>
          <a:p>
            <a:r>
              <a:rPr lang="en-US" sz="1800" b="1" dirty="0">
                <a:solidFill>
                  <a:srgbClr val="0000FF"/>
                </a:solidFill>
              </a:rPr>
              <a:t>git checkout fb6b0ad -- fileB.txt</a:t>
            </a:r>
          </a:p>
          <a:p>
            <a:pPr marL="800100" lvl="1" indent="-342900">
              <a:buFont typeface="+mj-lt"/>
              <a:buAutoNum type="arabicPeriod"/>
            </a:pPr>
            <a:r>
              <a:rPr lang="en-US" sz="1400" dirty="0" smtClean="0"/>
              <a:t>Copies fileB.txt from that commit point in repo to staging area</a:t>
            </a:r>
          </a:p>
          <a:p>
            <a:pPr marL="800100" lvl="1" indent="-342900">
              <a:buFont typeface="+mj-lt"/>
              <a:buAutoNum type="arabicPeriod"/>
            </a:pPr>
            <a:r>
              <a:rPr lang="en-US" sz="1400" dirty="0" smtClean="0"/>
              <a:t>Copies fileB.txt from staging area to working directory</a:t>
            </a:r>
            <a:endParaRPr lang="en-US" sz="1800" dirty="0" smtClean="0"/>
          </a:p>
        </p:txBody>
      </p:sp>
    </p:spTree>
    <p:extLst>
      <p:ext uri="{BB962C8B-B14F-4D97-AF65-F5344CB8AC3E}">
        <p14:creationId xmlns:p14="http://schemas.microsoft.com/office/powerpoint/2010/main" val="3513835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 y="-18685"/>
            <a:ext cx="9052562" cy="780685"/>
          </a:xfrm>
        </p:spPr>
        <p:txBody>
          <a:bodyPr>
            <a:normAutofit/>
          </a:bodyPr>
          <a:lstStyle/>
          <a:p>
            <a:r>
              <a:rPr lang="en-US" dirty="0"/>
              <a:t>Undoing the changes</a:t>
            </a:r>
          </a:p>
        </p:txBody>
      </p:sp>
      <p:sp>
        <p:nvSpPr>
          <p:cNvPr id="22" name="Content Placeholder 11"/>
          <p:cNvSpPr>
            <a:spLocks noGrp="1"/>
          </p:cNvSpPr>
          <p:nvPr>
            <p:ph idx="1"/>
          </p:nvPr>
        </p:nvSpPr>
        <p:spPr>
          <a:xfrm>
            <a:off x="381000" y="914400"/>
            <a:ext cx="8229600" cy="5181600"/>
          </a:xfrm>
        </p:spPr>
        <p:txBody>
          <a:bodyPr>
            <a:noAutofit/>
          </a:bodyPr>
          <a:lstStyle/>
          <a:p>
            <a:pPr marL="0" indent="0">
              <a:buNone/>
            </a:pPr>
            <a:r>
              <a:rPr lang="en-US" sz="1800" b="1" dirty="0" smtClean="0"/>
              <a:t>Other Undo options using git checkout</a:t>
            </a:r>
          </a:p>
          <a:p>
            <a:endParaRPr lang="en-US" sz="1800" b="1" dirty="0" smtClean="0"/>
          </a:p>
          <a:p>
            <a:r>
              <a:rPr lang="en-US" sz="1800" b="1" dirty="0" smtClean="0">
                <a:solidFill>
                  <a:srgbClr val="0000FF"/>
                </a:solidFill>
              </a:rPr>
              <a:t>Git checkout -- .</a:t>
            </a:r>
          </a:p>
          <a:p>
            <a:pPr lvl="1"/>
            <a:r>
              <a:rPr lang="en-US" sz="1400" dirty="0"/>
              <a:t>dot stands for the current directory</a:t>
            </a:r>
          </a:p>
          <a:p>
            <a:pPr lvl="1"/>
            <a:r>
              <a:rPr lang="en-US" sz="1400" dirty="0"/>
              <a:t>Command means, Do a git checkout of the current directory (recursively</a:t>
            </a:r>
            <a:r>
              <a:rPr lang="en-US" sz="1400" dirty="0" smtClean="0"/>
              <a:t>)</a:t>
            </a:r>
          </a:p>
          <a:p>
            <a:pPr lvl="1"/>
            <a:r>
              <a:rPr lang="en-US" sz="1400" dirty="0" smtClean="0"/>
              <a:t>Same as “git checkout .” . Unless you have named a branch “ . “. </a:t>
            </a:r>
          </a:p>
          <a:p>
            <a:pPr lvl="1"/>
            <a:endParaRPr lang="en-US" sz="1400" dirty="0" smtClean="0"/>
          </a:p>
          <a:p>
            <a:r>
              <a:rPr lang="en-US" sz="1800" b="1" dirty="0" smtClean="0">
                <a:solidFill>
                  <a:srgbClr val="0000FF"/>
                </a:solidFill>
              </a:rPr>
              <a:t>Git checkout &lt;branch&gt; .</a:t>
            </a:r>
          </a:p>
          <a:p>
            <a:pPr lvl="1"/>
            <a:r>
              <a:rPr lang="en-US" sz="1400" dirty="0"/>
              <a:t>Command means, checkout current folder(recursively) from &lt;branch&gt; </a:t>
            </a:r>
          </a:p>
        </p:txBody>
      </p:sp>
    </p:spTree>
    <p:extLst>
      <p:ext uri="{BB962C8B-B14F-4D97-AF65-F5344CB8AC3E}">
        <p14:creationId xmlns:p14="http://schemas.microsoft.com/office/powerpoint/2010/main" val="66174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 y="-18685"/>
            <a:ext cx="9052562" cy="780685"/>
          </a:xfrm>
        </p:spPr>
        <p:txBody>
          <a:bodyPr>
            <a:normAutofit/>
          </a:bodyPr>
          <a:lstStyle/>
          <a:p>
            <a:r>
              <a:rPr lang="en-US" dirty="0"/>
              <a:t>Undoing the </a:t>
            </a:r>
            <a:r>
              <a:rPr lang="en-US" dirty="0" smtClean="0"/>
              <a:t>changes – git revert</a:t>
            </a:r>
            <a:endParaRPr lang="en-US" dirty="0"/>
          </a:p>
        </p:txBody>
      </p:sp>
      <p:sp>
        <p:nvSpPr>
          <p:cNvPr id="22" name="Content Placeholder 11"/>
          <p:cNvSpPr>
            <a:spLocks noGrp="1"/>
          </p:cNvSpPr>
          <p:nvPr>
            <p:ph idx="1"/>
          </p:nvPr>
        </p:nvSpPr>
        <p:spPr>
          <a:xfrm>
            <a:off x="381000" y="914400"/>
            <a:ext cx="8229600" cy="838200"/>
          </a:xfrm>
        </p:spPr>
        <p:txBody>
          <a:bodyPr>
            <a:noAutofit/>
          </a:bodyPr>
          <a:lstStyle/>
          <a:p>
            <a:r>
              <a:rPr lang="en-US" sz="1800" dirty="0" smtClean="0"/>
              <a:t>This reverts commit and then does a commit to record that event.  </a:t>
            </a:r>
          </a:p>
          <a:p>
            <a:r>
              <a:rPr lang="en-US" sz="1800" dirty="0" smtClean="0"/>
              <a:t>Does not alter history.</a:t>
            </a:r>
          </a:p>
          <a:p>
            <a:endParaRPr lang="en-US" sz="1800" b="1"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928" y="1752602"/>
            <a:ext cx="690467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1981200"/>
            <a:ext cx="831253" cy="338554"/>
          </a:xfrm>
          <a:prstGeom prst="rect">
            <a:avLst/>
          </a:prstGeom>
          <a:noFill/>
        </p:spPr>
        <p:txBody>
          <a:bodyPr wrap="none" rtlCol="0">
            <a:spAutoFit/>
          </a:bodyPr>
          <a:lstStyle/>
          <a:p>
            <a:r>
              <a:rPr lang="en-US" sz="1600" b="1" dirty="0" smtClean="0"/>
              <a:t>Present</a:t>
            </a:r>
          </a:p>
        </p:txBody>
      </p:sp>
      <p:cxnSp>
        <p:nvCxnSpPr>
          <p:cNvPr id="6" name="Straight Arrow Connector 5"/>
          <p:cNvCxnSpPr>
            <a:stCxn id="5" idx="3"/>
          </p:cNvCxnSpPr>
          <p:nvPr/>
        </p:nvCxnSpPr>
        <p:spPr>
          <a:xfrm>
            <a:off x="831253" y="2150477"/>
            <a:ext cx="110837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p:cNvCxnSpPr>
          <p:nvPr/>
        </p:nvCxnSpPr>
        <p:spPr>
          <a:xfrm>
            <a:off x="831253" y="2150477"/>
            <a:ext cx="1115321" cy="8975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 y="3352802"/>
            <a:ext cx="1482137" cy="584775"/>
          </a:xfrm>
          <a:prstGeom prst="rect">
            <a:avLst/>
          </a:prstGeom>
          <a:noFill/>
        </p:spPr>
        <p:txBody>
          <a:bodyPr wrap="none" rtlCol="0">
            <a:spAutoFit/>
          </a:bodyPr>
          <a:lstStyle/>
          <a:p>
            <a:r>
              <a:rPr lang="en-US" sz="1600" b="1" dirty="0" smtClean="0"/>
              <a:t>We want to get</a:t>
            </a:r>
          </a:p>
          <a:p>
            <a:r>
              <a:rPr lang="en-US" sz="1600" b="1" dirty="0" smtClean="0"/>
              <a:t>Back to </a:t>
            </a:r>
          </a:p>
        </p:txBody>
      </p:sp>
      <p:cxnSp>
        <p:nvCxnSpPr>
          <p:cNvPr id="11" name="Straight Arrow Connector 10"/>
          <p:cNvCxnSpPr>
            <a:stCxn id="10" idx="3"/>
          </p:cNvCxnSpPr>
          <p:nvPr/>
        </p:nvCxnSpPr>
        <p:spPr>
          <a:xfrm flipV="1">
            <a:off x="1482138" y="3645189"/>
            <a:ext cx="457489" cy="1"/>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3"/>
          </p:cNvCxnSpPr>
          <p:nvPr/>
        </p:nvCxnSpPr>
        <p:spPr>
          <a:xfrm flipV="1">
            <a:off x="1482138" y="2319756"/>
            <a:ext cx="604789" cy="1325434"/>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076" y="4267202"/>
            <a:ext cx="4575525" cy="254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Content Placeholder 11"/>
          <p:cNvSpPr txBox="1">
            <a:spLocks/>
          </p:cNvSpPr>
          <p:nvPr/>
        </p:nvSpPr>
        <p:spPr>
          <a:xfrm>
            <a:off x="103733" y="4312227"/>
            <a:ext cx="4239667" cy="2502054"/>
          </a:xfrm>
          <a:prstGeom prst="rect">
            <a:avLst/>
          </a:prstGeom>
          <a:solidFill>
            <a:schemeClr val="accent4">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By reverting the current commit, we can get back previous data.</a:t>
            </a:r>
          </a:p>
          <a:p>
            <a:pPr marL="0" indent="0">
              <a:buNone/>
            </a:pPr>
            <a:endParaRPr lang="en-US" sz="1800" dirty="0"/>
          </a:p>
          <a:p>
            <a:pPr marL="0" indent="0">
              <a:buNone/>
            </a:pPr>
            <a:r>
              <a:rPr lang="en-US" sz="1800" b="1" dirty="0" smtClean="0"/>
              <a:t>--no-edit</a:t>
            </a:r>
            <a:r>
              <a:rPr lang="en-US" sz="1800" dirty="0" smtClean="0"/>
              <a:t> mean we are accepting the default message for the revert, this message is used for the commit</a:t>
            </a:r>
          </a:p>
        </p:txBody>
      </p:sp>
    </p:spTree>
    <p:extLst>
      <p:ext uri="{BB962C8B-B14F-4D97-AF65-F5344CB8AC3E}">
        <p14:creationId xmlns:p14="http://schemas.microsoft.com/office/powerpoint/2010/main" val="37393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zh-TW" dirty="0" smtClean="0"/>
              <a:t>Git Advantages</a:t>
            </a:r>
            <a:endParaRPr lang="zh-TW" altLang="en-US" dirty="0" smtClean="0"/>
          </a:p>
        </p:txBody>
      </p:sp>
      <p:sp>
        <p:nvSpPr>
          <p:cNvPr id="26626" name="Content Placeholder 2"/>
          <p:cNvSpPr>
            <a:spLocks noGrp="1"/>
          </p:cNvSpPr>
          <p:nvPr>
            <p:ph idx="1"/>
          </p:nvPr>
        </p:nvSpPr>
        <p:spPr/>
        <p:txBody>
          <a:bodyPr>
            <a:normAutofit fontScale="92500" lnSpcReduction="10000"/>
          </a:bodyPr>
          <a:lstStyle/>
          <a:p>
            <a:pPr>
              <a:lnSpc>
                <a:spcPct val="90000"/>
              </a:lnSpc>
            </a:pPr>
            <a:r>
              <a:rPr lang="en-US" altLang="zh-TW" sz="2400" dirty="0" smtClean="0"/>
              <a:t>Branch-Feature Workflow is easy</a:t>
            </a:r>
          </a:p>
          <a:p>
            <a:pPr lvl="1">
              <a:lnSpc>
                <a:spcPct val="90000"/>
              </a:lnSpc>
            </a:pPr>
            <a:endParaRPr lang="en-US" altLang="zh-TW" sz="2000" dirty="0" smtClean="0"/>
          </a:p>
          <a:p>
            <a:pPr>
              <a:lnSpc>
                <a:spcPct val="90000"/>
              </a:lnSpc>
            </a:pPr>
            <a:r>
              <a:rPr lang="en-US" altLang="zh-TW" sz="2400" dirty="0" smtClean="0"/>
              <a:t>Distributed Development</a:t>
            </a:r>
          </a:p>
          <a:p>
            <a:pPr lvl="1">
              <a:lnSpc>
                <a:spcPct val="90000"/>
              </a:lnSpc>
            </a:pPr>
            <a:r>
              <a:rPr lang="en-US" altLang="zh-TW" sz="2000" dirty="0" smtClean="0"/>
              <a:t>Each user gets their own local repository with full history of commits, so easy to inspect previous version of file</a:t>
            </a:r>
          </a:p>
          <a:p>
            <a:pPr lvl="1">
              <a:lnSpc>
                <a:spcPct val="90000"/>
              </a:lnSpc>
            </a:pPr>
            <a:endParaRPr lang="en-US" altLang="zh-TW" sz="2000" dirty="0" smtClean="0"/>
          </a:p>
          <a:p>
            <a:pPr>
              <a:lnSpc>
                <a:spcPct val="90000"/>
              </a:lnSpc>
            </a:pPr>
            <a:r>
              <a:rPr lang="en-US" altLang="zh-TW" sz="2400" dirty="0" smtClean="0"/>
              <a:t>Space</a:t>
            </a:r>
          </a:p>
          <a:p>
            <a:pPr lvl="1">
              <a:lnSpc>
                <a:spcPct val="90000"/>
              </a:lnSpc>
            </a:pPr>
            <a:r>
              <a:rPr lang="en-US" altLang="zh-TW" sz="2000" dirty="0" smtClean="0"/>
              <a:t>Compression can be done across repository not just per file</a:t>
            </a:r>
          </a:p>
          <a:p>
            <a:pPr lvl="1">
              <a:lnSpc>
                <a:spcPct val="90000"/>
              </a:lnSpc>
            </a:pPr>
            <a:r>
              <a:rPr lang="en-US" altLang="zh-TW" sz="2000" dirty="0" smtClean="0"/>
              <a:t>Minimizes local size as well as push/pull data transfers</a:t>
            </a:r>
          </a:p>
          <a:p>
            <a:pPr lvl="1">
              <a:lnSpc>
                <a:spcPct val="90000"/>
              </a:lnSpc>
            </a:pPr>
            <a:endParaRPr lang="en-US" altLang="zh-TW" sz="2000" dirty="0" smtClean="0"/>
          </a:p>
          <a:p>
            <a:pPr>
              <a:lnSpc>
                <a:spcPct val="90000"/>
              </a:lnSpc>
            </a:pPr>
            <a:r>
              <a:rPr lang="en-US" altLang="zh-TW" sz="2400" dirty="0" smtClean="0"/>
              <a:t>Simplicity</a:t>
            </a:r>
          </a:p>
          <a:p>
            <a:pPr lvl="1">
              <a:lnSpc>
                <a:spcPct val="90000"/>
              </a:lnSpc>
            </a:pPr>
            <a:r>
              <a:rPr lang="en-US" altLang="zh-TW" sz="2000" dirty="0" smtClean="0"/>
              <a:t>Object model is very simple</a:t>
            </a:r>
          </a:p>
          <a:p>
            <a:pPr lvl="1">
              <a:lnSpc>
                <a:spcPct val="90000"/>
              </a:lnSpc>
            </a:pPr>
            <a:endParaRPr lang="en-US" altLang="zh-TW" sz="2000" dirty="0" smtClean="0"/>
          </a:p>
          <a:p>
            <a:pPr>
              <a:lnSpc>
                <a:spcPct val="90000"/>
              </a:lnSpc>
            </a:pPr>
            <a:r>
              <a:rPr lang="en-US" altLang="zh-TW" sz="2400" dirty="0" smtClean="0"/>
              <a:t>Large user base</a:t>
            </a:r>
          </a:p>
        </p:txBody>
      </p:sp>
      <p:sp>
        <p:nvSpPr>
          <p:cNvPr id="7" name="Slide Number Placeholder 6"/>
          <p:cNvSpPr>
            <a:spLocks noGrp="1"/>
          </p:cNvSpPr>
          <p:nvPr>
            <p:ph type="sldNum" sz="quarter" idx="12"/>
          </p:nvPr>
        </p:nvSpPr>
        <p:spPr/>
        <p:txBody>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fld id="{29A8A8E1-C93E-4A53-8519-55324052A7A4}" type="slidenum">
              <a:rPr lang="zh-TW" altLang="en-US">
                <a:solidFill>
                  <a:srgbClr val="898989"/>
                </a:solidFill>
              </a:rPr>
              <a:pPr/>
              <a:t>5</a:t>
            </a:fld>
            <a:endParaRPr lang="en-US" altLang="zh-TW">
              <a:solidFill>
                <a:srgbClr val="898989"/>
              </a:solidFill>
            </a:endParaRPr>
          </a:p>
        </p:txBody>
      </p:sp>
    </p:spTree>
    <p:extLst>
      <p:ext uri="{BB962C8B-B14F-4D97-AF65-F5344CB8AC3E}">
        <p14:creationId xmlns:p14="http://schemas.microsoft.com/office/powerpoint/2010/main" val="37339101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1000" y="1307068"/>
            <a:ext cx="2057400" cy="486513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005841" y="33528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1005841" y="5345668"/>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1005840" y="16002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2" name="TextBox 11"/>
          <p:cNvSpPr txBox="1"/>
          <p:nvPr/>
        </p:nvSpPr>
        <p:spPr>
          <a:xfrm>
            <a:off x="457200" y="1575405"/>
            <a:ext cx="440313" cy="1624997"/>
          </a:xfrm>
          <a:prstGeom prst="rect">
            <a:avLst/>
          </a:prstGeom>
          <a:solidFill>
            <a:schemeClr val="accent6">
              <a:lumMod val="60000"/>
              <a:lumOff val="40000"/>
            </a:schemeClr>
          </a:solidFill>
        </p:spPr>
        <p:txBody>
          <a:bodyPr vert="wordArtVert" wrap="none" rtlCol="0">
            <a:spAutoFit/>
          </a:bodyPr>
          <a:lstStyle/>
          <a:p>
            <a:r>
              <a:rPr lang="en-US" sz="1400" dirty="0" smtClean="0"/>
              <a:t>MASTER</a:t>
            </a:r>
            <a:endParaRPr lang="en-US" sz="1400" dirty="0"/>
          </a:p>
        </p:txBody>
      </p:sp>
      <p:sp>
        <p:nvSpPr>
          <p:cNvPr id="13" name="TextBox 12"/>
          <p:cNvSpPr txBox="1"/>
          <p:nvPr/>
        </p:nvSpPr>
        <p:spPr>
          <a:xfrm>
            <a:off x="3276600" y="5105402"/>
            <a:ext cx="726674" cy="1200329"/>
          </a:xfrm>
          <a:prstGeom prst="rect">
            <a:avLst/>
          </a:prstGeom>
          <a:solidFill>
            <a:schemeClr val="tx2">
              <a:lumMod val="20000"/>
              <a:lumOff val="80000"/>
            </a:schemeClr>
          </a:solidFill>
        </p:spPr>
        <p:txBody>
          <a:bodyPr wrap="none" rtlCol="0">
            <a:spAutoFit/>
          </a:bodyPr>
          <a:lstStyle/>
          <a:p>
            <a:r>
              <a:rPr lang="en-US" dirty="0" smtClean="0"/>
              <a:t>One</a:t>
            </a:r>
          </a:p>
          <a:p>
            <a:r>
              <a:rPr lang="en-US" dirty="0" smtClean="0"/>
              <a:t>Two</a:t>
            </a:r>
          </a:p>
          <a:p>
            <a:r>
              <a:rPr lang="en-US" dirty="0" smtClean="0"/>
              <a:t>Three</a:t>
            </a:r>
          </a:p>
          <a:p>
            <a:r>
              <a:rPr lang="en-US" dirty="0" smtClean="0"/>
              <a:t>Four</a:t>
            </a:r>
            <a:endParaRPr lang="en-US" dirty="0"/>
          </a:p>
        </p:txBody>
      </p:sp>
      <p:sp>
        <p:nvSpPr>
          <p:cNvPr id="14" name="TextBox 13"/>
          <p:cNvSpPr txBox="1"/>
          <p:nvPr/>
        </p:nvSpPr>
        <p:spPr>
          <a:xfrm>
            <a:off x="3293971" y="3066873"/>
            <a:ext cx="726674" cy="1200329"/>
          </a:xfrm>
          <a:prstGeom prst="rect">
            <a:avLst/>
          </a:prstGeom>
          <a:solidFill>
            <a:schemeClr val="tx2">
              <a:lumMod val="20000"/>
              <a:lumOff val="80000"/>
            </a:schemeClr>
          </a:solidFill>
        </p:spPr>
        <p:txBody>
          <a:bodyPr wrap="none" rtlCol="0">
            <a:spAutoFit/>
          </a:bodyPr>
          <a:lstStyle/>
          <a:p>
            <a:r>
              <a:rPr lang="en-US" dirty="0"/>
              <a:t>One</a:t>
            </a:r>
          </a:p>
          <a:p>
            <a:r>
              <a:rPr lang="en-US" b="1" dirty="0" smtClean="0"/>
              <a:t>2</a:t>
            </a:r>
            <a:endParaRPr lang="en-US" b="1" dirty="0"/>
          </a:p>
          <a:p>
            <a:r>
              <a:rPr lang="en-US" dirty="0"/>
              <a:t>Three</a:t>
            </a:r>
          </a:p>
          <a:p>
            <a:r>
              <a:rPr lang="en-US" dirty="0"/>
              <a:t>Four</a:t>
            </a:r>
          </a:p>
        </p:txBody>
      </p:sp>
      <p:sp>
        <p:nvSpPr>
          <p:cNvPr id="15" name="TextBox 14"/>
          <p:cNvSpPr txBox="1"/>
          <p:nvPr/>
        </p:nvSpPr>
        <p:spPr>
          <a:xfrm>
            <a:off x="3293971" y="1371602"/>
            <a:ext cx="726674" cy="1200329"/>
          </a:xfrm>
          <a:prstGeom prst="rect">
            <a:avLst/>
          </a:prstGeom>
          <a:solidFill>
            <a:schemeClr val="tx2">
              <a:lumMod val="20000"/>
              <a:lumOff val="80000"/>
            </a:schemeClr>
          </a:solidFill>
        </p:spPr>
        <p:txBody>
          <a:bodyPr wrap="none" rtlCol="0">
            <a:spAutoFit/>
          </a:bodyPr>
          <a:lstStyle/>
          <a:p>
            <a:r>
              <a:rPr lang="en-US" dirty="0"/>
              <a:t>One</a:t>
            </a:r>
          </a:p>
          <a:p>
            <a:r>
              <a:rPr lang="en-US" dirty="0"/>
              <a:t>2</a:t>
            </a:r>
          </a:p>
          <a:p>
            <a:r>
              <a:rPr lang="en-US" dirty="0"/>
              <a:t>Three</a:t>
            </a:r>
          </a:p>
          <a:p>
            <a:r>
              <a:rPr lang="en-US" b="1" dirty="0" smtClean="0"/>
              <a:t>4</a:t>
            </a:r>
            <a:endParaRPr lang="en-US" b="1" dirty="0"/>
          </a:p>
        </p:txBody>
      </p:sp>
      <p:cxnSp>
        <p:nvCxnSpPr>
          <p:cNvPr id="16" name="Straight Arrow Connector 15"/>
          <p:cNvCxnSpPr>
            <a:stCxn id="9" idx="6"/>
            <a:endCxn id="15" idx="1"/>
          </p:cNvCxnSpPr>
          <p:nvPr/>
        </p:nvCxnSpPr>
        <p:spPr>
          <a:xfrm>
            <a:off x="1691641" y="1943100"/>
            <a:ext cx="1602330" cy="28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14" idx="1"/>
          </p:cNvCxnSpPr>
          <p:nvPr/>
        </p:nvCxnSpPr>
        <p:spPr>
          <a:xfrm flipV="1">
            <a:off x="1691642" y="3667038"/>
            <a:ext cx="1602329" cy="28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13" idx="1"/>
          </p:cNvCxnSpPr>
          <p:nvPr/>
        </p:nvCxnSpPr>
        <p:spPr>
          <a:xfrm>
            <a:off x="1691642" y="5688568"/>
            <a:ext cx="1584958" cy="16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Content Placeholder 2"/>
          <p:cNvSpPr>
            <a:spLocks noGrp="1"/>
          </p:cNvSpPr>
          <p:nvPr>
            <p:ph idx="1"/>
          </p:nvPr>
        </p:nvSpPr>
        <p:spPr>
          <a:xfrm>
            <a:off x="4495801" y="1371600"/>
            <a:ext cx="4419600" cy="2368034"/>
          </a:xfrm>
        </p:spPr>
        <p:txBody>
          <a:bodyPr>
            <a:normAutofit lnSpcReduction="10000"/>
          </a:bodyPr>
          <a:lstStyle/>
          <a:p>
            <a:r>
              <a:rPr lang="en-US" sz="1800" b="1" dirty="0" smtClean="0"/>
              <a:t>git revert</a:t>
            </a:r>
            <a:r>
              <a:rPr lang="en-US" sz="1800" dirty="0" smtClean="0"/>
              <a:t>, reverts commit operation and appends a new commit and does not remove that commit from history</a:t>
            </a:r>
          </a:p>
          <a:p>
            <a:endParaRPr lang="en-US" sz="1800" dirty="0" smtClean="0"/>
          </a:p>
          <a:p>
            <a:r>
              <a:rPr lang="en-US" sz="1800" dirty="0" smtClean="0"/>
              <a:t>If we Revert </a:t>
            </a:r>
            <a:r>
              <a:rPr lang="en-US" sz="1800" dirty="0"/>
              <a:t>commit </a:t>
            </a:r>
            <a:r>
              <a:rPr lang="en-US" sz="1800" dirty="0" smtClean="0"/>
              <a:t>B, </a:t>
            </a:r>
            <a:r>
              <a:rPr lang="en-US" sz="1800" dirty="0"/>
              <a:t>it will undo only the line changed in that commit, and leave the changes introduced in commit #3, so the result will </a:t>
            </a:r>
            <a:r>
              <a:rPr lang="en-US" sz="1800" dirty="0" smtClean="0"/>
              <a:t>be : </a:t>
            </a:r>
          </a:p>
        </p:txBody>
      </p:sp>
      <p:cxnSp>
        <p:nvCxnSpPr>
          <p:cNvPr id="22" name="Straight Arrow Connector 21"/>
          <p:cNvCxnSpPr>
            <a:stCxn id="8" idx="0"/>
            <a:endCxn id="7" idx="4"/>
          </p:cNvCxnSpPr>
          <p:nvPr/>
        </p:nvCxnSpPr>
        <p:spPr>
          <a:xfrm flipV="1">
            <a:off x="1348741" y="4038600"/>
            <a:ext cx="0" cy="130706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0"/>
            <a:endCxn id="9" idx="4"/>
          </p:cNvCxnSpPr>
          <p:nvPr/>
        </p:nvCxnSpPr>
        <p:spPr>
          <a:xfrm flipH="1" flipV="1">
            <a:off x="1348741" y="2286000"/>
            <a:ext cx="1" cy="1066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53000" y="3752673"/>
            <a:ext cx="726674" cy="1200329"/>
          </a:xfrm>
          <a:prstGeom prst="rect">
            <a:avLst/>
          </a:prstGeom>
          <a:solidFill>
            <a:schemeClr val="tx2">
              <a:lumMod val="20000"/>
              <a:lumOff val="80000"/>
            </a:schemeClr>
          </a:solidFill>
        </p:spPr>
        <p:txBody>
          <a:bodyPr wrap="none" rtlCol="0">
            <a:spAutoFit/>
          </a:bodyPr>
          <a:lstStyle/>
          <a:p>
            <a:r>
              <a:rPr lang="en-US" dirty="0" smtClean="0"/>
              <a:t>One</a:t>
            </a:r>
          </a:p>
          <a:p>
            <a:r>
              <a:rPr lang="en-US" dirty="0" smtClean="0"/>
              <a:t>Two</a:t>
            </a:r>
          </a:p>
          <a:p>
            <a:r>
              <a:rPr lang="en-US" dirty="0" smtClean="0"/>
              <a:t>Three</a:t>
            </a:r>
          </a:p>
          <a:p>
            <a:r>
              <a:rPr lang="en-US" dirty="0"/>
              <a:t>4</a:t>
            </a:r>
          </a:p>
        </p:txBody>
      </p:sp>
      <p:sp>
        <p:nvSpPr>
          <p:cNvPr id="26" name="Title 1"/>
          <p:cNvSpPr>
            <a:spLocks noGrp="1"/>
          </p:cNvSpPr>
          <p:nvPr>
            <p:ph type="title"/>
          </p:nvPr>
        </p:nvSpPr>
        <p:spPr>
          <a:xfrm>
            <a:off x="457200" y="0"/>
            <a:ext cx="8229600" cy="1143000"/>
          </a:xfrm>
        </p:spPr>
        <p:txBody>
          <a:bodyPr>
            <a:normAutofit/>
          </a:bodyPr>
          <a:lstStyle/>
          <a:p>
            <a:r>
              <a:rPr lang="en-US" dirty="0" smtClean="0"/>
              <a:t>Git revert – Second example</a:t>
            </a:r>
            <a:endParaRPr lang="en-US" dirty="0"/>
          </a:p>
        </p:txBody>
      </p:sp>
      <p:sp>
        <p:nvSpPr>
          <p:cNvPr id="27" name="TextBox 26"/>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2641852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a:spLocks noGrp="1"/>
          </p:cNvSpPr>
          <p:nvPr>
            <p:ph type="title"/>
          </p:nvPr>
        </p:nvSpPr>
        <p:spPr>
          <a:xfrm>
            <a:off x="457200" y="0"/>
            <a:ext cx="8229600" cy="1143000"/>
          </a:xfrm>
        </p:spPr>
        <p:txBody>
          <a:bodyPr>
            <a:normAutofit/>
          </a:bodyPr>
          <a:lstStyle/>
          <a:p>
            <a:r>
              <a:rPr lang="en-US" dirty="0" smtClean="0"/>
              <a:t>Git revert – Second example</a:t>
            </a:r>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78" y="990602"/>
            <a:ext cx="7975023" cy="473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235115" y="3131361"/>
            <a:ext cx="4223086" cy="1059641"/>
          </a:xfrm>
        </p:spPr>
        <p:txBody>
          <a:bodyPr>
            <a:normAutofit lnSpcReduction="10000"/>
          </a:bodyPr>
          <a:lstStyle/>
          <a:p>
            <a:pPr marL="0" indent="0">
              <a:buNone/>
            </a:pPr>
            <a:r>
              <a:rPr lang="en-US" dirty="0" smtClean="0">
                <a:solidFill>
                  <a:schemeClr val="bg1"/>
                </a:solidFill>
              </a:rPr>
              <a:t>Git undoes by reversing this operations</a:t>
            </a:r>
            <a:endParaRPr lang="en-US" dirty="0">
              <a:solidFill>
                <a:schemeClr val="bg1"/>
              </a:solidFill>
            </a:endParaRPr>
          </a:p>
        </p:txBody>
      </p:sp>
      <p:cxnSp>
        <p:nvCxnSpPr>
          <p:cNvPr id="5" name="Straight Connector 4"/>
          <p:cNvCxnSpPr/>
          <p:nvPr/>
        </p:nvCxnSpPr>
        <p:spPr>
          <a:xfrm>
            <a:off x="1066800" y="3581400"/>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1"/>
          </p:cNvCxnSpPr>
          <p:nvPr/>
        </p:nvCxnSpPr>
        <p:spPr>
          <a:xfrm flipH="1">
            <a:off x="1219201" y="3661180"/>
            <a:ext cx="3015914" cy="3452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2400" y="6248401"/>
            <a:ext cx="8915400" cy="523220"/>
          </a:xfrm>
          <a:prstGeom prst="rect">
            <a:avLst/>
          </a:prstGeom>
          <a:noFill/>
        </p:spPr>
        <p:txBody>
          <a:bodyPr wrap="square" rtlCol="0">
            <a:spAutoFit/>
          </a:bodyPr>
          <a:lstStyle/>
          <a:p>
            <a:r>
              <a:rPr lang="en-US" sz="1400" dirty="0" smtClean="0">
                <a:solidFill>
                  <a:srgbClr val="FF0000"/>
                </a:solidFill>
              </a:rPr>
              <a:t>Note : If you have a new file that is being staged and committed, if you reverted that commit. File will be gone from the working directory.</a:t>
            </a:r>
            <a:endParaRPr lang="en-US" sz="1400" dirty="0">
              <a:solidFill>
                <a:srgbClr val="FF0000"/>
              </a:solidFill>
            </a:endParaRPr>
          </a:p>
        </p:txBody>
      </p:sp>
    </p:spTree>
    <p:extLst>
      <p:ext uri="{BB962C8B-B14F-4D97-AF65-F5344CB8AC3E}">
        <p14:creationId xmlns:p14="http://schemas.microsoft.com/office/powerpoint/2010/main" val="12200363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UNDO : reverting a commit which added new files</a:t>
            </a:r>
          </a:p>
        </p:txBody>
      </p:sp>
      <p:sp>
        <p:nvSpPr>
          <p:cNvPr id="3" name="Content Placeholder 2"/>
          <p:cNvSpPr>
            <a:spLocks noGrp="1"/>
          </p:cNvSpPr>
          <p:nvPr>
            <p:ph idx="1"/>
          </p:nvPr>
        </p:nvSpPr>
        <p:spPr>
          <a:xfrm>
            <a:off x="152401" y="1295400"/>
            <a:ext cx="3643745" cy="5181600"/>
          </a:xfrm>
        </p:spPr>
        <p:txBody>
          <a:bodyPr>
            <a:normAutofit lnSpcReduction="10000"/>
          </a:bodyPr>
          <a:lstStyle/>
          <a:p>
            <a:r>
              <a:rPr lang="en-US" sz="1800" dirty="0" smtClean="0"/>
              <a:t>Adding new two new files in two new commit</a:t>
            </a:r>
          </a:p>
          <a:p>
            <a:pPr lvl="1"/>
            <a:r>
              <a:rPr lang="en-US" sz="1200" dirty="0"/>
              <a:t>echo "F5 INITIAL" &gt; f5.txt</a:t>
            </a:r>
          </a:p>
          <a:p>
            <a:pPr lvl="1"/>
            <a:r>
              <a:rPr lang="en-US" sz="1200" dirty="0"/>
              <a:t>git add f5.txt</a:t>
            </a:r>
          </a:p>
          <a:p>
            <a:pPr lvl="1"/>
            <a:r>
              <a:rPr lang="en-US" sz="1200" dirty="0"/>
              <a:t>git commit -m 'Adding f5.txt'</a:t>
            </a:r>
          </a:p>
          <a:p>
            <a:pPr lvl="1"/>
            <a:r>
              <a:rPr lang="en-US" sz="1200" dirty="0"/>
              <a:t>echo "F6 INITIAL" &gt; f6.txt</a:t>
            </a:r>
          </a:p>
          <a:p>
            <a:pPr lvl="1"/>
            <a:r>
              <a:rPr lang="en-US" sz="1200" dirty="0"/>
              <a:t>git add f6.txt</a:t>
            </a:r>
          </a:p>
          <a:p>
            <a:pPr lvl="1"/>
            <a:r>
              <a:rPr lang="en-US" sz="1200" dirty="0"/>
              <a:t>git commit -m 'Adding </a:t>
            </a:r>
            <a:r>
              <a:rPr lang="en-US" sz="1200" dirty="0" smtClean="0"/>
              <a:t>f6.txt‘</a:t>
            </a:r>
          </a:p>
          <a:p>
            <a:pPr marL="457200" lvl="1" indent="0">
              <a:buNone/>
            </a:pPr>
            <a:endParaRPr lang="en-US" sz="1200" dirty="0"/>
          </a:p>
          <a:p>
            <a:r>
              <a:rPr lang="en-US" sz="1800" dirty="0" smtClean="0"/>
              <a:t>Reverting “Adding f5.txt”. </a:t>
            </a:r>
            <a:br>
              <a:rPr lang="en-US" sz="1800" dirty="0" smtClean="0"/>
            </a:br>
            <a:r>
              <a:rPr lang="en-US" sz="1800" dirty="0" smtClean="0"/>
              <a:t>This basically add a new revert commit.</a:t>
            </a:r>
          </a:p>
          <a:p>
            <a:endParaRPr lang="en-US" sz="1800" dirty="0" smtClean="0"/>
          </a:p>
          <a:p>
            <a:r>
              <a:rPr lang="en-US" sz="1800" dirty="0" smtClean="0"/>
              <a:t>vi editor will open save the default comment by closing :</a:t>
            </a:r>
            <a:r>
              <a:rPr lang="en-US" sz="1800" dirty="0" err="1" smtClean="0"/>
              <a:t>wq</a:t>
            </a:r>
            <a:endParaRPr lang="en-US" sz="1800" dirty="0" smtClean="0"/>
          </a:p>
          <a:p>
            <a:endParaRPr lang="en-US" sz="1800" dirty="0" smtClean="0"/>
          </a:p>
          <a:p>
            <a:r>
              <a:rPr lang="en-US" sz="1800" dirty="0" smtClean="0"/>
              <a:t>Git </a:t>
            </a:r>
            <a:r>
              <a:rPr lang="en-US" sz="1800" dirty="0" err="1" smtClean="0"/>
              <a:t>lol</a:t>
            </a:r>
            <a:endParaRPr lang="en-US" sz="1800" dirty="0" smtClean="0"/>
          </a:p>
          <a:p>
            <a:endParaRPr lang="en-US" sz="1800" dirty="0" smtClean="0"/>
          </a:p>
          <a:p>
            <a:r>
              <a:rPr lang="en-US" sz="1800" dirty="0" smtClean="0"/>
              <a:t>List files in the latest commit</a:t>
            </a:r>
            <a:r>
              <a:rPr lang="en-US" sz="1800" dirty="0"/>
              <a:t/>
            </a:r>
            <a:br>
              <a:rPr lang="en-US" sz="1800" dirty="0"/>
            </a:br>
            <a:r>
              <a:rPr lang="en-US" sz="1800" dirty="0" smtClean="0"/>
              <a:t>(see f5.txt is gone)</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371600"/>
            <a:ext cx="5195455" cy="525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2895600" y="1828800"/>
            <a:ext cx="990600" cy="609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819400" y="1676400"/>
            <a:ext cx="1066800" cy="1447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657600" y="3200400"/>
            <a:ext cx="838200" cy="457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90900" y="3200400"/>
            <a:ext cx="1104900"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90900" y="4419600"/>
            <a:ext cx="552450" cy="838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90900" y="5867400"/>
            <a:ext cx="495300" cy="76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035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257300"/>
          </a:xfrm>
        </p:spPr>
        <p:txBody>
          <a:bodyPr>
            <a:normAutofit/>
          </a:bodyPr>
          <a:lstStyle/>
          <a:p>
            <a:r>
              <a:rPr lang="en-US" dirty="0" smtClean="0"/>
              <a:t>Git Resets</a:t>
            </a:r>
            <a:endParaRPr lang="en-US" dirty="0"/>
          </a:p>
        </p:txBody>
      </p:sp>
    </p:spTree>
    <p:extLst>
      <p:ext uri="{BB962C8B-B14F-4D97-AF65-F5344CB8AC3E}">
        <p14:creationId xmlns:p14="http://schemas.microsoft.com/office/powerpoint/2010/main" val="16780608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reset</a:t>
            </a:r>
            <a:endParaRPr lang="en-US" dirty="0"/>
          </a:p>
        </p:txBody>
      </p:sp>
      <p:sp>
        <p:nvSpPr>
          <p:cNvPr id="3" name="Content Placeholder 2"/>
          <p:cNvSpPr>
            <a:spLocks noGrp="1"/>
          </p:cNvSpPr>
          <p:nvPr>
            <p:ph idx="1"/>
          </p:nvPr>
        </p:nvSpPr>
        <p:spPr>
          <a:xfrm>
            <a:off x="457200" y="1371600"/>
            <a:ext cx="8229600" cy="5257800"/>
          </a:xfrm>
        </p:spPr>
        <p:txBody>
          <a:bodyPr>
            <a:noAutofit/>
          </a:bodyPr>
          <a:lstStyle/>
          <a:p>
            <a:r>
              <a:rPr lang="en-US" sz="2400" dirty="0" smtClean="0"/>
              <a:t>There are 3 types of reset</a:t>
            </a:r>
          </a:p>
          <a:p>
            <a:pPr lvl="1">
              <a:buFont typeface="Arial" pitchFamily="34" charset="0"/>
              <a:buChar char="•"/>
            </a:pPr>
            <a:r>
              <a:rPr lang="en-US" sz="2400" dirty="0"/>
              <a:t>Soft</a:t>
            </a:r>
          </a:p>
          <a:p>
            <a:pPr lvl="2"/>
            <a:r>
              <a:rPr lang="en-US" sz="1800" b="1" dirty="0"/>
              <a:t>git reset –soft &lt;commit&gt;</a:t>
            </a:r>
            <a:endParaRPr lang="en-US" sz="1800" dirty="0"/>
          </a:p>
          <a:p>
            <a:pPr lvl="2"/>
            <a:r>
              <a:rPr lang="en-US" sz="1800" dirty="0"/>
              <a:t>Resets HEAD to &lt;commit&gt; doesn’t touch index/stage or working directory. Puts all the deltas between &lt;commit&gt; to HEAD in index/staging</a:t>
            </a:r>
            <a:endParaRPr lang="en-US" sz="2400" dirty="0" smtClean="0"/>
          </a:p>
          <a:p>
            <a:pPr lvl="1">
              <a:buFont typeface="Arial" pitchFamily="34" charset="0"/>
              <a:buChar char="•"/>
            </a:pPr>
            <a:r>
              <a:rPr lang="en-US" sz="2400" dirty="0" smtClean="0"/>
              <a:t>Mixed </a:t>
            </a:r>
          </a:p>
          <a:p>
            <a:pPr lvl="2"/>
            <a:r>
              <a:rPr lang="en-US" sz="1800" b="1" dirty="0"/>
              <a:t>git reset –mixed &lt;commit</a:t>
            </a:r>
            <a:r>
              <a:rPr lang="en-US" sz="1800" b="1" dirty="0" smtClean="0"/>
              <a:t>&gt;</a:t>
            </a:r>
            <a:endParaRPr lang="en-US" sz="1800" dirty="0" smtClean="0"/>
          </a:p>
          <a:p>
            <a:pPr lvl="2"/>
            <a:r>
              <a:rPr lang="en-US" sz="1800" dirty="0" smtClean="0"/>
              <a:t>Default mode. </a:t>
            </a:r>
          </a:p>
          <a:p>
            <a:pPr lvl="2"/>
            <a:r>
              <a:rPr lang="en-US" sz="1800" dirty="0" smtClean="0"/>
              <a:t>Copies files from &lt;commit&gt; to staging/index. Working directory untouched.</a:t>
            </a:r>
            <a:endParaRPr lang="en-US" sz="1800" dirty="0"/>
          </a:p>
          <a:p>
            <a:pPr lvl="1">
              <a:buFont typeface="Arial" pitchFamily="34" charset="0"/>
              <a:buChar char="•"/>
            </a:pPr>
            <a:r>
              <a:rPr lang="en-US" sz="2400" dirty="0" smtClean="0"/>
              <a:t>Hard</a:t>
            </a:r>
          </a:p>
          <a:p>
            <a:pPr lvl="2"/>
            <a:r>
              <a:rPr lang="en-US" sz="1800" b="1" dirty="0"/>
              <a:t>git reset –hard &lt;commit</a:t>
            </a:r>
            <a:r>
              <a:rPr lang="en-US" sz="1800" b="1" dirty="0" smtClean="0"/>
              <a:t>&gt;</a:t>
            </a:r>
            <a:endParaRPr lang="en-US" sz="1800" dirty="0" smtClean="0"/>
          </a:p>
          <a:p>
            <a:pPr lvl="2"/>
            <a:r>
              <a:rPr lang="en-US" sz="1800" dirty="0" smtClean="0"/>
              <a:t>Copies files from &lt;commit&gt; to staging/index</a:t>
            </a:r>
          </a:p>
          <a:p>
            <a:pPr lvl="2"/>
            <a:r>
              <a:rPr lang="en-US" sz="1800" dirty="0" smtClean="0"/>
              <a:t>Copies files from staging/index to working directory</a:t>
            </a:r>
          </a:p>
        </p:txBody>
      </p:sp>
    </p:spTree>
    <p:extLst>
      <p:ext uri="{BB962C8B-B14F-4D97-AF65-F5344CB8AC3E}">
        <p14:creationId xmlns:p14="http://schemas.microsoft.com/office/powerpoint/2010/main" val="41972627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81000" y="1307068"/>
            <a:ext cx="3215640" cy="486513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git reset --soft</a:t>
            </a:r>
            <a:endParaRPr lang="en-US" dirty="0"/>
          </a:p>
        </p:txBody>
      </p:sp>
      <p:sp>
        <p:nvSpPr>
          <p:cNvPr id="4" name="Oval 3"/>
          <p:cNvSpPr/>
          <p:nvPr/>
        </p:nvSpPr>
        <p:spPr>
          <a:xfrm>
            <a:off x="1005841" y="4431268"/>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 name="Oval 4"/>
          <p:cNvSpPr/>
          <p:nvPr/>
        </p:nvSpPr>
        <p:spPr>
          <a:xfrm>
            <a:off x="1005841" y="5345668"/>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1005840" y="2373868"/>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005840" y="3440668"/>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Connector 8"/>
          <p:cNvCxnSpPr>
            <a:stCxn id="5" idx="0"/>
            <a:endCxn id="4" idx="4"/>
          </p:cNvCxnSpPr>
          <p:nvPr/>
        </p:nvCxnSpPr>
        <p:spPr>
          <a:xfrm flipV="1">
            <a:off x="1348741" y="5117068"/>
            <a:ext cx="0" cy="2286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7" idx="4"/>
          </p:cNvCxnSpPr>
          <p:nvPr/>
        </p:nvCxnSpPr>
        <p:spPr>
          <a:xfrm flipH="1" flipV="1">
            <a:off x="1348741" y="4126468"/>
            <a:ext cx="1"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a:endCxn id="6" idx="4"/>
          </p:cNvCxnSpPr>
          <p:nvPr/>
        </p:nvCxnSpPr>
        <p:spPr>
          <a:xfrm flipV="1">
            <a:off x="1348740" y="3059668"/>
            <a:ext cx="0" cy="381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44040" y="1438481"/>
            <a:ext cx="349006" cy="1078372"/>
          </a:xfrm>
          <a:prstGeom prst="rect">
            <a:avLst/>
          </a:prstGeom>
          <a:solidFill>
            <a:schemeClr val="accent6">
              <a:lumMod val="60000"/>
              <a:lumOff val="40000"/>
            </a:schemeClr>
          </a:solidFill>
        </p:spPr>
        <p:txBody>
          <a:bodyPr vert="wordArtVert" wrap="none" rtlCol="0">
            <a:spAutoFit/>
          </a:bodyPr>
          <a:lstStyle/>
          <a:p>
            <a:r>
              <a:rPr lang="en-US" sz="900" dirty="0" smtClean="0"/>
              <a:t>MASTER</a:t>
            </a:r>
            <a:endParaRPr lang="en-US" sz="900" dirty="0"/>
          </a:p>
        </p:txBody>
      </p:sp>
      <p:sp>
        <p:nvSpPr>
          <p:cNvPr id="18" name="TextBox 17"/>
          <p:cNvSpPr txBox="1"/>
          <p:nvPr/>
        </p:nvSpPr>
        <p:spPr>
          <a:xfrm>
            <a:off x="2790434" y="1624176"/>
            <a:ext cx="349006" cy="749692"/>
          </a:xfrm>
          <a:prstGeom prst="rect">
            <a:avLst/>
          </a:prstGeom>
          <a:solidFill>
            <a:schemeClr val="tx2">
              <a:lumMod val="40000"/>
              <a:lumOff val="60000"/>
            </a:schemeClr>
          </a:solidFill>
        </p:spPr>
        <p:txBody>
          <a:bodyPr vert="wordArtVert" wrap="none" rtlCol="0">
            <a:spAutoFit/>
          </a:bodyPr>
          <a:lstStyle/>
          <a:p>
            <a:r>
              <a:rPr lang="en-US" sz="900" dirty="0" smtClean="0"/>
              <a:t>HEAD</a:t>
            </a:r>
            <a:endParaRPr lang="en-US" sz="800" dirty="0"/>
          </a:p>
        </p:txBody>
      </p:sp>
      <p:cxnSp>
        <p:nvCxnSpPr>
          <p:cNvPr id="20" name="Straight Connector 19"/>
          <p:cNvCxnSpPr>
            <a:stCxn id="18" idx="1"/>
            <a:endCxn id="17" idx="3"/>
          </p:cNvCxnSpPr>
          <p:nvPr/>
        </p:nvCxnSpPr>
        <p:spPr>
          <a:xfrm flipH="1" flipV="1">
            <a:off x="2193046" y="1977667"/>
            <a:ext cx="597388" cy="2135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
        <p:nvSpPr>
          <p:cNvPr id="34" name="Oval 33"/>
          <p:cNvSpPr/>
          <p:nvPr/>
        </p:nvSpPr>
        <p:spPr>
          <a:xfrm>
            <a:off x="1005841" y="1383268"/>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35" name="Straight Connector 34"/>
          <p:cNvCxnSpPr>
            <a:stCxn id="6" idx="0"/>
            <a:endCxn id="34" idx="4"/>
          </p:cNvCxnSpPr>
          <p:nvPr/>
        </p:nvCxnSpPr>
        <p:spPr>
          <a:xfrm flipV="1">
            <a:off x="1348741" y="2069068"/>
            <a:ext cx="1" cy="304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547360" y="1295400"/>
            <a:ext cx="3215640" cy="486513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6172201" y="44196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7" name="Oval 46"/>
          <p:cNvSpPr/>
          <p:nvPr/>
        </p:nvSpPr>
        <p:spPr>
          <a:xfrm>
            <a:off x="6172201" y="53340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8" name="Oval 47"/>
          <p:cNvSpPr/>
          <p:nvPr/>
        </p:nvSpPr>
        <p:spPr>
          <a:xfrm>
            <a:off x="6172200" y="23622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49" name="Oval 48"/>
          <p:cNvSpPr/>
          <p:nvPr/>
        </p:nvSpPr>
        <p:spPr>
          <a:xfrm>
            <a:off x="6172200" y="34290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50" name="Straight Connector 49"/>
          <p:cNvCxnSpPr>
            <a:stCxn id="47" idx="0"/>
            <a:endCxn id="46" idx="4"/>
          </p:cNvCxnSpPr>
          <p:nvPr/>
        </p:nvCxnSpPr>
        <p:spPr>
          <a:xfrm flipV="1">
            <a:off x="6515101" y="5105400"/>
            <a:ext cx="0" cy="2286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0"/>
            <a:endCxn id="49" idx="4"/>
          </p:cNvCxnSpPr>
          <p:nvPr/>
        </p:nvCxnSpPr>
        <p:spPr>
          <a:xfrm flipH="1" flipV="1">
            <a:off x="6515101" y="4114800"/>
            <a:ext cx="1"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9" idx="0"/>
            <a:endCxn id="48" idx="4"/>
          </p:cNvCxnSpPr>
          <p:nvPr/>
        </p:nvCxnSpPr>
        <p:spPr>
          <a:xfrm flipV="1">
            <a:off x="6515100" y="3048000"/>
            <a:ext cx="0" cy="381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10400" y="3200400"/>
            <a:ext cx="349006" cy="1078372"/>
          </a:xfrm>
          <a:prstGeom prst="rect">
            <a:avLst/>
          </a:prstGeom>
          <a:solidFill>
            <a:schemeClr val="accent6">
              <a:lumMod val="60000"/>
              <a:lumOff val="40000"/>
            </a:schemeClr>
          </a:solidFill>
        </p:spPr>
        <p:txBody>
          <a:bodyPr vert="wordArtVert" wrap="none" rtlCol="0">
            <a:spAutoFit/>
          </a:bodyPr>
          <a:lstStyle/>
          <a:p>
            <a:r>
              <a:rPr lang="en-US" sz="900" dirty="0" smtClean="0"/>
              <a:t>MASTER</a:t>
            </a:r>
            <a:endParaRPr lang="en-US" sz="900" dirty="0"/>
          </a:p>
        </p:txBody>
      </p:sp>
      <p:sp>
        <p:nvSpPr>
          <p:cNvPr id="54" name="TextBox 53"/>
          <p:cNvSpPr txBox="1"/>
          <p:nvPr/>
        </p:nvSpPr>
        <p:spPr>
          <a:xfrm>
            <a:off x="7956794" y="3386095"/>
            <a:ext cx="349006" cy="749692"/>
          </a:xfrm>
          <a:prstGeom prst="rect">
            <a:avLst/>
          </a:prstGeom>
          <a:solidFill>
            <a:schemeClr val="tx2">
              <a:lumMod val="40000"/>
              <a:lumOff val="60000"/>
            </a:schemeClr>
          </a:solidFill>
        </p:spPr>
        <p:txBody>
          <a:bodyPr vert="wordArtVert" wrap="none" rtlCol="0">
            <a:spAutoFit/>
          </a:bodyPr>
          <a:lstStyle/>
          <a:p>
            <a:r>
              <a:rPr lang="en-US" sz="900" dirty="0" smtClean="0"/>
              <a:t>HEAD</a:t>
            </a:r>
            <a:endParaRPr lang="en-US" sz="800" dirty="0"/>
          </a:p>
        </p:txBody>
      </p:sp>
      <p:cxnSp>
        <p:nvCxnSpPr>
          <p:cNvPr id="55" name="Straight Connector 54"/>
          <p:cNvCxnSpPr>
            <a:stCxn id="54" idx="1"/>
            <a:endCxn id="53" idx="3"/>
          </p:cNvCxnSpPr>
          <p:nvPr/>
        </p:nvCxnSpPr>
        <p:spPr>
          <a:xfrm flipH="1" flipV="1">
            <a:off x="7359406" y="3739586"/>
            <a:ext cx="597388" cy="213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6172201" y="1371600"/>
            <a:ext cx="685801" cy="685800"/>
          </a:xfrm>
          <a:prstGeom prst="ellipse">
            <a:avLst/>
          </a:prstGeom>
          <a:solidFill>
            <a:srgbClr val="00206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57" name="Straight Connector 56"/>
          <p:cNvCxnSpPr>
            <a:stCxn id="48" idx="0"/>
            <a:endCxn id="56" idx="4"/>
          </p:cNvCxnSpPr>
          <p:nvPr/>
        </p:nvCxnSpPr>
        <p:spPr>
          <a:xfrm flipV="1">
            <a:off x="6515101" y="2057400"/>
            <a:ext cx="1" cy="304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8" name="Content Placeholder 57"/>
          <p:cNvSpPr>
            <a:spLocks noGrp="1"/>
          </p:cNvSpPr>
          <p:nvPr>
            <p:ph idx="1"/>
          </p:nvPr>
        </p:nvSpPr>
        <p:spPr>
          <a:xfrm>
            <a:off x="3657600" y="1600202"/>
            <a:ext cx="1828800" cy="4525963"/>
          </a:xfrm>
        </p:spPr>
        <p:txBody>
          <a:bodyPr>
            <a:normAutofit/>
          </a:bodyPr>
          <a:lstStyle/>
          <a:p>
            <a:pPr marL="0" indent="0">
              <a:buNone/>
            </a:pPr>
            <a:r>
              <a:rPr lang="en-US" sz="1800" dirty="0" smtClean="0"/>
              <a:t>Initially HEAD is pointing to “E”. </a:t>
            </a:r>
          </a:p>
          <a:p>
            <a:pPr marL="0" indent="0">
              <a:buNone/>
            </a:pPr>
            <a:endParaRPr lang="en-US" sz="1800" dirty="0" smtClean="0"/>
          </a:p>
          <a:p>
            <a:pPr marL="0" indent="0" algn="ctr">
              <a:buNone/>
            </a:pPr>
            <a:r>
              <a:rPr lang="en-US" sz="1800" dirty="0" smtClean="0">
                <a:sym typeface="Wingdings" pitchFamily="2" charset="2"/>
              </a:rPr>
              <a:t></a:t>
            </a:r>
            <a:endParaRPr lang="en-US" sz="1800" dirty="0"/>
          </a:p>
          <a:p>
            <a:pPr marL="0" indent="0">
              <a:buNone/>
            </a:pPr>
            <a:endParaRPr lang="en-US" sz="1800" dirty="0" smtClean="0"/>
          </a:p>
          <a:p>
            <a:pPr marL="0" indent="0">
              <a:buNone/>
            </a:pPr>
            <a:r>
              <a:rPr lang="en-US" sz="1800" dirty="0" smtClean="0"/>
              <a:t>Once its soft reset to C. “D” and “E” which are in the staging area will show as “changes to be committed” as they are not yet committed</a:t>
            </a:r>
            <a:endParaRPr lang="en-US" sz="1800" dirty="0"/>
          </a:p>
        </p:txBody>
      </p:sp>
    </p:spTree>
    <p:extLst>
      <p:ext uri="{BB962C8B-B14F-4D97-AF65-F5344CB8AC3E}">
        <p14:creationId xmlns:p14="http://schemas.microsoft.com/office/powerpoint/2010/main" val="17732702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2400" y="5181602"/>
            <a:ext cx="2766060" cy="8312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 name="Rectangle 9"/>
          <p:cNvSpPr/>
          <p:nvPr/>
        </p:nvSpPr>
        <p:spPr>
          <a:xfrm>
            <a:off x="152400" y="4267202"/>
            <a:ext cx="2766060" cy="8312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Rectangle 8"/>
          <p:cNvSpPr/>
          <p:nvPr/>
        </p:nvSpPr>
        <p:spPr>
          <a:xfrm>
            <a:off x="152400" y="3359729"/>
            <a:ext cx="2766060" cy="8312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p:cNvSpPr/>
          <p:nvPr/>
        </p:nvSpPr>
        <p:spPr>
          <a:xfrm>
            <a:off x="152400" y="2438402"/>
            <a:ext cx="2766060" cy="8312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152400" y="1524001"/>
            <a:ext cx="2766060" cy="831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Git reset – Test preparation</a:t>
            </a:r>
            <a:endParaRPr lang="en-US" dirty="0"/>
          </a:p>
        </p:txBody>
      </p:sp>
      <p:sp>
        <p:nvSpPr>
          <p:cNvPr id="3" name="Content Placeholder 2"/>
          <p:cNvSpPr>
            <a:spLocks noGrp="1"/>
          </p:cNvSpPr>
          <p:nvPr>
            <p:ph idx="1"/>
          </p:nvPr>
        </p:nvSpPr>
        <p:spPr>
          <a:xfrm>
            <a:off x="152400" y="1600200"/>
            <a:ext cx="2971800" cy="4495800"/>
          </a:xfrm>
        </p:spPr>
        <p:txBody>
          <a:bodyPr>
            <a:normAutofit fontScale="47500" lnSpcReduction="20000"/>
          </a:bodyPr>
          <a:lstStyle/>
          <a:p>
            <a:r>
              <a:rPr lang="en-US" dirty="0"/>
              <a:t>echo 'initial a' &gt; a.txt</a:t>
            </a:r>
          </a:p>
          <a:p>
            <a:r>
              <a:rPr lang="en-US" dirty="0"/>
              <a:t>git add a.txt</a:t>
            </a:r>
          </a:p>
          <a:p>
            <a:r>
              <a:rPr lang="en-US" dirty="0"/>
              <a:t>git commit -m 'Adding a.txt'</a:t>
            </a:r>
          </a:p>
          <a:p>
            <a:endParaRPr lang="en-US" dirty="0"/>
          </a:p>
          <a:p>
            <a:r>
              <a:rPr lang="en-US" dirty="0"/>
              <a:t>echo 'initial b' &gt; b.txt</a:t>
            </a:r>
          </a:p>
          <a:p>
            <a:r>
              <a:rPr lang="en-US" dirty="0"/>
              <a:t>git add b.txt</a:t>
            </a:r>
          </a:p>
          <a:p>
            <a:r>
              <a:rPr lang="en-US" dirty="0"/>
              <a:t>git commit -m 'Adding b.txt'</a:t>
            </a:r>
          </a:p>
          <a:p>
            <a:endParaRPr lang="en-US" dirty="0"/>
          </a:p>
          <a:p>
            <a:r>
              <a:rPr lang="en-US" dirty="0"/>
              <a:t>echo 'initial c' &gt; c.txt</a:t>
            </a:r>
          </a:p>
          <a:p>
            <a:r>
              <a:rPr lang="en-US" dirty="0"/>
              <a:t>git add c.txt</a:t>
            </a:r>
          </a:p>
          <a:p>
            <a:r>
              <a:rPr lang="en-US" dirty="0"/>
              <a:t>git commit -m 'Adding c.txt'</a:t>
            </a:r>
          </a:p>
          <a:p>
            <a:endParaRPr lang="en-US" dirty="0"/>
          </a:p>
          <a:p>
            <a:r>
              <a:rPr lang="en-US" dirty="0"/>
              <a:t>echo 'initial d' &gt; d.txt</a:t>
            </a:r>
          </a:p>
          <a:p>
            <a:r>
              <a:rPr lang="en-US" dirty="0"/>
              <a:t>git add d.txt</a:t>
            </a:r>
          </a:p>
          <a:p>
            <a:r>
              <a:rPr lang="en-US" dirty="0"/>
              <a:t>git commit -m 'Adding d.txt'</a:t>
            </a:r>
          </a:p>
          <a:p>
            <a:endParaRPr lang="en-US" dirty="0"/>
          </a:p>
          <a:p>
            <a:r>
              <a:rPr lang="en-US" dirty="0"/>
              <a:t>echo 'initial e' &gt; e.txt</a:t>
            </a:r>
          </a:p>
          <a:p>
            <a:r>
              <a:rPr lang="en-US" dirty="0"/>
              <a:t>git add e.txt</a:t>
            </a:r>
          </a:p>
          <a:p>
            <a:r>
              <a:rPr lang="en-US" dirty="0"/>
              <a:t>git commit -m 'Adding e.txt'</a:t>
            </a:r>
          </a:p>
          <a:p>
            <a:endParaRPr lang="en-US" dirty="0"/>
          </a:p>
        </p:txBody>
      </p:sp>
      <p:sp>
        <p:nvSpPr>
          <p:cNvPr id="7" name="TextBox 6"/>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1485900"/>
            <a:ext cx="58959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8891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03177" cy="1143000"/>
          </a:xfrm>
        </p:spPr>
        <p:txBody>
          <a:bodyPr/>
          <a:lstStyle/>
          <a:p>
            <a:r>
              <a:rPr lang="en-US" dirty="0" smtClean="0"/>
              <a:t>git reset --soft</a:t>
            </a:r>
            <a:endParaRPr lang="en-US" dirty="0"/>
          </a:p>
        </p:txBody>
      </p:sp>
      <p:cxnSp>
        <p:nvCxnSpPr>
          <p:cNvPr id="21" name="Straight Arrow Connector 20"/>
          <p:cNvCxnSpPr/>
          <p:nvPr/>
        </p:nvCxnSpPr>
        <p:spPr>
          <a:xfrm>
            <a:off x="2743200" y="3562350"/>
            <a:ext cx="4572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43200" y="2038350"/>
            <a:ext cx="457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743200" y="2190750"/>
            <a:ext cx="457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a:off x="2394465" y="2680218"/>
            <a:ext cx="1154672" cy="457201"/>
          </a:xfrm>
          <a:prstGeom prst="bentConnector3">
            <a:avLst>
              <a:gd name="adj1" fmla="val -395"/>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
          </p:nvPr>
        </p:nvSpPr>
        <p:spPr>
          <a:xfrm>
            <a:off x="228600" y="1809750"/>
            <a:ext cx="2514600" cy="1066800"/>
          </a:xfrm>
        </p:spPr>
        <p:txBody>
          <a:bodyPr>
            <a:normAutofit/>
          </a:bodyPr>
          <a:lstStyle/>
          <a:p>
            <a:pPr marL="0" indent="0">
              <a:buNone/>
            </a:pPr>
            <a:r>
              <a:rPr lang="en-US" sz="1800" dirty="0" smtClean="0"/>
              <a:t>Plan is to soft reset and go two commits back.</a:t>
            </a:r>
            <a:endParaRPr lang="en-US" sz="1800" dirty="0"/>
          </a:p>
        </p:txBody>
      </p:sp>
      <p:sp>
        <p:nvSpPr>
          <p:cNvPr id="38" name="Content Placeholder 2"/>
          <p:cNvSpPr txBox="1">
            <a:spLocks/>
          </p:cNvSpPr>
          <p:nvPr/>
        </p:nvSpPr>
        <p:spPr>
          <a:xfrm>
            <a:off x="228600" y="2838450"/>
            <a:ext cx="2514600" cy="34099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After soft resetting two commits back, two files added in those commits are in staging.</a:t>
            </a:r>
            <a:endParaRPr lang="en-US" sz="1800" dirty="0"/>
          </a:p>
          <a:p>
            <a:pPr marL="0" indent="0">
              <a:buFont typeface="Arial" pitchFamily="34" charset="0"/>
              <a:buNone/>
            </a:pPr>
            <a:r>
              <a:rPr lang="en-US" sz="1800" dirty="0" smtClean="0"/>
              <a:t>HEAD is pointing to the new tip of the master branch</a:t>
            </a:r>
          </a:p>
          <a:p>
            <a:pPr marL="0" indent="0">
              <a:buFont typeface="Arial" pitchFamily="34" charset="0"/>
              <a:buNone/>
            </a:pPr>
            <a:endParaRPr lang="en-US" sz="1800" dirty="0"/>
          </a:p>
          <a:p>
            <a:pPr marL="0" indent="0">
              <a:buFont typeface="Arial" pitchFamily="34" charset="0"/>
              <a:buNone/>
            </a:pPr>
            <a:r>
              <a:rPr lang="en-US" sz="1800" dirty="0" smtClean="0"/>
              <a:t>This commit will contain both the new files.</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657350"/>
            <a:ext cx="589597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11574" y="6412468"/>
            <a:ext cx="585602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This technique can be used to squash many smaller commits</a:t>
            </a:r>
          </a:p>
        </p:txBody>
      </p:sp>
      <p:sp>
        <p:nvSpPr>
          <p:cNvPr id="19" name="TextBox 18"/>
          <p:cNvSpPr txBox="1"/>
          <p:nvPr/>
        </p:nvSpPr>
        <p:spPr>
          <a:xfrm>
            <a:off x="304800" y="1143000"/>
            <a:ext cx="6344686" cy="33855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1600" dirty="0"/>
              <a:t>Resets HEAD to &lt;commit&gt; doesn’t touch index/stage or working directory.</a:t>
            </a:r>
          </a:p>
        </p:txBody>
      </p:sp>
    </p:spTree>
    <p:extLst>
      <p:ext uri="{BB962C8B-B14F-4D97-AF65-F5344CB8AC3E}">
        <p14:creationId xmlns:p14="http://schemas.microsoft.com/office/powerpoint/2010/main" val="1338577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git reset --mixed</a:t>
            </a:r>
            <a:endParaRPr lang="en-US" dirty="0"/>
          </a:p>
        </p:txBody>
      </p:sp>
      <p:cxnSp>
        <p:nvCxnSpPr>
          <p:cNvPr id="5" name="Straight Arrow Connector 4"/>
          <p:cNvCxnSpPr/>
          <p:nvPr/>
        </p:nvCxnSpPr>
        <p:spPr>
          <a:xfrm>
            <a:off x="1581150" y="2286000"/>
            <a:ext cx="40005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581150" y="2286000"/>
            <a:ext cx="0" cy="990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47826" y="3276600"/>
            <a:ext cx="40957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00200" y="2133600"/>
            <a:ext cx="40005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00200" y="1981200"/>
            <a:ext cx="40005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304801" y="5232642"/>
            <a:ext cx="8594269" cy="7109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t>Since the commits involved in adding new files, mixed-reset removed files from repo and </a:t>
            </a:r>
            <a:r>
              <a:rPr lang="en-US" sz="1600" dirty="0" err="1" smtClean="0"/>
              <a:t>unstaged</a:t>
            </a:r>
            <a:r>
              <a:rPr lang="en-US" sz="1600" dirty="0" smtClean="0"/>
              <a:t> them </a:t>
            </a:r>
            <a:endParaRPr lang="en-US" sz="1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842" y="1676402"/>
            <a:ext cx="7057159" cy="328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a:xfrm>
            <a:off x="76200" y="1828800"/>
            <a:ext cx="1561368" cy="1066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Plan is to mixed reset and go two commits back.</a:t>
            </a:r>
            <a:endParaRPr lang="en-US" sz="1800" dirty="0"/>
          </a:p>
        </p:txBody>
      </p:sp>
      <p:sp>
        <p:nvSpPr>
          <p:cNvPr id="17" name="TextBox 16"/>
          <p:cNvSpPr txBox="1"/>
          <p:nvPr/>
        </p:nvSpPr>
        <p:spPr>
          <a:xfrm>
            <a:off x="304800" y="1143000"/>
            <a:ext cx="6449458" cy="33855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1600" dirty="0"/>
              <a:t>Copies files from &lt;commit&gt; to staging/index. Working directory untouched.</a:t>
            </a:r>
          </a:p>
        </p:txBody>
      </p:sp>
    </p:spTree>
    <p:extLst>
      <p:ext uri="{BB962C8B-B14F-4D97-AF65-F5344CB8AC3E}">
        <p14:creationId xmlns:p14="http://schemas.microsoft.com/office/powerpoint/2010/main" val="22770180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00400" cy="1143000"/>
          </a:xfrm>
        </p:spPr>
        <p:txBody>
          <a:bodyPr>
            <a:normAutofit/>
          </a:bodyPr>
          <a:lstStyle/>
          <a:p>
            <a:r>
              <a:rPr lang="en-US" sz="3200" dirty="0" smtClean="0"/>
              <a:t>git reset --hard</a:t>
            </a:r>
            <a:endParaRPr lang="en-US" sz="3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19065"/>
            <a:ext cx="5876925" cy="661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233935" y="1103499"/>
            <a:ext cx="3042666" cy="56354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Plan is to mixed reset and go two commits back.</a:t>
            </a:r>
          </a:p>
          <a:p>
            <a:pPr marL="0" indent="0">
              <a:buFont typeface="Arial" pitchFamily="34" charset="0"/>
              <a:buNone/>
            </a:pPr>
            <a:endParaRPr lang="en-US" sz="1800" dirty="0"/>
          </a:p>
          <a:p>
            <a:pPr marL="0" indent="0">
              <a:buFont typeface="Arial" pitchFamily="34" charset="0"/>
              <a:buNone/>
            </a:pPr>
            <a:r>
              <a:rPr lang="en-US" sz="1800" dirty="0" smtClean="0"/>
              <a:t>This shows the current files in the repo</a:t>
            </a:r>
          </a:p>
          <a:p>
            <a:pPr marL="0" indent="0">
              <a:buFont typeface="Arial" pitchFamily="34" charset="0"/>
              <a:buNone/>
            </a:pPr>
            <a:endParaRPr lang="en-US" sz="1800" dirty="0"/>
          </a:p>
          <a:p>
            <a:pPr marL="0" indent="0">
              <a:buFont typeface="Arial" pitchFamily="34" charset="0"/>
              <a:buNone/>
            </a:pPr>
            <a:r>
              <a:rPr lang="en-US" sz="1800" dirty="0" smtClean="0"/>
              <a:t>After git reset --hard , </a:t>
            </a:r>
            <a:r>
              <a:rPr lang="en-US" sz="1800" b="1" dirty="0" smtClean="0">
                <a:solidFill>
                  <a:srgbClr val="FF0000"/>
                </a:solidFill>
              </a:rPr>
              <a:t>b.txt is missing</a:t>
            </a:r>
            <a:r>
              <a:rPr lang="en-US" sz="1800" dirty="0" smtClean="0"/>
              <a:t>. </a:t>
            </a:r>
          </a:p>
          <a:p>
            <a:r>
              <a:rPr lang="en-US" sz="1600" dirty="0" smtClean="0"/>
              <a:t>Not in list of untracked files</a:t>
            </a:r>
          </a:p>
          <a:p>
            <a:r>
              <a:rPr lang="en-US" sz="1600" dirty="0" smtClean="0"/>
              <a:t>Not in the repo as well</a:t>
            </a:r>
          </a:p>
          <a:p>
            <a:endParaRPr lang="en-US" sz="1600" dirty="0"/>
          </a:p>
          <a:p>
            <a:endParaRPr lang="en-US" sz="1600" dirty="0" smtClean="0"/>
          </a:p>
          <a:p>
            <a:pPr marL="0" indent="0">
              <a:buNone/>
            </a:pPr>
            <a:r>
              <a:rPr lang="en-US" sz="1400" dirty="0" smtClean="0"/>
              <a:t>If you remember the commit hash in the above example dd2870a, you can again perform a </a:t>
            </a:r>
            <a:br>
              <a:rPr lang="en-US" sz="1400" dirty="0" smtClean="0"/>
            </a:br>
            <a:r>
              <a:rPr lang="en-US" sz="1400" b="1" dirty="0" smtClean="0">
                <a:solidFill>
                  <a:srgbClr val="0000FF"/>
                </a:solidFill>
              </a:rPr>
              <a:t>git reset –hard dd2870a</a:t>
            </a:r>
          </a:p>
          <a:p>
            <a:pPr marL="0" indent="0">
              <a:buNone/>
            </a:pPr>
            <a:r>
              <a:rPr lang="en-US" sz="1400" dirty="0" smtClean="0"/>
              <a:t>Bring the file back</a:t>
            </a:r>
            <a:endParaRPr lang="en-US" sz="1400" dirty="0"/>
          </a:p>
        </p:txBody>
      </p:sp>
    </p:spTree>
    <p:extLst>
      <p:ext uri="{BB962C8B-B14F-4D97-AF65-F5344CB8AC3E}">
        <p14:creationId xmlns:p14="http://schemas.microsoft.com/office/powerpoint/2010/main" val="1504318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altLang="zh-TW" dirty="0" smtClean="0"/>
              <a:t>Git Disadvantages</a:t>
            </a:r>
          </a:p>
        </p:txBody>
      </p:sp>
      <p:sp>
        <p:nvSpPr>
          <p:cNvPr id="27650" name="Rectangle 3"/>
          <p:cNvSpPr>
            <a:spLocks noGrp="1" noChangeArrowheads="1"/>
          </p:cNvSpPr>
          <p:nvPr>
            <p:ph type="body" idx="1"/>
          </p:nvPr>
        </p:nvSpPr>
        <p:spPr>
          <a:xfrm>
            <a:off x="976746" y="1676401"/>
            <a:ext cx="7481455" cy="3740465"/>
          </a:xfrm>
        </p:spPr>
        <p:txBody>
          <a:bodyPr>
            <a:normAutofit/>
          </a:bodyPr>
          <a:lstStyle/>
          <a:p>
            <a:pPr>
              <a:lnSpc>
                <a:spcPct val="90000"/>
              </a:lnSpc>
            </a:pPr>
            <a:r>
              <a:rPr lang="en-US" altLang="zh-TW" sz="2400" dirty="0" smtClean="0"/>
              <a:t>Definite learning curve, especially for those used to centralized systems</a:t>
            </a:r>
            <a:endParaRPr lang="en-US" altLang="zh-TW" sz="1800" dirty="0" smtClean="0"/>
          </a:p>
          <a:p>
            <a:pPr lvl="2">
              <a:lnSpc>
                <a:spcPct val="90000"/>
              </a:lnSpc>
            </a:pPr>
            <a:endParaRPr lang="en-US" altLang="zh-TW" sz="1800" dirty="0" smtClean="0"/>
          </a:p>
          <a:p>
            <a:pPr>
              <a:lnSpc>
                <a:spcPct val="90000"/>
              </a:lnSpc>
            </a:pPr>
            <a:r>
              <a:rPr lang="en-US" altLang="zh-TW" sz="2400" dirty="0" smtClean="0"/>
              <a:t>Huge number of commands with Huge number </a:t>
            </a:r>
            <a:r>
              <a:rPr lang="en-US" altLang="zh-TW" sz="2400" dirty="0"/>
              <a:t>of options. Enough to say  ‘Is there any GUI for Git ?’</a:t>
            </a:r>
            <a:endParaRPr lang="en-US" altLang="zh-TW" sz="2400" dirty="0" smtClean="0"/>
          </a:p>
          <a:p>
            <a:pPr lvl="1">
              <a:lnSpc>
                <a:spcPct val="90000"/>
              </a:lnSpc>
            </a:pPr>
            <a:r>
              <a:rPr lang="en-US" altLang="zh-TW" sz="2000" dirty="0" smtClean="0"/>
              <a:t>Porcelain commands – this is what most users use</a:t>
            </a:r>
          </a:p>
          <a:p>
            <a:pPr lvl="1">
              <a:lnSpc>
                <a:spcPct val="90000"/>
              </a:lnSpc>
            </a:pPr>
            <a:r>
              <a:rPr lang="en-US" altLang="zh-TW" sz="2000" dirty="0" smtClean="0"/>
              <a:t>Plumbing  commands - for expert users</a:t>
            </a:r>
            <a:endParaRPr lang="en-US" altLang="zh-TW" sz="2000" dirty="0"/>
          </a:p>
          <a:p>
            <a:pPr lvl="1">
              <a:lnSpc>
                <a:spcPct val="90000"/>
              </a:lnSpc>
            </a:pPr>
            <a:endParaRPr lang="en-US" altLang="zh-TW" sz="2400" dirty="0"/>
          </a:p>
          <a:p>
            <a:pPr>
              <a:lnSpc>
                <a:spcPct val="90000"/>
              </a:lnSpc>
            </a:pPr>
            <a:r>
              <a:rPr lang="en-US" altLang="zh-TW" sz="2400" dirty="0" smtClean="0"/>
              <a:t>Doesn’t like binary files as they cannot be compared. So repository sizes may grow and can become slow.</a:t>
            </a:r>
          </a:p>
        </p:txBody>
      </p:sp>
      <p:sp>
        <p:nvSpPr>
          <p:cNvPr id="4" name="Slide Number Placeholder 3"/>
          <p:cNvSpPr>
            <a:spLocks noGrp="1"/>
          </p:cNvSpPr>
          <p:nvPr>
            <p:ph type="sldNum" sz="quarter" idx="12"/>
          </p:nvPr>
        </p:nvSpPr>
        <p:spPr/>
        <p:txBody>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fld id="{5D0A9681-DDEE-4793-9FF4-9F9093B8BA0E}" type="slidenum">
              <a:rPr lang="zh-TW" altLang="en-US">
                <a:solidFill>
                  <a:srgbClr val="898989"/>
                </a:solidFill>
              </a:rPr>
              <a:pPr/>
              <a:t>6</a:t>
            </a:fld>
            <a:endParaRPr lang="en-US" altLang="zh-TW">
              <a:solidFill>
                <a:srgbClr val="898989"/>
              </a:solidFill>
            </a:endParaRPr>
          </a:p>
        </p:txBody>
      </p:sp>
    </p:spTree>
    <p:extLst>
      <p:ext uri="{BB962C8B-B14F-4D97-AF65-F5344CB8AC3E}">
        <p14:creationId xmlns:p14="http://schemas.microsoft.com/office/powerpoint/2010/main" val="9227373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6929420" y="938403"/>
            <a:ext cx="6991" cy="52337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68935" y="2017107"/>
            <a:ext cx="858753" cy="120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275251" y="938403"/>
            <a:ext cx="31636" cy="52109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866524" y="2017108"/>
            <a:ext cx="858753" cy="1052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796465" y="938403"/>
            <a:ext cx="13535" cy="51869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342524" y="2040001"/>
            <a:ext cx="858753" cy="1131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286000" y="938403"/>
            <a:ext cx="0" cy="51575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94724" y="2017108"/>
            <a:ext cx="858753" cy="1104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35375" y="228600"/>
            <a:ext cx="2884425" cy="533219"/>
          </a:xfrm>
        </p:spPr>
        <p:txBody>
          <a:bodyPr>
            <a:noAutofit/>
          </a:bodyPr>
          <a:lstStyle/>
          <a:p>
            <a:r>
              <a:rPr lang="en-US" sz="3200" dirty="0" smtClean="0"/>
              <a:t>Git Undo's</a:t>
            </a:r>
            <a:endParaRPr lang="en-US" sz="3200" dirty="0"/>
          </a:p>
        </p:txBody>
      </p:sp>
      <p:sp>
        <p:nvSpPr>
          <p:cNvPr id="4" name="Can 3"/>
          <p:cNvSpPr/>
          <p:nvPr/>
        </p:nvSpPr>
        <p:spPr>
          <a:xfrm>
            <a:off x="2189735" y="2267117"/>
            <a:ext cx="323162" cy="373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a:off x="3634884" y="2267117"/>
            <a:ext cx="323162" cy="37390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Can 5"/>
          <p:cNvSpPr/>
          <p:nvPr/>
        </p:nvSpPr>
        <p:spPr>
          <a:xfrm>
            <a:off x="5129630" y="2267117"/>
            <a:ext cx="323162" cy="37390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Can 6"/>
          <p:cNvSpPr/>
          <p:nvPr/>
        </p:nvSpPr>
        <p:spPr>
          <a:xfrm>
            <a:off x="6730299" y="2267117"/>
            <a:ext cx="323162" cy="37390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2003724" y="2139194"/>
            <a:ext cx="695180" cy="629752"/>
          </a:xfrm>
          <a:prstGeom prst="ellipse">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67853" y="2123360"/>
            <a:ext cx="695180" cy="629752"/>
          </a:xfrm>
          <a:prstGeom prst="ellipse">
            <a:avLst/>
          </a:prstGeom>
          <a:solidFill>
            <a:srgbClr val="92D050">
              <a:alpha val="49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43620" y="2139194"/>
            <a:ext cx="695180" cy="629752"/>
          </a:xfrm>
          <a:prstGeom prst="ellipse">
            <a:avLst/>
          </a:prstGeom>
          <a:solidFill>
            <a:srgbClr val="FFFF00">
              <a:alpha val="49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544289" y="2123360"/>
            <a:ext cx="695180" cy="629752"/>
          </a:xfrm>
          <a:prstGeom prst="ellipse">
            <a:avLst/>
          </a:prstGeom>
          <a:solidFill>
            <a:srgbClr val="FFC000">
              <a:alpha val="4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428804" y="2762738"/>
            <a:ext cx="762196" cy="461665"/>
          </a:xfrm>
          <a:prstGeom prst="rect">
            <a:avLst/>
          </a:prstGeom>
          <a:noFill/>
        </p:spPr>
        <p:txBody>
          <a:bodyPr wrap="none" rtlCol="0">
            <a:spAutoFit/>
          </a:bodyPr>
          <a:lstStyle>
            <a:defPPr>
              <a:defRPr lang="en-US"/>
            </a:defPPr>
            <a:lvl1pPr>
              <a:defRPr sz="1200"/>
            </a:lvl1pPr>
          </a:lstStyle>
          <a:p>
            <a:r>
              <a:rPr lang="en-US" dirty="0"/>
              <a:t>Working </a:t>
            </a:r>
          </a:p>
          <a:p>
            <a:r>
              <a:rPr lang="en-US" dirty="0"/>
              <a:t>Directory</a:t>
            </a:r>
          </a:p>
        </p:txBody>
      </p:sp>
      <p:sp>
        <p:nvSpPr>
          <p:cNvPr id="17" name="TextBox 16"/>
          <p:cNvSpPr txBox="1"/>
          <p:nvPr/>
        </p:nvSpPr>
        <p:spPr>
          <a:xfrm>
            <a:off x="4864984" y="2767203"/>
            <a:ext cx="926216" cy="276999"/>
          </a:xfrm>
          <a:prstGeom prst="rect">
            <a:avLst/>
          </a:prstGeom>
          <a:noFill/>
        </p:spPr>
        <p:txBody>
          <a:bodyPr wrap="none" rtlCol="0">
            <a:spAutoFit/>
          </a:bodyPr>
          <a:lstStyle>
            <a:defPPr>
              <a:defRPr lang="en-US"/>
            </a:defPPr>
            <a:lvl1pPr>
              <a:defRPr sz="1200"/>
            </a:lvl1pPr>
          </a:lstStyle>
          <a:p>
            <a:r>
              <a:rPr lang="en-US" dirty="0"/>
              <a:t>Stage/Index</a:t>
            </a:r>
          </a:p>
        </p:txBody>
      </p:sp>
      <p:sp>
        <p:nvSpPr>
          <p:cNvPr id="18" name="TextBox 17"/>
          <p:cNvSpPr txBox="1"/>
          <p:nvPr/>
        </p:nvSpPr>
        <p:spPr>
          <a:xfrm>
            <a:off x="6479211" y="2767203"/>
            <a:ext cx="858761" cy="461665"/>
          </a:xfrm>
          <a:prstGeom prst="rect">
            <a:avLst/>
          </a:prstGeom>
          <a:noFill/>
        </p:spPr>
        <p:txBody>
          <a:bodyPr wrap="none" rtlCol="0">
            <a:spAutoFit/>
          </a:bodyPr>
          <a:lstStyle>
            <a:defPPr>
              <a:defRPr lang="en-US"/>
            </a:defPPr>
            <a:lvl1pPr>
              <a:defRPr sz="1200"/>
            </a:lvl1pPr>
          </a:lstStyle>
          <a:p>
            <a:pPr algn="ctr"/>
            <a:r>
              <a:rPr lang="en-US" dirty="0"/>
              <a:t>Local </a:t>
            </a:r>
            <a:r>
              <a:rPr lang="en-US" dirty="0" smtClean="0"/>
              <a:t>Repo</a:t>
            </a:r>
          </a:p>
          <a:p>
            <a:pPr algn="ctr"/>
            <a:r>
              <a:rPr lang="en-US" dirty="0" smtClean="0"/>
              <a:t>master</a:t>
            </a:r>
            <a:endParaRPr lang="en-US" dirty="0"/>
          </a:p>
        </p:txBody>
      </p:sp>
      <p:sp>
        <p:nvSpPr>
          <p:cNvPr id="3" name="TextBox 2"/>
          <p:cNvSpPr txBox="1"/>
          <p:nvPr/>
        </p:nvSpPr>
        <p:spPr>
          <a:xfrm>
            <a:off x="2016860" y="2795004"/>
            <a:ext cx="573940" cy="276999"/>
          </a:xfrm>
          <a:prstGeom prst="rect">
            <a:avLst/>
          </a:prstGeom>
          <a:noFill/>
        </p:spPr>
        <p:txBody>
          <a:bodyPr wrap="none" rtlCol="0">
            <a:spAutoFit/>
          </a:bodyPr>
          <a:lstStyle/>
          <a:p>
            <a:pPr algn="ctr"/>
            <a:r>
              <a:rPr lang="en-US" sz="1200" dirty="0" smtClean="0"/>
              <a:t>STASH</a:t>
            </a:r>
            <a:endParaRPr lang="en-US" sz="1200" dirty="0"/>
          </a:p>
        </p:txBody>
      </p:sp>
      <p:sp>
        <p:nvSpPr>
          <p:cNvPr id="37" name="Pentagon 36"/>
          <p:cNvSpPr/>
          <p:nvPr/>
        </p:nvSpPr>
        <p:spPr>
          <a:xfrm rot="10800000">
            <a:off x="2362201" y="3745210"/>
            <a:ext cx="1375428" cy="228600"/>
          </a:xfrm>
          <a:prstGeom prst="homePlate">
            <a:avLst/>
          </a:prstGeom>
          <a:solidFill>
            <a:srgbClr val="90E2B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38" name="TextBox 37"/>
          <p:cNvSpPr txBox="1"/>
          <p:nvPr/>
        </p:nvSpPr>
        <p:spPr>
          <a:xfrm>
            <a:off x="2362200" y="3694015"/>
            <a:ext cx="1116909" cy="292388"/>
          </a:xfrm>
          <a:prstGeom prst="rect">
            <a:avLst/>
          </a:prstGeom>
          <a:noFill/>
        </p:spPr>
        <p:txBody>
          <a:bodyPr wrap="none" rtlCol="0">
            <a:spAutoFit/>
          </a:bodyPr>
          <a:lstStyle/>
          <a:p>
            <a:r>
              <a:rPr lang="en-US" sz="1300" dirty="0"/>
              <a:t>git stash push</a:t>
            </a:r>
          </a:p>
        </p:txBody>
      </p:sp>
      <p:sp>
        <p:nvSpPr>
          <p:cNvPr id="50" name="TextBox 49"/>
          <p:cNvSpPr txBox="1"/>
          <p:nvPr/>
        </p:nvSpPr>
        <p:spPr>
          <a:xfrm>
            <a:off x="1828800" y="3236815"/>
            <a:ext cx="929159" cy="292388"/>
          </a:xfrm>
          <a:prstGeom prst="rect">
            <a:avLst/>
          </a:prstGeom>
          <a:solidFill>
            <a:schemeClr val="tx2">
              <a:lumMod val="60000"/>
              <a:lumOff val="40000"/>
            </a:schemeClr>
          </a:solidFill>
        </p:spPr>
        <p:txBody>
          <a:bodyPr wrap="none" rtlCol="0">
            <a:spAutoFit/>
          </a:bodyPr>
          <a:lstStyle/>
          <a:p>
            <a:r>
              <a:rPr lang="en-US" sz="1300" dirty="0"/>
              <a:t>git stash list </a:t>
            </a:r>
          </a:p>
        </p:txBody>
      </p:sp>
      <p:sp>
        <p:nvSpPr>
          <p:cNvPr id="51" name="TextBox 50"/>
          <p:cNvSpPr txBox="1"/>
          <p:nvPr/>
        </p:nvSpPr>
        <p:spPr>
          <a:xfrm>
            <a:off x="6631612" y="3300603"/>
            <a:ext cx="601447" cy="292388"/>
          </a:xfrm>
          <a:prstGeom prst="rect">
            <a:avLst/>
          </a:prstGeom>
          <a:solidFill>
            <a:srgbClr val="FFC000"/>
          </a:solidFill>
        </p:spPr>
        <p:txBody>
          <a:bodyPr wrap="none" rtlCol="0">
            <a:spAutoFit/>
          </a:bodyPr>
          <a:lstStyle/>
          <a:p>
            <a:r>
              <a:rPr lang="en-US" sz="1300" dirty="0"/>
              <a:t>git log</a:t>
            </a:r>
          </a:p>
        </p:txBody>
      </p:sp>
      <p:sp>
        <p:nvSpPr>
          <p:cNvPr id="52" name="TextBox 51"/>
          <p:cNvSpPr txBox="1"/>
          <p:nvPr/>
        </p:nvSpPr>
        <p:spPr>
          <a:xfrm>
            <a:off x="3886201" y="3224403"/>
            <a:ext cx="1333228" cy="292388"/>
          </a:xfrm>
          <a:prstGeom prst="rect">
            <a:avLst/>
          </a:prstGeom>
          <a:solidFill>
            <a:srgbClr val="92D050"/>
          </a:solidFill>
          <a:ln w="19050">
            <a:solidFill>
              <a:schemeClr val="tx1"/>
            </a:solidFill>
          </a:ln>
        </p:spPr>
        <p:txBody>
          <a:bodyPr wrap="square" rtlCol="0">
            <a:spAutoFit/>
          </a:bodyPr>
          <a:lstStyle/>
          <a:p>
            <a:r>
              <a:rPr lang="en-US" sz="1300" dirty="0"/>
              <a:t>git status</a:t>
            </a:r>
          </a:p>
        </p:txBody>
      </p:sp>
      <p:sp>
        <p:nvSpPr>
          <p:cNvPr id="53" name="Pentagon 52"/>
          <p:cNvSpPr/>
          <p:nvPr/>
        </p:nvSpPr>
        <p:spPr>
          <a:xfrm rot="10800000">
            <a:off x="3886201" y="4125512"/>
            <a:ext cx="1344852" cy="228600"/>
          </a:xfrm>
          <a:prstGeom prst="homePlate">
            <a:avLst/>
          </a:prstGeom>
          <a:solidFill>
            <a:srgbClr val="EAF92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54" name="TextBox 53"/>
          <p:cNvSpPr txBox="1"/>
          <p:nvPr/>
        </p:nvSpPr>
        <p:spPr>
          <a:xfrm>
            <a:off x="4011853" y="4087606"/>
            <a:ext cx="1207575" cy="265807"/>
          </a:xfrm>
          <a:prstGeom prst="rect">
            <a:avLst/>
          </a:prstGeom>
          <a:noFill/>
        </p:spPr>
        <p:txBody>
          <a:bodyPr wrap="none" rtlCol="0">
            <a:spAutoFit/>
          </a:bodyPr>
          <a:lstStyle/>
          <a:p>
            <a:r>
              <a:rPr lang="en-US" sz="1300" dirty="0"/>
              <a:t>git rm --cached</a:t>
            </a:r>
          </a:p>
        </p:txBody>
      </p:sp>
      <p:sp>
        <p:nvSpPr>
          <p:cNvPr id="58" name="TextBox 57"/>
          <p:cNvSpPr txBox="1"/>
          <p:nvPr/>
        </p:nvSpPr>
        <p:spPr>
          <a:xfrm>
            <a:off x="6248400" y="3681603"/>
            <a:ext cx="1362040" cy="292388"/>
          </a:xfrm>
          <a:prstGeom prst="rect">
            <a:avLst/>
          </a:prstGeom>
          <a:solidFill>
            <a:srgbClr val="FFC000"/>
          </a:solidFill>
        </p:spPr>
        <p:txBody>
          <a:bodyPr wrap="none" rtlCol="0">
            <a:spAutoFit/>
          </a:bodyPr>
          <a:lstStyle/>
          <a:p>
            <a:r>
              <a:rPr lang="en-US" sz="1300" dirty="0"/>
              <a:t>git show HEAD:fn</a:t>
            </a:r>
          </a:p>
        </p:txBody>
      </p:sp>
      <p:sp>
        <p:nvSpPr>
          <p:cNvPr id="59" name="TextBox 58"/>
          <p:cNvSpPr txBox="1"/>
          <p:nvPr/>
        </p:nvSpPr>
        <p:spPr>
          <a:xfrm>
            <a:off x="4800600" y="3694015"/>
            <a:ext cx="979114" cy="292388"/>
          </a:xfrm>
          <a:prstGeom prst="rect">
            <a:avLst/>
          </a:prstGeom>
          <a:solidFill>
            <a:srgbClr val="FFFF00"/>
          </a:solidFill>
        </p:spPr>
        <p:txBody>
          <a:bodyPr wrap="none" rtlCol="0">
            <a:spAutoFit/>
          </a:bodyPr>
          <a:lstStyle/>
          <a:p>
            <a:r>
              <a:rPr lang="en-US" sz="1300" dirty="0"/>
              <a:t>git show :fn</a:t>
            </a:r>
          </a:p>
        </p:txBody>
      </p:sp>
      <p:sp>
        <p:nvSpPr>
          <p:cNvPr id="60" name="Pentagon 59"/>
          <p:cNvSpPr/>
          <p:nvPr/>
        </p:nvSpPr>
        <p:spPr>
          <a:xfrm rot="10800000">
            <a:off x="5360748" y="4110820"/>
            <a:ext cx="1485286" cy="228601"/>
          </a:xfrm>
          <a:prstGeom prst="homePlate">
            <a:avLst/>
          </a:prstGeom>
          <a:solidFill>
            <a:srgbClr val="CC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61" name="TextBox 60"/>
          <p:cNvSpPr txBox="1"/>
          <p:nvPr/>
        </p:nvSpPr>
        <p:spPr>
          <a:xfrm>
            <a:off x="5445906" y="4062603"/>
            <a:ext cx="1122551" cy="292388"/>
          </a:xfrm>
          <a:prstGeom prst="rect">
            <a:avLst/>
          </a:prstGeom>
          <a:noFill/>
        </p:spPr>
        <p:txBody>
          <a:bodyPr wrap="none" rtlCol="0">
            <a:spAutoFit/>
          </a:bodyPr>
          <a:lstStyle/>
          <a:p>
            <a:r>
              <a:rPr lang="en-US" sz="1300" dirty="0"/>
              <a:t>git reset –soft</a:t>
            </a:r>
          </a:p>
        </p:txBody>
      </p:sp>
      <p:sp>
        <p:nvSpPr>
          <p:cNvPr id="62" name="Pentagon 61"/>
          <p:cNvSpPr/>
          <p:nvPr/>
        </p:nvSpPr>
        <p:spPr>
          <a:xfrm rot="10800000">
            <a:off x="3854662" y="4491821"/>
            <a:ext cx="1376389" cy="225624"/>
          </a:xfrm>
          <a:prstGeom prst="homePlate">
            <a:avLst/>
          </a:prstGeom>
          <a:solidFill>
            <a:srgbClr val="FDE32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63" name="TextBox 62"/>
          <p:cNvSpPr txBox="1"/>
          <p:nvPr/>
        </p:nvSpPr>
        <p:spPr>
          <a:xfrm>
            <a:off x="3945272" y="4443603"/>
            <a:ext cx="1329979" cy="292388"/>
          </a:xfrm>
          <a:prstGeom prst="rect">
            <a:avLst/>
          </a:prstGeom>
          <a:noFill/>
        </p:spPr>
        <p:txBody>
          <a:bodyPr wrap="none" rtlCol="0">
            <a:spAutoFit/>
          </a:bodyPr>
          <a:lstStyle/>
          <a:p>
            <a:r>
              <a:rPr lang="en-US" sz="1300" dirty="0"/>
              <a:t>git checkout -- fn</a:t>
            </a:r>
          </a:p>
        </p:txBody>
      </p:sp>
      <p:sp>
        <p:nvSpPr>
          <p:cNvPr id="67" name="Pentagon 66"/>
          <p:cNvSpPr/>
          <p:nvPr/>
        </p:nvSpPr>
        <p:spPr>
          <a:xfrm rot="10800000">
            <a:off x="5360748" y="4488844"/>
            <a:ext cx="1485286" cy="244170"/>
          </a:xfrm>
          <a:prstGeom prst="homePlate">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68" name="TextBox 67"/>
          <p:cNvSpPr txBox="1"/>
          <p:nvPr/>
        </p:nvSpPr>
        <p:spPr>
          <a:xfrm>
            <a:off x="5377553" y="4440626"/>
            <a:ext cx="1272015" cy="292388"/>
          </a:xfrm>
          <a:prstGeom prst="rect">
            <a:avLst/>
          </a:prstGeom>
          <a:noFill/>
        </p:spPr>
        <p:txBody>
          <a:bodyPr wrap="none" rtlCol="0">
            <a:spAutoFit/>
          </a:bodyPr>
          <a:lstStyle/>
          <a:p>
            <a:r>
              <a:rPr lang="en-US" sz="1300" dirty="0"/>
              <a:t>git reset –mixed</a:t>
            </a:r>
          </a:p>
        </p:txBody>
      </p:sp>
      <p:sp>
        <p:nvSpPr>
          <p:cNvPr id="83" name="Pentagon 82"/>
          <p:cNvSpPr/>
          <p:nvPr/>
        </p:nvSpPr>
        <p:spPr>
          <a:xfrm rot="10800000">
            <a:off x="3886200" y="4900800"/>
            <a:ext cx="2959834" cy="215311"/>
          </a:xfrm>
          <a:prstGeom prst="homePlat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65" name="TextBox 64"/>
          <p:cNvSpPr txBox="1"/>
          <p:nvPr/>
        </p:nvSpPr>
        <p:spPr>
          <a:xfrm>
            <a:off x="3981572" y="4869504"/>
            <a:ext cx="2952628" cy="447675"/>
          </a:xfrm>
          <a:prstGeom prst="rect">
            <a:avLst/>
          </a:prstGeom>
          <a:noFill/>
        </p:spPr>
        <p:txBody>
          <a:bodyPr wrap="square" rtlCol="0">
            <a:spAutoFit/>
          </a:bodyPr>
          <a:lstStyle/>
          <a:p>
            <a:r>
              <a:rPr lang="en-US" sz="1300" b="1" dirty="0" smtClean="0">
                <a:solidFill>
                  <a:schemeClr val="bg1"/>
                </a:solidFill>
              </a:rPr>
              <a:t>git reset --hard   /// git checkout HEAD</a:t>
            </a:r>
            <a:endParaRPr lang="en-US" sz="1300" b="1" dirty="0">
              <a:solidFill>
                <a:schemeClr val="bg1"/>
              </a:solidFill>
            </a:endParaRPr>
          </a:p>
        </p:txBody>
      </p:sp>
      <p:sp>
        <p:nvSpPr>
          <p:cNvPr id="84" name="Pentagon 83"/>
          <p:cNvSpPr/>
          <p:nvPr/>
        </p:nvSpPr>
        <p:spPr>
          <a:xfrm>
            <a:off x="2382983" y="1559726"/>
            <a:ext cx="1350817" cy="445477"/>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git stash pop/apply</a:t>
            </a:r>
          </a:p>
        </p:txBody>
      </p:sp>
      <p:sp>
        <p:nvSpPr>
          <p:cNvPr id="85" name="Pentagon 84"/>
          <p:cNvSpPr/>
          <p:nvPr/>
        </p:nvSpPr>
        <p:spPr>
          <a:xfrm>
            <a:off x="2376056" y="1090803"/>
            <a:ext cx="2881746" cy="228600"/>
          </a:xfrm>
          <a:prstGeom prst="homePlate">
            <a:avLst/>
          </a:prstGeom>
          <a:solidFill>
            <a:srgbClr val="86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smtClean="0">
                <a:solidFill>
                  <a:schemeClr val="tx1"/>
                </a:solidFill>
              </a:rPr>
              <a:t>git stash pop/apply : new files</a:t>
            </a:r>
            <a:endParaRPr lang="en-US" sz="1300" dirty="0">
              <a:solidFill>
                <a:schemeClr val="tx1"/>
              </a:solidFill>
            </a:endParaRPr>
          </a:p>
        </p:txBody>
      </p:sp>
    </p:spTree>
    <p:extLst>
      <p:ext uri="{BB962C8B-B14F-4D97-AF65-F5344CB8AC3E}">
        <p14:creationId xmlns:p14="http://schemas.microsoft.com/office/powerpoint/2010/main" val="2890101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257300"/>
          </a:xfrm>
        </p:spPr>
        <p:txBody>
          <a:bodyPr>
            <a:normAutofit/>
          </a:bodyPr>
          <a:lstStyle/>
          <a:p>
            <a:r>
              <a:rPr lang="en-US" dirty="0" smtClean="0"/>
              <a:t>Git Stash</a:t>
            </a:r>
            <a:endParaRPr lang="en-US" dirty="0"/>
          </a:p>
        </p:txBody>
      </p:sp>
    </p:spTree>
    <p:extLst>
      <p:ext uri="{BB962C8B-B14F-4D97-AF65-F5344CB8AC3E}">
        <p14:creationId xmlns:p14="http://schemas.microsoft.com/office/powerpoint/2010/main" val="4209802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8753"/>
          </a:xfrm>
        </p:spPr>
        <p:txBody>
          <a:bodyPr/>
          <a:lstStyle/>
          <a:p>
            <a:r>
              <a:rPr lang="en-US" dirty="0" smtClean="0"/>
              <a:t>Git stash</a:t>
            </a:r>
            <a:endParaRPr lang="en-US" dirty="0"/>
          </a:p>
        </p:txBody>
      </p:sp>
      <p:sp>
        <p:nvSpPr>
          <p:cNvPr id="3" name="Content Placeholder 2"/>
          <p:cNvSpPr>
            <a:spLocks noGrp="1"/>
          </p:cNvSpPr>
          <p:nvPr>
            <p:ph idx="1"/>
          </p:nvPr>
        </p:nvSpPr>
        <p:spPr>
          <a:xfrm>
            <a:off x="457200" y="1143000"/>
            <a:ext cx="8229600" cy="5486400"/>
          </a:xfrm>
        </p:spPr>
        <p:txBody>
          <a:bodyPr>
            <a:noAutofit/>
          </a:bodyPr>
          <a:lstStyle/>
          <a:p>
            <a:r>
              <a:rPr lang="en-US" sz="2400" dirty="0" smtClean="0"/>
              <a:t>Used to temporarily save half-done work. </a:t>
            </a:r>
          </a:p>
          <a:p>
            <a:endParaRPr lang="en-US" sz="2400" dirty="0" smtClean="0"/>
          </a:p>
          <a:p>
            <a:r>
              <a:rPr lang="en-US" sz="2400" dirty="0" smtClean="0"/>
              <a:t>It takes the changes of TRACKED modified files in your working directory and staging area and saves it in a stack and later when you require them you can reapply. </a:t>
            </a:r>
          </a:p>
          <a:p>
            <a:endParaRPr lang="en-US" sz="2400" dirty="0"/>
          </a:p>
          <a:p>
            <a:r>
              <a:rPr lang="en-US" sz="2400" dirty="0" smtClean="0"/>
              <a:t>Following are the basic stash commands :</a:t>
            </a:r>
          </a:p>
          <a:p>
            <a:pPr lvl="1"/>
            <a:r>
              <a:rPr lang="en-US" sz="2000" dirty="0" smtClean="0"/>
              <a:t>git stash			- Add changed content to stash	</a:t>
            </a:r>
          </a:p>
          <a:p>
            <a:pPr lvl="1"/>
            <a:r>
              <a:rPr lang="en-US" sz="2000" dirty="0" smtClean="0"/>
              <a:t>git stash list		- List items in stash</a:t>
            </a:r>
          </a:p>
          <a:p>
            <a:pPr lvl="1"/>
            <a:r>
              <a:rPr lang="en-US" sz="2000" dirty="0"/>
              <a:t>git stash show -p stash</a:t>
            </a:r>
            <a:r>
              <a:rPr lang="en-US" sz="2000" dirty="0" smtClean="0"/>
              <a:t>@{n}	- View the content of stash with difference</a:t>
            </a:r>
          </a:p>
          <a:p>
            <a:pPr lvl="1"/>
            <a:r>
              <a:rPr lang="en-US" sz="2000" dirty="0" smtClean="0"/>
              <a:t>git stash apply		- Reapply the latest item in stash</a:t>
            </a:r>
          </a:p>
          <a:p>
            <a:pPr lvl="1"/>
            <a:r>
              <a:rPr lang="en-US" sz="2000" dirty="0" smtClean="0"/>
              <a:t>git stash clear		- Clears the stash </a:t>
            </a:r>
          </a:p>
          <a:p>
            <a:pPr lvl="1"/>
            <a:endParaRPr lang="en-US" sz="2000" dirty="0" smtClean="0"/>
          </a:p>
          <a:p>
            <a:pPr marL="0" indent="0">
              <a:buNone/>
            </a:pPr>
            <a:endParaRPr lang="en-US" sz="2400" dirty="0" smtClean="0"/>
          </a:p>
        </p:txBody>
      </p:sp>
    </p:spTree>
    <p:extLst>
      <p:ext uri="{BB962C8B-B14F-4D97-AF65-F5344CB8AC3E}">
        <p14:creationId xmlns:p14="http://schemas.microsoft.com/office/powerpoint/2010/main" val="3824116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Stash : Adding changes to stash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Two ways to add changes to stash</a:t>
            </a:r>
          </a:p>
          <a:p>
            <a:r>
              <a:rPr lang="en-US" sz="2400" dirty="0" smtClean="0"/>
              <a:t>Git stash</a:t>
            </a:r>
          </a:p>
          <a:p>
            <a:pPr lvl="1"/>
            <a:r>
              <a:rPr lang="en-US" sz="2000" dirty="0" smtClean="0"/>
              <a:t>This is the default. Git adds default comment to the stash which will be latest commit comment.</a:t>
            </a:r>
          </a:p>
          <a:p>
            <a:pPr lvl="1"/>
            <a:endParaRPr lang="en-US" sz="2000" dirty="0"/>
          </a:p>
          <a:p>
            <a:pPr lvl="1"/>
            <a:endParaRPr lang="en-US" sz="2000" dirty="0" smtClean="0"/>
          </a:p>
          <a:p>
            <a:pPr lvl="1"/>
            <a:endParaRPr lang="en-US" sz="2000" dirty="0"/>
          </a:p>
          <a:p>
            <a:pPr lvl="1"/>
            <a:endParaRPr lang="en-US" sz="2000" dirty="0"/>
          </a:p>
          <a:p>
            <a:r>
              <a:rPr lang="en-US" sz="2400" dirty="0" smtClean="0"/>
              <a:t>Git stash push –m “Added on </a:t>
            </a:r>
            <a:r>
              <a:rPr lang="en-US" sz="2400" dirty="0" err="1" smtClean="0"/>
              <a:t>dd</a:t>
            </a:r>
            <a:r>
              <a:rPr lang="en-US" sz="2400" dirty="0" smtClean="0"/>
              <a:t>/mm/</a:t>
            </a:r>
            <a:r>
              <a:rPr lang="en-US" sz="2400" dirty="0" err="1" smtClean="0"/>
              <a:t>yyyy</a:t>
            </a:r>
            <a:r>
              <a:rPr lang="en-US" sz="2400" dirty="0" smtClean="0"/>
              <a:t>”</a:t>
            </a:r>
          </a:p>
          <a:p>
            <a:endParaRPr lang="en-US" sz="2400" dirty="0"/>
          </a:p>
        </p:txBody>
      </p:sp>
      <p:grpSp>
        <p:nvGrpSpPr>
          <p:cNvPr id="4" name="Group 3"/>
          <p:cNvGrpSpPr/>
          <p:nvPr/>
        </p:nvGrpSpPr>
        <p:grpSpPr>
          <a:xfrm>
            <a:off x="1624013" y="3200400"/>
            <a:ext cx="5895976" cy="1287780"/>
            <a:chOff x="1624012" y="2057400"/>
            <a:chExt cx="5895976" cy="128778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4583"/>
            <a:stretch/>
          </p:blipFill>
          <p:spPr bwMode="auto">
            <a:xfrm>
              <a:off x="1624013" y="2057400"/>
              <a:ext cx="5895975" cy="42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68472"/>
            <a:stretch/>
          </p:blipFill>
          <p:spPr bwMode="auto">
            <a:xfrm>
              <a:off x="1624012" y="2480310"/>
              <a:ext cx="5895975" cy="86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881" y="5150169"/>
            <a:ext cx="5710238" cy="86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5918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Stash : Listing items in stash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Git stash list</a:t>
            </a:r>
          </a:p>
          <a:p>
            <a:endParaRPr lang="en-US" dirty="0" smtClean="0"/>
          </a:p>
          <a:p>
            <a:endParaRPr lang="en-US" dirty="0"/>
          </a:p>
          <a:p>
            <a:endParaRPr lang="en-US" dirty="0" smtClean="0"/>
          </a:p>
          <a:p>
            <a:r>
              <a:rPr lang="en-US" dirty="0" smtClean="0"/>
              <a:t>stash@{0} </a:t>
            </a:r>
          </a:p>
          <a:p>
            <a:pPr lvl="1"/>
            <a:r>
              <a:rPr lang="en-US" dirty="0" smtClean="0"/>
              <a:t>Most recently created stash</a:t>
            </a:r>
          </a:p>
          <a:p>
            <a:pPr lvl="1"/>
            <a:r>
              <a:rPr lang="en-US" dirty="0" smtClean="0"/>
              <a:t>Has the user given comment</a:t>
            </a:r>
          </a:p>
          <a:p>
            <a:pPr lvl="1"/>
            <a:endParaRPr lang="en-US" dirty="0" smtClean="0"/>
          </a:p>
          <a:p>
            <a:r>
              <a:rPr lang="en-US" dirty="0" smtClean="0"/>
              <a:t>stash@{1} </a:t>
            </a:r>
          </a:p>
          <a:p>
            <a:pPr lvl="1"/>
            <a:r>
              <a:rPr lang="en-US" dirty="0" smtClean="0"/>
              <a:t>It’s the stash that was created </a:t>
            </a:r>
            <a:r>
              <a:rPr lang="en-US" dirty="0"/>
              <a:t>before stash@{0</a:t>
            </a:r>
            <a:r>
              <a:rPr lang="en-US" dirty="0" smtClean="0"/>
              <a:t>}</a:t>
            </a:r>
          </a:p>
          <a:p>
            <a:pPr lvl="1"/>
            <a:r>
              <a:rPr lang="en-US" dirty="0" smtClean="0"/>
              <a:t>Has the default comment</a:t>
            </a:r>
          </a:p>
          <a:p>
            <a:endParaRPr lang="en-US" dirty="0" smtClean="0"/>
          </a:p>
          <a:p>
            <a:r>
              <a:rPr lang="en-US" dirty="0" smtClean="0"/>
              <a:t>Always most recent is at 0</a:t>
            </a:r>
          </a:p>
          <a:p>
            <a:endParaRPr lang="en-US" dirty="0"/>
          </a:p>
          <a:p>
            <a:endParaRPr lang="en-US" dirty="0" smtClean="0"/>
          </a:p>
          <a:p>
            <a:endParaRPr lang="en-US" dirty="0"/>
          </a:p>
          <a:p>
            <a:endParaRPr lang="en-US" dirty="0" smtClean="0"/>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973" y="1981202"/>
            <a:ext cx="5388055" cy="874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4553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Stash : Applying the stashed item</a:t>
            </a:r>
            <a:endParaRPr lang="en-US" dirty="0"/>
          </a:p>
        </p:txBody>
      </p:sp>
      <p:sp>
        <p:nvSpPr>
          <p:cNvPr id="3" name="Content Placeholder 2"/>
          <p:cNvSpPr>
            <a:spLocks noGrp="1"/>
          </p:cNvSpPr>
          <p:nvPr>
            <p:ph idx="1"/>
          </p:nvPr>
        </p:nvSpPr>
        <p:spPr>
          <a:xfrm>
            <a:off x="457200" y="1600202"/>
            <a:ext cx="8229600" cy="2200275"/>
          </a:xfrm>
        </p:spPr>
        <p:txBody>
          <a:bodyPr>
            <a:normAutofit/>
          </a:bodyPr>
          <a:lstStyle/>
          <a:p>
            <a:r>
              <a:rPr lang="en-US" sz="2400" dirty="0" smtClean="0"/>
              <a:t>git stash apply</a:t>
            </a:r>
          </a:p>
          <a:p>
            <a:pPr lvl="1"/>
            <a:r>
              <a:rPr lang="en-US" sz="2000" dirty="0" smtClean="0"/>
              <a:t>Above command will apply the most recent stash. i.e., stash@{0}</a:t>
            </a:r>
          </a:p>
          <a:p>
            <a:pPr lvl="1"/>
            <a:endParaRPr lang="en-US" sz="2000" dirty="0"/>
          </a:p>
          <a:p>
            <a:r>
              <a:rPr lang="en-US" sz="2400" dirty="0" smtClean="0"/>
              <a:t>git stash apply stash@{1}</a:t>
            </a:r>
            <a:r>
              <a:rPr lang="en-US" sz="2800" dirty="0" smtClean="0"/>
              <a:t> </a:t>
            </a:r>
          </a:p>
          <a:p>
            <a:pPr lvl="1"/>
            <a:r>
              <a:rPr lang="en-US" sz="2000" dirty="0" smtClean="0"/>
              <a:t>To apply specific stash</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6" y="3800477"/>
            <a:ext cx="51149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4553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Stash : Applying the stashed item</a:t>
            </a:r>
            <a:endParaRPr lang="en-US" dirty="0"/>
          </a:p>
        </p:txBody>
      </p:sp>
      <p:sp>
        <p:nvSpPr>
          <p:cNvPr id="3" name="Content Placeholder 2"/>
          <p:cNvSpPr>
            <a:spLocks noGrp="1"/>
          </p:cNvSpPr>
          <p:nvPr>
            <p:ph idx="1"/>
          </p:nvPr>
        </p:nvSpPr>
        <p:spPr>
          <a:xfrm>
            <a:off x="76200" y="1143000"/>
            <a:ext cx="4114800" cy="4953000"/>
          </a:xfrm>
        </p:spPr>
        <p:txBody>
          <a:bodyPr>
            <a:normAutofit/>
          </a:bodyPr>
          <a:lstStyle/>
          <a:p>
            <a:r>
              <a:rPr lang="en-US" sz="2000" dirty="0" smtClean="0"/>
              <a:t>git stash apply 0</a:t>
            </a:r>
          </a:p>
          <a:p>
            <a:pPr lvl="1"/>
            <a:r>
              <a:rPr lang="en-US" sz="1800" dirty="0" smtClean="0"/>
              <a:t>Stack number can be also used directly.</a:t>
            </a:r>
          </a:p>
          <a:p>
            <a:pPr lvl="1"/>
            <a:r>
              <a:rPr lang="en-US" sz="1800" dirty="0" smtClean="0"/>
              <a:t>In the recent stash, while stashing, a.txt was staged and b.txt wasn’t. </a:t>
            </a:r>
          </a:p>
          <a:p>
            <a:pPr lvl="1"/>
            <a:r>
              <a:rPr lang="en-US" sz="1800" dirty="0" smtClean="0"/>
              <a:t>Above command while applying from stash, </a:t>
            </a:r>
            <a:r>
              <a:rPr lang="en-US" sz="1800" dirty="0" err="1" smtClean="0"/>
              <a:t>unstages</a:t>
            </a:r>
            <a:r>
              <a:rPr lang="en-US" sz="1800" dirty="0" smtClean="0"/>
              <a:t> by default. </a:t>
            </a:r>
          </a:p>
          <a:p>
            <a:pPr lvl="1"/>
            <a:r>
              <a:rPr lang="en-US" sz="1800" dirty="0" smtClean="0"/>
              <a:t>To reapply the staged items, run with --index</a:t>
            </a:r>
            <a:endParaRPr lang="en-US" sz="1800" dirty="0"/>
          </a:p>
          <a:p>
            <a:pPr lvl="1"/>
            <a:endParaRPr lang="en-US" sz="1800" dirty="0" smtClean="0"/>
          </a:p>
          <a:p>
            <a:pPr lvl="1"/>
            <a:endParaRPr lang="en-US" sz="18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1066802"/>
            <a:ext cx="4675909" cy="2502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6" y="4876800"/>
            <a:ext cx="50958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082" y="3676650"/>
            <a:ext cx="4589318"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3140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Stash : Clearing items from stash</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t>Three ways to remove items from stash</a:t>
            </a:r>
          </a:p>
          <a:p>
            <a:r>
              <a:rPr lang="en-US" sz="2800" dirty="0" smtClean="0"/>
              <a:t>git stash pop 1</a:t>
            </a:r>
          </a:p>
          <a:p>
            <a:pPr lvl="1"/>
            <a:r>
              <a:rPr lang="en-US" sz="2400" dirty="0" smtClean="0"/>
              <a:t>Applies the stash@{1} as specified</a:t>
            </a:r>
          </a:p>
          <a:p>
            <a:pPr lvl="1"/>
            <a:r>
              <a:rPr lang="en-US" sz="2400" dirty="0" smtClean="0"/>
              <a:t>Drops item stash@{1} from stash stack</a:t>
            </a:r>
          </a:p>
          <a:p>
            <a:pPr lvl="1"/>
            <a:endParaRPr lang="en-US" sz="2400" dirty="0" smtClean="0"/>
          </a:p>
          <a:p>
            <a:r>
              <a:rPr lang="en-US" sz="2800" dirty="0" smtClean="0"/>
              <a:t>Git stash drop 0</a:t>
            </a:r>
          </a:p>
          <a:p>
            <a:pPr lvl="1"/>
            <a:r>
              <a:rPr lang="en-US" sz="2400" dirty="0"/>
              <a:t>Drops </a:t>
            </a:r>
            <a:r>
              <a:rPr lang="en-US" sz="2400" dirty="0" smtClean="0"/>
              <a:t>item stash@{0} from </a:t>
            </a:r>
            <a:r>
              <a:rPr lang="en-US" sz="2400" dirty="0"/>
              <a:t>stash </a:t>
            </a:r>
            <a:r>
              <a:rPr lang="en-US" sz="2400" dirty="0" smtClean="0"/>
              <a:t>stack</a:t>
            </a:r>
          </a:p>
          <a:p>
            <a:pPr lvl="1"/>
            <a:endParaRPr lang="en-US" sz="2400" dirty="0" smtClean="0"/>
          </a:p>
          <a:p>
            <a:r>
              <a:rPr lang="en-US" sz="2800" dirty="0" smtClean="0"/>
              <a:t>Git stash clear</a:t>
            </a:r>
          </a:p>
          <a:p>
            <a:pPr lvl="1"/>
            <a:r>
              <a:rPr lang="en-US" sz="2400" dirty="0" smtClean="0"/>
              <a:t>Empties the stash</a:t>
            </a:r>
            <a:endParaRPr lang="en-US" sz="2400" dirty="0"/>
          </a:p>
          <a:p>
            <a:pPr lvl="1"/>
            <a:endParaRPr lang="en-US" sz="2400" dirty="0"/>
          </a:p>
        </p:txBody>
      </p:sp>
    </p:spTree>
    <p:extLst>
      <p:ext uri="{BB962C8B-B14F-4D97-AF65-F5344CB8AC3E}">
        <p14:creationId xmlns:p14="http://schemas.microsoft.com/office/powerpoint/2010/main" val="32283198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normAutofit/>
          </a:bodyPr>
          <a:lstStyle/>
          <a:p>
            <a:r>
              <a:rPr lang="en-US" dirty="0" smtClean="0"/>
              <a:t>Branches allow us to work on different versions of the same file in parallel. Edits on one branch is independent of other branch. </a:t>
            </a:r>
          </a:p>
          <a:p>
            <a:endParaRPr lang="en-US" dirty="0"/>
          </a:p>
          <a:p>
            <a:r>
              <a:rPr lang="en-US" dirty="0" smtClean="0"/>
              <a:t>At Later point it can be decided whether to merge or not.</a:t>
            </a:r>
          </a:p>
          <a:p>
            <a:endParaRPr lang="en-US" dirty="0"/>
          </a:p>
          <a:p>
            <a:r>
              <a:rPr lang="en-US" dirty="0" smtClean="0"/>
              <a:t>Default branch is MASTER</a:t>
            </a:r>
            <a:endParaRPr lang="en-US" dirty="0"/>
          </a:p>
        </p:txBody>
      </p:sp>
    </p:spTree>
    <p:extLst>
      <p:ext uri="{BB962C8B-B14F-4D97-AF65-F5344CB8AC3E}">
        <p14:creationId xmlns:p14="http://schemas.microsoft.com/office/powerpoint/2010/main" val="16547824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 name="Title 9"/>
          <p:cNvSpPr>
            <a:spLocks noGrp="1"/>
          </p:cNvSpPr>
          <p:nvPr>
            <p:ph type="title"/>
          </p:nvPr>
        </p:nvSpPr>
        <p:spPr/>
        <p:txBody>
          <a:bodyPr/>
          <a:lstStyle/>
          <a:p>
            <a:r>
              <a:rPr lang="en-US" dirty="0" smtClean="0"/>
              <a:t>Branching</a:t>
            </a:r>
            <a:endParaRPr lang="en-US" dirty="0"/>
          </a:p>
        </p:txBody>
      </p:sp>
      <p:sp>
        <p:nvSpPr>
          <p:cNvPr id="20" name="Rounded Rectangle 19"/>
          <p:cNvSpPr/>
          <p:nvPr/>
        </p:nvSpPr>
        <p:spPr>
          <a:xfrm>
            <a:off x="2286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7750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7159" y="14478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25" name="Straight Arrow Connector 24"/>
          <p:cNvCxnSpPr>
            <a:stCxn id="23" idx="2"/>
            <a:endCxn id="20" idx="0"/>
          </p:cNvCxnSpPr>
          <p:nvPr/>
        </p:nvCxnSpPr>
        <p:spPr>
          <a:xfrm>
            <a:off x="764341" y="1817132"/>
            <a:ext cx="1073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4419600" y="1600200"/>
            <a:ext cx="4114800" cy="399256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Always do remember</a:t>
            </a:r>
          </a:p>
          <a:p>
            <a:pPr marL="514350" indent="-514350">
              <a:buFont typeface="+mj-lt"/>
              <a:buAutoNum type="arabicPeriod"/>
            </a:pPr>
            <a:r>
              <a:rPr lang="en-US" dirty="0" smtClean="0"/>
              <a:t>Branch is a lightweight movable pointer which will always point to latest commit</a:t>
            </a:r>
          </a:p>
          <a:p>
            <a:pPr marL="514350" indent="-514350">
              <a:buFont typeface="+mj-lt"/>
              <a:buAutoNum type="arabicPeriod"/>
            </a:pPr>
            <a:endParaRPr lang="en-US" dirty="0" smtClean="0"/>
          </a:p>
          <a:p>
            <a:pPr marL="514350" indent="-514350">
              <a:buFont typeface="+mj-lt"/>
              <a:buAutoNum type="arabicPeriod"/>
            </a:pPr>
            <a:r>
              <a:rPr lang="en-US" dirty="0" smtClean="0"/>
              <a:t>Head will always point to the tip of the branch(i.e., latest commit)</a:t>
            </a:r>
          </a:p>
          <a:p>
            <a:pPr marL="514350" indent="-514350">
              <a:buFont typeface="+mj-lt"/>
              <a:buAutoNum type="arabicPeriod"/>
            </a:pPr>
            <a:endParaRPr lang="en-US" dirty="0" smtClean="0"/>
          </a:p>
          <a:p>
            <a:pPr marL="514350" indent="-514350">
              <a:buFont typeface="+mj-lt"/>
              <a:buAutoNum type="arabicPeriod"/>
            </a:pPr>
            <a:r>
              <a:rPr lang="en-US" dirty="0" smtClean="0"/>
              <a:t>If head points to a different commit point, then head is in a state referred to as ‘detached HEAD’</a:t>
            </a:r>
          </a:p>
        </p:txBody>
      </p:sp>
      <p:cxnSp>
        <p:nvCxnSpPr>
          <p:cNvPr id="21" name="Straight Arrow Connector 20"/>
          <p:cNvCxnSpPr/>
          <p:nvPr/>
        </p:nvCxnSpPr>
        <p:spPr>
          <a:xfrm flipH="1" flipV="1">
            <a:off x="1447800" y="2667202"/>
            <a:ext cx="838200" cy="304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9682" y="3048000"/>
            <a:ext cx="1412118"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smtClean="0"/>
              <a:t>Default branch</a:t>
            </a:r>
            <a:endParaRPr lang="en-US" sz="1600" dirty="0"/>
          </a:p>
        </p:txBody>
      </p:sp>
      <p:sp>
        <p:nvSpPr>
          <p:cNvPr id="26"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2000" dirty="0" smtClean="0"/>
              <a:t>git </a:t>
            </a:r>
            <a:r>
              <a:rPr lang="en-US" sz="2000" dirty="0" err="1" smtClean="0"/>
              <a:t>init</a:t>
            </a:r>
            <a:endParaRPr lang="en-US" sz="2000" dirty="0" smtClean="0"/>
          </a:p>
          <a:p>
            <a:pPr marL="457200" indent="-457200">
              <a:buFont typeface="+mj-lt"/>
              <a:buAutoNum type="arabicPeriod"/>
            </a:pPr>
            <a:r>
              <a:rPr lang="en-US" sz="2000" dirty="0" smtClean="0"/>
              <a:t>git commit (a)</a:t>
            </a:r>
          </a:p>
        </p:txBody>
      </p:sp>
    </p:spTree>
    <p:extLst>
      <p:ext uri="{BB962C8B-B14F-4D97-AF65-F5344CB8AC3E}">
        <p14:creationId xmlns:p14="http://schemas.microsoft.com/office/powerpoint/2010/main" val="193465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Control</a:t>
            </a:r>
            <a:endParaRPr lang="en-US" dirty="0"/>
          </a:p>
        </p:txBody>
      </p:sp>
      <p:sp>
        <p:nvSpPr>
          <p:cNvPr id="3" name="Content Placeholder 2"/>
          <p:cNvSpPr>
            <a:spLocks noGrp="1"/>
          </p:cNvSpPr>
          <p:nvPr>
            <p:ph idx="1"/>
          </p:nvPr>
        </p:nvSpPr>
        <p:spPr>
          <a:xfrm>
            <a:off x="457200" y="1341439"/>
            <a:ext cx="3810000" cy="4525963"/>
          </a:xfrm>
        </p:spPr>
        <p:txBody>
          <a:bodyPr>
            <a:noAutofit/>
          </a:bodyPr>
          <a:lstStyle/>
          <a:p>
            <a:r>
              <a:rPr lang="en-US" sz="1800" dirty="0" smtClean="0"/>
              <a:t>Every </a:t>
            </a:r>
            <a:r>
              <a:rPr lang="en-US" sz="1800" dirty="0"/>
              <a:t>contributor has a local copy or “clone” of the main </a:t>
            </a:r>
            <a:r>
              <a:rPr lang="en-US" sz="1800" dirty="0" smtClean="0"/>
              <a:t>repository</a:t>
            </a:r>
          </a:p>
          <a:p>
            <a:endParaRPr lang="en-US" sz="1800" dirty="0" smtClean="0"/>
          </a:p>
          <a:p>
            <a:r>
              <a:rPr lang="en-US" sz="1800" dirty="0" smtClean="0"/>
              <a:t>Users can update </a:t>
            </a:r>
            <a:r>
              <a:rPr lang="en-US" sz="1800" dirty="0"/>
              <a:t>their local repositories with new data from the central server by an operation called “</a:t>
            </a:r>
            <a:r>
              <a:rPr lang="en-US" sz="1800" b="1" dirty="0"/>
              <a:t>pull</a:t>
            </a:r>
            <a:r>
              <a:rPr lang="en-US" sz="1800" dirty="0"/>
              <a:t>” </a:t>
            </a:r>
            <a:endParaRPr lang="en-US" sz="1800" dirty="0" smtClean="0"/>
          </a:p>
          <a:p>
            <a:endParaRPr lang="en-US" sz="1800" dirty="0" smtClean="0"/>
          </a:p>
          <a:p>
            <a:r>
              <a:rPr lang="en-US" sz="1800" dirty="0" smtClean="0"/>
              <a:t>Main </a:t>
            </a:r>
            <a:r>
              <a:rPr lang="en-US" sz="1800" dirty="0"/>
              <a:t>repository </a:t>
            </a:r>
            <a:r>
              <a:rPr lang="en-US" sz="1800" dirty="0" smtClean="0"/>
              <a:t>can be updated by </a:t>
            </a:r>
            <a:r>
              <a:rPr lang="en-US" sz="1800" dirty="0"/>
              <a:t>an operation called “</a:t>
            </a:r>
            <a:r>
              <a:rPr lang="en-US" sz="1800" b="1" dirty="0"/>
              <a:t>push</a:t>
            </a:r>
            <a:r>
              <a:rPr lang="en-US" sz="1800" dirty="0"/>
              <a:t>” from their local repository.</a:t>
            </a:r>
          </a:p>
        </p:txBody>
      </p:sp>
      <p:pic>
        <p:nvPicPr>
          <p:cNvPr id="1026" name="Picture 2" descr="Distributed Version Control System Workflow - What Is Git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1928" y="1371602"/>
            <a:ext cx="4684872" cy="309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38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Title 9"/>
          <p:cNvSpPr>
            <a:spLocks noGrp="1"/>
          </p:cNvSpPr>
          <p:nvPr>
            <p:ph type="title"/>
          </p:nvPr>
        </p:nvSpPr>
        <p:spPr/>
        <p:txBody>
          <a:bodyPr/>
          <a:lstStyle/>
          <a:p>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6764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22228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54959" y="14478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25" name="Straight Arrow Connector 24"/>
          <p:cNvCxnSpPr>
            <a:stCxn id="23" idx="2"/>
            <a:endCxn id="20" idx="0"/>
          </p:cNvCxnSpPr>
          <p:nvPr/>
        </p:nvCxnSpPr>
        <p:spPr>
          <a:xfrm>
            <a:off x="2212141" y="1817132"/>
            <a:ext cx="1073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4419600" y="1600200"/>
            <a:ext cx="4114800" cy="399256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Always do remember</a:t>
            </a:r>
          </a:p>
          <a:p>
            <a:pPr marL="514350" indent="-514350">
              <a:buFont typeface="+mj-lt"/>
              <a:buAutoNum type="arabicPeriod"/>
            </a:pPr>
            <a:r>
              <a:rPr lang="en-US" dirty="0" smtClean="0"/>
              <a:t>Branch is a lightweight movable pointer which will always point to latest commit</a:t>
            </a:r>
          </a:p>
          <a:p>
            <a:pPr marL="514350" indent="-514350">
              <a:buFont typeface="+mj-lt"/>
              <a:buAutoNum type="arabicPeriod"/>
            </a:pPr>
            <a:endParaRPr lang="en-US" dirty="0" smtClean="0"/>
          </a:p>
          <a:p>
            <a:pPr marL="514350" indent="-514350">
              <a:buFont typeface="+mj-lt"/>
              <a:buAutoNum type="arabicPeriod"/>
            </a:pPr>
            <a:r>
              <a:rPr lang="en-US" dirty="0" smtClean="0"/>
              <a:t>Head will always point to the tip of the branch(i.e., latest commit)</a:t>
            </a:r>
          </a:p>
          <a:p>
            <a:pPr marL="514350" indent="-514350">
              <a:buFont typeface="+mj-lt"/>
              <a:buAutoNum type="arabicPeriod"/>
            </a:pPr>
            <a:endParaRPr lang="en-US" dirty="0" smtClean="0"/>
          </a:p>
          <a:p>
            <a:pPr marL="514350" indent="-514350">
              <a:buFont typeface="+mj-lt"/>
              <a:buAutoNum type="arabicPeriod"/>
            </a:pPr>
            <a:r>
              <a:rPr lang="en-US" dirty="0" smtClean="0"/>
              <a:t>If head points to a different commit point, then head is in a state referred to as ‘detached HEAD’</a:t>
            </a:r>
          </a:p>
        </p:txBody>
      </p:sp>
      <p:sp>
        <p:nvSpPr>
          <p:cNvPr id="15"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2000" dirty="0" smtClean="0"/>
              <a:t>git </a:t>
            </a:r>
            <a:r>
              <a:rPr lang="en-US" sz="2000" dirty="0" err="1" smtClean="0"/>
              <a:t>init</a:t>
            </a:r>
            <a:endParaRPr lang="en-US" sz="2000" dirty="0" smtClean="0"/>
          </a:p>
          <a:p>
            <a:pPr marL="457200" indent="-457200">
              <a:buFont typeface="+mj-lt"/>
              <a:buAutoNum type="arabicPeriod"/>
            </a:pPr>
            <a:r>
              <a:rPr lang="en-US" sz="2000" dirty="0" smtClean="0"/>
              <a:t>git commit (a)</a:t>
            </a:r>
          </a:p>
          <a:p>
            <a:pPr marL="457200" indent="-457200">
              <a:buFont typeface="+mj-lt"/>
              <a:buAutoNum type="arabicPeriod"/>
            </a:pPr>
            <a:r>
              <a:rPr lang="en-US" sz="2000" dirty="0" smtClean="0"/>
              <a:t>git commit (b)</a:t>
            </a:r>
          </a:p>
        </p:txBody>
      </p:sp>
    </p:spTree>
    <p:extLst>
      <p:ext uri="{BB962C8B-B14F-4D97-AF65-F5344CB8AC3E}">
        <p14:creationId xmlns:p14="http://schemas.microsoft.com/office/powerpoint/2010/main" val="30416082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42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36706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02759" y="14478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25" name="Straight Arrow Connector 24"/>
          <p:cNvCxnSpPr>
            <a:stCxn id="23" idx="2"/>
            <a:endCxn id="20" idx="0"/>
          </p:cNvCxnSpPr>
          <p:nvPr/>
        </p:nvCxnSpPr>
        <p:spPr>
          <a:xfrm>
            <a:off x="3659941" y="1817132"/>
            <a:ext cx="1073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4419600" y="1600200"/>
            <a:ext cx="4114800" cy="399256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Always do remember</a:t>
            </a:r>
          </a:p>
          <a:p>
            <a:pPr marL="514350" indent="-514350">
              <a:buFont typeface="+mj-lt"/>
              <a:buAutoNum type="arabicPeriod"/>
            </a:pPr>
            <a:r>
              <a:rPr lang="en-US" dirty="0" smtClean="0"/>
              <a:t>Branch is a lightweight movable pointer which will always point to latest commit</a:t>
            </a:r>
          </a:p>
          <a:p>
            <a:pPr marL="514350" indent="-514350">
              <a:buFont typeface="+mj-lt"/>
              <a:buAutoNum type="arabicPeriod"/>
            </a:pPr>
            <a:endParaRPr lang="en-US" dirty="0" smtClean="0"/>
          </a:p>
          <a:p>
            <a:pPr marL="514350" indent="-514350">
              <a:buFont typeface="+mj-lt"/>
              <a:buAutoNum type="arabicPeriod"/>
            </a:pPr>
            <a:r>
              <a:rPr lang="en-US" dirty="0" smtClean="0"/>
              <a:t>Head will always point to the tip of the branch(i.e., latest commit)</a:t>
            </a:r>
          </a:p>
          <a:p>
            <a:pPr marL="514350" indent="-514350">
              <a:buFont typeface="+mj-lt"/>
              <a:buAutoNum type="arabicPeriod"/>
            </a:pPr>
            <a:endParaRPr lang="en-US" dirty="0" smtClean="0"/>
          </a:p>
          <a:p>
            <a:pPr marL="514350" indent="-514350">
              <a:buFont typeface="+mj-lt"/>
              <a:buAutoNum type="arabicPeriod"/>
            </a:pPr>
            <a:r>
              <a:rPr lang="en-US" dirty="0" smtClean="0"/>
              <a:t>If head points to a different commit point, then head is in a state referred to as ‘detached HEAD’</a:t>
            </a:r>
          </a:p>
        </p:txBody>
      </p:sp>
      <p:sp>
        <p:nvSpPr>
          <p:cNvPr id="16"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2000" dirty="0" smtClean="0"/>
              <a:t>git </a:t>
            </a:r>
            <a:r>
              <a:rPr lang="en-US" sz="2000" dirty="0" err="1" smtClean="0"/>
              <a:t>init</a:t>
            </a:r>
            <a:endParaRPr lang="en-US" sz="2000" dirty="0" smtClean="0"/>
          </a:p>
          <a:p>
            <a:pPr marL="457200" indent="-457200">
              <a:buFont typeface="+mj-lt"/>
              <a:buAutoNum type="arabicPeriod"/>
            </a:pPr>
            <a:r>
              <a:rPr lang="en-US" sz="2000" dirty="0" smtClean="0"/>
              <a:t>git commit (a)</a:t>
            </a:r>
          </a:p>
          <a:p>
            <a:pPr marL="457200" indent="-457200">
              <a:buFont typeface="+mj-lt"/>
              <a:buAutoNum type="arabicPeriod"/>
            </a:pPr>
            <a:r>
              <a:rPr lang="en-US" sz="2000" dirty="0" smtClean="0"/>
              <a:t>git commit (b)</a:t>
            </a:r>
          </a:p>
          <a:p>
            <a:pPr marL="457200" indent="-457200">
              <a:buFont typeface="+mj-lt"/>
              <a:buAutoNum type="arabicPeriod"/>
            </a:pPr>
            <a:r>
              <a:rPr lang="en-US" sz="2000" dirty="0" smtClean="0"/>
              <a:t>git commit (c)</a:t>
            </a:r>
          </a:p>
        </p:txBody>
      </p:sp>
    </p:spTree>
    <p:extLst>
      <p:ext uri="{BB962C8B-B14F-4D97-AF65-F5344CB8AC3E}">
        <p14:creationId xmlns:p14="http://schemas.microsoft.com/office/powerpoint/2010/main" val="92706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r>
              <a:rPr lang="en-US" dirty="0" smtClean="0"/>
              <a:t>Detached HEAD</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42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36706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76438" y="14478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25" name="Straight Arrow Connector 24"/>
          <p:cNvCxnSpPr>
            <a:stCxn id="23" idx="2"/>
            <a:endCxn id="6" idx="0"/>
          </p:cNvCxnSpPr>
          <p:nvPr/>
        </p:nvCxnSpPr>
        <p:spPr>
          <a:xfrm>
            <a:off x="2233620" y="1817132"/>
            <a:ext cx="9677" cy="1295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4419600" y="1600200"/>
            <a:ext cx="4114800" cy="39925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git checkout &lt;hash4b&gt;</a:t>
            </a:r>
          </a:p>
          <a:p>
            <a:pPr marL="0" indent="0">
              <a:buFont typeface="Arial" pitchFamily="34" charset="0"/>
              <a:buNone/>
            </a:pPr>
            <a:r>
              <a:rPr lang="en-US" sz="2400" dirty="0" smtClean="0"/>
              <a:t>When you do this git rolls back to that commit point.</a:t>
            </a:r>
          </a:p>
          <a:p>
            <a:pPr marL="0" indent="0">
              <a:buFont typeface="Arial" pitchFamily="34" charset="0"/>
              <a:buNone/>
            </a:pPr>
            <a:endParaRPr lang="en-US" sz="2400" dirty="0"/>
          </a:p>
          <a:p>
            <a:r>
              <a:rPr lang="en-US" sz="2400" dirty="0" smtClean="0"/>
              <a:t>To get back to master branch </a:t>
            </a:r>
          </a:p>
          <a:p>
            <a:pPr marL="0" indent="0">
              <a:buFont typeface="Arial" pitchFamily="34" charset="0"/>
              <a:buNone/>
            </a:pPr>
            <a:r>
              <a:rPr lang="en-US" sz="2400" b="1" dirty="0" smtClean="0"/>
              <a:t>git checkout master</a:t>
            </a:r>
          </a:p>
          <a:p>
            <a:pPr marL="0" indent="0">
              <a:buFont typeface="Arial" pitchFamily="34" charset="0"/>
              <a:buNone/>
            </a:pPr>
            <a:endParaRPr lang="en-US" sz="2400" dirty="0" smtClean="0"/>
          </a:p>
        </p:txBody>
      </p:sp>
      <p:sp>
        <p:nvSpPr>
          <p:cNvPr id="16"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2"/>
            </a:pPr>
            <a:r>
              <a:rPr lang="en-US" sz="2000" dirty="0" smtClean="0">
                <a:solidFill>
                  <a:schemeClr val="bg1">
                    <a:lumMod val="50000"/>
                  </a:schemeClr>
                </a:solidFill>
              </a:rPr>
              <a:t>git commit (a)</a:t>
            </a:r>
          </a:p>
          <a:p>
            <a:pPr marL="457200" indent="-457200">
              <a:buFont typeface="+mj-lt"/>
              <a:buAutoNum type="arabicPeriod" startAt="2"/>
            </a:pPr>
            <a:r>
              <a:rPr lang="en-US" sz="2000" dirty="0" smtClean="0">
                <a:solidFill>
                  <a:schemeClr val="bg1">
                    <a:lumMod val="50000"/>
                  </a:schemeClr>
                </a:solidFill>
              </a:rPr>
              <a:t>git commit (b)</a:t>
            </a:r>
          </a:p>
          <a:p>
            <a:pPr marL="457200" indent="-457200">
              <a:buFont typeface="+mj-lt"/>
              <a:buAutoNum type="arabicPeriod" startAt="2"/>
            </a:pPr>
            <a:r>
              <a:rPr lang="en-US" sz="2000" dirty="0" smtClean="0">
                <a:solidFill>
                  <a:schemeClr val="bg1">
                    <a:lumMod val="50000"/>
                  </a:schemeClr>
                </a:solidFill>
              </a:rPr>
              <a:t>git commit (c)</a:t>
            </a:r>
          </a:p>
          <a:p>
            <a:pPr marL="457200" indent="-457200">
              <a:buFont typeface="+mj-lt"/>
              <a:buAutoNum type="arabicPeriod" startAt="2"/>
            </a:pPr>
            <a:r>
              <a:rPr lang="en-US" sz="2000" dirty="0" smtClean="0"/>
              <a:t>git checkout &lt;hash4b&gt;</a:t>
            </a:r>
          </a:p>
          <a:p>
            <a:pPr marL="457200" indent="-457200">
              <a:buFont typeface="+mj-lt"/>
              <a:buAutoNum type="arabicPeriod" startAt="2"/>
            </a:pPr>
            <a:r>
              <a:rPr lang="en-US" sz="2000" dirty="0" smtClean="0"/>
              <a:t>git checkout master</a:t>
            </a:r>
          </a:p>
        </p:txBody>
      </p:sp>
      <p:sp>
        <p:nvSpPr>
          <p:cNvPr id="18" name="TextBox 17"/>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32181359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Detached HEAD</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1" y="1535544"/>
            <a:ext cx="6024479" cy="465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719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75693" y="1295400"/>
            <a:ext cx="1168417" cy="674132"/>
          </a:xfrm>
          <a:prstGeom prst="roundRect">
            <a:avLst/>
          </a:prstGeom>
          <a:solidFill>
            <a:srgbClr val="FFFF66"/>
          </a:solidFill>
          <a:ln w="57150">
            <a:solidFill>
              <a:srgbClr val="FFFF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42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36706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02759" y="14478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25" name="Straight Arrow Connector 24"/>
          <p:cNvCxnSpPr>
            <a:stCxn id="23" idx="2"/>
            <a:endCxn id="20" idx="0"/>
          </p:cNvCxnSpPr>
          <p:nvPr/>
        </p:nvCxnSpPr>
        <p:spPr>
          <a:xfrm>
            <a:off x="3659941" y="1817132"/>
            <a:ext cx="1073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4"/>
            </a:pPr>
            <a:r>
              <a:rPr lang="en-US" sz="2000" dirty="0" smtClean="0">
                <a:solidFill>
                  <a:schemeClr val="bg1">
                    <a:lumMod val="50000"/>
                  </a:schemeClr>
                </a:solidFill>
              </a:rPr>
              <a:t>git commit (c)</a:t>
            </a:r>
          </a:p>
          <a:p>
            <a:pPr marL="457200" indent="-457200">
              <a:buFont typeface="+mj-lt"/>
              <a:buAutoNum type="arabicPeriod" startAt="4"/>
            </a:pPr>
            <a:r>
              <a:rPr lang="en-US" sz="2000" dirty="0">
                <a:solidFill>
                  <a:schemeClr val="bg1">
                    <a:lumMod val="50000"/>
                  </a:schemeClr>
                </a:solidFill>
              </a:rPr>
              <a:t>git checkout &lt;hash4b&gt;</a:t>
            </a:r>
          </a:p>
          <a:p>
            <a:pPr marL="457200" indent="-457200">
              <a:buFont typeface="+mj-lt"/>
              <a:buAutoNum type="arabicPeriod" startAt="4"/>
            </a:pPr>
            <a:r>
              <a:rPr lang="en-US" sz="2000" dirty="0">
                <a:solidFill>
                  <a:schemeClr val="bg1">
                    <a:lumMod val="50000"/>
                  </a:schemeClr>
                </a:solidFill>
              </a:rPr>
              <a:t>git checkout master</a:t>
            </a:r>
          </a:p>
          <a:p>
            <a:pPr marL="457200" indent="-457200">
              <a:buFont typeface="+mj-lt"/>
              <a:buAutoNum type="arabicPeriod" startAt="4"/>
            </a:pPr>
            <a:r>
              <a:rPr lang="en-US" sz="2000" dirty="0" smtClean="0"/>
              <a:t>git branch feature</a:t>
            </a:r>
          </a:p>
          <a:p>
            <a:pPr marL="457200" indent="-457200">
              <a:buFont typeface="+mj-lt"/>
              <a:buAutoNum type="arabicPeriod" startAt="4"/>
            </a:pPr>
            <a:r>
              <a:rPr lang="en-US" sz="2000" dirty="0" smtClean="0"/>
              <a:t>git branch</a:t>
            </a:r>
          </a:p>
        </p:txBody>
      </p:sp>
      <p:sp>
        <p:nvSpPr>
          <p:cNvPr id="18" name="Rounded Rectangle 17"/>
          <p:cNvSpPr/>
          <p:nvPr/>
        </p:nvSpPr>
        <p:spPr>
          <a:xfrm>
            <a:off x="3174242" y="4342598"/>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3" name="Straight Arrow Connector 2"/>
          <p:cNvCxnSpPr>
            <a:stCxn id="18" idx="0"/>
            <a:endCxn id="7" idx="4"/>
          </p:cNvCxnSpPr>
          <p:nvPr/>
        </p:nvCxnSpPr>
        <p:spPr>
          <a:xfrm flipH="1" flipV="1">
            <a:off x="3691097" y="3789127"/>
            <a:ext cx="29624" cy="5534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7749" y="2200277"/>
            <a:ext cx="39909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H="1" flipV="1">
            <a:off x="4953000" y="3200402"/>
            <a:ext cx="1752600" cy="129499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705600" y="2922433"/>
            <a:ext cx="1676400" cy="15729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05601" y="4571599"/>
            <a:ext cx="2182457"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Both of these can </a:t>
            </a:r>
          </a:p>
          <a:p>
            <a:r>
              <a:rPr lang="en-US" dirty="0" smtClean="0"/>
              <a:t>Confirm that you are </a:t>
            </a:r>
          </a:p>
          <a:p>
            <a:r>
              <a:rPr lang="en-US" dirty="0" smtClean="0"/>
              <a:t>In master branch</a:t>
            </a:r>
            <a:endParaRPr lang="en-US" dirty="0"/>
          </a:p>
        </p:txBody>
      </p:sp>
      <p:sp>
        <p:nvSpPr>
          <p:cNvPr id="21" name="TextBox 20"/>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4081526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42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36706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52801" y="53340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sp>
        <p:nvSpPr>
          <p:cNvPr id="17"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5"/>
            </a:pPr>
            <a:r>
              <a:rPr lang="en-US" sz="2000" dirty="0" smtClean="0">
                <a:solidFill>
                  <a:schemeClr val="bg1">
                    <a:lumMod val="50000"/>
                  </a:schemeClr>
                </a:solidFill>
              </a:rPr>
              <a:t>git </a:t>
            </a:r>
            <a:r>
              <a:rPr lang="en-US" sz="2000" dirty="0">
                <a:solidFill>
                  <a:schemeClr val="bg1">
                    <a:lumMod val="50000"/>
                  </a:schemeClr>
                </a:solidFill>
              </a:rPr>
              <a:t>checkout &lt;hash4b&gt;</a:t>
            </a:r>
          </a:p>
          <a:p>
            <a:pPr marL="457200" indent="-457200">
              <a:buFont typeface="+mj-lt"/>
              <a:buAutoNum type="arabicPeriod" startAt="5"/>
            </a:pPr>
            <a:r>
              <a:rPr lang="en-US" sz="2000" dirty="0">
                <a:solidFill>
                  <a:schemeClr val="bg1">
                    <a:lumMod val="50000"/>
                  </a:schemeClr>
                </a:solidFill>
              </a:rPr>
              <a:t>git checkout master</a:t>
            </a:r>
          </a:p>
          <a:p>
            <a:pPr marL="457200" indent="-457200">
              <a:buFont typeface="+mj-lt"/>
              <a:buAutoNum type="arabicPeriod" startAt="5"/>
            </a:pPr>
            <a:r>
              <a:rPr lang="en-US" sz="2000" dirty="0">
                <a:solidFill>
                  <a:schemeClr val="bg1">
                    <a:lumMod val="50000"/>
                  </a:schemeClr>
                </a:solidFill>
              </a:rPr>
              <a:t>git branch feature</a:t>
            </a:r>
          </a:p>
          <a:p>
            <a:pPr marL="457200" indent="-457200">
              <a:buFont typeface="+mj-lt"/>
              <a:buAutoNum type="arabicPeriod" startAt="5"/>
            </a:pPr>
            <a:r>
              <a:rPr lang="en-US" sz="2000" dirty="0">
                <a:solidFill>
                  <a:schemeClr val="bg1">
                    <a:lumMod val="50000"/>
                  </a:schemeClr>
                </a:solidFill>
              </a:rPr>
              <a:t>git branch</a:t>
            </a:r>
          </a:p>
          <a:p>
            <a:pPr marL="457200" indent="-457200">
              <a:buFont typeface="+mj-lt"/>
              <a:buAutoNum type="arabicPeriod" startAt="5"/>
            </a:pPr>
            <a:r>
              <a:rPr lang="en-US" sz="2000" dirty="0" smtClean="0"/>
              <a:t>git checkout feature</a:t>
            </a:r>
          </a:p>
        </p:txBody>
      </p:sp>
      <p:sp>
        <p:nvSpPr>
          <p:cNvPr id="18" name="Rounded Rectangle 17"/>
          <p:cNvSpPr/>
          <p:nvPr/>
        </p:nvSpPr>
        <p:spPr>
          <a:xfrm>
            <a:off x="3174242" y="4342598"/>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3" name="Straight Arrow Connector 2"/>
          <p:cNvCxnSpPr>
            <a:stCxn id="18" idx="0"/>
            <a:endCxn id="7" idx="4"/>
          </p:cNvCxnSpPr>
          <p:nvPr/>
        </p:nvCxnSpPr>
        <p:spPr>
          <a:xfrm flipH="1" flipV="1">
            <a:off x="3691097" y="3789127"/>
            <a:ext cx="29624" cy="5534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0"/>
            <a:endCxn id="18" idx="2"/>
          </p:cNvCxnSpPr>
          <p:nvPr/>
        </p:nvCxnSpPr>
        <p:spPr>
          <a:xfrm flipV="1">
            <a:off x="3709983" y="4800600"/>
            <a:ext cx="10738"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2286000"/>
            <a:ext cx="40576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Content Placeholder 2"/>
          <p:cNvSpPr txBox="1">
            <a:spLocks/>
          </p:cNvSpPr>
          <p:nvPr/>
        </p:nvSpPr>
        <p:spPr>
          <a:xfrm>
            <a:off x="5514740" y="4495802"/>
            <a:ext cx="3400661" cy="1539305"/>
          </a:xfrm>
          <a:prstGeom prst="rect">
            <a:avLst/>
          </a:prstGeom>
          <a:solidFill>
            <a:schemeClr val="bg2"/>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t>If you give </a:t>
            </a:r>
          </a:p>
          <a:p>
            <a:pPr marL="0" indent="0">
              <a:buNone/>
            </a:pPr>
            <a:r>
              <a:rPr lang="en-US" sz="1600" b="1" dirty="0" smtClean="0"/>
              <a:t>git checkout –b feature</a:t>
            </a:r>
          </a:p>
          <a:p>
            <a:pPr marL="457200" indent="-457200">
              <a:buFont typeface="+mj-lt"/>
              <a:buAutoNum type="arabicPeriod"/>
            </a:pPr>
            <a:r>
              <a:rPr lang="en-US" sz="1600" dirty="0" smtClean="0"/>
              <a:t>Creates a new branch</a:t>
            </a:r>
          </a:p>
          <a:p>
            <a:pPr marL="457200" indent="-457200">
              <a:buFont typeface="+mj-lt"/>
              <a:buAutoNum type="arabicPeriod"/>
            </a:pPr>
            <a:r>
              <a:rPr lang="en-US" sz="1600" dirty="0" smtClean="0"/>
              <a:t>Checkout to new branch feature</a:t>
            </a:r>
          </a:p>
        </p:txBody>
      </p:sp>
      <p:sp>
        <p:nvSpPr>
          <p:cNvPr id="19" name="TextBox 18"/>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18698434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42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36706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43401" y="5726668"/>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sp>
        <p:nvSpPr>
          <p:cNvPr id="17"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6"/>
            </a:pPr>
            <a:r>
              <a:rPr lang="en-US" sz="2000" dirty="0" smtClean="0">
                <a:solidFill>
                  <a:schemeClr val="bg1">
                    <a:lumMod val="50000"/>
                  </a:schemeClr>
                </a:solidFill>
              </a:rPr>
              <a:t>git </a:t>
            </a:r>
            <a:r>
              <a:rPr lang="en-US" sz="2000" dirty="0">
                <a:solidFill>
                  <a:schemeClr val="bg1">
                    <a:lumMod val="50000"/>
                  </a:schemeClr>
                </a:solidFill>
              </a:rPr>
              <a:t>checkout master</a:t>
            </a:r>
          </a:p>
          <a:p>
            <a:pPr marL="457200" indent="-457200">
              <a:buFont typeface="+mj-lt"/>
              <a:buAutoNum type="arabicPeriod" startAt="6"/>
            </a:pPr>
            <a:r>
              <a:rPr lang="en-US" sz="2000" dirty="0">
                <a:solidFill>
                  <a:schemeClr val="bg1">
                    <a:lumMod val="50000"/>
                  </a:schemeClr>
                </a:solidFill>
              </a:rPr>
              <a:t>git branch feature</a:t>
            </a:r>
          </a:p>
          <a:p>
            <a:pPr marL="457200" indent="-457200">
              <a:buFont typeface="+mj-lt"/>
              <a:buAutoNum type="arabicPeriod" startAt="6"/>
            </a:pPr>
            <a:r>
              <a:rPr lang="en-US" sz="2000" dirty="0">
                <a:solidFill>
                  <a:schemeClr val="bg1">
                    <a:lumMod val="50000"/>
                  </a:schemeClr>
                </a:solidFill>
              </a:rPr>
              <a:t>git branch</a:t>
            </a:r>
          </a:p>
          <a:p>
            <a:pPr marL="457200" indent="-457200">
              <a:buFont typeface="+mj-lt"/>
              <a:buAutoNum type="arabicPeriod" startAt="6"/>
            </a:pPr>
            <a:r>
              <a:rPr lang="en-US" sz="2000" dirty="0">
                <a:solidFill>
                  <a:schemeClr val="bg1">
                    <a:lumMod val="50000"/>
                  </a:schemeClr>
                </a:solidFill>
              </a:rPr>
              <a:t>git checkout feature</a:t>
            </a:r>
          </a:p>
          <a:p>
            <a:pPr marL="457200" indent="-457200">
              <a:buFont typeface="+mj-lt"/>
              <a:buAutoNum type="arabicPeriod" startAt="6"/>
            </a:pPr>
            <a:r>
              <a:rPr lang="en-US" sz="2000" dirty="0" smtClean="0"/>
              <a:t>git commit (D)</a:t>
            </a:r>
          </a:p>
        </p:txBody>
      </p:sp>
      <p:sp>
        <p:nvSpPr>
          <p:cNvPr id="18" name="Rounded Rectangle 17"/>
          <p:cNvSpPr/>
          <p:nvPr/>
        </p:nvSpPr>
        <p:spPr>
          <a:xfrm>
            <a:off x="4191000"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3" name="Straight Arrow Connector 2"/>
          <p:cNvCxnSpPr>
            <a:stCxn id="18" idx="0"/>
            <a:endCxn id="16" idx="4"/>
          </p:cNvCxnSpPr>
          <p:nvPr/>
        </p:nvCxnSpPr>
        <p:spPr>
          <a:xfrm flipV="1">
            <a:off x="4737479" y="4486595"/>
            <a:ext cx="20418" cy="3902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0"/>
            <a:endCxn id="18" idx="2"/>
          </p:cNvCxnSpPr>
          <p:nvPr/>
        </p:nvCxnSpPr>
        <p:spPr>
          <a:xfrm flipV="1">
            <a:off x="4700583" y="5334802"/>
            <a:ext cx="36896" cy="3918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cxnSp>
        <p:nvCxnSpPr>
          <p:cNvPr id="11" name="Straight Arrow Connector 10"/>
          <p:cNvCxnSpPr>
            <a:stCxn id="16" idx="1"/>
            <a:endCxn id="7" idx="5"/>
          </p:cNvCxnSpPr>
          <p:nvPr/>
        </p:nvCxnSpPr>
        <p:spPr>
          <a:xfrm flipH="1" flipV="1">
            <a:off x="3930308" y="3690042"/>
            <a:ext cx="588377" cy="219045"/>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27124742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42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36706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9" name="TextBox 18"/>
          <p:cNvSpPr txBox="1"/>
          <p:nvPr/>
        </p:nvSpPr>
        <p:spPr>
          <a:xfrm>
            <a:off x="5460243" y="5726668"/>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sp>
        <p:nvSpPr>
          <p:cNvPr id="21" name="Rounded Rectangle 20"/>
          <p:cNvSpPr/>
          <p:nvPr/>
        </p:nvSpPr>
        <p:spPr>
          <a:xfrm>
            <a:off x="5307842"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0"/>
            <a:endCxn id="26" idx="4"/>
          </p:cNvCxnSpPr>
          <p:nvPr/>
        </p:nvCxnSpPr>
        <p:spPr>
          <a:xfrm flipV="1">
            <a:off x="5854321" y="4486595"/>
            <a:ext cx="20418" cy="3902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0"/>
            <a:endCxn id="21" idx="2"/>
          </p:cNvCxnSpPr>
          <p:nvPr/>
        </p:nvCxnSpPr>
        <p:spPr>
          <a:xfrm flipV="1">
            <a:off x="5817425" y="5334802"/>
            <a:ext cx="36896" cy="3918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536443"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p:nvPr/>
        </p:nvCxnSpPr>
        <p:spPr>
          <a:xfrm flipH="1" flipV="1">
            <a:off x="3930308" y="3690042"/>
            <a:ext cx="588377" cy="219045"/>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flipH="1">
            <a:off x="5096194" y="4148297"/>
            <a:ext cx="440249"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7"/>
            </a:pPr>
            <a:r>
              <a:rPr lang="en-US" sz="2000" dirty="0" smtClean="0">
                <a:solidFill>
                  <a:schemeClr val="bg1">
                    <a:lumMod val="50000"/>
                  </a:schemeClr>
                </a:solidFill>
              </a:rPr>
              <a:t>git </a:t>
            </a:r>
            <a:r>
              <a:rPr lang="en-US" sz="2000" dirty="0">
                <a:solidFill>
                  <a:schemeClr val="bg1">
                    <a:lumMod val="50000"/>
                  </a:schemeClr>
                </a:solidFill>
              </a:rPr>
              <a:t>branch feature</a:t>
            </a:r>
          </a:p>
          <a:p>
            <a:pPr marL="457200" indent="-457200">
              <a:buFont typeface="+mj-lt"/>
              <a:buAutoNum type="arabicPeriod" startAt="7"/>
            </a:pPr>
            <a:r>
              <a:rPr lang="en-US" sz="2000" dirty="0">
                <a:solidFill>
                  <a:schemeClr val="bg1">
                    <a:lumMod val="50000"/>
                  </a:schemeClr>
                </a:solidFill>
              </a:rPr>
              <a:t>git branch</a:t>
            </a:r>
          </a:p>
          <a:p>
            <a:pPr marL="457200" indent="-457200">
              <a:buFont typeface="+mj-lt"/>
              <a:buAutoNum type="arabicPeriod" startAt="7"/>
            </a:pPr>
            <a:r>
              <a:rPr lang="en-US" sz="2000" dirty="0">
                <a:solidFill>
                  <a:schemeClr val="bg1">
                    <a:lumMod val="50000"/>
                  </a:schemeClr>
                </a:solidFill>
              </a:rPr>
              <a:t>git checkout feature</a:t>
            </a:r>
          </a:p>
          <a:p>
            <a:pPr marL="457200" indent="-457200">
              <a:buFont typeface="+mj-lt"/>
              <a:buAutoNum type="arabicPeriod" startAt="7"/>
            </a:pPr>
            <a:r>
              <a:rPr lang="en-US" sz="2000" dirty="0">
                <a:solidFill>
                  <a:schemeClr val="bg1">
                    <a:lumMod val="50000"/>
                  </a:schemeClr>
                </a:solidFill>
              </a:rPr>
              <a:t>git commit (D</a:t>
            </a:r>
            <a:r>
              <a:rPr lang="en-US" sz="2000" dirty="0" smtClean="0">
                <a:solidFill>
                  <a:schemeClr val="bg1">
                    <a:lumMod val="50000"/>
                  </a:schemeClr>
                </a:solidFill>
              </a:rPr>
              <a:t>)</a:t>
            </a:r>
          </a:p>
          <a:p>
            <a:pPr marL="457200" indent="-457200">
              <a:buFont typeface="+mj-lt"/>
              <a:buAutoNum type="arabicPeriod" startAt="7"/>
            </a:pPr>
            <a:r>
              <a:rPr lang="en-US" sz="2000" dirty="0"/>
              <a:t>git commit </a:t>
            </a:r>
            <a:r>
              <a:rPr lang="en-US" sz="2000" dirty="0" smtClean="0"/>
              <a:t>(E)</a:t>
            </a:r>
            <a:endParaRPr lang="en-US" sz="2000" dirty="0"/>
          </a:p>
        </p:txBody>
      </p:sp>
      <p:sp>
        <p:nvSpPr>
          <p:cNvPr id="23" name="TextBox 22"/>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19864739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pPr algn="l"/>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638800" y="1447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6185279" y="1905802"/>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1" name="Rounded Rectangle 20"/>
          <p:cNvSpPr/>
          <p:nvPr/>
        </p:nvSpPr>
        <p:spPr>
          <a:xfrm>
            <a:off x="5307842"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0"/>
            <a:endCxn id="26" idx="4"/>
          </p:cNvCxnSpPr>
          <p:nvPr/>
        </p:nvCxnSpPr>
        <p:spPr>
          <a:xfrm flipV="1">
            <a:off x="5854321" y="4486595"/>
            <a:ext cx="20418" cy="3902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536443"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p:nvPr/>
        </p:nvCxnSpPr>
        <p:spPr>
          <a:xfrm flipH="1" flipV="1">
            <a:off x="3930308" y="3690042"/>
            <a:ext cx="588377" cy="219045"/>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flipH="1">
            <a:off x="5096194" y="4148297"/>
            <a:ext cx="440249"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9"/>
            </a:pPr>
            <a:r>
              <a:rPr lang="en-US" sz="2000" dirty="0" smtClean="0">
                <a:solidFill>
                  <a:schemeClr val="bg1">
                    <a:lumMod val="50000"/>
                  </a:schemeClr>
                </a:solidFill>
              </a:rPr>
              <a:t>git </a:t>
            </a:r>
            <a:r>
              <a:rPr lang="en-US" sz="2000" dirty="0">
                <a:solidFill>
                  <a:schemeClr val="bg1">
                    <a:lumMod val="50000"/>
                  </a:schemeClr>
                </a:solidFill>
              </a:rPr>
              <a:t>checkout feature</a:t>
            </a:r>
          </a:p>
          <a:p>
            <a:pPr marL="457200" indent="-457200">
              <a:buFont typeface="+mj-lt"/>
              <a:buAutoNum type="arabicPeriod" startAt="9"/>
            </a:pPr>
            <a:r>
              <a:rPr lang="en-US" sz="2000" dirty="0">
                <a:solidFill>
                  <a:schemeClr val="bg1">
                    <a:lumMod val="50000"/>
                  </a:schemeClr>
                </a:solidFill>
              </a:rPr>
              <a:t>git commit (D</a:t>
            </a:r>
            <a:r>
              <a:rPr lang="en-US" sz="2000" dirty="0" smtClean="0">
                <a:solidFill>
                  <a:schemeClr val="bg1">
                    <a:lumMod val="50000"/>
                  </a:schemeClr>
                </a:solidFill>
              </a:rPr>
              <a:t>)</a:t>
            </a:r>
          </a:p>
          <a:p>
            <a:pPr marL="457200" indent="-457200">
              <a:buFont typeface="+mj-lt"/>
              <a:buAutoNum type="arabicPeriod" startAt="9"/>
            </a:pPr>
            <a:r>
              <a:rPr lang="en-US" sz="2000" dirty="0">
                <a:solidFill>
                  <a:schemeClr val="bg1">
                    <a:lumMod val="50000"/>
                  </a:schemeClr>
                </a:solidFill>
              </a:rPr>
              <a:t>git commit (E)</a:t>
            </a:r>
          </a:p>
          <a:p>
            <a:pPr marL="457200" indent="-457200">
              <a:buFont typeface="+mj-lt"/>
              <a:buAutoNum type="arabicPeriod" startAt="9"/>
            </a:pPr>
            <a:r>
              <a:rPr lang="en-US" sz="2000" dirty="0" smtClean="0"/>
              <a:t>git checkout master</a:t>
            </a:r>
          </a:p>
          <a:p>
            <a:pPr marL="457200" indent="-457200">
              <a:buFont typeface="+mj-lt"/>
              <a:buAutoNum type="arabicPeriod" startAt="9"/>
            </a:pPr>
            <a:r>
              <a:rPr lang="en-US" sz="2000" dirty="0" smtClean="0"/>
              <a:t>git commit (f)</a:t>
            </a:r>
            <a:endParaRPr lang="en-US" sz="2000" dirty="0"/>
          </a:p>
        </p:txBody>
      </p:sp>
      <p:sp>
        <p:nvSpPr>
          <p:cNvPr id="23" name="Oval 22"/>
          <p:cNvSpPr/>
          <p:nvPr/>
        </p:nvSpPr>
        <p:spPr>
          <a:xfrm>
            <a:off x="5876608" y="22952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3" name="Straight Arrow Connector 2"/>
          <p:cNvCxnSpPr>
            <a:stCxn id="23" idx="2"/>
            <a:endCxn id="7" idx="7"/>
          </p:cNvCxnSpPr>
          <p:nvPr/>
        </p:nvCxnSpPr>
        <p:spPr>
          <a:xfrm flipH="1">
            <a:off x="3930309" y="2633506"/>
            <a:ext cx="1946299" cy="57811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38838" y="849868"/>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a:endCxn id="20" idx="0"/>
          </p:cNvCxnSpPr>
          <p:nvPr/>
        </p:nvCxnSpPr>
        <p:spPr>
          <a:xfrm flipH="1">
            <a:off x="6185279" y="1219200"/>
            <a:ext cx="1074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7055292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pPr algn="l"/>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638800" y="1447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6185279" y="1905802"/>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1" name="Rounded Rectangle 20"/>
          <p:cNvSpPr/>
          <p:nvPr/>
        </p:nvSpPr>
        <p:spPr>
          <a:xfrm>
            <a:off x="5307842"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0"/>
            <a:endCxn id="26" idx="4"/>
          </p:cNvCxnSpPr>
          <p:nvPr/>
        </p:nvCxnSpPr>
        <p:spPr>
          <a:xfrm flipV="1">
            <a:off x="5854321" y="4486595"/>
            <a:ext cx="20418" cy="3902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536443"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p:nvPr/>
        </p:nvCxnSpPr>
        <p:spPr>
          <a:xfrm flipH="1" flipV="1">
            <a:off x="3930308" y="3690042"/>
            <a:ext cx="588377" cy="219045"/>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flipH="1">
            <a:off x="5096194" y="4148297"/>
            <a:ext cx="440249"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9"/>
            </a:pPr>
            <a:r>
              <a:rPr lang="en-US" sz="2000" dirty="0" smtClean="0">
                <a:solidFill>
                  <a:schemeClr val="bg1">
                    <a:lumMod val="50000"/>
                  </a:schemeClr>
                </a:solidFill>
              </a:rPr>
              <a:t>git </a:t>
            </a:r>
            <a:r>
              <a:rPr lang="en-US" sz="2000" dirty="0">
                <a:solidFill>
                  <a:schemeClr val="bg1">
                    <a:lumMod val="50000"/>
                  </a:schemeClr>
                </a:solidFill>
              </a:rPr>
              <a:t>checkout feature</a:t>
            </a:r>
          </a:p>
          <a:p>
            <a:pPr marL="457200" indent="-457200">
              <a:buFont typeface="+mj-lt"/>
              <a:buAutoNum type="arabicPeriod" startAt="9"/>
            </a:pPr>
            <a:r>
              <a:rPr lang="en-US" sz="2000" dirty="0">
                <a:solidFill>
                  <a:schemeClr val="bg1">
                    <a:lumMod val="50000"/>
                  </a:schemeClr>
                </a:solidFill>
              </a:rPr>
              <a:t>git commit (D</a:t>
            </a:r>
            <a:r>
              <a:rPr lang="en-US" sz="2000" dirty="0" smtClean="0">
                <a:solidFill>
                  <a:schemeClr val="bg1">
                    <a:lumMod val="50000"/>
                  </a:schemeClr>
                </a:solidFill>
              </a:rPr>
              <a:t>)</a:t>
            </a:r>
          </a:p>
          <a:p>
            <a:pPr marL="457200" indent="-457200">
              <a:buFont typeface="+mj-lt"/>
              <a:buAutoNum type="arabicPeriod" startAt="9"/>
            </a:pPr>
            <a:r>
              <a:rPr lang="en-US" sz="2000" dirty="0">
                <a:solidFill>
                  <a:schemeClr val="bg1">
                    <a:lumMod val="50000"/>
                  </a:schemeClr>
                </a:solidFill>
              </a:rPr>
              <a:t>git commit (E)</a:t>
            </a:r>
          </a:p>
          <a:p>
            <a:pPr marL="457200" indent="-457200">
              <a:buFont typeface="+mj-lt"/>
              <a:buAutoNum type="arabicPeriod" startAt="9"/>
            </a:pPr>
            <a:r>
              <a:rPr lang="en-US" sz="2000" dirty="0" smtClean="0"/>
              <a:t>git checkout master</a:t>
            </a:r>
          </a:p>
          <a:p>
            <a:pPr marL="457200" indent="-457200">
              <a:buFont typeface="+mj-lt"/>
              <a:buAutoNum type="arabicPeriod" startAt="9"/>
            </a:pPr>
            <a:r>
              <a:rPr lang="en-US" sz="2000" dirty="0" smtClean="0"/>
              <a:t>git commit (f)</a:t>
            </a:r>
            <a:endParaRPr lang="en-US" sz="2000" dirty="0"/>
          </a:p>
        </p:txBody>
      </p:sp>
      <p:sp>
        <p:nvSpPr>
          <p:cNvPr id="23" name="Oval 22"/>
          <p:cNvSpPr/>
          <p:nvPr/>
        </p:nvSpPr>
        <p:spPr>
          <a:xfrm>
            <a:off x="5876608" y="22952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3" name="Straight Arrow Connector 2"/>
          <p:cNvCxnSpPr>
            <a:stCxn id="23" idx="2"/>
            <a:endCxn id="7" idx="7"/>
          </p:cNvCxnSpPr>
          <p:nvPr/>
        </p:nvCxnSpPr>
        <p:spPr>
          <a:xfrm flipH="1">
            <a:off x="3930309" y="2633506"/>
            <a:ext cx="1946299" cy="57811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38838" y="849868"/>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a:endCxn id="20" idx="0"/>
          </p:cNvCxnSpPr>
          <p:nvPr/>
        </p:nvCxnSpPr>
        <p:spPr>
          <a:xfrm flipH="1">
            <a:off x="6185279" y="1219200"/>
            <a:ext cx="1074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itle 9"/>
          <p:cNvSpPr txBox="1">
            <a:spLocks/>
          </p:cNvSpPr>
          <p:nvPr/>
        </p:nvSpPr>
        <p:spPr>
          <a:xfrm>
            <a:off x="6573982" y="3962400"/>
            <a:ext cx="2493818" cy="1143000"/>
          </a:xfrm>
          <a:prstGeom prst="rect">
            <a:avLst/>
          </a:prstGeom>
          <a:solidFill>
            <a:srgbClr val="FFFF66"/>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Once we are ready with the feature, we can merge</a:t>
            </a:r>
            <a:endParaRPr lang="en-US" sz="2800" dirty="0"/>
          </a:p>
        </p:txBody>
      </p:sp>
      <p:sp>
        <p:nvSpPr>
          <p:cNvPr id="31" name="TextBox 30"/>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43538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zh-TW" dirty="0" smtClean="0"/>
              <a:t>Basic Workflow</a:t>
            </a:r>
            <a:endParaRPr lang="zh-TW" altLang="en-US" dirty="0" smtClean="0"/>
          </a:p>
        </p:txBody>
      </p:sp>
      <p:sp>
        <p:nvSpPr>
          <p:cNvPr id="31746" name="Content Placeholder 2"/>
          <p:cNvSpPr>
            <a:spLocks noGrp="1"/>
          </p:cNvSpPr>
          <p:nvPr>
            <p:ph idx="1"/>
          </p:nvPr>
        </p:nvSpPr>
        <p:spPr/>
        <p:txBody>
          <a:bodyPr/>
          <a:lstStyle/>
          <a:p>
            <a:r>
              <a:rPr lang="en-US" altLang="zh-TW" dirty="0" smtClean="0"/>
              <a:t>(Possible </a:t>
            </a:r>
            <a:r>
              <a:rPr lang="en-US" altLang="zh-TW" dirty="0" err="1" smtClean="0"/>
              <a:t>init</a:t>
            </a:r>
            <a:r>
              <a:rPr lang="en-US" altLang="zh-TW" dirty="0" smtClean="0"/>
              <a:t> or clone) Initialize a repository</a:t>
            </a:r>
          </a:p>
          <a:p>
            <a:r>
              <a:rPr lang="en-US" altLang="zh-TW" dirty="0" smtClean="0"/>
              <a:t>Edit files</a:t>
            </a:r>
          </a:p>
          <a:p>
            <a:r>
              <a:rPr lang="en-US" altLang="zh-TW" dirty="0" smtClean="0"/>
              <a:t>Stage the changes</a:t>
            </a:r>
          </a:p>
          <a:p>
            <a:r>
              <a:rPr lang="en-US" altLang="zh-TW" dirty="0" smtClean="0"/>
              <a:t>Review your changes</a:t>
            </a:r>
          </a:p>
          <a:p>
            <a:r>
              <a:rPr lang="en-US" altLang="zh-TW" dirty="0" smtClean="0"/>
              <a:t>Commit the changes</a:t>
            </a:r>
            <a:endParaRPr lang="zh-TW" altLang="en-US" dirty="0" smtClean="0"/>
          </a:p>
        </p:txBody>
      </p:sp>
      <p:sp>
        <p:nvSpPr>
          <p:cNvPr id="6" name="Slide Number Placeholder 5"/>
          <p:cNvSpPr>
            <a:spLocks noGrp="1"/>
          </p:cNvSpPr>
          <p:nvPr>
            <p:ph type="sldNum" sz="quarter" idx="12"/>
          </p:nvPr>
        </p:nvSpPr>
        <p:spPr/>
        <p:txBody>
          <a:bodyPr/>
          <a:lstStyle>
            <a:lvl1pPr>
              <a:defRPr>
                <a:solidFill>
                  <a:schemeClr val="tx1"/>
                </a:solidFill>
                <a:latin typeface="Calibri" pitchFamily="34" charset="0"/>
                <a:ea typeface="新細明體" pitchFamily="18" charset="-120"/>
              </a:defRPr>
            </a:lvl1pPr>
            <a:lvl2pPr marL="742950" indent="-285750">
              <a:defRPr>
                <a:solidFill>
                  <a:schemeClr val="tx1"/>
                </a:solidFill>
                <a:latin typeface="Calibri" pitchFamily="34" charset="0"/>
                <a:ea typeface="新細明體" pitchFamily="18" charset="-120"/>
              </a:defRPr>
            </a:lvl2pPr>
            <a:lvl3pPr marL="1143000" indent="-228600">
              <a:defRPr>
                <a:solidFill>
                  <a:schemeClr val="tx1"/>
                </a:solidFill>
                <a:latin typeface="Calibri" pitchFamily="34" charset="0"/>
                <a:ea typeface="新細明體" pitchFamily="18" charset="-120"/>
              </a:defRPr>
            </a:lvl3pPr>
            <a:lvl4pPr marL="1600200" indent="-228600">
              <a:defRPr>
                <a:solidFill>
                  <a:schemeClr val="tx1"/>
                </a:solidFill>
                <a:latin typeface="Calibri" pitchFamily="34" charset="0"/>
                <a:ea typeface="新細明體" pitchFamily="18" charset="-120"/>
              </a:defRPr>
            </a:lvl4pPr>
            <a:lvl5pPr marL="2057400" indent="-228600">
              <a:defRPr>
                <a:solidFill>
                  <a:schemeClr val="tx1"/>
                </a:solidFill>
                <a:latin typeface="Calibri" pitchFamily="34" charset="0"/>
                <a:ea typeface="新細明體" pitchFamily="18" charset="-120"/>
              </a:defRPr>
            </a:lvl5pPr>
            <a:lvl6pPr marL="2514600" indent="-228600" fontAlgn="base">
              <a:spcBef>
                <a:spcPct val="0"/>
              </a:spcBef>
              <a:spcAft>
                <a:spcPct val="0"/>
              </a:spcAft>
              <a:defRPr>
                <a:solidFill>
                  <a:schemeClr val="tx1"/>
                </a:solidFill>
                <a:latin typeface="Calibri" pitchFamily="34" charset="0"/>
                <a:ea typeface="新細明體" pitchFamily="18" charset="-120"/>
              </a:defRPr>
            </a:lvl6pPr>
            <a:lvl7pPr marL="2971800" indent="-228600" fontAlgn="base">
              <a:spcBef>
                <a:spcPct val="0"/>
              </a:spcBef>
              <a:spcAft>
                <a:spcPct val="0"/>
              </a:spcAft>
              <a:defRPr>
                <a:solidFill>
                  <a:schemeClr val="tx1"/>
                </a:solidFill>
                <a:latin typeface="Calibri" pitchFamily="34" charset="0"/>
                <a:ea typeface="新細明體" pitchFamily="18" charset="-120"/>
              </a:defRPr>
            </a:lvl7pPr>
            <a:lvl8pPr marL="3429000" indent="-228600" fontAlgn="base">
              <a:spcBef>
                <a:spcPct val="0"/>
              </a:spcBef>
              <a:spcAft>
                <a:spcPct val="0"/>
              </a:spcAft>
              <a:defRPr>
                <a:solidFill>
                  <a:schemeClr val="tx1"/>
                </a:solidFill>
                <a:latin typeface="Calibri" pitchFamily="34" charset="0"/>
                <a:ea typeface="新細明體" pitchFamily="18" charset="-120"/>
              </a:defRPr>
            </a:lvl8pPr>
            <a:lvl9pPr marL="3886200" indent="-228600" fontAlgn="base">
              <a:spcBef>
                <a:spcPct val="0"/>
              </a:spcBef>
              <a:spcAft>
                <a:spcPct val="0"/>
              </a:spcAft>
              <a:defRPr>
                <a:solidFill>
                  <a:schemeClr val="tx1"/>
                </a:solidFill>
                <a:latin typeface="Calibri" pitchFamily="34" charset="0"/>
                <a:ea typeface="新細明體" pitchFamily="18" charset="-120"/>
              </a:defRPr>
            </a:lvl9pPr>
          </a:lstStyle>
          <a:p>
            <a:fld id="{2D83EA47-C5C7-4D82-8273-1A88E92456CB}" type="slidenum">
              <a:rPr lang="zh-TW" altLang="en-US">
                <a:solidFill>
                  <a:srgbClr val="898989"/>
                </a:solidFill>
              </a:rPr>
              <a:pPr/>
              <a:t>8</a:t>
            </a:fld>
            <a:endParaRPr lang="en-US" altLang="zh-TW">
              <a:solidFill>
                <a:srgbClr val="898989"/>
              </a:solidFill>
            </a:endParaRPr>
          </a:p>
        </p:txBody>
      </p:sp>
    </p:spTree>
    <p:extLst>
      <p:ext uri="{BB962C8B-B14F-4D97-AF65-F5344CB8AC3E}">
        <p14:creationId xmlns:p14="http://schemas.microsoft.com/office/powerpoint/2010/main" val="17629118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pPr algn="l"/>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638800" y="1447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6185279" y="1905802"/>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1" name="Rounded Rectangle 20"/>
          <p:cNvSpPr/>
          <p:nvPr/>
        </p:nvSpPr>
        <p:spPr>
          <a:xfrm>
            <a:off x="5307842"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0"/>
            <a:endCxn id="26" idx="4"/>
          </p:cNvCxnSpPr>
          <p:nvPr/>
        </p:nvCxnSpPr>
        <p:spPr>
          <a:xfrm flipV="1">
            <a:off x="5854321" y="4486595"/>
            <a:ext cx="20418" cy="3902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536443"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p:nvPr/>
        </p:nvCxnSpPr>
        <p:spPr>
          <a:xfrm flipH="1" flipV="1">
            <a:off x="3930308" y="3690042"/>
            <a:ext cx="588377" cy="219045"/>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flipH="1">
            <a:off x="5096194" y="4148297"/>
            <a:ext cx="440249"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9"/>
            </a:pPr>
            <a:r>
              <a:rPr lang="en-US" sz="2000" dirty="0" smtClean="0">
                <a:solidFill>
                  <a:schemeClr val="bg1">
                    <a:lumMod val="50000"/>
                  </a:schemeClr>
                </a:solidFill>
              </a:rPr>
              <a:t>git </a:t>
            </a:r>
            <a:r>
              <a:rPr lang="en-US" sz="2000" dirty="0">
                <a:solidFill>
                  <a:schemeClr val="bg1">
                    <a:lumMod val="50000"/>
                  </a:schemeClr>
                </a:solidFill>
              </a:rPr>
              <a:t>checkout feature</a:t>
            </a:r>
          </a:p>
          <a:p>
            <a:pPr marL="457200" indent="-457200">
              <a:buFont typeface="+mj-lt"/>
              <a:buAutoNum type="arabicPeriod" startAt="9"/>
            </a:pPr>
            <a:r>
              <a:rPr lang="en-US" sz="2000" dirty="0">
                <a:solidFill>
                  <a:schemeClr val="bg1">
                    <a:lumMod val="50000"/>
                  </a:schemeClr>
                </a:solidFill>
              </a:rPr>
              <a:t>git commit (D</a:t>
            </a:r>
            <a:r>
              <a:rPr lang="en-US" sz="2000" dirty="0" smtClean="0">
                <a:solidFill>
                  <a:schemeClr val="bg1">
                    <a:lumMod val="50000"/>
                  </a:schemeClr>
                </a:solidFill>
              </a:rPr>
              <a:t>)</a:t>
            </a:r>
          </a:p>
          <a:p>
            <a:pPr marL="457200" indent="-457200">
              <a:buFont typeface="+mj-lt"/>
              <a:buAutoNum type="arabicPeriod" startAt="9"/>
            </a:pPr>
            <a:r>
              <a:rPr lang="en-US" sz="2000" dirty="0">
                <a:solidFill>
                  <a:schemeClr val="bg1">
                    <a:lumMod val="50000"/>
                  </a:schemeClr>
                </a:solidFill>
              </a:rPr>
              <a:t>git commit (E)</a:t>
            </a:r>
          </a:p>
          <a:p>
            <a:pPr marL="457200" indent="-457200">
              <a:buFont typeface="+mj-lt"/>
              <a:buAutoNum type="arabicPeriod" startAt="9"/>
            </a:pPr>
            <a:r>
              <a:rPr lang="en-US" sz="2000" dirty="0" smtClean="0"/>
              <a:t>git checkout master</a:t>
            </a:r>
          </a:p>
          <a:p>
            <a:pPr marL="457200" indent="-457200">
              <a:buFont typeface="+mj-lt"/>
              <a:buAutoNum type="arabicPeriod" startAt="9"/>
            </a:pPr>
            <a:r>
              <a:rPr lang="en-US" sz="2000" dirty="0" smtClean="0"/>
              <a:t>git commit (f)</a:t>
            </a:r>
            <a:endParaRPr lang="en-US" sz="2000" dirty="0"/>
          </a:p>
        </p:txBody>
      </p:sp>
      <p:sp>
        <p:nvSpPr>
          <p:cNvPr id="23" name="Oval 22"/>
          <p:cNvSpPr/>
          <p:nvPr/>
        </p:nvSpPr>
        <p:spPr>
          <a:xfrm>
            <a:off x="5876608" y="22952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3" name="Straight Arrow Connector 2"/>
          <p:cNvCxnSpPr>
            <a:stCxn id="23" idx="2"/>
            <a:endCxn id="7" idx="7"/>
          </p:cNvCxnSpPr>
          <p:nvPr/>
        </p:nvCxnSpPr>
        <p:spPr>
          <a:xfrm flipH="1">
            <a:off x="3930309" y="2633506"/>
            <a:ext cx="1946299" cy="57811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38838" y="849868"/>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a:endCxn id="20" idx="0"/>
          </p:cNvCxnSpPr>
          <p:nvPr/>
        </p:nvCxnSpPr>
        <p:spPr>
          <a:xfrm flipH="1">
            <a:off x="6185279" y="1219200"/>
            <a:ext cx="1074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533400" y="1417036"/>
            <a:ext cx="4114800" cy="13993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Two steps of merging</a:t>
            </a:r>
          </a:p>
          <a:p>
            <a:pPr marL="457200" indent="-457200">
              <a:buFont typeface="+mj-lt"/>
              <a:buAutoNum type="arabicPeriod"/>
            </a:pPr>
            <a:r>
              <a:rPr lang="en-US" sz="1800" dirty="0" smtClean="0"/>
              <a:t>Checkout into the branch you want merge </a:t>
            </a:r>
            <a:r>
              <a:rPr lang="en-US" sz="1800" b="1" dirty="0" smtClean="0"/>
              <a:t>INTO</a:t>
            </a:r>
            <a:r>
              <a:rPr lang="en-US" sz="1800" dirty="0" smtClean="0"/>
              <a:t> (ALREADY DONE)</a:t>
            </a:r>
          </a:p>
          <a:p>
            <a:pPr marL="457200" indent="-457200">
              <a:buFont typeface="+mj-lt"/>
              <a:buAutoNum type="arabicPeriod"/>
            </a:pPr>
            <a:r>
              <a:rPr lang="en-US" sz="1800" dirty="0" smtClean="0"/>
              <a:t>Merge the branch you want to merge</a:t>
            </a:r>
            <a:endParaRPr lang="en-US" sz="1800" dirty="0"/>
          </a:p>
        </p:txBody>
      </p:sp>
      <p:cxnSp>
        <p:nvCxnSpPr>
          <p:cNvPr id="11" name="Straight Arrow Connector 10"/>
          <p:cNvCxnSpPr/>
          <p:nvPr/>
        </p:nvCxnSpPr>
        <p:spPr>
          <a:xfrm flipV="1">
            <a:off x="3810000" y="1034534"/>
            <a:ext cx="1905000" cy="1175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23526513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pPr algn="l"/>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7818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73282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1" name="Rounded Rectangle 20"/>
          <p:cNvSpPr/>
          <p:nvPr/>
        </p:nvSpPr>
        <p:spPr>
          <a:xfrm>
            <a:off x="5307842"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0"/>
            <a:endCxn id="26" idx="4"/>
          </p:cNvCxnSpPr>
          <p:nvPr/>
        </p:nvCxnSpPr>
        <p:spPr>
          <a:xfrm flipV="1">
            <a:off x="5854321" y="4486595"/>
            <a:ext cx="20418" cy="3902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536443"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p:nvPr/>
        </p:nvCxnSpPr>
        <p:spPr>
          <a:xfrm flipH="1" flipV="1">
            <a:off x="3930308" y="3690042"/>
            <a:ext cx="588377" cy="219045"/>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flipH="1">
            <a:off x="5096194" y="4148297"/>
            <a:ext cx="440249"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10"/>
            </a:pPr>
            <a:r>
              <a:rPr lang="en-US" sz="2000" dirty="0" smtClean="0">
                <a:solidFill>
                  <a:schemeClr val="bg1">
                    <a:lumMod val="50000"/>
                  </a:schemeClr>
                </a:solidFill>
              </a:rPr>
              <a:t>git </a:t>
            </a:r>
            <a:r>
              <a:rPr lang="en-US" sz="2000" dirty="0">
                <a:solidFill>
                  <a:schemeClr val="bg1">
                    <a:lumMod val="50000"/>
                  </a:schemeClr>
                </a:solidFill>
              </a:rPr>
              <a:t>commit (D</a:t>
            </a:r>
            <a:r>
              <a:rPr lang="en-US" sz="2000" dirty="0" smtClean="0">
                <a:solidFill>
                  <a:schemeClr val="bg1">
                    <a:lumMod val="50000"/>
                  </a:schemeClr>
                </a:solidFill>
              </a:rPr>
              <a:t>)</a:t>
            </a:r>
          </a:p>
          <a:p>
            <a:pPr marL="457200" indent="-457200">
              <a:buFont typeface="+mj-lt"/>
              <a:buAutoNum type="arabicPeriod" startAt="10"/>
            </a:pPr>
            <a:r>
              <a:rPr lang="en-US" sz="2000" dirty="0">
                <a:solidFill>
                  <a:schemeClr val="bg1">
                    <a:lumMod val="50000"/>
                  </a:schemeClr>
                </a:solidFill>
              </a:rPr>
              <a:t>git commit (E)</a:t>
            </a:r>
          </a:p>
          <a:p>
            <a:pPr marL="457200" indent="-457200">
              <a:buFont typeface="+mj-lt"/>
              <a:buAutoNum type="arabicPeriod" startAt="10"/>
            </a:pPr>
            <a:r>
              <a:rPr lang="en-US" sz="2000" dirty="0" smtClean="0"/>
              <a:t>git checkout master</a:t>
            </a:r>
          </a:p>
          <a:p>
            <a:pPr marL="457200" indent="-457200">
              <a:buFont typeface="+mj-lt"/>
              <a:buAutoNum type="arabicPeriod" startAt="10"/>
            </a:pPr>
            <a:r>
              <a:rPr lang="en-US" sz="2000" dirty="0">
                <a:solidFill>
                  <a:schemeClr val="bg1">
                    <a:lumMod val="50000"/>
                  </a:schemeClr>
                </a:solidFill>
              </a:rPr>
              <a:t>git commit (f)</a:t>
            </a:r>
          </a:p>
          <a:p>
            <a:pPr marL="457200" indent="-457200">
              <a:buFont typeface="+mj-lt"/>
              <a:buAutoNum type="arabicPeriod" startAt="10"/>
            </a:pPr>
            <a:r>
              <a:rPr lang="en-US" sz="2000" dirty="0" smtClean="0"/>
              <a:t>git merge feature –m “G”</a:t>
            </a:r>
            <a:endParaRPr lang="en-US" sz="2000" dirty="0"/>
          </a:p>
        </p:txBody>
      </p:sp>
      <p:sp>
        <p:nvSpPr>
          <p:cNvPr id="23" name="Oval 22"/>
          <p:cNvSpPr/>
          <p:nvPr/>
        </p:nvSpPr>
        <p:spPr>
          <a:xfrm>
            <a:off x="5876608" y="22952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3" name="Straight Arrow Connector 2"/>
          <p:cNvCxnSpPr>
            <a:stCxn id="23" idx="2"/>
            <a:endCxn id="7" idx="7"/>
          </p:cNvCxnSpPr>
          <p:nvPr/>
        </p:nvCxnSpPr>
        <p:spPr>
          <a:xfrm flipH="1">
            <a:off x="3930309" y="2633506"/>
            <a:ext cx="1946299" cy="57811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81838" y="16764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a:endCxn id="20" idx="0"/>
          </p:cNvCxnSpPr>
          <p:nvPr/>
        </p:nvCxnSpPr>
        <p:spPr>
          <a:xfrm flipH="1">
            <a:off x="7328279" y="2045732"/>
            <a:ext cx="1074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533400" y="1417036"/>
            <a:ext cx="4114800" cy="13993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Two steps of merging</a:t>
            </a:r>
          </a:p>
          <a:p>
            <a:pPr marL="457200" indent="-457200">
              <a:buFont typeface="+mj-lt"/>
              <a:buAutoNum type="arabicPeriod"/>
            </a:pPr>
            <a:r>
              <a:rPr lang="en-US" sz="1800" dirty="0" smtClean="0"/>
              <a:t>Checkout into the branch you want merge into</a:t>
            </a:r>
          </a:p>
          <a:p>
            <a:pPr marL="457200" indent="-457200">
              <a:buFont typeface="+mj-lt"/>
              <a:buAutoNum type="arabicPeriod"/>
            </a:pPr>
            <a:r>
              <a:rPr lang="en-US" sz="1800" dirty="0" smtClean="0"/>
              <a:t>Merge the branch you want to merge</a:t>
            </a:r>
            <a:endParaRPr lang="en-US" sz="1800" dirty="0"/>
          </a:p>
        </p:txBody>
      </p:sp>
      <p:sp>
        <p:nvSpPr>
          <p:cNvPr id="25" name="Oval 24"/>
          <p:cNvSpPr/>
          <p:nvPr/>
        </p:nvSpPr>
        <p:spPr>
          <a:xfrm>
            <a:off x="7019608" y="31334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cxnSp>
        <p:nvCxnSpPr>
          <p:cNvPr id="8" name="Straight Arrow Connector 7"/>
          <p:cNvCxnSpPr>
            <a:stCxn id="25" idx="1"/>
            <a:endCxn id="23" idx="6"/>
          </p:cNvCxnSpPr>
          <p:nvPr/>
        </p:nvCxnSpPr>
        <p:spPr>
          <a:xfrm flipH="1" flipV="1">
            <a:off x="6553200" y="2633504"/>
            <a:ext cx="565492" cy="5989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26" idx="6"/>
          </p:cNvCxnSpPr>
          <p:nvPr/>
        </p:nvCxnSpPr>
        <p:spPr>
          <a:xfrm flipH="1">
            <a:off x="6213036" y="3710915"/>
            <a:ext cx="905657" cy="43738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39559912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724400" y="152400"/>
            <a:ext cx="3962400" cy="1143000"/>
          </a:xfrm>
        </p:spPr>
        <p:txBody>
          <a:bodyPr>
            <a:normAutofit fontScale="90000"/>
          </a:bodyPr>
          <a:lstStyle/>
          <a:p>
            <a:pPr algn="r"/>
            <a:r>
              <a:rPr lang="en-US" dirty="0" smtClean="0"/>
              <a:t>Understanding MERGE graph</a:t>
            </a:r>
            <a:endParaRPr lang="en-US" dirty="0"/>
          </a:p>
        </p:txBody>
      </p:sp>
      <p:sp>
        <p:nvSpPr>
          <p:cNvPr id="20" name="Rounded Rectangle 19"/>
          <p:cNvSpPr/>
          <p:nvPr/>
        </p:nvSpPr>
        <p:spPr>
          <a:xfrm>
            <a:off x="278642" y="818689"/>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21" name="Rounded Rectangle 20"/>
          <p:cNvSpPr/>
          <p:nvPr/>
        </p:nvSpPr>
        <p:spPr>
          <a:xfrm>
            <a:off x="3479042" y="457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5" name="Oval 4"/>
          <p:cNvSpPr/>
          <p:nvPr/>
        </p:nvSpPr>
        <p:spPr>
          <a:xfrm rot="16200000">
            <a:off x="1838726" y="609189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rot="16200000">
            <a:off x="1830941" y="491841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t>
            </a:r>
          </a:p>
        </p:txBody>
      </p:sp>
      <p:sp>
        <p:nvSpPr>
          <p:cNvPr id="7" name="Oval 6"/>
          <p:cNvSpPr/>
          <p:nvPr/>
        </p:nvSpPr>
        <p:spPr>
          <a:xfrm rot="16200000">
            <a:off x="1830941" y="374493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t>
            </a:r>
          </a:p>
        </p:txBody>
      </p:sp>
      <p:cxnSp>
        <p:nvCxnSpPr>
          <p:cNvPr id="13" name="Straight Arrow Connector 12"/>
          <p:cNvCxnSpPr>
            <a:stCxn id="6" idx="2"/>
            <a:endCxn id="5" idx="6"/>
          </p:cNvCxnSpPr>
          <p:nvPr/>
        </p:nvCxnSpPr>
        <p:spPr>
          <a:xfrm rot="16200000" flipH="1">
            <a:off x="1796490" y="5787328"/>
            <a:ext cx="625084" cy="778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rot="16200000" flipH="1">
            <a:off x="1792598" y="4617740"/>
            <a:ext cx="625084"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16200000">
            <a:off x="2792530" y="288026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a:t>
            </a:r>
          </a:p>
        </p:txBody>
      </p:sp>
      <p:sp>
        <p:nvSpPr>
          <p:cNvPr id="26" name="Oval 25"/>
          <p:cNvSpPr/>
          <p:nvPr/>
        </p:nvSpPr>
        <p:spPr>
          <a:xfrm rot="16200000">
            <a:off x="2792530" y="197503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a:t>
            </a:r>
          </a:p>
        </p:txBody>
      </p:sp>
      <p:cxnSp>
        <p:nvCxnSpPr>
          <p:cNvPr id="27" name="Straight Arrow Connector 26"/>
          <p:cNvCxnSpPr>
            <a:stCxn id="16" idx="2"/>
          </p:cNvCxnSpPr>
          <p:nvPr/>
        </p:nvCxnSpPr>
        <p:spPr>
          <a:xfrm flipH="1">
            <a:off x="2307422" y="3440529"/>
            <a:ext cx="759307" cy="39658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a:off x="3066729" y="2535299"/>
            <a:ext cx="0" cy="35683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16200000">
            <a:off x="1840674" y="2868731"/>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cxnSp>
        <p:nvCxnSpPr>
          <p:cNvPr id="3" name="Straight Arrow Connector 2"/>
          <p:cNvCxnSpPr>
            <a:stCxn id="23" idx="2"/>
            <a:endCxn id="7" idx="6"/>
          </p:cNvCxnSpPr>
          <p:nvPr/>
        </p:nvCxnSpPr>
        <p:spPr>
          <a:xfrm flipH="1">
            <a:off x="2105140" y="3429002"/>
            <a:ext cx="9733" cy="32780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rot="16200000">
            <a:off x="1848593" y="772886"/>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G</a:t>
            </a:r>
          </a:p>
        </p:txBody>
      </p:sp>
      <p:cxnSp>
        <p:nvCxnSpPr>
          <p:cNvPr id="8" name="Straight Arrow Connector 7"/>
          <p:cNvCxnSpPr>
            <a:stCxn id="25" idx="2"/>
            <a:endCxn id="23" idx="6"/>
          </p:cNvCxnSpPr>
          <p:nvPr/>
        </p:nvCxnSpPr>
        <p:spPr>
          <a:xfrm flipH="1">
            <a:off x="2114874" y="1333157"/>
            <a:ext cx="7919" cy="154744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26" idx="6"/>
          </p:cNvCxnSpPr>
          <p:nvPr/>
        </p:nvCxnSpPr>
        <p:spPr>
          <a:xfrm>
            <a:off x="2325076" y="1252846"/>
            <a:ext cx="741654" cy="73405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3"/>
            <a:endCxn id="25" idx="0"/>
          </p:cNvCxnSpPr>
          <p:nvPr/>
        </p:nvCxnSpPr>
        <p:spPr>
          <a:xfrm>
            <a:off x="1371600" y="1047692"/>
            <a:ext cx="465120" cy="1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8679" y="2286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p:cNvCxnSpPr>
          <p:nvPr/>
        </p:nvCxnSpPr>
        <p:spPr>
          <a:xfrm flipH="1">
            <a:off x="825121" y="597932"/>
            <a:ext cx="1074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2"/>
            <a:ext cx="5406390" cy="467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a:stCxn id="21" idx="0"/>
            <a:endCxn id="26" idx="6"/>
          </p:cNvCxnSpPr>
          <p:nvPr/>
        </p:nvCxnSpPr>
        <p:spPr>
          <a:xfrm flipH="1">
            <a:off x="3066729" y="457202"/>
            <a:ext cx="958792" cy="152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5056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724400" y="152400"/>
            <a:ext cx="3962400" cy="1143000"/>
          </a:xfrm>
        </p:spPr>
        <p:txBody>
          <a:bodyPr>
            <a:normAutofit fontScale="90000"/>
          </a:bodyPr>
          <a:lstStyle/>
          <a:p>
            <a:pPr algn="r"/>
            <a:r>
              <a:rPr lang="en-US" dirty="0" smtClean="0"/>
              <a:t>Understanding MERGE graph</a:t>
            </a:r>
            <a:endParaRPr lang="en-US" dirty="0"/>
          </a:p>
        </p:txBody>
      </p:sp>
      <p:sp>
        <p:nvSpPr>
          <p:cNvPr id="20" name="Rounded Rectangle 19"/>
          <p:cNvSpPr/>
          <p:nvPr/>
        </p:nvSpPr>
        <p:spPr>
          <a:xfrm>
            <a:off x="278642" y="818689"/>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21" name="Rounded Rectangle 20"/>
          <p:cNvSpPr/>
          <p:nvPr/>
        </p:nvSpPr>
        <p:spPr>
          <a:xfrm>
            <a:off x="3479042" y="457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5" name="Oval 4"/>
          <p:cNvSpPr/>
          <p:nvPr/>
        </p:nvSpPr>
        <p:spPr>
          <a:xfrm rot="16200000">
            <a:off x="1838726" y="609189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rot="16200000">
            <a:off x="1830941" y="491841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t>
            </a:r>
          </a:p>
        </p:txBody>
      </p:sp>
      <p:sp>
        <p:nvSpPr>
          <p:cNvPr id="7" name="Oval 6"/>
          <p:cNvSpPr/>
          <p:nvPr/>
        </p:nvSpPr>
        <p:spPr>
          <a:xfrm rot="16200000">
            <a:off x="1830941" y="374493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t>
            </a:r>
          </a:p>
        </p:txBody>
      </p:sp>
      <p:cxnSp>
        <p:nvCxnSpPr>
          <p:cNvPr id="13" name="Straight Arrow Connector 12"/>
          <p:cNvCxnSpPr>
            <a:stCxn id="6" idx="2"/>
            <a:endCxn id="5" idx="6"/>
          </p:cNvCxnSpPr>
          <p:nvPr/>
        </p:nvCxnSpPr>
        <p:spPr>
          <a:xfrm rot="16200000" flipH="1">
            <a:off x="1796490" y="5787328"/>
            <a:ext cx="625084" cy="778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rot="16200000" flipH="1">
            <a:off x="1792598" y="4617740"/>
            <a:ext cx="625084"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16200000">
            <a:off x="2792530" y="288026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a:t>
            </a:r>
          </a:p>
        </p:txBody>
      </p:sp>
      <p:sp>
        <p:nvSpPr>
          <p:cNvPr id="26" name="Oval 25"/>
          <p:cNvSpPr/>
          <p:nvPr/>
        </p:nvSpPr>
        <p:spPr>
          <a:xfrm rot="16200000">
            <a:off x="2792530" y="197503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a:t>
            </a:r>
          </a:p>
        </p:txBody>
      </p:sp>
      <p:cxnSp>
        <p:nvCxnSpPr>
          <p:cNvPr id="27" name="Straight Arrow Connector 26"/>
          <p:cNvCxnSpPr>
            <a:stCxn id="16" idx="2"/>
          </p:cNvCxnSpPr>
          <p:nvPr/>
        </p:nvCxnSpPr>
        <p:spPr>
          <a:xfrm flipH="1">
            <a:off x="2307422" y="3440529"/>
            <a:ext cx="759307" cy="39658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a:off x="3066729" y="2535299"/>
            <a:ext cx="0" cy="35683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16200000">
            <a:off x="1840674" y="2868731"/>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cxnSp>
        <p:nvCxnSpPr>
          <p:cNvPr id="3" name="Straight Arrow Connector 2"/>
          <p:cNvCxnSpPr>
            <a:stCxn id="23" idx="2"/>
            <a:endCxn id="7" idx="6"/>
          </p:cNvCxnSpPr>
          <p:nvPr/>
        </p:nvCxnSpPr>
        <p:spPr>
          <a:xfrm flipH="1">
            <a:off x="2105140" y="3429002"/>
            <a:ext cx="9733" cy="32780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rot="16200000">
            <a:off x="1848593" y="772886"/>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G</a:t>
            </a:r>
          </a:p>
        </p:txBody>
      </p:sp>
      <p:cxnSp>
        <p:nvCxnSpPr>
          <p:cNvPr id="8" name="Straight Arrow Connector 7"/>
          <p:cNvCxnSpPr>
            <a:stCxn id="25" idx="2"/>
            <a:endCxn id="23" idx="6"/>
          </p:cNvCxnSpPr>
          <p:nvPr/>
        </p:nvCxnSpPr>
        <p:spPr>
          <a:xfrm flipH="1">
            <a:off x="2114874" y="1333157"/>
            <a:ext cx="7919" cy="154744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26" idx="6"/>
          </p:cNvCxnSpPr>
          <p:nvPr/>
        </p:nvCxnSpPr>
        <p:spPr>
          <a:xfrm>
            <a:off x="2325076" y="1252846"/>
            <a:ext cx="741654" cy="73405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3"/>
            <a:endCxn id="25" idx="0"/>
          </p:cNvCxnSpPr>
          <p:nvPr/>
        </p:nvCxnSpPr>
        <p:spPr>
          <a:xfrm>
            <a:off x="1371600" y="1047692"/>
            <a:ext cx="465120" cy="1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8679" y="2286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p:cNvCxnSpPr>
          <p:nvPr/>
        </p:nvCxnSpPr>
        <p:spPr>
          <a:xfrm flipH="1">
            <a:off x="825121" y="597932"/>
            <a:ext cx="1074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2"/>
            <a:ext cx="5406390" cy="467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a:stCxn id="21" idx="0"/>
            <a:endCxn id="26" idx="6"/>
          </p:cNvCxnSpPr>
          <p:nvPr/>
        </p:nvCxnSpPr>
        <p:spPr>
          <a:xfrm flipH="1">
            <a:off x="3066729" y="457202"/>
            <a:ext cx="958792" cy="152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4953000" y="3166330"/>
            <a:ext cx="1676400" cy="5904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57400" y="1730514"/>
            <a:ext cx="5980612" cy="707886"/>
          </a:xfrm>
          <a:prstGeom prst="rect">
            <a:avLst/>
          </a:prstGeom>
          <a:solidFill>
            <a:schemeClr val="tx2">
              <a:lumMod val="40000"/>
              <a:lumOff val="60000"/>
            </a:schemeClr>
          </a:solidFill>
        </p:spPr>
        <p:txBody>
          <a:bodyPr wrap="none" rtlCol="0">
            <a:spAutoFit/>
          </a:bodyPr>
          <a:lstStyle/>
          <a:p>
            <a:r>
              <a:rPr lang="en-US" sz="4000" dirty="0" smtClean="0"/>
              <a:t>Make a note of this strategy</a:t>
            </a:r>
            <a:endParaRPr lang="en-US" sz="4000" dirty="0"/>
          </a:p>
        </p:txBody>
      </p:sp>
      <p:cxnSp>
        <p:nvCxnSpPr>
          <p:cNvPr id="15" name="Straight Arrow Connector 14"/>
          <p:cNvCxnSpPr>
            <a:stCxn id="9" idx="2"/>
            <a:endCxn id="2" idx="0"/>
          </p:cNvCxnSpPr>
          <p:nvPr/>
        </p:nvCxnSpPr>
        <p:spPr>
          <a:xfrm>
            <a:off x="5047706" y="2438400"/>
            <a:ext cx="743494" cy="7279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5834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pPr algn="l"/>
            <a:r>
              <a:rPr lang="en-US" dirty="0" smtClean="0"/>
              <a:t>Branching – Lets rewind a bit</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7818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73282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1" name="Rounded Rectangle 20"/>
          <p:cNvSpPr/>
          <p:nvPr/>
        </p:nvSpPr>
        <p:spPr>
          <a:xfrm>
            <a:off x="5307842"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0"/>
            <a:endCxn id="26" idx="4"/>
          </p:cNvCxnSpPr>
          <p:nvPr/>
        </p:nvCxnSpPr>
        <p:spPr>
          <a:xfrm flipV="1">
            <a:off x="5854321" y="4486595"/>
            <a:ext cx="20418" cy="3902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536443"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p:nvPr/>
        </p:nvCxnSpPr>
        <p:spPr>
          <a:xfrm flipH="1" flipV="1">
            <a:off x="3930308" y="3690042"/>
            <a:ext cx="588377" cy="219045"/>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flipH="1">
            <a:off x="5096194" y="4148297"/>
            <a:ext cx="440249"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10"/>
            </a:pPr>
            <a:r>
              <a:rPr lang="en-US" sz="2000" dirty="0" smtClean="0">
                <a:solidFill>
                  <a:schemeClr val="bg1">
                    <a:lumMod val="50000"/>
                  </a:schemeClr>
                </a:solidFill>
              </a:rPr>
              <a:t>git </a:t>
            </a:r>
            <a:r>
              <a:rPr lang="en-US" sz="2000" dirty="0">
                <a:solidFill>
                  <a:schemeClr val="bg1">
                    <a:lumMod val="50000"/>
                  </a:schemeClr>
                </a:solidFill>
              </a:rPr>
              <a:t>commit (D</a:t>
            </a:r>
            <a:r>
              <a:rPr lang="en-US" sz="2000" dirty="0" smtClean="0">
                <a:solidFill>
                  <a:schemeClr val="bg1">
                    <a:lumMod val="50000"/>
                  </a:schemeClr>
                </a:solidFill>
              </a:rPr>
              <a:t>)</a:t>
            </a:r>
          </a:p>
          <a:p>
            <a:pPr marL="457200" indent="-457200">
              <a:buFont typeface="+mj-lt"/>
              <a:buAutoNum type="arabicPeriod" startAt="10"/>
            </a:pPr>
            <a:r>
              <a:rPr lang="en-US" sz="2000" dirty="0">
                <a:solidFill>
                  <a:schemeClr val="bg1">
                    <a:lumMod val="50000"/>
                  </a:schemeClr>
                </a:solidFill>
              </a:rPr>
              <a:t>git commit (E)</a:t>
            </a:r>
          </a:p>
          <a:p>
            <a:pPr marL="457200" indent="-457200">
              <a:buFont typeface="+mj-lt"/>
              <a:buAutoNum type="arabicPeriod" startAt="10"/>
            </a:pPr>
            <a:r>
              <a:rPr lang="en-US" sz="2000" dirty="0" smtClean="0"/>
              <a:t>git checkout master</a:t>
            </a:r>
          </a:p>
          <a:p>
            <a:pPr marL="457200" indent="-457200">
              <a:buFont typeface="+mj-lt"/>
              <a:buAutoNum type="arabicPeriod" startAt="10"/>
            </a:pPr>
            <a:r>
              <a:rPr lang="en-US" sz="2000" dirty="0">
                <a:solidFill>
                  <a:schemeClr val="bg1">
                    <a:lumMod val="50000"/>
                  </a:schemeClr>
                </a:solidFill>
              </a:rPr>
              <a:t>git commit (f)</a:t>
            </a:r>
          </a:p>
          <a:p>
            <a:pPr marL="457200" indent="-457200">
              <a:buFont typeface="+mj-lt"/>
              <a:buAutoNum type="arabicPeriod" startAt="10"/>
            </a:pPr>
            <a:r>
              <a:rPr lang="en-US" sz="2000" dirty="0" smtClean="0"/>
              <a:t>git merge feature –m “G”</a:t>
            </a:r>
          </a:p>
        </p:txBody>
      </p:sp>
      <p:sp>
        <p:nvSpPr>
          <p:cNvPr id="23" name="Oval 22"/>
          <p:cNvSpPr/>
          <p:nvPr/>
        </p:nvSpPr>
        <p:spPr>
          <a:xfrm>
            <a:off x="5876608" y="2295209"/>
            <a:ext cx="676593" cy="676593"/>
          </a:xfrm>
          <a:prstGeom prst="ellipse">
            <a:avLst/>
          </a:prstGeom>
          <a:solidFill>
            <a:schemeClr val="tx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50000"/>
                  </a:schemeClr>
                </a:solidFill>
              </a:rPr>
              <a:t>F</a:t>
            </a:r>
            <a:endParaRPr lang="en-US" b="1" dirty="0">
              <a:solidFill>
                <a:schemeClr val="bg1">
                  <a:lumMod val="50000"/>
                </a:schemeClr>
              </a:solidFill>
            </a:endParaRPr>
          </a:p>
        </p:txBody>
      </p:sp>
      <p:cxnSp>
        <p:nvCxnSpPr>
          <p:cNvPr id="3" name="Straight Arrow Connector 2"/>
          <p:cNvCxnSpPr>
            <a:stCxn id="23" idx="2"/>
            <a:endCxn id="7" idx="7"/>
          </p:cNvCxnSpPr>
          <p:nvPr/>
        </p:nvCxnSpPr>
        <p:spPr>
          <a:xfrm flipH="1">
            <a:off x="3930309" y="2633506"/>
            <a:ext cx="1946299" cy="57811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81838" y="16764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a:endCxn id="20" idx="0"/>
          </p:cNvCxnSpPr>
          <p:nvPr/>
        </p:nvCxnSpPr>
        <p:spPr>
          <a:xfrm flipH="1">
            <a:off x="7328279" y="2045732"/>
            <a:ext cx="1074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533400" y="1417036"/>
            <a:ext cx="4114800" cy="13993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Remove commit (F), for that lets do a hard reset</a:t>
            </a:r>
          </a:p>
          <a:p>
            <a:r>
              <a:rPr lang="en-US" sz="2000" b="1" dirty="0" smtClean="0"/>
              <a:t>git reset --hard (c)</a:t>
            </a:r>
          </a:p>
        </p:txBody>
      </p:sp>
      <p:sp>
        <p:nvSpPr>
          <p:cNvPr id="25" name="Oval 24"/>
          <p:cNvSpPr/>
          <p:nvPr/>
        </p:nvSpPr>
        <p:spPr>
          <a:xfrm>
            <a:off x="7019608" y="31334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cxnSp>
        <p:nvCxnSpPr>
          <p:cNvPr id="8" name="Straight Arrow Connector 7"/>
          <p:cNvCxnSpPr>
            <a:stCxn id="25" idx="1"/>
            <a:endCxn id="23" idx="6"/>
          </p:cNvCxnSpPr>
          <p:nvPr/>
        </p:nvCxnSpPr>
        <p:spPr>
          <a:xfrm flipH="1" flipV="1">
            <a:off x="6553200" y="2633504"/>
            <a:ext cx="565492" cy="5989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26" idx="6"/>
          </p:cNvCxnSpPr>
          <p:nvPr/>
        </p:nvCxnSpPr>
        <p:spPr>
          <a:xfrm flipH="1">
            <a:off x="6213036" y="3710915"/>
            <a:ext cx="905657" cy="43738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17515609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pPr algn="l"/>
            <a:r>
              <a:rPr lang="en-US" dirty="0" smtClean="0"/>
              <a:t>Branching</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1242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36706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1" name="Rounded Rectangle 20"/>
          <p:cNvSpPr/>
          <p:nvPr/>
        </p:nvSpPr>
        <p:spPr>
          <a:xfrm>
            <a:off x="5307842"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0"/>
            <a:endCxn id="26" idx="4"/>
          </p:cNvCxnSpPr>
          <p:nvPr/>
        </p:nvCxnSpPr>
        <p:spPr>
          <a:xfrm flipV="1">
            <a:off x="5854321" y="4486595"/>
            <a:ext cx="20418" cy="3902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536443" y="381000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p:nvPr/>
        </p:nvCxnSpPr>
        <p:spPr>
          <a:xfrm flipH="1" flipV="1">
            <a:off x="3930308" y="3690042"/>
            <a:ext cx="588377" cy="219045"/>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flipH="1">
            <a:off x="5096194" y="4148297"/>
            <a:ext cx="440249"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11"/>
            </a:pPr>
            <a:r>
              <a:rPr lang="en-US" sz="2000" dirty="0" smtClean="0">
                <a:solidFill>
                  <a:schemeClr val="bg1">
                    <a:lumMod val="50000"/>
                  </a:schemeClr>
                </a:solidFill>
              </a:rPr>
              <a:t>git </a:t>
            </a:r>
            <a:r>
              <a:rPr lang="en-US" sz="2000" dirty="0">
                <a:solidFill>
                  <a:schemeClr val="bg1">
                    <a:lumMod val="50000"/>
                  </a:schemeClr>
                </a:solidFill>
              </a:rPr>
              <a:t>commit (E)</a:t>
            </a:r>
          </a:p>
          <a:p>
            <a:pPr marL="457200" indent="-457200">
              <a:buFont typeface="+mj-lt"/>
              <a:buAutoNum type="arabicPeriod" startAt="11"/>
            </a:pPr>
            <a:r>
              <a:rPr lang="en-US" sz="2000" dirty="0" smtClean="0"/>
              <a:t>git checkout master</a:t>
            </a:r>
          </a:p>
          <a:p>
            <a:pPr marL="457200" indent="-457200">
              <a:buFont typeface="+mj-lt"/>
              <a:buAutoNum type="arabicPeriod" startAt="11"/>
            </a:pPr>
            <a:r>
              <a:rPr lang="en-US" sz="2000" dirty="0">
                <a:solidFill>
                  <a:schemeClr val="bg1">
                    <a:lumMod val="50000"/>
                  </a:schemeClr>
                </a:solidFill>
              </a:rPr>
              <a:t>git commit (f)</a:t>
            </a:r>
          </a:p>
          <a:p>
            <a:pPr marL="457200" indent="-457200">
              <a:buFont typeface="+mj-lt"/>
              <a:buAutoNum type="arabicPeriod" startAt="11"/>
            </a:pPr>
            <a:r>
              <a:rPr lang="en-US" sz="2000" dirty="0">
                <a:solidFill>
                  <a:schemeClr val="bg1">
                    <a:lumMod val="50000"/>
                  </a:schemeClr>
                </a:solidFill>
              </a:rPr>
              <a:t>git merge feature –m “G”</a:t>
            </a:r>
          </a:p>
          <a:p>
            <a:pPr marL="457200" indent="-457200">
              <a:buFont typeface="+mj-lt"/>
              <a:buAutoNum type="arabicPeriod" startAt="11"/>
            </a:pPr>
            <a:r>
              <a:rPr lang="en-US" sz="2000" dirty="0" smtClean="0"/>
              <a:t>git reset –hard (c)</a:t>
            </a:r>
          </a:p>
          <a:p>
            <a:pPr marL="457200" indent="-457200">
              <a:buFont typeface="+mj-lt"/>
              <a:buAutoNum type="arabicPeriod" startAt="11"/>
            </a:pPr>
            <a:endParaRPr lang="en-US" sz="2000" dirty="0" smtClean="0"/>
          </a:p>
        </p:txBody>
      </p:sp>
      <p:sp>
        <p:nvSpPr>
          <p:cNvPr id="29" name="TextBox 28"/>
          <p:cNvSpPr txBox="1"/>
          <p:nvPr/>
        </p:nvSpPr>
        <p:spPr>
          <a:xfrm>
            <a:off x="3324238" y="16764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a:endCxn id="20" idx="0"/>
          </p:cNvCxnSpPr>
          <p:nvPr/>
        </p:nvCxnSpPr>
        <p:spPr>
          <a:xfrm flipH="1">
            <a:off x="3670679" y="2045732"/>
            <a:ext cx="1074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800600" y="1447800"/>
            <a:ext cx="4114800" cy="139936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t>Now we have commits only in the feature branch, now let proceed to merge feature branch into master</a:t>
            </a:r>
          </a:p>
        </p:txBody>
      </p:sp>
      <p:sp>
        <p:nvSpPr>
          <p:cNvPr id="23" name="TextBox 22"/>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35627079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57200" y="312174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19050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p:cNvSpPr/>
          <p:nvPr/>
        </p:nvSpPr>
        <p:spPr>
          <a:xfrm>
            <a:off x="3352800" y="311253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Title 9"/>
          <p:cNvSpPr>
            <a:spLocks noGrp="1"/>
          </p:cNvSpPr>
          <p:nvPr>
            <p:ph type="title"/>
          </p:nvPr>
        </p:nvSpPr>
        <p:spPr/>
        <p:txBody>
          <a:bodyPr/>
          <a:lstStyle/>
          <a:p>
            <a:pPr algn="l"/>
            <a:r>
              <a:rPr lang="en-US" dirty="0" smtClean="0"/>
              <a:t>Branching – Fast-forward merge</a:t>
            </a:r>
            <a:endParaRPr lang="en-US" dirty="0"/>
          </a:p>
        </p:txBody>
      </p:sp>
      <p:cxnSp>
        <p:nvCxnSpPr>
          <p:cNvPr id="13" name="Straight Arrow Connector 12"/>
          <p:cNvCxnSpPr>
            <a:stCxn id="6" idx="2"/>
            <a:endCxn id="5" idx="6"/>
          </p:cNvCxnSpPr>
          <p:nvPr/>
        </p:nvCxnSpPr>
        <p:spPr>
          <a:xfrm flipH="1">
            <a:off x="1133793" y="3450829"/>
            <a:ext cx="771207"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flipH="1">
            <a:off x="2581593" y="3450829"/>
            <a:ext cx="77120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257800" y="2274332"/>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2"/>
          </p:cNvCxnSpPr>
          <p:nvPr/>
        </p:nvCxnSpPr>
        <p:spPr>
          <a:xfrm>
            <a:off x="5804279" y="2732334"/>
            <a:ext cx="20418" cy="380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19600" y="312420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1" name="Rounded Rectangle 20"/>
          <p:cNvSpPr/>
          <p:nvPr/>
        </p:nvSpPr>
        <p:spPr>
          <a:xfrm>
            <a:off x="5307842" y="48768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0"/>
            <a:endCxn id="26" idx="4"/>
          </p:cNvCxnSpPr>
          <p:nvPr/>
        </p:nvCxnSpPr>
        <p:spPr>
          <a:xfrm flipH="1" flipV="1">
            <a:off x="5824697" y="3810000"/>
            <a:ext cx="29624" cy="1066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486400" y="31334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a:stCxn id="16" idx="2"/>
            <a:endCxn id="7" idx="6"/>
          </p:cNvCxnSpPr>
          <p:nvPr/>
        </p:nvCxnSpPr>
        <p:spPr>
          <a:xfrm flipH="1" flipV="1">
            <a:off x="4029393" y="3450829"/>
            <a:ext cx="390207" cy="1166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flipH="1" flipV="1">
            <a:off x="5096193" y="3462498"/>
            <a:ext cx="390207" cy="920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152400" y="4723671"/>
            <a:ext cx="4114800" cy="1862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12"/>
            </a:pPr>
            <a:r>
              <a:rPr lang="en-US" sz="2000" dirty="0" smtClean="0"/>
              <a:t>git checkout master</a:t>
            </a:r>
          </a:p>
          <a:p>
            <a:pPr marL="457200" indent="-457200">
              <a:buFont typeface="+mj-lt"/>
              <a:buAutoNum type="arabicPeriod" startAt="12"/>
            </a:pPr>
            <a:r>
              <a:rPr lang="en-US" sz="2000" dirty="0">
                <a:solidFill>
                  <a:schemeClr val="bg1">
                    <a:lumMod val="50000"/>
                  </a:schemeClr>
                </a:solidFill>
              </a:rPr>
              <a:t>git commit (f)</a:t>
            </a:r>
          </a:p>
          <a:p>
            <a:pPr marL="457200" indent="-457200">
              <a:buFont typeface="+mj-lt"/>
              <a:buAutoNum type="arabicPeriod" startAt="12"/>
            </a:pPr>
            <a:r>
              <a:rPr lang="en-US" sz="2000" dirty="0">
                <a:solidFill>
                  <a:schemeClr val="bg1">
                    <a:lumMod val="50000"/>
                  </a:schemeClr>
                </a:solidFill>
              </a:rPr>
              <a:t>git merge feature –m “G”</a:t>
            </a:r>
          </a:p>
          <a:p>
            <a:pPr marL="457200" indent="-457200">
              <a:buFont typeface="+mj-lt"/>
              <a:buAutoNum type="arabicPeriod" startAt="12"/>
            </a:pPr>
            <a:r>
              <a:rPr lang="en-US" sz="2000" dirty="0" smtClean="0"/>
              <a:t>git reset –hard (c)</a:t>
            </a:r>
          </a:p>
          <a:p>
            <a:pPr marL="457200" indent="-457200">
              <a:buFont typeface="+mj-lt"/>
              <a:buAutoNum type="arabicPeriod" startAt="12"/>
            </a:pPr>
            <a:r>
              <a:rPr lang="en-US" sz="2000" dirty="0" smtClean="0"/>
              <a:t>git merge feature –m “g”</a:t>
            </a:r>
          </a:p>
          <a:p>
            <a:pPr marL="457200" indent="-457200">
              <a:buFont typeface="+mj-lt"/>
              <a:buAutoNum type="arabicPeriod" startAt="12"/>
            </a:pPr>
            <a:endParaRPr lang="en-US" sz="2000" dirty="0" smtClean="0"/>
          </a:p>
        </p:txBody>
      </p:sp>
      <p:sp>
        <p:nvSpPr>
          <p:cNvPr id="29" name="TextBox 28"/>
          <p:cNvSpPr txBox="1"/>
          <p:nvPr/>
        </p:nvSpPr>
        <p:spPr>
          <a:xfrm>
            <a:off x="5483995" y="16764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endCxn id="20" idx="0"/>
          </p:cNvCxnSpPr>
          <p:nvPr/>
        </p:nvCxnSpPr>
        <p:spPr>
          <a:xfrm flipH="1">
            <a:off x="5804279" y="2045732"/>
            <a:ext cx="1074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457200" y="1447800"/>
            <a:ext cx="4114800" cy="139936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t>Since there is a linear path(</a:t>
            </a:r>
            <a:r>
              <a:rPr lang="en-US" sz="2000" b="1" dirty="0"/>
              <a:t>C -&gt; D -&gt; E</a:t>
            </a:r>
            <a:r>
              <a:rPr lang="en-US" sz="2000" b="1" dirty="0" smtClean="0"/>
              <a:t>) because there is no commits in master</a:t>
            </a:r>
          </a:p>
          <a:p>
            <a:pPr marL="0" indent="0">
              <a:buNone/>
            </a:pPr>
            <a:endParaRPr lang="en-US" sz="2000" b="1" dirty="0" smtClean="0"/>
          </a:p>
          <a:p>
            <a:pPr marL="0" indent="0">
              <a:buNone/>
            </a:pPr>
            <a:r>
              <a:rPr lang="en-US" sz="2000" b="1" dirty="0" smtClean="0"/>
              <a:t>All git has to do is fast-forward the current branch tip from C to E</a:t>
            </a:r>
          </a:p>
        </p:txBody>
      </p:sp>
      <p:sp>
        <p:nvSpPr>
          <p:cNvPr id="15" name="TextBox 14"/>
          <p:cNvSpPr txBox="1"/>
          <p:nvPr/>
        </p:nvSpPr>
        <p:spPr>
          <a:xfrm>
            <a:off x="6553200" y="3163671"/>
            <a:ext cx="2531334"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t>No new merge commits. </a:t>
            </a:r>
          </a:p>
          <a:p>
            <a:r>
              <a:rPr lang="en-US" dirty="0" smtClean="0"/>
              <a:t>ONE CLEAN LINE</a:t>
            </a:r>
          </a:p>
        </p:txBody>
      </p:sp>
      <p:sp>
        <p:nvSpPr>
          <p:cNvPr id="23" name="TextBox 22"/>
          <p:cNvSpPr txBox="1"/>
          <p:nvPr/>
        </p:nvSpPr>
        <p:spPr>
          <a:xfrm>
            <a:off x="7810494" y="6488668"/>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2878107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76200"/>
            <a:ext cx="8229600" cy="1143000"/>
          </a:xfrm>
        </p:spPr>
        <p:txBody>
          <a:bodyPr>
            <a:normAutofit/>
          </a:bodyPr>
          <a:lstStyle/>
          <a:p>
            <a:r>
              <a:rPr lang="en-US" dirty="0" smtClean="0"/>
              <a:t>Understanding Merge Graph</a:t>
            </a:r>
            <a:endParaRPr lang="en-US" dirty="0"/>
          </a:p>
        </p:txBody>
      </p:sp>
      <p:sp>
        <p:nvSpPr>
          <p:cNvPr id="5" name="Oval 4"/>
          <p:cNvSpPr/>
          <p:nvPr/>
        </p:nvSpPr>
        <p:spPr>
          <a:xfrm rot="16200000">
            <a:off x="1673539" y="5705394"/>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a:t>
            </a:r>
          </a:p>
        </p:txBody>
      </p:sp>
      <p:sp>
        <p:nvSpPr>
          <p:cNvPr id="6" name="Oval 5"/>
          <p:cNvSpPr/>
          <p:nvPr/>
        </p:nvSpPr>
        <p:spPr>
          <a:xfrm rot="16200000">
            <a:off x="1664332" y="4571600"/>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t>
            </a:r>
          </a:p>
        </p:txBody>
      </p:sp>
      <p:sp>
        <p:nvSpPr>
          <p:cNvPr id="7" name="Oval 6"/>
          <p:cNvSpPr/>
          <p:nvPr/>
        </p:nvSpPr>
        <p:spPr>
          <a:xfrm rot="16200000">
            <a:off x="1664332" y="342900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t>
            </a:r>
          </a:p>
        </p:txBody>
      </p:sp>
      <p:cxnSp>
        <p:nvCxnSpPr>
          <p:cNvPr id="13" name="Straight Arrow Connector 12"/>
          <p:cNvCxnSpPr>
            <a:stCxn id="6" idx="2"/>
            <a:endCxn id="5" idx="6"/>
          </p:cNvCxnSpPr>
          <p:nvPr/>
        </p:nvCxnSpPr>
        <p:spPr>
          <a:xfrm>
            <a:off x="2002628" y="5248194"/>
            <a:ext cx="9207" cy="45720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a:off x="2002628" y="4105593"/>
            <a:ext cx="0" cy="46600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28600" y="143739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22" name="Straight Arrow Connector 21"/>
          <p:cNvCxnSpPr>
            <a:stCxn id="20" idx="3"/>
            <a:endCxn id="26" idx="0"/>
          </p:cNvCxnSpPr>
          <p:nvPr/>
        </p:nvCxnSpPr>
        <p:spPr>
          <a:xfrm flipV="1">
            <a:off x="1321558" y="1633698"/>
            <a:ext cx="363648" cy="326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16200000">
            <a:off x="1676000" y="236220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a:t>
            </a:r>
          </a:p>
        </p:txBody>
      </p:sp>
      <p:sp>
        <p:nvSpPr>
          <p:cNvPr id="21" name="Rounded Rectangle 20"/>
          <p:cNvSpPr/>
          <p:nvPr/>
        </p:nvSpPr>
        <p:spPr>
          <a:xfrm rot="181075">
            <a:off x="2830699" y="1410777"/>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cxnSp>
        <p:nvCxnSpPr>
          <p:cNvPr id="24" name="Straight Arrow Connector 23"/>
          <p:cNvCxnSpPr>
            <a:stCxn id="21" idx="1"/>
            <a:endCxn id="26" idx="4"/>
          </p:cNvCxnSpPr>
          <p:nvPr/>
        </p:nvCxnSpPr>
        <p:spPr>
          <a:xfrm flipH="1">
            <a:off x="2361799" y="1611009"/>
            <a:ext cx="469658" cy="226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rot="16200000">
            <a:off x="1685207" y="129540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solidFill>
                  <a:schemeClr val="tx1"/>
                </a:solidFill>
              </a:rPr>
              <a:t>E</a:t>
            </a:r>
            <a:endParaRPr lang="en-US" dirty="0">
              <a:solidFill>
                <a:schemeClr val="tx1"/>
              </a:solidFill>
            </a:endParaRPr>
          </a:p>
        </p:txBody>
      </p:sp>
      <p:cxnSp>
        <p:nvCxnSpPr>
          <p:cNvPr id="27" name="Straight Arrow Connector 26"/>
          <p:cNvCxnSpPr>
            <a:stCxn id="16" idx="2"/>
            <a:endCxn id="7" idx="6"/>
          </p:cNvCxnSpPr>
          <p:nvPr/>
        </p:nvCxnSpPr>
        <p:spPr>
          <a:xfrm rot="16200000" flipH="1" flipV="1">
            <a:off x="1813359" y="3228062"/>
            <a:ext cx="390207" cy="1166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rot="16200000" flipH="1" flipV="1">
            <a:off x="1823797" y="2162494"/>
            <a:ext cx="390207" cy="920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8638" y="2209799"/>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0"/>
            <a:endCxn id="20" idx="2"/>
          </p:cNvCxnSpPr>
          <p:nvPr/>
        </p:nvCxnSpPr>
        <p:spPr>
          <a:xfrm flipH="1" flipV="1">
            <a:off x="775079" y="1895392"/>
            <a:ext cx="10741" cy="314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2" y="2185989"/>
            <a:ext cx="6129338"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6855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317704" y="914402"/>
            <a:ext cx="5801349" cy="1039091"/>
          </a:xfrm>
        </p:spPr>
        <p:txBody>
          <a:bodyPr>
            <a:noAutofit/>
          </a:bodyPr>
          <a:lstStyle/>
          <a:p>
            <a:pPr algn="r"/>
            <a:r>
              <a:rPr lang="en-US" sz="3600" dirty="0" smtClean="0"/>
              <a:t>Going back to the recursive strategy</a:t>
            </a:r>
            <a:endParaRPr lang="en-US" sz="3600" dirty="0"/>
          </a:p>
        </p:txBody>
      </p:sp>
      <p:sp>
        <p:nvSpPr>
          <p:cNvPr id="20" name="Rounded Rectangle 19"/>
          <p:cNvSpPr/>
          <p:nvPr/>
        </p:nvSpPr>
        <p:spPr>
          <a:xfrm>
            <a:off x="278642" y="818689"/>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sp>
        <p:nvSpPr>
          <p:cNvPr id="21" name="Rounded Rectangle 20"/>
          <p:cNvSpPr/>
          <p:nvPr/>
        </p:nvSpPr>
        <p:spPr>
          <a:xfrm>
            <a:off x="3479042" y="457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5" name="Oval 4"/>
          <p:cNvSpPr/>
          <p:nvPr/>
        </p:nvSpPr>
        <p:spPr>
          <a:xfrm rot="16200000">
            <a:off x="1838726" y="609189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rot="16200000">
            <a:off x="1830941" y="491841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t>
            </a:r>
          </a:p>
        </p:txBody>
      </p:sp>
      <p:sp>
        <p:nvSpPr>
          <p:cNvPr id="7" name="Oval 6"/>
          <p:cNvSpPr/>
          <p:nvPr/>
        </p:nvSpPr>
        <p:spPr>
          <a:xfrm rot="16200000">
            <a:off x="1830941" y="3744930"/>
            <a:ext cx="548396" cy="572143"/>
          </a:xfrm>
          <a:prstGeom prst="ellipse">
            <a:avLst/>
          </a:prstGeom>
          <a:solidFill>
            <a:schemeClr val="accent6">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t>
            </a:r>
          </a:p>
        </p:txBody>
      </p:sp>
      <p:cxnSp>
        <p:nvCxnSpPr>
          <p:cNvPr id="13" name="Straight Arrow Connector 12"/>
          <p:cNvCxnSpPr>
            <a:stCxn id="6" idx="2"/>
            <a:endCxn id="5" idx="6"/>
          </p:cNvCxnSpPr>
          <p:nvPr/>
        </p:nvCxnSpPr>
        <p:spPr>
          <a:xfrm rot="16200000" flipH="1">
            <a:off x="1796490" y="5787328"/>
            <a:ext cx="625084" cy="778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6"/>
          </p:cNvCxnSpPr>
          <p:nvPr/>
        </p:nvCxnSpPr>
        <p:spPr>
          <a:xfrm rot="16200000" flipH="1">
            <a:off x="1792598" y="4617740"/>
            <a:ext cx="625084"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16200000">
            <a:off x="2792530" y="2880260"/>
            <a:ext cx="548396" cy="57214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a:t>
            </a:r>
          </a:p>
        </p:txBody>
      </p:sp>
      <p:sp>
        <p:nvSpPr>
          <p:cNvPr id="26" name="Oval 25"/>
          <p:cNvSpPr/>
          <p:nvPr/>
        </p:nvSpPr>
        <p:spPr>
          <a:xfrm rot="16200000">
            <a:off x="2792530" y="1975030"/>
            <a:ext cx="548396" cy="572143"/>
          </a:xfrm>
          <a:prstGeom prst="ellipse">
            <a:avLst/>
          </a:prstGeom>
          <a:solidFill>
            <a:schemeClr val="accent6">
              <a:lumMod val="60000"/>
              <a:lumOff val="4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a:t>
            </a:r>
          </a:p>
        </p:txBody>
      </p:sp>
      <p:cxnSp>
        <p:nvCxnSpPr>
          <p:cNvPr id="27" name="Straight Arrow Connector 26"/>
          <p:cNvCxnSpPr>
            <a:stCxn id="16" idx="2"/>
          </p:cNvCxnSpPr>
          <p:nvPr/>
        </p:nvCxnSpPr>
        <p:spPr>
          <a:xfrm flipH="1">
            <a:off x="2307422" y="3440529"/>
            <a:ext cx="759307" cy="39658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6" idx="2"/>
            <a:endCxn id="16" idx="6"/>
          </p:cNvCxnSpPr>
          <p:nvPr/>
        </p:nvCxnSpPr>
        <p:spPr>
          <a:xfrm>
            <a:off x="3066729" y="2535299"/>
            <a:ext cx="0" cy="35683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16200000">
            <a:off x="1840674" y="2868731"/>
            <a:ext cx="548396" cy="572143"/>
          </a:xfrm>
          <a:prstGeom prst="ellipse">
            <a:avLst/>
          </a:prstGeom>
          <a:solidFill>
            <a:schemeClr val="accent6">
              <a:lumMod val="60000"/>
              <a:lumOff val="4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cxnSp>
        <p:nvCxnSpPr>
          <p:cNvPr id="3" name="Straight Arrow Connector 2"/>
          <p:cNvCxnSpPr>
            <a:stCxn id="23" idx="2"/>
            <a:endCxn id="7" idx="6"/>
          </p:cNvCxnSpPr>
          <p:nvPr/>
        </p:nvCxnSpPr>
        <p:spPr>
          <a:xfrm flipH="1">
            <a:off x="2105140" y="3429002"/>
            <a:ext cx="9733" cy="32780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rot="16200000">
            <a:off x="1848593" y="772886"/>
            <a:ext cx="548396" cy="57214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G</a:t>
            </a:r>
          </a:p>
        </p:txBody>
      </p:sp>
      <p:cxnSp>
        <p:nvCxnSpPr>
          <p:cNvPr id="8" name="Straight Arrow Connector 7"/>
          <p:cNvCxnSpPr>
            <a:stCxn id="25" idx="2"/>
            <a:endCxn id="23" idx="6"/>
          </p:cNvCxnSpPr>
          <p:nvPr/>
        </p:nvCxnSpPr>
        <p:spPr>
          <a:xfrm flipH="1">
            <a:off x="2114874" y="1333157"/>
            <a:ext cx="7919" cy="154744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26" idx="6"/>
          </p:cNvCxnSpPr>
          <p:nvPr/>
        </p:nvCxnSpPr>
        <p:spPr>
          <a:xfrm>
            <a:off x="2325076" y="1252846"/>
            <a:ext cx="741654" cy="734059"/>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3"/>
            <a:endCxn id="25" idx="0"/>
          </p:cNvCxnSpPr>
          <p:nvPr/>
        </p:nvCxnSpPr>
        <p:spPr>
          <a:xfrm>
            <a:off x="1371600" y="1047692"/>
            <a:ext cx="465120" cy="1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8679" y="2286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30" name="Straight Arrow Connector 29"/>
          <p:cNvCxnSpPr>
            <a:stCxn id="29" idx="2"/>
          </p:cNvCxnSpPr>
          <p:nvPr/>
        </p:nvCxnSpPr>
        <p:spPr>
          <a:xfrm flipH="1">
            <a:off x="825121" y="597932"/>
            <a:ext cx="1074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0"/>
            <a:endCxn id="26" idx="6"/>
          </p:cNvCxnSpPr>
          <p:nvPr/>
        </p:nvCxnSpPr>
        <p:spPr>
          <a:xfrm flipH="1">
            <a:off x="3066729" y="457202"/>
            <a:ext cx="958792" cy="152970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4038600" y="2105832"/>
            <a:ext cx="4876800" cy="427212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t>Recursive Strategy (or) 3-way merge</a:t>
            </a:r>
          </a:p>
          <a:p>
            <a:pPr marL="0" indent="0">
              <a:buNone/>
            </a:pPr>
            <a:r>
              <a:rPr lang="en-US" sz="2000" dirty="0" smtClean="0"/>
              <a:t>“</a:t>
            </a:r>
            <a:r>
              <a:rPr lang="en-US" sz="2000" i="1" dirty="0"/>
              <a:t>the commit on the branch you’re on isn’t a direct ancestor of the branch you’re merging in, Git has to do some work. In this case, Git does a simple three-way merge, using the two snapshots pointed to by the branch tips and the common ancestor of the two</a:t>
            </a:r>
            <a:r>
              <a:rPr lang="en-US" sz="2000" i="1" dirty="0" smtClean="0"/>
              <a:t>.</a:t>
            </a:r>
            <a:r>
              <a:rPr lang="en-US" sz="2000" dirty="0" smtClean="0"/>
              <a:t>”</a:t>
            </a:r>
          </a:p>
          <a:p>
            <a:pPr marL="0" indent="0">
              <a:buNone/>
            </a:pPr>
            <a:endParaRPr lang="en-US" sz="2000" b="1" dirty="0"/>
          </a:p>
          <a:p>
            <a:pPr marL="0" indent="0">
              <a:buNone/>
            </a:pPr>
            <a:r>
              <a:rPr lang="en-US" sz="2000" b="1" dirty="0" smtClean="0"/>
              <a:t>Git uses 3 commits to generate a merge commit</a:t>
            </a:r>
          </a:p>
          <a:p>
            <a:pPr marL="457200" indent="-457200">
              <a:buAutoNum type="arabicPeriod"/>
            </a:pPr>
            <a:r>
              <a:rPr lang="en-US" sz="2000" b="1" dirty="0" smtClean="0">
                <a:solidFill>
                  <a:srgbClr val="0070C0"/>
                </a:solidFill>
              </a:rPr>
              <a:t>Last commit of master</a:t>
            </a:r>
          </a:p>
          <a:p>
            <a:pPr marL="457200" indent="-457200">
              <a:buAutoNum type="arabicPeriod"/>
            </a:pPr>
            <a:r>
              <a:rPr lang="en-US" sz="2000" b="1" dirty="0" smtClean="0">
                <a:solidFill>
                  <a:srgbClr val="0070C0"/>
                </a:solidFill>
              </a:rPr>
              <a:t>Last commit of feature</a:t>
            </a:r>
          </a:p>
          <a:p>
            <a:pPr marL="457200" indent="-457200">
              <a:buAutoNum type="arabicPeriod"/>
            </a:pPr>
            <a:r>
              <a:rPr lang="en-US" sz="2000" b="1" dirty="0" smtClean="0"/>
              <a:t>Common ancestor commit (base commit)</a:t>
            </a:r>
          </a:p>
        </p:txBody>
      </p:sp>
    </p:spTree>
    <p:extLst>
      <p:ext uri="{BB962C8B-B14F-4D97-AF65-F5344CB8AC3E}">
        <p14:creationId xmlns:p14="http://schemas.microsoft.com/office/powerpoint/2010/main" val="29900435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branch</a:t>
            </a:r>
            <a:endParaRPr lang="en-US" dirty="0"/>
          </a:p>
        </p:txBody>
      </p:sp>
      <p:sp>
        <p:nvSpPr>
          <p:cNvPr id="3" name="Content Placeholder 2"/>
          <p:cNvSpPr>
            <a:spLocks noGrp="1"/>
          </p:cNvSpPr>
          <p:nvPr>
            <p:ph idx="1"/>
          </p:nvPr>
        </p:nvSpPr>
        <p:spPr/>
        <p:txBody>
          <a:bodyPr/>
          <a:lstStyle/>
          <a:p>
            <a:pPr marL="0" indent="0">
              <a:buNone/>
            </a:pPr>
            <a:r>
              <a:rPr lang="en-US" sz="2800" dirty="0" smtClean="0"/>
              <a:t>Once the branches are merged they can be deleted</a:t>
            </a:r>
            <a:endParaRPr lang="en-US" dirty="0" smtClean="0"/>
          </a:p>
          <a:p>
            <a:r>
              <a:rPr lang="en-US" sz="2400" b="1" dirty="0" smtClean="0"/>
              <a:t>Git branch --merged</a:t>
            </a:r>
          </a:p>
          <a:p>
            <a:pPr lvl="1"/>
            <a:r>
              <a:rPr lang="en-US" dirty="0" smtClean="0"/>
              <a:t>Show all the merged branches</a:t>
            </a:r>
          </a:p>
          <a:p>
            <a:r>
              <a:rPr lang="en-US" sz="2400" b="1" dirty="0" smtClean="0"/>
              <a:t>Git branch –d feature</a:t>
            </a:r>
          </a:p>
          <a:p>
            <a:pPr lvl="1"/>
            <a:r>
              <a:rPr lang="en-US" dirty="0"/>
              <a:t>Deletes the branch</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298" y="4276607"/>
            <a:ext cx="5787405" cy="174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12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terminology</a:t>
            </a:r>
            <a:endParaRPr lang="en-US" dirty="0"/>
          </a:p>
        </p:txBody>
      </p:sp>
      <p:pic>
        <p:nvPicPr>
          <p:cNvPr id="4" name="Picture 2" descr="Git Architechture - Git Tutorial - Edurek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91001" y="1447802"/>
            <a:ext cx="4827314"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57200" y="1600200"/>
            <a:ext cx="3810000" cy="5029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t>Working directory / Working tree</a:t>
            </a:r>
          </a:p>
          <a:p>
            <a:r>
              <a:rPr lang="en-US" sz="1800" dirty="0" smtClean="0"/>
              <a:t>Contains all the tracked and untracked files. This is also called as working-copy.</a:t>
            </a:r>
          </a:p>
          <a:p>
            <a:endParaRPr lang="en-US" sz="1800" dirty="0" smtClean="0"/>
          </a:p>
          <a:p>
            <a:pPr marL="0" indent="0">
              <a:buNone/>
            </a:pPr>
            <a:r>
              <a:rPr lang="en-US" sz="1800" b="1" dirty="0" smtClean="0"/>
              <a:t>Staging area / INDEX</a:t>
            </a:r>
          </a:p>
          <a:p>
            <a:r>
              <a:rPr lang="en-US" sz="1800" dirty="0" smtClean="0"/>
              <a:t>Contains all the committed files and all the ‘tracked modified’ files which are staged for commit is available here. Index is found in .</a:t>
            </a:r>
            <a:r>
              <a:rPr lang="en-US" sz="1800" dirty="0" err="1" smtClean="0"/>
              <a:t>git</a:t>
            </a:r>
            <a:r>
              <a:rPr lang="en-US" sz="1800" dirty="0" smtClean="0"/>
              <a:t>/index</a:t>
            </a:r>
          </a:p>
          <a:p>
            <a:endParaRPr lang="en-US" sz="1800" dirty="0" smtClean="0"/>
          </a:p>
          <a:p>
            <a:pPr marL="0" indent="0">
              <a:buNone/>
            </a:pPr>
            <a:r>
              <a:rPr lang="en-US" sz="1800" b="1" dirty="0" smtClean="0"/>
              <a:t>Repository / REPO</a:t>
            </a:r>
          </a:p>
          <a:p>
            <a:r>
              <a:rPr lang="en-US" sz="1800" dirty="0" smtClean="0"/>
              <a:t>There is a hidden folder .git. It’s a database containing complete copy of the project and data at each stage.</a:t>
            </a:r>
          </a:p>
          <a:p>
            <a:endParaRPr lang="en-US" sz="1800" dirty="0"/>
          </a:p>
          <a:p>
            <a:pPr marL="0" indent="0">
              <a:buNone/>
            </a:pPr>
            <a:r>
              <a:rPr lang="en-US" sz="1800" b="1" dirty="0"/>
              <a:t>Remote repository</a:t>
            </a:r>
          </a:p>
          <a:p>
            <a:r>
              <a:rPr lang="en-US" sz="1800" dirty="0" smtClean="0"/>
              <a:t>Remote file server that you use to share and store your code.</a:t>
            </a:r>
            <a:endParaRPr lang="en-US" sz="1800" dirty="0"/>
          </a:p>
        </p:txBody>
      </p:sp>
    </p:spTree>
    <p:extLst>
      <p:ext uri="{BB962C8B-B14F-4D97-AF65-F5344CB8AC3E}">
        <p14:creationId xmlns:p14="http://schemas.microsoft.com/office/powerpoint/2010/main" val="38485014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branch</a:t>
            </a:r>
            <a:endParaRPr lang="en-US" dirty="0"/>
          </a:p>
        </p:txBody>
      </p:sp>
      <p:sp>
        <p:nvSpPr>
          <p:cNvPr id="3" name="Content Placeholder 2"/>
          <p:cNvSpPr>
            <a:spLocks noGrp="1"/>
          </p:cNvSpPr>
          <p:nvPr>
            <p:ph idx="1"/>
          </p:nvPr>
        </p:nvSpPr>
        <p:spPr/>
        <p:txBody>
          <a:bodyPr/>
          <a:lstStyle/>
          <a:p>
            <a:pPr marL="0" indent="0">
              <a:buNone/>
            </a:pPr>
            <a:r>
              <a:rPr lang="en-US" sz="2800" dirty="0" smtClean="0"/>
              <a:t>NOTE:- Git will not allow a branch to be deleted if its not merged. Use the below command to forcibly delete the branch. </a:t>
            </a:r>
          </a:p>
          <a:p>
            <a:r>
              <a:rPr lang="en-US" sz="2800" dirty="0" smtClean="0"/>
              <a:t>git branch –</a:t>
            </a:r>
            <a:r>
              <a:rPr lang="en-US" sz="2800" b="1" dirty="0" smtClean="0"/>
              <a:t>D</a:t>
            </a:r>
            <a:r>
              <a:rPr lang="en-US" sz="2800" dirty="0" smtClean="0"/>
              <a:t> feature</a:t>
            </a:r>
            <a:endParaRPr lang="en-US" dirty="0"/>
          </a:p>
        </p:txBody>
      </p:sp>
    </p:spTree>
    <p:extLst>
      <p:ext uri="{BB962C8B-B14F-4D97-AF65-F5344CB8AC3E}">
        <p14:creationId xmlns:p14="http://schemas.microsoft.com/office/powerpoint/2010/main" val="10249384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stash during branch jumps</a:t>
            </a:r>
            <a:endParaRPr lang="en-US" dirty="0"/>
          </a:p>
        </p:txBody>
      </p:sp>
      <p:sp>
        <p:nvSpPr>
          <p:cNvPr id="3" name="Content Placeholder 2"/>
          <p:cNvSpPr>
            <a:spLocks noGrp="1"/>
          </p:cNvSpPr>
          <p:nvPr>
            <p:ph idx="1"/>
          </p:nvPr>
        </p:nvSpPr>
        <p:spPr/>
        <p:txBody>
          <a:bodyPr/>
          <a:lstStyle/>
          <a:p>
            <a:r>
              <a:rPr lang="en-US" dirty="0" smtClean="0"/>
              <a:t>Note:- If you have made some </a:t>
            </a:r>
            <a:r>
              <a:rPr lang="en-US" dirty="0" err="1" smtClean="0"/>
              <a:t>unstaged</a:t>
            </a:r>
            <a:r>
              <a:rPr lang="en-US" dirty="0" smtClean="0"/>
              <a:t> changes in the working directory and try to checkout to new branch. You will not be able to do it. During then use,</a:t>
            </a:r>
          </a:p>
          <a:p>
            <a:endParaRPr lang="en-US" dirty="0"/>
          </a:p>
          <a:p>
            <a:r>
              <a:rPr lang="en-US" b="1" dirty="0" smtClean="0"/>
              <a:t>git stash</a:t>
            </a:r>
          </a:p>
        </p:txBody>
      </p:sp>
    </p:spTree>
    <p:extLst>
      <p:ext uri="{BB962C8B-B14F-4D97-AF65-F5344CB8AC3E}">
        <p14:creationId xmlns:p14="http://schemas.microsoft.com/office/powerpoint/2010/main" val="14210260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a:t>
            </a:r>
            <a:r>
              <a:rPr lang="en-US" dirty="0" err="1" smtClean="0"/>
              <a:t>reflog</a:t>
            </a:r>
            <a:endParaRPr lang="en-US" dirty="0"/>
          </a:p>
        </p:txBody>
      </p:sp>
      <p:sp>
        <p:nvSpPr>
          <p:cNvPr id="3" name="Content Placeholder 2"/>
          <p:cNvSpPr>
            <a:spLocks noGrp="1"/>
          </p:cNvSpPr>
          <p:nvPr>
            <p:ph idx="1"/>
          </p:nvPr>
        </p:nvSpPr>
        <p:spPr>
          <a:xfrm>
            <a:off x="457200" y="1373904"/>
            <a:ext cx="8229600" cy="4978559"/>
          </a:xfrm>
        </p:spPr>
        <p:txBody>
          <a:bodyPr>
            <a:normAutofit fontScale="62500" lnSpcReduction="20000"/>
          </a:bodyPr>
          <a:lstStyle/>
          <a:p>
            <a:r>
              <a:rPr lang="en-US" dirty="0"/>
              <a:t>Git keeps track of updates to the tip of branches using a mechanism called reference logs, or "</a:t>
            </a:r>
            <a:r>
              <a:rPr lang="en-US" dirty="0" err="1"/>
              <a:t>reflogs</a:t>
            </a:r>
            <a:r>
              <a:rPr lang="en-US" dirty="0" smtClean="0"/>
              <a:t>.“</a:t>
            </a:r>
          </a:p>
          <a:p>
            <a:endParaRPr lang="en-US" dirty="0"/>
          </a:p>
          <a:p>
            <a:r>
              <a:rPr lang="en-US" dirty="0" err="1"/>
              <a:t>Reflogs</a:t>
            </a:r>
            <a:r>
              <a:rPr lang="en-US" dirty="0"/>
              <a:t> track when Git refs were updated in the local repository. </a:t>
            </a:r>
            <a:endParaRPr lang="en-US" dirty="0" smtClean="0"/>
          </a:p>
          <a:p>
            <a:endParaRPr lang="en-US" dirty="0"/>
          </a:p>
          <a:p>
            <a:r>
              <a:rPr lang="en-US" dirty="0"/>
              <a:t>Git refs are updated when below commands are </a:t>
            </a:r>
            <a:r>
              <a:rPr lang="en-US" dirty="0" smtClean="0"/>
              <a:t>executed</a:t>
            </a:r>
          </a:p>
          <a:p>
            <a:pPr lvl="1"/>
            <a:r>
              <a:rPr lang="en-US" dirty="0" smtClean="0"/>
              <a:t>Git checkout</a:t>
            </a:r>
          </a:p>
          <a:p>
            <a:pPr lvl="1"/>
            <a:r>
              <a:rPr lang="en-US" dirty="0" smtClean="0"/>
              <a:t>Git reset</a:t>
            </a:r>
          </a:p>
          <a:p>
            <a:pPr lvl="1"/>
            <a:r>
              <a:rPr lang="en-US" dirty="0" smtClean="0"/>
              <a:t>Git merge</a:t>
            </a:r>
          </a:p>
          <a:p>
            <a:pPr lvl="1"/>
            <a:endParaRPr lang="en-US" dirty="0" smtClean="0"/>
          </a:p>
          <a:p>
            <a:r>
              <a:rPr lang="en-US" dirty="0" smtClean="0"/>
              <a:t>Common </a:t>
            </a:r>
            <a:r>
              <a:rPr lang="en-US" dirty="0" err="1" smtClean="0"/>
              <a:t>reflog</a:t>
            </a:r>
            <a:r>
              <a:rPr lang="en-US" dirty="0" smtClean="0"/>
              <a:t> commands are</a:t>
            </a:r>
          </a:p>
          <a:p>
            <a:pPr lvl="1"/>
            <a:r>
              <a:rPr lang="en-US" dirty="0"/>
              <a:t>git </a:t>
            </a:r>
            <a:r>
              <a:rPr lang="en-US" dirty="0" err="1" smtClean="0"/>
              <a:t>reflog</a:t>
            </a:r>
            <a:r>
              <a:rPr lang="en-US" dirty="0" smtClean="0"/>
              <a:t>  </a:t>
            </a:r>
            <a:r>
              <a:rPr lang="en-US" dirty="0" smtClean="0">
                <a:sym typeface="Wingdings" pitchFamily="2" charset="2"/>
              </a:rPr>
              <a:t> git </a:t>
            </a:r>
            <a:r>
              <a:rPr lang="en-US" dirty="0" err="1" smtClean="0">
                <a:sym typeface="Wingdings" pitchFamily="2" charset="2"/>
              </a:rPr>
              <a:t>reflog</a:t>
            </a:r>
            <a:r>
              <a:rPr lang="en-US" dirty="0" smtClean="0">
                <a:sym typeface="Wingdings" pitchFamily="2" charset="2"/>
              </a:rPr>
              <a:t> show HEAD</a:t>
            </a:r>
          </a:p>
          <a:p>
            <a:pPr lvl="1"/>
            <a:r>
              <a:rPr lang="en-US" dirty="0" smtClean="0">
                <a:sym typeface="Wingdings" pitchFamily="2" charset="2"/>
              </a:rPr>
              <a:t>Git </a:t>
            </a:r>
            <a:r>
              <a:rPr lang="en-US" dirty="0" err="1" smtClean="0">
                <a:sym typeface="Wingdings" pitchFamily="2" charset="2"/>
              </a:rPr>
              <a:t>reflog</a:t>
            </a:r>
            <a:r>
              <a:rPr lang="en-US" dirty="0" smtClean="0">
                <a:sym typeface="Wingdings" pitchFamily="2" charset="2"/>
              </a:rPr>
              <a:t> show &lt;&lt;branch&gt;&gt;</a:t>
            </a:r>
          </a:p>
          <a:p>
            <a:pPr lvl="1"/>
            <a:r>
              <a:rPr lang="en-US" dirty="0" smtClean="0">
                <a:sym typeface="Wingdings" pitchFamily="2" charset="2"/>
              </a:rPr>
              <a:t>Git </a:t>
            </a:r>
            <a:r>
              <a:rPr lang="en-US" dirty="0" err="1" smtClean="0">
                <a:sym typeface="Wingdings" pitchFamily="2" charset="2"/>
              </a:rPr>
              <a:t>reflog</a:t>
            </a:r>
            <a:r>
              <a:rPr lang="en-US" dirty="0" smtClean="0">
                <a:sym typeface="Wingdings" pitchFamily="2" charset="2"/>
              </a:rPr>
              <a:t> stash</a:t>
            </a:r>
          </a:p>
          <a:p>
            <a:pPr lvl="1"/>
            <a:endParaRPr lang="en-US" dirty="0">
              <a:sym typeface="Wingdings" pitchFamily="2" charset="2"/>
            </a:endParaRPr>
          </a:p>
          <a:p>
            <a:r>
              <a:rPr lang="en-US" dirty="0" err="1" smtClean="0">
                <a:sym typeface="Wingdings" pitchFamily="2" charset="2"/>
              </a:rPr>
              <a:t>Reflog</a:t>
            </a:r>
            <a:r>
              <a:rPr lang="en-US" dirty="0" smtClean="0">
                <a:sym typeface="Wingdings" pitchFamily="2" charset="2"/>
              </a:rPr>
              <a:t> keeps information only for 30/90 days as per global </a:t>
            </a:r>
            <a:r>
              <a:rPr lang="en-US" dirty="0" err="1" smtClean="0">
                <a:sym typeface="Wingdings" pitchFamily="2" charset="2"/>
              </a:rPr>
              <a:t>config</a:t>
            </a:r>
            <a:r>
              <a:rPr lang="en-US" dirty="0" smtClean="0">
                <a:sym typeface="Wingdings" pitchFamily="2" charset="2"/>
              </a:rPr>
              <a:t> settings.</a:t>
            </a:r>
            <a:endParaRPr lang="en-US" dirty="0"/>
          </a:p>
        </p:txBody>
      </p:sp>
    </p:spTree>
    <p:extLst>
      <p:ext uri="{BB962C8B-B14F-4D97-AF65-F5344CB8AC3E}">
        <p14:creationId xmlns:p14="http://schemas.microsoft.com/office/powerpoint/2010/main" val="34477182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a:t>
            </a:r>
            <a:r>
              <a:rPr lang="en-US" dirty="0" err="1"/>
              <a:t>reflog</a:t>
            </a:r>
            <a:endParaRPr lang="en-US" dirty="0"/>
          </a:p>
        </p:txBody>
      </p:sp>
      <p:sp>
        <p:nvSpPr>
          <p:cNvPr id="3" name="Content Placeholder 2"/>
          <p:cNvSpPr>
            <a:spLocks noGrp="1"/>
          </p:cNvSpPr>
          <p:nvPr>
            <p:ph idx="1"/>
          </p:nvPr>
        </p:nvSpPr>
        <p:spPr>
          <a:xfrm>
            <a:off x="457200" y="1600202"/>
            <a:ext cx="3657600" cy="4525963"/>
          </a:xfrm>
        </p:spPr>
        <p:txBody>
          <a:bodyPr>
            <a:normAutofit fontScale="92500"/>
          </a:bodyPr>
          <a:lstStyle/>
          <a:p>
            <a:r>
              <a:rPr lang="en-US" sz="2400" dirty="0" smtClean="0"/>
              <a:t>Using hash from </a:t>
            </a:r>
            <a:r>
              <a:rPr lang="en-US" sz="2400" dirty="0" err="1" smtClean="0"/>
              <a:t>reflog</a:t>
            </a:r>
            <a:r>
              <a:rPr lang="en-US" sz="2400" dirty="0" smtClean="0"/>
              <a:t> even reset—hard can be backed out.</a:t>
            </a:r>
          </a:p>
          <a:p>
            <a:endParaRPr lang="en-US" sz="2400" dirty="0"/>
          </a:p>
          <a:p>
            <a:pPr marL="0" indent="0">
              <a:buNone/>
            </a:pPr>
            <a:r>
              <a:rPr lang="en-US" sz="2400" b="1" dirty="0" smtClean="0"/>
              <a:t>Scenario</a:t>
            </a:r>
          </a:p>
          <a:p>
            <a:r>
              <a:rPr lang="en-US" sz="2400" dirty="0" smtClean="0"/>
              <a:t> We have added 3 files in 3 commits and did a reset—hard to second commit. </a:t>
            </a:r>
          </a:p>
          <a:p>
            <a:r>
              <a:rPr lang="en-US" sz="2400" dirty="0" smtClean="0"/>
              <a:t>After looking at hash from </a:t>
            </a:r>
            <a:r>
              <a:rPr lang="en-US" sz="2400" dirty="0" err="1" smtClean="0"/>
              <a:t>reflog</a:t>
            </a:r>
            <a:r>
              <a:rPr lang="en-US" sz="2400" dirty="0" smtClean="0"/>
              <a:t>, we did again a reset—hard to third commit.</a:t>
            </a:r>
            <a:endParaRPr lang="en-US" sz="2400" dirty="0"/>
          </a:p>
        </p:txBody>
      </p:sp>
      <p:grpSp>
        <p:nvGrpSpPr>
          <p:cNvPr id="4" name="Group 3"/>
          <p:cNvGrpSpPr/>
          <p:nvPr/>
        </p:nvGrpSpPr>
        <p:grpSpPr>
          <a:xfrm>
            <a:off x="4213515" y="1371600"/>
            <a:ext cx="4701886" cy="5121796"/>
            <a:chOff x="-3276600" y="152400"/>
            <a:chExt cx="5172075" cy="5633976"/>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1123"/>
            <a:stretch/>
          </p:blipFill>
          <p:spPr bwMode="auto">
            <a:xfrm>
              <a:off x="-3276600" y="4560125"/>
              <a:ext cx="5172075" cy="122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2147"/>
            <a:stretch/>
          </p:blipFill>
          <p:spPr bwMode="auto">
            <a:xfrm>
              <a:off x="-3276600" y="152400"/>
              <a:ext cx="5172075" cy="440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8702664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3" name="Content Placeholder 2"/>
          <p:cNvSpPr>
            <a:spLocks noGrp="1"/>
          </p:cNvSpPr>
          <p:nvPr>
            <p:ph idx="1"/>
          </p:nvPr>
        </p:nvSpPr>
        <p:spPr/>
        <p:txBody>
          <a:bodyPr>
            <a:normAutofit fontScale="77500" lnSpcReduction="20000"/>
          </a:bodyPr>
          <a:lstStyle/>
          <a:p>
            <a:r>
              <a:rPr lang="en-US" dirty="0"/>
              <a:t>Rebase means take series of commits and changes its base. </a:t>
            </a:r>
          </a:p>
          <a:p>
            <a:endParaRPr lang="en-US" dirty="0" smtClean="0"/>
          </a:p>
          <a:p>
            <a:r>
              <a:rPr lang="en-US" dirty="0" smtClean="0"/>
              <a:t>This command will </a:t>
            </a:r>
            <a:r>
              <a:rPr lang="en-US" dirty="0"/>
              <a:t>merge another branch into the branch where you are currently working, and move all of the local commits that are ahead of the rebased branch to the top of the history on that </a:t>
            </a:r>
            <a:r>
              <a:rPr lang="en-US" dirty="0" smtClean="0"/>
              <a:t>branch</a:t>
            </a:r>
          </a:p>
          <a:p>
            <a:endParaRPr lang="en-US" dirty="0"/>
          </a:p>
          <a:p>
            <a:r>
              <a:rPr lang="en-US" dirty="0" smtClean="0"/>
              <a:t>Man </a:t>
            </a:r>
            <a:r>
              <a:rPr lang="en-US" dirty="0"/>
              <a:t>page: “git rebase: Forward-port local commits to the updated upstream head</a:t>
            </a:r>
            <a:r>
              <a:rPr lang="en-US" dirty="0" smtClean="0"/>
              <a:t>”.</a:t>
            </a:r>
          </a:p>
          <a:p>
            <a:endParaRPr lang="en-US" dirty="0"/>
          </a:p>
          <a:p>
            <a:r>
              <a:rPr lang="en-US" dirty="0" smtClean="0"/>
              <a:t>Use rebase only locally on unpublished commits.</a:t>
            </a:r>
          </a:p>
          <a:p>
            <a:endParaRPr lang="en-US" dirty="0"/>
          </a:p>
        </p:txBody>
      </p:sp>
    </p:spTree>
    <p:extLst>
      <p:ext uri="{BB962C8B-B14F-4D97-AF65-F5344CB8AC3E}">
        <p14:creationId xmlns:p14="http://schemas.microsoft.com/office/powerpoint/2010/main" val="31270488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b="1" dirty="0" smtClean="0">
                <a:solidFill>
                  <a:srgbClr val="C00000"/>
                </a:solidFill>
              </a:rPr>
              <a:t>Git </a:t>
            </a:r>
            <a:r>
              <a:rPr lang="en-US" sz="1600" b="1" dirty="0">
                <a:solidFill>
                  <a:srgbClr val="C00000"/>
                </a:solidFill>
              </a:rPr>
              <a:t>checks which is the latest commit both branch have in common(ancestor</a:t>
            </a:r>
            <a:r>
              <a:rPr lang="en-US" sz="1600" b="1" dirty="0" smtClean="0">
                <a:solidFill>
                  <a:srgbClr val="C00000"/>
                </a:solidFill>
              </a:rPr>
              <a:t>)</a:t>
            </a:r>
          </a:p>
          <a:p>
            <a:pPr>
              <a:buAutoNum type="arabicPeriod"/>
            </a:pPr>
            <a:r>
              <a:rPr lang="en-US" sz="1600" dirty="0"/>
              <a:t>Git looks at the current branch and see's what has changed and saves it internally and removes it</a:t>
            </a:r>
            <a:r>
              <a:rPr lang="en-US" sz="1600" dirty="0" smtClean="0"/>
              <a:t>.</a:t>
            </a:r>
          </a:p>
          <a:p>
            <a:pPr>
              <a:buAutoNum type="arabicPeriod"/>
            </a:pPr>
            <a:r>
              <a:rPr lang="en-US" sz="1600" dirty="0"/>
              <a:t>Git gets the feature branch commits and applies on top of master(</a:t>
            </a:r>
            <a:r>
              <a:rPr lang="en-US" sz="1600" dirty="0" err="1"/>
              <a:t>ie</a:t>
            </a:r>
            <a:r>
              <a:rPr lang="en-US" sz="1600" dirty="0"/>
              <a:t>., on top of </a:t>
            </a:r>
            <a:r>
              <a:rPr lang="en-US" sz="1600" dirty="0" smtClean="0"/>
              <a:t>ancestor </a:t>
            </a:r>
            <a:r>
              <a:rPr lang="en-US" sz="1600" dirty="0"/>
              <a:t>commits). Now both the branch will look the same</a:t>
            </a:r>
            <a:r>
              <a:rPr lang="en-US" sz="1600" dirty="0" smtClean="0"/>
              <a:t>.</a:t>
            </a:r>
          </a:p>
          <a:p>
            <a:pPr>
              <a:buFont typeface="Arial" pitchFamily="34" charset="0"/>
              <a:buAutoNum type="arabicPeriod"/>
            </a:pPr>
            <a:r>
              <a:rPr lang="en-US" sz="1600" dirty="0"/>
              <a:t>Next git applies the master commits which it had saved </a:t>
            </a:r>
            <a:r>
              <a:rPr lang="en-US" sz="1600" dirty="0" smtClean="0"/>
              <a:t>internally </a:t>
            </a:r>
            <a:r>
              <a:rPr lang="en-US" sz="1600" dirty="0"/>
              <a:t>on top of feature branch commits. </a:t>
            </a:r>
          </a:p>
        </p:txBody>
      </p:sp>
      <p:sp>
        <p:nvSpPr>
          <p:cNvPr id="4" name="Oval 3"/>
          <p:cNvSpPr/>
          <p:nvPr/>
        </p:nvSpPr>
        <p:spPr>
          <a:xfrm>
            <a:off x="2278257" y="43401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3488249"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 name="Oval 5"/>
          <p:cNvSpPr/>
          <p:nvPr/>
        </p:nvSpPr>
        <p:spPr>
          <a:xfrm>
            <a:off x="4698243" y="4330932"/>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7" name="Straight Arrow Connector 6"/>
          <p:cNvCxnSpPr>
            <a:stCxn id="5" idx="2"/>
            <a:endCxn id="4" idx="6"/>
          </p:cNvCxnSpPr>
          <p:nvPr/>
        </p:nvCxnSpPr>
        <p:spPr>
          <a:xfrm flipH="1">
            <a:off x="2954849" y="4669229"/>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5" idx="6"/>
          </p:cNvCxnSpPr>
          <p:nvPr/>
        </p:nvCxnSpPr>
        <p:spPr>
          <a:xfrm flipH="1">
            <a:off x="4164842" y="4669227"/>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612642" y="3656798"/>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0" name="Straight Arrow Connector 9"/>
          <p:cNvCxnSpPr>
            <a:stCxn id="9" idx="2"/>
            <a:endCxn id="15" idx="0"/>
          </p:cNvCxnSpPr>
          <p:nvPr/>
        </p:nvCxnSpPr>
        <p:spPr>
          <a:xfrm>
            <a:off x="6159122" y="4114802"/>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65043"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2" name="Rounded Rectangle 11"/>
          <p:cNvSpPr/>
          <p:nvPr/>
        </p:nvSpPr>
        <p:spPr>
          <a:xfrm>
            <a:off x="6679442" y="6172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3" name="Oval 12"/>
          <p:cNvSpPr/>
          <p:nvPr/>
        </p:nvSpPr>
        <p:spPr>
          <a:xfrm>
            <a:off x="6881884"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4" name="Straight Arrow Connector 13"/>
          <p:cNvCxnSpPr>
            <a:stCxn id="13" idx="2"/>
            <a:endCxn id="11" idx="6"/>
          </p:cNvCxnSpPr>
          <p:nvPr/>
        </p:nvCxnSpPr>
        <p:spPr>
          <a:xfrm flipH="1">
            <a:off x="6441636" y="5605304"/>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850449" y="43526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16" name="Straight Arrow Connector 15"/>
          <p:cNvCxnSpPr>
            <a:stCxn id="15" idx="2"/>
            <a:endCxn id="6" idx="6"/>
          </p:cNvCxnSpPr>
          <p:nvPr/>
        </p:nvCxnSpPr>
        <p:spPr>
          <a:xfrm flipH="1" flipV="1">
            <a:off x="5374836" y="4669229"/>
            <a:ext cx="475614" cy="2167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12679" y="30480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18" name="Straight Arrow Connector 17"/>
          <p:cNvCxnSpPr>
            <a:stCxn id="17" idx="2"/>
            <a:endCxn id="9" idx="0"/>
          </p:cNvCxnSpPr>
          <p:nvPr/>
        </p:nvCxnSpPr>
        <p:spPr>
          <a:xfrm flipH="1">
            <a:off x="6159121" y="3417332"/>
            <a:ext cx="10740" cy="23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a:endCxn id="6" idx="5"/>
          </p:cNvCxnSpPr>
          <p:nvPr/>
        </p:nvCxnSpPr>
        <p:spPr>
          <a:xfrm flipH="1" flipV="1">
            <a:off x="5275751" y="4908438"/>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13" idx="4"/>
          </p:cNvCxnSpPr>
          <p:nvPr/>
        </p:nvCxnSpPr>
        <p:spPr>
          <a:xfrm flipH="1" flipV="1">
            <a:off x="7220181" y="5943600"/>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7239000" y="1431346"/>
            <a:ext cx="1873643" cy="184525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2000" b="1" dirty="0" smtClean="0"/>
              <a:t>Have this in mind</a:t>
            </a:r>
          </a:p>
          <a:p>
            <a:pPr marL="0" indent="0" algn="r">
              <a:buFont typeface="Arial" pitchFamily="34" charset="0"/>
              <a:buNone/>
            </a:pPr>
            <a:r>
              <a:rPr lang="en-US" sz="2000" dirty="0" smtClean="0"/>
              <a:t>A is B’s base</a:t>
            </a:r>
          </a:p>
          <a:p>
            <a:pPr marL="0" indent="0" algn="r">
              <a:buFont typeface="Arial" pitchFamily="34" charset="0"/>
              <a:buNone/>
            </a:pPr>
            <a:r>
              <a:rPr lang="en-US" sz="2000" dirty="0" smtClean="0"/>
              <a:t>B is C’s base</a:t>
            </a:r>
          </a:p>
          <a:p>
            <a:pPr marL="0" indent="0" algn="r">
              <a:buFont typeface="Arial" pitchFamily="34" charset="0"/>
              <a:buNone/>
            </a:pPr>
            <a:r>
              <a:rPr lang="en-US" sz="2000" dirty="0" smtClean="0"/>
              <a:t>C is F’s base </a:t>
            </a:r>
          </a:p>
          <a:p>
            <a:pPr marL="0" indent="0" algn="r">
              <a:buFont typeface="Arial" pitchFamily="34" charset="0"/>
              <a:buNone/>
            </a:pPr>
            <a:r>
              <a:rPr lang="en-US" sz="2000" dirty="0" smtClean="0"/>
              <a:t>C is D’s base</a:t>
            </a:r>
          </a:p>
          <a:p>
            <a:pPr marL="0" indent="0" algn="r">
              <a:buFont typeface="Arial" pitchFamily="34" charset="0"/>
              <a:buNone/>
            </a:pPr>
            <a:r>
              <a:rPr lang="en-US" sz="2000" dirty="0" smtClean="0"/>
              <a:t>D is E’s base</a:t>
            </a:r>
            <a:endParaRPr lang="en-US" sz="2000" dirty="0"/>
          </a:p>
        </p:txBody>
      </p:sp>
      <p:sp>
        <p:nvSpPr>
          <p:cNvPr id="28"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master</a:t>
            </a:r>
          </a:p>
          <a:p>
            <a:pPr marL="0" indent="0">
              <a:buFont typeface="Arial" pitchFamily="34" charset="0"/>
              <a:buNone/>
            </a:pPr>
            <a:r>
              <a:rPr lang="en-US" sz="1600" dirty="0" smtClean="0"/>
              <a:t>git rebase feature </a:t>
            </a:r>
            <a:endParaRPr lang="en-US" sz="1600" dirty="0"/>
          </a:p>
        </p:txBody>
      </p:sp>
      <p:sp>
        <p:nvSpPr>
          <p:cNvPr id="25"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1" name="TextBox 20"/>
          <p:cNvSpPr txBox="1"/>
          <p:nvPr/>
        </p:nvSpPr>
        <p:spPr>
          <a:xfrm>
            <a:off x="102358" y="6096000"/>
            <a:ext cx="5536442" cy="738664"/>
          </a:xfrm>
          <a:prstGeom prst="rect">
            <a:avLst/>
          </a:prstGeom>
          <a:noFill/>
        </p:spPr>
        <p:txBody>
          <a:bodyPr wrap="square" rtlCol="0">
            <a:spAutoFit/>
          </a:bodyPr>
          <a:lstStyle/>
          <a:p>
            <a:r>
              <a:rPr lang="en-US" sz="1400" b="1" dirty="0" smtClean="0"/>
              <a:t>Result of above commands would be : </a:t>
            </a:r>
          </a:p>
          <a:p>
            <a:r>
              <a:rPr lang="en-US" sz="1400" dirty="0" smtClean="0"/>
              <a:t>Rebase current branch(master) on top of feature basically it will put commit F after E</a:t>
            </a:r>
            <a:endParaRPr lang="en-US" sz="1400" dirty="0"/>
          </a:p>
        </p:txBody>
      </p:sp>
    </p:spTree>
    <p:extLst>
      <p:ext uri="{BB962C8B-B14F-4D97-AF65-F5344CB8AC3E}">
        <p14:creationId xmlns:p14="http://schemas.microsoft.com/office/powerpoint/2010/main" val="40702831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dirty="0"/>
              <a:t>Git checks which is the latest commit both branch have in common(ancestor)</a:t>
            </a:r>
          </a:p>
          <a:p>
            <a:pPr>
              <a:buAutoNum type="arabicPeriod"/>
            </a:pPr>
            <a:r>
              <a:rPr lang="en-US" sz="1600" b="1" dirty="0">
                <a:solidFill>
                  <a:srgbClr val="C00000"/>
                </a:solidFill>
              </a:rPr>
              <a:t>Git looks at the current branch and see's what has changed and saves it internally </a:t>
            </a:r>
            <a:r>
              <a:rPr lang="en-US" sz="1600" b="1" dirty="0"/>
              <a:t>and removes it</a:t>
            </a:r>
            <a:r>
              <a:rPr lang="en-US" sz="1600" b="1" dirty="0" smtClean="0">
                <a:solidFill>
                  <a:srgbClr val="C00000"/>
                </a:solidFill>
              </a:rPr>
              <a:t>.</a:t>
            </a:r>
          </a:p>
          <a:p>
            <a:pPr>
              <a:buAutoNum type="arabicPeriod"/>
            </a:pPr>
            <a:r>
              <a:rPr lang="en-US" sz="1600" dirty="0"/>
              <a:t>Git gets the feature branch commits and applies on top of master(</a:t>
            </a:r>
            <a:r>
              <a:rPr lang="en-US" sz="1600" dirty="0" err="1"/>
              <a:t>ie</a:t>
            </a:r>
            <a:r>
              <a:rPr lang="en-US" sz="1600" dirty="0"/>
              <a:t>., on top of </a:t>
            </a:r>
            <a:r>
              <a:rPr lang="en-US" sz="1600" dirty="0" smtClean="0"/>
              <a:t>ancestor </a:t>
            </a:r>
            <a:r>
              <a:rPr lang="en-US" sz="1600" dirty="0"/>
              <a:t>commits). Now both the branch will look the same</a:t>
            </a:r>
            <a:r>
              <a:rPr lang="en-US" sz="1600" dirty="0" smtClean="0"/>
              <a:t>.</a:t>
            </a:r>
          </a:p>
          <a:p>
            <a:pPr>
              <a:buFont typeface="Arial" pitchFamily="34" charset="0"/>
              <a:buAutoNum type="arabicPeriod"/>
            </a:pPr>
            <a:r>
              <a:rPr lang="en-US" sz="1600" dirty="0"/>
              <a:t>Next git applies the master commits which it had saved </a:t>
            </a:r>
            <a:r>
              <a:rPr lang="en-US" sz="1600" dirty="0" smtClean="0"/>
              <a:t>internally </a:t>
            </a:r>
            <a:r>
              <a:rPr lang="en-US" sz="1600" dirty="0"/>
              <a:t>on top of feature branch commits. </a:t>
            </a:r>
          </a:p>
        </p:txBody>
      </p:sp>
      <p:sp>
        <p:nvSpPr>
          <p:cNvPr id="4" name="Oval 3"/>
          <p:cNvSpPr/>
          <p:nvPr/>
        </p:nvSpPr>
        <p:spPr>
          <a:xfrm>
            <a:off x="2278257" y="43401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3488249"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 name="Oval 5"/>
          <p:cNvSpPr/>
          <p:nvPr/>
        </p:nvSpPr>
        <p:spPr>
          <a:xfrm>
            <a:off x="4698243"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7" name="Straight Arrow Connector 6"/>
          <p:cNvCxnSpPr>
            <a:stCxn id="5" idx="2"/>
            <a:endCxn id="4" idx="6"/>
          </p:cNvCxnSpPr>
          <p:nvPr/>
        </p:nvCxnSpPr>
        <p:spPr>
          <a:xfrm flipH="1">
            <a:off x="2954849" y="4669229"/>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5" idx="6"/>
          </p:cNvCxnSpPr>
          <p:nvPr/>
        </p:nvCxnSpPr>
        <p:spPr>
          <a:xfrm flipH="1">
            <a:off x="4164842" y="4669227"/>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612642" y="3656798"/>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0" name="Straight Arrow Connector 9"/>
          <p:cNvCxnSpPr>
            <a:stCxn id="9" idx="2"/>
            <a:endCxn id="15" idx="0"/>
          </p:cNvCxnSpPr>
          <p:nvPr/>
        </p:nvCxnSpPr>
        <p:spPr>
          <a:xfrm>
            <a:off x="6159122" y="4114802"/>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65043"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2" name="Rounded Rectangle 11"/>
          <p:cNvSpPr/>
          <p:nvPr/>
        </p:nvSpPr>
        <p:spPr>
          <a:xfrm>
            <a:off x="6679442" y="6172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3" name="Oval 12"/>
          <p:cNvSpPr/>
          <p:nvPr/>
        </p:nvSpPr>
        <p:spPr>
          <a:xfrm>
            <a:off x="6881884"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4" name="Straight Arrow Connector 13"/>
          <p:cNvCxnSpPr>
            <a:stCxn id="13" idx="2"/>
            <a:endCxn id="11" idx="6"/>
          </p:cNvCxnSpPr>
          <p:nvPr/>
        </p:nvCxnSpPr>
        <p:spPr>
          <a:xfrm flipH="1">
            <a:off x="6441636" y="5605304"/>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850449" y="4352609"/>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cxnSp>
        <p:nvCxnSpPr>
          <p:cNvPr id="16" name="Straight Arrow Connector 15"/>
          <p:cNvCxnSpPr>
            <a:stCxn id="15" idx="2"/>
            <a:endCxn id="6" idx="6"/>
          </p:cNvCxnSpPr>
          <p:nvPr/>
        </p:nvCxnSpPr>
        <p:spPr>
          <a:xfrm flipH="1" flipV="1">
            <a:off x="5374836" y="4669229"/>
            <a:ext cx="475614" cy="21677"/>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12679" y="30480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18" name="Straight Arrow Connector 17"/>
          <p:cNvCxnSpPr>
            <a:stCxn id="17" idx="2"/>
            <a:endCxn id="9" idx="0"/>
          </p:cNvCxnSpPr>
          <p:nvPr/>
        </p:nvCxnSpPr>
        <p:spPr>
          <a:xfrm flipH="1">
            <a:off x="6159121" y="3417332"/>
            <a:ext cx="10740" cy="23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a:endCxn id="6" idx="5"/>
          </p:cNvCxnSpPr>
          <p:nvPr/>
        </p:nvCxnSpPr>
        <p:spPr>
          <a:xfrm flipH="1" flipV="1">
            <a:off x="5275751" y="4908438"/>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13" idx="4"/>
          </p:cNvCxnSpPr>
          <p:nvPr/>
        </p:nvCxnSpPr>
        <p:spPr>
          <a:xfrm flipH="1" flipV="1">
            <a:off x="7220181" y="5943600"/>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7239000" y="1431346"/>
            <a:ext cx="1873643" cy="184525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2000" b="1" dirty="0" smtClean="0"/>
              <a:t>Have this in mind</a:t>
            </a:r>
          </a:p>
          <a:p>
            <a:pPr marL="0" indent="0" algn="r">
              <a:buFont typeface="Arial" pitchFamily="34" charset="0"/>
              <a:buNone/>
            </a:pPr>
            <a:r>
              <a:rPr lang="en-US" sz="2000" dirty="0" smtClean="0"/>
              <a:t>A is B’s base</a:t>
            </a:r>
          </a:p>
          <a:p>
            <a:pPr marL="0" indent="0" algn="r">
              <a:buFont typeface="Arial" pitchFamily="34" charset="0"/>
              <a:buNone/>
            </a:pPr>
            <a:r>
              <a:rPr lang="en-US" sz="2000" dirty="0" smtClean="0"/>
              <a:t>B is C’s base</a:t>
            </a:r>
          </a:p>
          <a:p>
            <a:pPr marL="0" indent="0" algn="r">
              <a:buFont typeface="Arial" pitchFamily="34" charset="0"/>
              <a:buNone/>
            </a:pPr>
            <a:r>
              <a:rPr lang="en-US" sz="2000" dirty="0" smtClean="0"/>
              <a:t>C is F’s base </a:t>
            </a:r>
          </a:p>
          <a:p>
            <a:pPr marL="0" indent="0" algn="r">
              <a:buFont typeface="Arial" pitchFamily="34" charset="0"/>
              <a:buNone/>
            </a:pPr>
            <a:r>
              <a:rPr lang="en-US" sz="2000" dirty="0" smtClean="0"/>
              <a:t>C is D’s base</a:t>
            </a:r>
          </a:p>
          <a:p>
            <a:pPr marL="0" indent="0" algn="r">
              <a:buFont typeface="Arial" pitchFamily="34" charset="0"/>
              <a:buNone/>
            </a:pPr>
            <a:r>
              <a:rPr lang="en-US" sz="2000" dirty="0" smtClean="0"/>
              <a:t>D is E’s base</a:t>
            </a:r>
            <a:endParaRPr lang="en-US" sz="2000" dirty="0"/>
          </a:p>
        </p:txBody>
      </p:sp>
      <p:sp>
        <p:nvSpPr>
          <p:cNvPr id="22"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master</a:t>
            </a:r>
          </a:p>
          <a:p>
            <a:pPr marL="0" indent="0">
              <a:buFont typeface="Arial" pitchFamily="34" charset="0"/>
              <a:buNone/>
            </a:pPr>
            <a:r>
              <a:rPr lang="en-US" sz="1600" dirty="0" smtClean="0"/>
              <a:t>git rebase feature </a:t>
            </a:r>
            <a:endParaRPr lang="en-US" sz="1600" dirty="0"/>
          </a:p>
        </p:txBody>
      </p:sp>
      <p:sp>
        <p:nvSpPr>
          <p:cNvPr id="25"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6" name="TextBox 25"/>
          <p:cNvSpPr txBox="1"/>
          <p:nvPr/>
        </p:nvSpPr>
        <p:spPr>
          <a:xfrm>
            <a:off x="102358" y="6096000"/>
            <a:ext cx="5536442" cy="738664"/>
          </a:xfrm>
          <a:prstGeom prst="rect">
            <a:avLst/>
          </a:prstGeom>
          <a:noFill/>
        </p:spPr>
        <p:txBody>
          <a:bodyPr wrap="square" rtlCol="0">
            <a:spAutoFit/>
          </a:bodyPr>
          <a:lstStyle/>
          <a:p>
            <a:r>
              <a:rPr lang="en-US" sz="1400" b="1" dirty="0" smtClean="0"/>
              <a:t>Result of above commands would be : </a:t>
            </a:r>
          </a:p>
          <a:p>
            <a:r>
              <a:rPr lang="en-US" sz="1400" dirty="0" smtClean="0"/>
              <a:t>Rebase current branch(master) on top of feature basically it will put commit F after E</a:t>
            </a:r>
            <a:endParaRPr lang="en-US" sz="1400" dirty="0"/>
          </a:p>
        </p:txBody>
      </p:sp>
    </p:spTree>
    <p:extLst>
      <p:ext uri="{BB962C8B-B14F-4D97-AF65-F5344CB8AC3E}">
        <p14:creationId xmlns:p14="http://schemas.microsoft.com/office/powerpoint/2010/main" val="12400988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dirty="0"/>
              <a:t>Git checks which is the latest commit both branch have in common(ancestor)</a:t>
            </a:r>
          </a:p>
          <a:p>
            <a:pPr>
              <a:buAutoNum type="arabicPeriod"/>
            </a:pPr>
            <a:r>
              <a:rPr lang="en-US" sz="1600" b="1" dirty="0">
                <a:solidFill>
                  <a:srgbClr val="C00000"/>
                </a:solidFill>
              </a:rPr>
              <a:t>Git looks at the current branch and see's what has changed and saves it internally and removes it</a:t>
            </a:r>
            <a:r>
              <a:rPr lang="en-US" sz="1600" b="1" dirty="0" smtClean="0">
                <a:solidFill>
                  <a:srgbClr val="C00000"/>
                </a:solidFill>
              </a:rPr>
              <a:t>.</a:t>
            </a:r>
          </a:p>
          <a:p>
            <a:pPr>
              <a:buAutoNum type="arabicPeriod"/>
            </a:pPr>
            <a:r>
              <a:rPr lang="en-US" sz="1600" dirty="0"/>
              <a:t>Git gets the feature branch commits and applies on top of master(</a:t>
            </a:r>
            <a:r>
              <a:rPr lang="en-US" sz="1600" dirty="0" err="1"/>
              <a:t>ie</a:t>
            </a:r>
            <a:r>
              <a:rPr lang="en-US" sz="1600" dirty="0"/>
              <a:t>., on top of </a:t>
            </a:r>
            <a:r>
              <a:rPr lang="en-US" sz="1600" dirty="0" smtClean="0"/>
              <a:t>ancestor </a:t>
            </a:r>
            <a:r>
              <a:rPr lang="en-US" sz="1600" dirty="0"/>
              <a:t>commits). Now both the branch will look the same</a:t>
            </a:r>
            <a:r>
              <a:rPr lang="en-US" sz="1600" dirty="0" smtClean="0"/>
              <a:t>.</a:t>
            </a:r>
          </a:p>
          <a:p>
            <a:pPr>
              <a:buFont typeface="Arial" pitchFamily="34" charset="0"/>
              <a:buAutoNum type="arabicPeriod"/>
            </a:pPr>
            <a:r>
              <a:rPr lang="en-US" sz="1600" dirty="0"/>
              <a:t>Next git applies the master commits which it had saved </a:t>
            </a:r>
            <a:r>
              <a:rPr lang="en-US" sz="1600" dirty="0" smtClean="0"/>
              <a:t>internally </a:t>
            </a:r>
            <a:r>
              <a:rPr lang="en-US" sz="1600" dirty="0"/>
              <a:t>on top of feature branch commits. </a:t>
            </a:r>
          </a:p>
        </p:txBody>
      </p:sp>
      <p:sp>
        <p:nvSpPr>
          <p:cNvPr id="4" name="Oval 3"/>
          <p:cNvSpPr/>
          <p:nvPr/>
        </p:nvSpPr>
        <p:spPr>
          <a:xfrm>
            <a:off x="2278257" y="43401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3488249"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 name="Oval 5"/>
          <p:cNvSpPr/>
          <p:nvPr/>
        </p:nvSpPr>
        <p:spPr>
          <a:xfrm>
            <a:off x="4698243"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7" name="Straight Arrow Connector 6"/>
          <p:cNvCxnSpPr>
            <a:stCxn id="5" idx="2"/>
            <a:endCxn id="4" idx="6"/>
          </p:cNvCxnSpPr>
          <p:nvPr/>
        </p:nvCxnSpPr>
        <p:spPr>
          <a:xfrm flipH="1">
            <a:off x="2954849" y="4669229"/>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5" idx="6"/>
          </p:cNvCxnSpPr>
          <p:nvPr/>
        </p:nvCxnSpPr>
        <p:spPr>
          <a:xfrm flipH="1">
            <a:off x="4164842" y="4669227"/>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867400" y="2361398"/>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0" name="Straight Arrow Connector 9"/>
          <p:cNvCxnSpPr>
            <a:stCxn id="9" idx="2"/>
            <a:endCxn id="15" idx="0"/>
          </p:cNvCxnSpPr>
          <p:nvPr/>
        </p:nvCxnSpPr>
        <p:spPr>
          <a:xfrm>
            <a:off x="6413879" y="2819402"/>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65043"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2" name="Rounded Rectangle 11"/>
          <p:cNvSpPr/>
          <p:nvPr/>
        </p:nvSpPr>
        <p:spPr>
          <a:xfrm>
            <a:off x="6679442" y="6172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3" name="Oval 12"/>
          <p:cNvSpPr/>
          <p:nvPr/>
        </p:nvSpPr>
        <p:spPr>
          <a:xfrm>
            <a:off x="6881884"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4" name="Straight Arrow Connector 13"/>
          <p:cNvCxnSpPr>
            <a:stCxn id="13" idx="2"/>
            <a:endCxn id="11" idx="6"/>
          </p:cNvCxnSpPr>
          <p:nvPr/>
        </p:nvCxnSpPr>
        <p:spPr>
          <a:xfrm flipH="1">
            <a:off x="6441636" y="5605304"/>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05208" y="3057209"/>
            <a:ext cx="676593" cy="676593"/>
          </a:xfrm>
          <a:prstGeom prst="ellipse">
            <a:avLst/>
          </a:prstGeom>
          <a:solidFill>
            <a:schemeClr val="accent6">
              <a:lumMod val="60000"/>
              <a:lumOff val="40000"/>
            </a:schemeClr>
          </a:solid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sp>
        <p:nvSpPr>
          <p:cNvPr id="17" name="TextBox 16"/>
          <p:cNvSpPr txBox="1"/>
          <p:nvPr/>
        </p:nvSpPr>
        <p:spPr>
          <a:xfrm>
            <a:off x="6067438" y="17526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18" name="Straight Arrow Connector 17"/>
          <p:cNvCxnSpPr>
            <a:stCxn id="17" idx="2"/>
            <a:endCxn id="9" idx="0"/>
          </p:cNvCxnSpPr>
          <p:nvPr/>
        </p:nvCxnSpPr>
        <p:spPr>
          <a:xfrm flipH="1">
            <a:off x="6413879" y="2121932"/>
            <a:ext cx="10741" cy="23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a:endCxn id="6" idx="5"/>
          </p:cNvCxnSpPr>
          <p:nvPr/>
        </p:nvCxnSpPr>
        <p:spPr>
          <a:xfrm flipH="1" flipV="1">
            <a:off x="5275751" y="4908438"/>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13" idx="4"/>
          </p:cNvCxnSpPr>
          <p:nvPr/>
        </p:nvCxnSpPr>
        <p:spPr>
          <a:xfrm flipH="1" flipV="1">
            <a:off x="7220181" y="5943600"/>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master</a:t>
            </a:r>
          </a:p>
          <a:p>
            <a:pPr marL="0" indent="0">
              <a:buFont typeface="Arial" pitchFamily="34" charset="0"/>
              <a:buNone/>
            </a:pPr>
            <a:r>
              <a:rPr lang="en-US" sz="1600" dirty="0" smtClean="0"/>
              <a:t>git rebase feature </a:t>
            </a:r>
            <a:endParaRPr lang="en-US" sz="1600" dirty="0"/>
          </a:p>
        </p:txBody>
      </p:sp>
      <p:sp>
        <p:nvSpPr>
          <p:cNvPr id="23"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5" name="TextBox 24"/>
          <p:cNvSpPr txBox="1"/>
          <p:nvPr/>
        </p:nvSpPr>
        <p:spPr>
          <a:xfrm>
            <a:off x="102358" y="6096000"/>
            <a:ext cx="5536442" cy="738664"/>
          </a:xfrm>
          <a:prstGeom prst="rect">
            <a:avLst/>
          </a:prstGeom>
          <a:noFill/>
        </p:spPr>
        <p:txBody>
          <a:bodyPr wrap="square" rtlCol="0">
            <a:spAutoFit/>
          </a:bodyPr>
          <a:lstStyle/>
          <a:p>
            <a:r>
              <a:rPr lang="en-US" sz="1400" b="1" dirty="0" smtClean="0"/>
              <a:t>Result of above commands would be : </a:t>
            </a:r>
          </a:p>
          <a:p>
            <a:r>
              <a:rPr lang="en-US" sz="1400" dirty="0" smtClean="0"/>
              <a:t>Rebase current branch(master) on top of feature basically it will put commit F after E</a:t>
            </a:r>
            <a:endParaRPr lang="en-US" sz="1400" dirty="0"/>
          </a:p>
        </p:txBody>
      </p:sp>
    </p:spTree>
    <p:extLst>
      <p:ext uri="{BB962C8B-B14F-4D97-AF65-F5344CB8AC3E}">
        <p14:creationId xmlns:p14="http://schemas.microsoft.com/office/powerpoint/2010/main" val="5923011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dirty="0"/>
              <a:t>Git checks which is the latest commit both branch have in common(ancestor)</a:t>
            </a:r>
          </a:p>
          <a:p>
            <a:pPr>
              <a:buAutoNum type="arabicPeriod"/>
            </a:pPr>
            <a:r>
              <a:rPr lang="en-US" sz="1600" dirty="0"/>
              <a:t>Git looks at the current branch and see's what has changed and saves it internally and removes it.</a:t>
            </a:r>
          </a:p>
          <a:p>
            <a:pPr>
              <a:buAutoNum type="arabicPeriod"/>
            </a:pPr>
            <a:r>
              <a:rPr lang="en-US" sz="1600" b="1" dirty="0">
                <a:solidFill>
                  <a:srgbClr val="C00000"/>
                </a:solidFill>
              </a:rPr>
              <a:t>Git gets the feature branch commits and applies on top of master(</a:t>
            </a:r>
            <a:r>
              <a:rPr lang="en-US" sz="1600" b="1" dirty="0" err="1">
                <a:solidFill>
                  <a:srgbClr val="C00000"/>
                </a:solidFill>
              </a:rPr>
              <a:t>ie</a:t>
            </a:r>
            <a:r>
              <a:rPr lang="en-US" sz="1600" b="1" dirty="0">
                <a:solidFill>
                  <a:srgbClr val="C00000"/>
                </a:solidFill>
              </a:rPr>
              <a:t>., on top of </a:t>
            </a:r>
            <a:r>
              <a:rPr lang="en-US" sz="1600" b="1" dirty="0" smtClean="0">
                <a:solidFill>
                  <a:srgbClr val="C00000"/>
                </a:solidFill>
              </a:rPr>
              <a:t>ancestor </a:t>
            </a:r>
            <a:r>
              <a:rPr lang="en-US" sz="1600" b="1" dirty="0">
                <a:solidFill>
                  <a:srgbClr val="C00000"/>
                </a:solidFill>
              </a:rPr>
              <a:t>commits). Now both the branch will look the same.</a:t>
            </a:r>
          </a:p>
          <a:p>
            <a:pPr>
              <a:buFont typeface="Arial" pitchFamily="34" charset="0"/>
              <a:buAutoNum type="arabicPeriod"/>
            </a:pPr>
            <a:r>
              <a:rPr lang="en-US" sz="1600" dirty="0"/>
              <a:t>Next git applies the master commits which it had saved </a:t>
            </a:r>
            <a:r>
              <a:rPr lang="en-US" sz="1600" dirty="0" smtClean="0"/>
              <a:t>internally </a:t>
            </a:r>
            <a:r>
              <a:rPr lang="en-US" sz="1600" dirty="0"/>
              <a:t>on top of feature branch commits. </a:t>
            </a:r>
          </a:p>
        </p:txBody>
      </p:sp>
      <p:sp>
        <p:nvSpPr>
          <p:cNvPr id="4" name="Oval 3"/>
          <p:cNvSpPr/>
          <p:nvPr/>
        </p:nvSpPr>
        <p:spPr>
          <a:xfrm>
            <a:off x="2278257" y="43401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3488249"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 name="Oval 5"/>
          <p:cNvSpPr/>
          <p:nvPr/>
        </p:nvSpPr>
        <p:spPr>
          <a:xfrm>
            <a:off x="4698243"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7" name="Straight Arrow Connector 6"/>
          <p:cNvCxnSpPr>
            <a:stCxn id="5" idx="2"/>
            <a:endCxn id="4" idx="6"/>
          </p:cNvCxnSpPr>
          <p:nvPr/>
        </p:nvCxnSpPr>
        <p:spPr>
          <a:xfrm flipH="1">
            <a:off x="2954849" y="4669229"/>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5" idx="6"/>
          </p:cNvCxnSpPr>
          <p:nvPr/>
        </p:nvCxnSpPr>
        <p:spPr>
          <a:xfrm flipH="1">
            <a:off x="4164842" y="4669227"/>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867400" y="2361398"/>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0" name="Straight Arrow Connector 9"/>
          <p:cNvCxnSpPr>
            <a:stCxn id="9" idx="2"/>
            <a:endCxn id="15" idx="0"/>
          </p:cNvCxnSpPr>
          <p:nvPr/>
        </p:nvCxnSpPr>
        <p:spPr>
          <a:xfrm>
            <a:off x="6413879" y="2819402"/>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65043"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2" name="Rounded Rectangle 11"/>
          <p:cNvSpPr/>
          <p:nvPr/>
        </p:nvSpPr>
        <p:spPr>
          <a:xfrm>
            <a:off x="6679442" y="6172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3" name="Oval 12"/>
          <p:cNvSpPr/>
          <p:nvPr/>
        </p:nvSpPr>
        <p:spPr>
          <a:xfrm>
            <a:off x="6881884"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4" name="Straight Arrow Connector 13"/>
          <p:cNvCxnSpPr>
            <a:stCxn id="13" idx="2"/>
            <a:endCxn id="11" idx="6"/>
          </p:cNvCxnSpPr>
          <p:nvPr/>
        </p:nvCxnSpPr>
        <p:spPr>
          <a:xfrm flipH="1">
            <a:off x="6441636" y="5605304"/>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05208" y="3057209"/>
            <a:ext cx="676593" cy="676593"/>
          </a:xfrm>
          <a:prstGeom prst="ellipse">
            <a:avLst/>
          </a:prstGeom>
          <a:solidFill>
            <a:schemeClr val="accent6">
              <a:lumMod val="60000"/>
              <a:lumOff val="40000"/>
            </a:schemeClr>
          </a:solid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sp>
        <p:nvSpPr>
          <p:cNvPr id="17" name="TextBox 16"/>
          <p:cNvSpPr txBox="1"/>
          <p:nvPr/>
        </p:nvSpPr>
        <p:spPr>
          <a:xfrm>
            <a:off x="6067438" y="17526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18" name="Straight Arrow Connector 17"/>
          <p:cNvCxnSpPr>
            <a:stCxn id="17" idx="2"/>
            <a:endCxn id="9" idx="0"/>
          </p:cNvCxnSpPr>
          <p:nvPr/>
        </p:nvCxnSpPr>
        <p:spPr>
          <a:xfrm flipH="1">
            <a:off x="6413879" y="2121932"/>
            <a:ext cx="10741" cy="23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a:endCxn id="6" idx="5"/>
          </p:cNvCxnSpPr>
          <p:nvPr/>
        </p:nvCxnSpPr>
        <p:spPr>
          <a:xfrm flipH="1" flipV="1">
            <a:off x="5275751" y="4908438"/>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13" idx="4"/>
          </p:cNvCxnSpPr>
          <p:nvPr/>
        </p:nvCxnSpPr>
        <p:spPr>
          <a:xfrm flipH="1" flipV="1">
            <a:off x="7220181" y="5943600"/>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800408" y="4320971"/>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22" name="Oval 21"/>
          <p:cNvSpPr/>
          <p:nvPr/>
        </p:nvSpPr>
        <p:spPr>
          <a:xfrm>
            <a:off x="6858000" y="4320971"/>
            <a:ext cx="676593" cy="676593"/>
          </a:xfrm>
          <a:prstGeom prst="ellipse">
            <a:avLst/>
          </a:prstGeom>
          <a:solidFill>
            <a:schemeClr val="accent6">
              <a:lumMod val="60000"/>
              <a:lumOff val="40000"/>
            </a:schemeClr>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23" name="Straight Arrow Connector 22"/>
          <p:cNvCxnSpPr>
            <a:stCxn id="22" idx="2"/>
            <a:endCxn id="21" idx="6"/>
          </p:cNvCxnSpPr>
          <p:nvPr/>
        </p:nvCxnSpPr>
        <p:spPr>
          <a:xfrm flipH="1">
            <a:off x="6477000" y="4659266"/>
            <a:ext cx="381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a:endCxn id="6" idx="6"/>
          </p:cNvCxnSpPr>
          <p:nvPr/>
        </p:nvCxnSpPr>
        <p:spPr>
          <a:xfrm flipH="1">
            <a:off x="5374835" y="4659268"/>
            <a:ext cx="425572" cy="996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76201" y="5181602"/>
            <a:ext cx="3160865" cy="833067"/>
          </a:xfrm>
          <a:prstGeom prst="rect">
            <a:avLst/>
          </a:prstGeom>
          <a:solidFill>
            <a:schemeClr val="bg1">
              <a:lumMod val="85000"/>
            </a:scheme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Below commands were executed</a:t>
            </a:r>
          </a:p>
          <a:p>
            <a:pPr marL="0" indent="0">
              <a:buFont typeface="Arial" pitchFamily="34" charset="0"/>
              <a:buNone/>
            </a:pPr>
            <a:r>
              <a:rPr lang="en-US" sz="1600" dirty="0" smtClean="0"/>
              <a:t>git checkout master</a:t>
            </a:r>
          </a:p>
          <a:p>
            <a:pPr marL="0" indent="0">
              <a:buFont typeface="Arial" pitchFamily="34" charset="0"/>
              <a:buNone/>
            </a:pPr>
            <a:r>
              <a:rPr lang="en-US" sz="1600" dirty="0" smtClean="0"/>
              <a:t>git rebase feature </a:t>
            </a:r>
            <a:endParaRPr lang="en-US" sz="1600" dirty="0"/>
          </a:p>
        </p:txBody>
      </p:sp>
      <p:sp>
        <p:nvSpPr>
          <p:cNvPr id="26"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7" name="TextBox 26"/>
          <p:cNvSpPr txBox="1"/>
          <p:nvPr/>
        </p:nvSpPr>
        <p:spPr>
          <a:xfrm>
            <a:off x="102358" y="6096000"/>
            <a:ext cx="5536442" cy="738664"/>
          </a:xfrm>
          <a:prstGeom prst="rect">
            <a:avLst/>
          </a:prstGeom>
          <a:noFill/>
        </p:spPr>
        <p:txBody>
          <a:bodyPr wrap="square" rtlCol="0">
            <a:spAutoFit/>
          </a:bodyPr>
          <a:lstStyle/>
          <a:p>
            <a:r>
              <a:rPr lang="en-US" sz="1400" b="1" dirty="0" smtClean="0"/>
              <a:t>Result of above commands would be : </a:t>
            </a:r>
          </a:p>
          <a:p>
            <a:r>
              <a:rPr lang="en-US" sz="1400" dirty="0" smtClean="0"/>
              <a:t>Rebase current branch(master) on top of feature basically it will put commit F after E</a:t>
            </a:r>
            <a:endParaRPr lang="en-US" sz="1400" dirty="0"/>
          </a:p>
        </p:txBody>
      </p:sp>
    </p:spTree>
    <p:extLst>
      <p:ext uri="{BB962C8B-B14F-4D97-AF65-F5344CB8AC3E}">
        <p14:creationId xmlns:p14="http://schemas.microsoft.com/office/powerpoint/2010/main" val="25341042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220" y="1261905"/>
            <a:ext cx="4927616" cy="2471897"/>
          </a:xfrm>
          <a:solidFill>
            <a:schemeClr val="bg1">
              <a:lumMod val="85000"/>
            </a:schemeClr>
          </a:solidFill>
        </p:spPr>
        <p:txBody>
          <a:bodyPr>
            <a:noAutofit/>
          </a:bodyPr>
          <a:lstStyle/>
          <a:p>
            <a:pPr>
              <a:buAutoNum type="arabicPeriod"/>
            </a:pPr>
            <a:r>
              <a:rPr lang="en-US" sz="1600" dirty="0"/>
              <a:t>Git checks which is the latest commit both branch have in common(ancestor)</a:t>
            </a:r>
          </a:p>
          <a:p>
            <a:pPr>
              <a:buAutoNum type="arabicPeriod"/>
            </a:pPr>
            <a:r>
              <a:rPr lang="en-US" sz="1600" dirty="0"/>
              <a:t>Git looks at the current branch and see's what has changed and saves it internally and removes it.</a:t>
            </a:r>
          </a:p>
          <a:p>
            <a:pPr>
              <a:buAutoNum type="arabicPeriod"/>
            </a:pPr>
            <a:r>
              <a:rPr lang="en-US" sz="1600" dirty="0"/>
              <a:t>Git gets the feature branch commits and applies on top of master(</a:t>
            </a:r>
            <a:r>
              <a:rPr lang="en-US" sz="1600" dirty="0" err="1"/>
              <a:t>ie</a:t>
            </a:r>
            <a:r>
              <a:rPr lang="en-US" sz="1600" dirty="0"/>
              <a:t>., on top of </a:t>
            </a:r>
            <a:r>
              <a:rPr lang="en-US" sz="1600" dirty="0" smtClean="0"/>
              <a:t>ancestor </a:t>
            </a:r>
            <a:r>
              <a:rPr lang="en-US" sz="1600" dirty="0"/>
              <a:t>commits). Now both the branch will look the same.</a:t>
            </a:r>
          </a:p>
          <a:p>
            <a:pPr>
              <a:buFont typeface="Arial" pitchFamily="34" charset="0"/>
              <a:buAutoNum type="arabicPeriod"/>
            </a:pPr>
            <a:r>
              <a:rPr lang="en-US" sz="1600" b="1" dirty="0">
                <a:solidFill>
                  <a:srgbClr val="C00000"/>
                </a:solidFill>
              </a:rPr>
              <a:t>Next git applies the master commits which it had saved </a:t>
            </a:r>
            <a:r>
              <a:rPr lang="en-US" sz="1600" b="1" dirty="0" smtClean="0">
                <a:solidFill>
                  <a:srgbClr val="C00000"/>
                </a:solidFill>
              </a:rPr>
              <a:t>internally </a:t>
            </a:r>
            <a:r>
              <a:rPr lang="en-US" sz="1600" b="1" dirty="0">
                <a:solidFill>
                  <a:srgbClr val="C00000"/>
                </a:solidFill>
              </a:rPr>
              <a:t>on top of feature branch commits. </a:t>
            </a:r>
          </a:p>
        </p:txBody>
      </p:sp>
      <p:sp>
        <p:nvSpPr>
          <p:cNvPr id="4" name="Oval 3"/>
          <p:cNvSpPr/>
          <p:nvPr/>
        </p:nvSpPr>
        <p:spPr>
          <a:xfrm>
            <a:off x="2278257" y="434013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Oval 4"/>
          <p:cNvSpPr/>
          <p:nvPr/>
        </p:nvSpPr>
        <p:spPr>
          <a:xfrm>
            <a:off x="3488249"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 name="Oval 5"/>
          <p:cNvSpPr/>
          <p:nvPr/>
        </p:nvSpPr>
        <p:spPr>
          <a:xfrm>
            <a:off x="4698243" y="4330932"/>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7" name="Straight Arrow Connector 6"/>
          <p:cNvCxnSpPr>
            <a:stCxn id="5" idx="2"/>
            <a:endCxn id="4" idx="6"/>
          </p:cNvCxnSpPr>
          <p:nvPr/>
        </p:nvCxnSpPr>
        <p:spPr>
          <a:xfrm flipH="1">
            <a:off x="2954849" y="4669229"/>
            <a:ext cx="533400" cy="920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a:endCxn id="5" idx="6"/>
          </p:cNvCxnSpPr>
          <p:nvPr/>
        </p:nvCxnSpPr>
        <p:spPr>
          <a:xfrm flipH="1">
            <a:off x="4164842" y="4669227"/>
            <a:ext cx="533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96200" y="3656798"/>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US" dirty="0"/>
          </a:p>
        </p:txBody>
      </p:sp>
      <p:cxnSp>
        <p:nvCxnSpPr>
          <p:cNvPr id="10" name="Straight Arrow Connector 9"/>
          <p:cNvCxnSpPr>
            <a:stCxn id="9" idx="2"/>
            <a:endCxn id="15" idx="0"/>
          </p:cNvCxnSpPr>
          <p:nvPr/>
        </p:nvCxnSpPr>
        <p:spPr>
          <a:xfrm>
            <a:off x="8242679" y="4114802"/>
            <a:ext cx="29625" cy="2378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65043"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2" name="Rounded Rectangle 11"/>
          <p:cNvSpPr/>
          <p:nvPr/>
        </p:nvSpPr>
        <p:spPr>
          <a:xfrm>
            <a:off x="6679442" y="6172200"/>
            <a:ext cx="1092958" cy="45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endParaRPr lang="en-US" dirty="0"/>
          </a:p>
        </p:txBody>
      </p:sp>
      <p:sp>
        <p:nvSpPr>
          <p:cNvPr id="13" name="Oval 12"/>
          <p:cNvSpPr/>
          <p:nvPr/>
        </p:nvSpPr>
        <p:spPr>
          <a:xfrm>
            <a:off x="6881884" y="5267009"/>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cxnSp>
        <p:nvCxnSpPr>
          <p:cNvPr id="14" name="Straight Arrow Connector 13"/>
          <p:cNvCxnSpPr>
            <a:stCxn id="13" idx="2"/>
            <a:endCxn id="11" idx="6"/>
          </p:cNvCxnSpPr>
          <p:nvPr/>
        </p:nvCxnSpPr>
        <p:spPr>
          <a:xfrm flipH="1">
            <a:off x="6441636" y="5605304"/>
            <a:ext cx="440249"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934008" y="4352609"/>
            <a:ext cx="676593" cy="676593"/>
          </a:xfrm>
          <a:prstGeom prst="ellipse">
            <a:avLst/>
          </a:prstGeom>
          <a:solidFill>
            <a:schemeClr val="accent6">
              <a:lumMod val="60000"/>
              <a:lumOff val="40000"/>
            </a:schemeClr>
          </a:solidFill>
          <a:ln w="762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endParaRPr lang="en-US" dirty="0">
              <a:solidFill>
                <a:schemeClr val="tx1"/>
              </a:solidFill>
            </a:endParaRPr>
          </a:p>
        </p:txBody>
      </p:sp>
      <p:sp>
        <p:nvSpPr>
          <p:cNvPr id="17" name="TextBox 16"/>
          <p:cNvSpPr txBox="1"/>
          <p:nvPr/>
        </p:nvSpPr>
        <p:spPr>
          <a:xfrm>
            <a:off x="7896238" y="3048000"/>
            <a:ext cx="714363" cy="369332"/>
          </a:xfrm>
          <a:prstGeom prst="rect">
            <a:avLst/>
          </a:prstGeom>
          <a:solidFill>
            <a:schemeClr val="tx1"/>
          </a:solidFill>
        </p:spPr>
        <p:txBody>
          <a:bodyPr wrap="none" rtlCol="0">
            <a:spAutoFit/>
          </a:bodyPr>
          <a:lstStyle/>
          <a:p>
            <a:r>
              <a:rPr lang="en-US" dirty="0" smtClean="0">
                <a:solidFill>
                  <a:schemeClr val="bg1"/>
                </a:solidFill>
              </a:rPr>
              <a:t>HEAD</a:t>
            </a:r>
            <a:endParaRPr lang="en-US" dirty="0">
              <a:solidFill>
                <a:schemeClr val="bg1"/>
              </a:solidFill>
            </a:endParaRPr>
          </a:p>
        </p:txBody>
      </p:sp>
      <p:cxnSp>
        <p:nvCxnSpPr>
          <p:cNvPr id="18" name="Straight Arrow Connector 17"/>
          <p:cNvCxnSpPr>
            <a:stCxn id="17" idx="2"/>
            <a:endCxn id="9" idx="0"/>
          </p:cNvCxnSpPr>
          <p:nvPr/>
        </p:nvCxnSpPr>
        <p:spPr>
          <a:xfrm flipH="1">
            <a:off x="8242679" y="3417332"/>
            <a:ext cx="10741" cy="23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a:endCxn id="6" idx="5"/>
          </p:cNvCxnSpPr>
          <p:nvPr/>
        </p:nvCxnSpPr>
        <p:spPr>
          <a:xfrm flipH="1" flipV="1">
            <a:off x="5275751" y="4908438"/>
            <a:ext cx="588377" cy="45765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13" idx="4"/>
          </p:cNvCxnSpPr>
          <p:nvPr/>
        </p:nvCxnSpPr>
        <p:spPr>
          <a:xfrm flipH="1" flipV="1">
            <a:off x="7220181" y="5943600"/>
            <a:ext cx="574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800408" y="432097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2" name="Oval 21"/>
          <p:cNvSpPr/>
          <p:nvPr/>
        </p:nvSpPr>
        <p:spPr>
          <a:xfrm>
            <a:off x="6858000" y="4320971"/>
            <a:ext cx="676593" cy="676593"/>
          </a:xfrm>
          <a:prstGeom prst="ellipse">
            <a:avLst/>
          </a:prstGeom>
          <a:solidFill>
            <a:schemeClr val="accent6">
              <a:lumMod val="60000"/>
              <a:lumOff val="4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23" name="Straight Arrow Connector 22"/>
          <p:cNvCxnSpPr>
            <a:stCxn id="22" idx="2"/>
            <a:endCxn id="21" idx="6"/>
          </p:cNvCxnSpPr>
          <p:nvPr/>
        </p:nvCxnSpPr>
        <p:spPr>
          <a:xfrm flipH="1">
            <a:off x="6477000" y="4659266"/>
            <a:ext cx="3810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a:endCxn id="6" idx="6"/>
          </p:cNvCxnSpPr>
          <p:nvPr/>
        </p:nvCxnSpPr>
        <p:spPr>
          <a:xfrm flipH="1">
            <a:off x="5374835" y="4659268"/>
            <a:ext cx="425572" cy="996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2362201" y="5262935"/>
            <a:ext cx="3160865" cy="833067"/>
          </a:xfrm>
          <a:prstGeom prst="rect">
            <a:avLst/>
          </a:prstGeom>
          <a:solidFill>
            <a:schemeClr val="bg1">
              <a:lumMod val="8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t>Now you can delete feature branch as all the feature branch changes are available in the master. </a:t>
            </a:r>
            <a:endParaRPr lang="en-US" sz="1600" dirty="0"/>
          </a:p>
        </p:txBody>
      </p:sp>
      <p:cxnSp>
        <p:nvCxnSpPr>
          <p:cNvPr id="28" name="Straight Arrow Connector 27"/>
          <p:cNvCxnSpPr>
            <a:stCxn id="15" idx="2"/>
            <a:endCxn id="22" idx="6"/>
          </p:cNvCxnSpPr>
          <p:nvPr/>
        </p:nvCxnSpPr>
        <p:spPr>
          <a:xfrm flipH="1" flipV="1">
            <a:off x="7534594" y="4659266"/>
            <a:ext cx="399414" cy="3163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457200" y="0"/>
            <a:ext cx="8229600" cy="858753"/>
          </a:xfrm>
        </p:spPr>
        <p:txBody>
          <a:bodyPr/>
          <a:lstStyle/>
          <a:p>
            <a:r>
              <a:rPr lang="en-US" dirty="0" smtClean="0"/>
              <a:t>git rebase</a:t>
            </a:r>
            <a:endParaRPr lang="en-US" dirty="0"/>
          </a:p>
        </p:txBody>
      </p:sp>
      <p:sp>
        <p:nvSpPr>
          <p:cNvPr id="29" name="TextBox 28"/>
          <p:cNvSpPr txBox="1"/>
          <p:nvPr/>
        </p:nvSpPr>
        <p:spPr>
          <a:xfrm>
            <a:off x="76200" y="6096000"/>
            <a:ext cx="5536442" cy="738664"/>
          </a:xfrm>
          <a:prstGeom prst="rect">
            <a:avLst/>
          </a:prstGeom>
          <a:noFill/>
        </p:spPr>
        <p:txBody>
          <a:bodyPr wrap="square" rtlCol="0">
            <a:spAutoFit/>
          </a:bodyPr>
          <a:lstStyle/>
          <a:p>
            <a:r>
              <a:rPr lang="en-US" sz="1400" b="1" dirty="0" smtClean="0"/>
              <a:t>Result of above commands would be : </a:t>
            </a:r>
          </a:p>
          <a:p>
            <a:r>
              <a:rPr lang="en-US" sz="1400" dirty="0" smtClean="0"/>
              <a:t>Rebase current branch(master) on top of feature basically it will put commit F after E</a:t>
            </a:r>
            <a:endParaRPr lang="en-US" sz="1400" dirty="0"/>
          </a:p>
        </p:txBody>
      </p:sp>
    </p:spTree>
    <p:extLst>
      <p:ext uri="{BB962C8B-B14F-4D97-AF65-F5344CB8AC3E}">
        <p14:creationId xmlns:p14="http://schemas.microsoft.com/office/powerpoint/2010/main" val="1260244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7807</TotalTime>
  <Words>10112</Words>
  <Application>Microsoft Office PowerPoint</Application>
  <PresentationFormat>On-screen Show (4:3)</PresentationFormat>
  <Paragraphs>2170</Paragraphs>
  <Slides>146</Slides>
  <Notes>31</Notes>
  <HiddenSlides>2</HiddenSlides>
  <MMClips>0</MMClips>
  <ScaleCrop>false</ScaleCrop>
  <HeadingPairs>
    <vt:vector size="4" baseType="variant">
      <vt:variant>
        <vt:lpstr>Theme</vt:lpstr>
      </vt:variant>
      <vt:variant>
        <vt:i4>1</vt:i4>
      </vt:variant>
      <vt:variant>
        <vt:lpstr>Slide Titles</vt:lpstr>
      </vt:variant>
      <vt:variant>
        <vt:i4>146</vt:i4>
      </vt:variant>
    </vt:vector>
  </HeadingPairs>
  <TitlesOfParts>
    <vt:vector size="147" baseType="lpstr">
      <vt:lpstr>Office Theme</vt:lpstr>
      <vt:lpstr>git local</vt:lpstr>
      <vt:lpstr>Agenda</vt:lpstr>
      <vt:lpstr>What is git ?</vt:lpstr>
      <vt:lpstr>PowerPoint Presentation</vt:lpstr>
      <vt:lpstr>Git Advantages</vt:lpstr>
      <vt:lpstr>Git Disadvantages</vt:lpstr>
      <vt:lpstr>Distributed Version Control</vt:lpstr>
      <vt:lpstr>Basic Workflow</vt:lpstr>
      <vt:lpstr>git terminology</vt:lpstr>
      <vt:lpstr>git concepts</vt:lpstr>
      <vt:lpstr>git basics</vt:lpstr>
      <vt:lpstr>git config</vt:lpstr>
      <vt:lpstr>git init</vt:lpstr>
      <vt:lpstr>git add</vt:lpstr>
      <vt:lpstr>git add</vt:lpstr>
      <vt:lpstr>Untracking a staged file</vt:lpstr>
      <vt:lpstr>.gitignore</vt:lpstr>
      <vt:lpstr>git commit</vt:lpstr>
      <vt:lpstr>git commit</vt:lpstr>
      <vt:lpstr>Deleting a file &amp; Inline commit</vt:lpstr>
      <vt:lpstr>git commit</vt:lpstr>
      <vt:lpstr>git log</vt:lpstr>
      <vt:lpstr>git log -&gt; git graph</vt:lpstr>
      <vt:lpstr>git log -&gt; git lofi</vt:lpstr>
      <vt:lpstr>git log -&gt; LOgList -&gt; git lol</vt:lpstr>
      <vt:lpstr>git diff</vt:lpstr>
      <vt:lpstr>git diff</vt:lpstr>
      <vt:lpstr>git diff --cached</vt:lpstr>
      <vt:lpstr>Finding difference between two commit points</vt:lpstr>
      <vt:lpstr>git tag</vt:lpstr>
      <vt:lpstr>git tag – Lightweight tag</vt:lpstr>
      <vt:lpstr>git tag – Annotated tag</vt:lpstr>
      <vt:lpstr>git tag – describe</vt:lpstr>
      <vt:lpstr>git tag – other operations</vt:lpstr>
      <vt:lpstr>Git Basics</vt:lpstr>
      <vt:lpstr>Undos</vt:lpstr>
      <vt:lpstr>Undoing the changes</vt:lpstr>
      <vt:lpstr>Undoing the changes</vt:lpstr>
      <vt:lpstr>Undoing the changes</vt:lpstr>
      <vt:lpstr>Undoing the changes</vt:lpstr>
      <vt:lpstr>Undoing the changes</vt:lpstr>
      <vt:lpstr>Undoing the changes</vt:lpstr>
      <vt:lpstr>Undoing the changes</vt:lpstr>
      <vt:lpstr>Undoing the changes</vt:lpstr>
      <vt:lpstr>Undoing the changes</vt:lpstr>
      <vt:lpstr>Undoing the changes</vt:lpstr>
      <vt:lpstr>Undoing the changes</vt:lpstr>
      <vt:lpstr>Undoing the changes</vt:lpstr>
      <vt:lpstr>Undoing the changes – git revert</vt:lpstr>
      <vt:lpstr>Git revert – Second example</vt:lpstr>
      <vt:lpstr>Git revert – Second example</vt:lpstr>
      <vt:lpstr>UNDO : reverting a commit which added new files</vt:lpstr>
      <vt:lpstr>Git Resets</vt:lpstr>
      <vt:lpstr>git reset</vt:lpstr>
      <vt:lpstr>git reset --soft</vt:lpstr>
      <vt:lpstr>Git reset – Test preparation</vt:lpstr>
      <vt:lpstr>git reset --soft</vt:lpstr>
      <vt:lpstr>git reset --mixed</vt:lpstr>
      <vt:lpstr>git reset --hard</vt:lpstr>
      <vt:lpstr>Git Undo's</vt:lpstr>
      <vt:lpstr>Git Stash</vt:lpstr>
      <vt:lpstr>Git stash</vt:lpstr>
      <vt:lpstr>Stash : Adding changes to stash</vt:lpstr>
      <vt:lpstr>Stash : Listing items in stash</vt:lpstr>
      <vt:lpstr>Stash : Applying the stashed item</vt:lpstr>
      <vt:lpstr>Stash : Applying the stashed item</vt:lpstr>
      <vt:lpstr>Stash : Clearing items from stash</vt:lpstr>
      <vt:lpstr>Branching</vt:lpstr>
      <vt:lpstr>Branching</vt:lpstr>
      <vt:lpstr>Branching</vt:lpstr>
      <vt:lpstr>Branching</vt:lpstr>
      <vt:lpstr>Detached HEAD</vt:lpstr>
      <vt:lpstr>Detached HEAD</vt:lpstr>
      <vt:lpstr>Branching</vt:lpstr>
      <vt:lpstr>Branching</vt:lpstr>
      <vt:lpstr>Branching</vt:lpstr>
      <vt:lpstr>Branching</vt:lpstr>
      <vt:lpstr>Branching</vt:lpstr>
      <vt:lpstr>Branching</vt:lpstr>
      <vt:lpstr>Branching</vt:lpstr>
      <vt:lpstr>Branching</vt:lpstr>
      <vt:lpstr>Understanding MERGE graph</vt:lpstr>
      <vt:lpstr>Understanding MERGE graph</vt:lpstr>
      <vt:lpstr>Branching – Lets rewind a bit</vt:lpstr>
      <vt:lpstr>Branching</vt:lpstr>
      <vt:lpstr>Branching – Fast-forward merge</vt:lpstr>
      <vt:lpstr>Understanding Merge Graph</vt:lpstr>
      <vt:lpstr>Going back to the recursive strategy</vt:lpstr>
      <vt:lpstr>Delete branch</vt:lpstr>
      <vt:lpstr>Delete branch</vt:lpstr>
      <vt:lpstr>Use of stash during branch jumps</vt:lpstr>
      <vt:lpstr>git reflog</vt:lpstr>
      <vt:lpstr>git reflog</vt:lpstr>
      <vt:lpstr>git rebase</vt:lpstr>
      <vt:lpstr>git rebase</vt:lpstr>
      <vt:lpstr>git rebase</vt:lpstr>
      <vt:lpstr>git rebase</vt:lpstr>
      <vt:lpstr>git rebase</vt:lpstr>
      <vt:lpstr>git rebase</vt:lpstr>
      <vt:lpstr>git rebase</vt:lpstr>
      <vt:lpstr>Rebasing</vt:lpstr>
      <vt:lpstr>git rebase</vt:lpstr>
      <vt:lpstr>git rebase</vt:lpstr>
      <vt:lpstr>git rebase</vt:lpstr>
      <vt:lpstr>git rebase</vt:lpstr>
      <vt:lpstr>git rebase</vt:lpstr>
      <vt:lpstr>git rebase</vt:lpstr>
      <vt:lpstr>Handling Conflicts</vt:lpstr>
      <vt:lpstr>Handling Conflicts : git revert</vt:lpstr>
      <vt:lpstr>Handling Conflicts : git revert</vt:lpstr>
      <vt:lpstr>Handling Conflicts : git revert</vt:lpstr>
      <vt:lpstr>Handling Conflicts : Merging branches</vt:lpstr>
      <vt:lpstr>Handling Conflicts : Merging branches</vt:lpstr>
      <vt:lpstr>Handling Conflicts : Merging branches</vt:lpstr>
      <vt:lpstr>Handling Conflicts : Merging branches</vt:lpstr>
      <vt:lpstr>Handling Conflicts : Merging branches</vt:lpstr>
      <vt:lpstr>Handling Conflicts : Merging branches</vt:lpstr>
      <vt:lpstr>Handling Conflicts : Merging branches</vt:lpstr>
      <vt:lpstr>Handling Conflicts : Merging branches</vt:lpstr>
      <vt:lpstr>Handling Conflicts : Merging branches</vt:lpstr>
      <vt:lpstr>Handling Conflicts : Merging branches</vt:lpstr>
      <vt:lpstr>Git Internals</vt:lpstr>
      <vt:lpstr>Git Architecture</vt:lpstr>
      <vt:lpstr>Git Architecture</vt:lpstr>
      <vt:lpstr>SHA1 hash</vt:lpstr>
      <vt:lpstr>How git hashes content</vt:lpstr>
      <vt:lpstr>Contents of .git directory</vt:lpstr>
      <vt:lpstr>Git Objects – Initial Commit</vt:lpstr>
      <vt:lpstr>Git Objects – Second Commit</vt:lpstr>
      <vt:lpstr>Git Objects</vt:lpstr>
      <vt:lpstr>Objects, Hashes &amp; Blobs</vt:lpstr>
      <vt:lpstr>Commit, Tree &amp; Blob</vt:lpstr>
      <vt:lpstr>git cat-file</vt:lpstr>
      <vt:lpstr>Knowing object type</vt:lpstr>
      <vt:lpstr>Knowing content in the object</vt:lpstr>
      <vt:lpstr>Knowing about tag details</vt:lpstr>
      <vt:lpstr>Content in object – merged commit</vt:lpstr>
      <vt:lpstr>git merge-base</vt:lpstr>
      <vt:lpstr>git rev-parse</vt:lpstr>
      <vt:lpstr>git rev-parse</vt:lpstr>
      <vt:lpstr>Tip of branch always points to latest commit</vt:lpstr>
      <vt:lpstr>Everything is not lost till you run  git gc</vt:lpstr>
      <vt:lpstr>Git fsck</vt:lpstr>
      <vt:lpstr>git clean</vt:lpstr>
      <vt:lpstr>Git Flowchart</vt:lpstr>
      <vt:lpstr>Un git</vt:lpstr>
    </vt:vector>
  </TitlesOfParts>
  <Company>bobbydreamer.com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Sushanth;bobby_dreamer13@yahoo.com</dc:creator>
  <cp:keywords>Git; Sushanth;</cp:keywords>
  <dc:description>This PPT is a dump of all my git knowledge, sort of my very own git stash. In future, if required i will refer it myself</dc:description>
  <cp:lastModifiedBy>Sushanth</cp:lastModifiedBy>
  <cp:revision>630</cp:revision>
  <dcterms:created xsi:type="dcterms:W3CDTF">2018-11-17T12:16:43Z</dcterms:created>
  <dcterms:modified xsi:type="dcterms:W3CDTF">2020-11-16T06:22:04Z</dcterms:modified>
  <cp:category>SCM</cp:category>
</cp:coreProperties>
</file>