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6" d="100"/>
          <a:sy n="126" d="100"/>
        </p:scale>
        <p:origin x="-35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9DAF1-AF49-499C-A17B-B19D916CF1BE}"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2A54D-F6F7-4533-8180-0F08294896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DAF1-AF49-499C-A17B-B19D916CF1BE}"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2A54D-F6F7-4533-8180-0F08294896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09600"/>
            <a:ext cx="7821757" cy="461665"/>
          </a:xfrm>
          <a:prstGeom prst="rect">
            <a:avLst/>
          </a:prstGeom>
          <a:noFill/>
        </p:spPr>
        <p:txBody>
          <a:bodyPr wrap="none" rtlCol="0">
            <a:spAutoFit/>
          </a:bodyPr>
          <a:lstStyle/>
          <a:p>
            <a:r>
              <a:rPr lang="en-US" sz="2400" dirty="0" err="1" smtClean="0"/>
              <a:t>Project:</a:t>
            </a:r>
            <a:r>
              <a:rPr lang="en-US" sz="2400" dirty="0" err="1" smtClean="0"/>
              <a:t>Image</a:t>
            </a:r>
            <a:r>
              <a:rPr lang="en-US" sz="2400" dirty="0" smtClean="0"/>
              <a:t> Recognition with IBM Cloud Visual recognition </a:t>
            </a:r>
            <a:endParaRPr lang="en-US" sz="2400" dirty="0"/>
          </a:p>
        </p:txBody>
      </p:sp>
      <p:sp>
        <p:nvSpPr>
          <p:cNvPr id="5" name="TextBox 4"/>
          <p:cNvSpPr txBox="1"/>
          <p:nvPr/>
        </p:nvSpPr>
        <p:spPr>
          <a:xfrm>
            <a:off x="762000" y="1447800"/>
            <a:ext cx="2920415" cy="461665"/>
          </a:xfrm>
          <a:prstGeom prst="rect">
            <a:avLst/>
          </a:prstGeom>
          <a:noFill/>
        </p:spPr>
        <p:txBody>
          <a:bodyPr wrap="none" rtlCol="0">
            <a:spAutoFit/>
          </a:bodyPr>
          <a:lstStyle/>
          <a:p>
            <a:r>
              <a:rPr lang="en-US" sz="2400" dirty="0" smtClean="0"/>
              <a:t>Phase 2: INNOVATION</a:t>
            </a:r>
            <a:endParaRPr lang="en-US" sz="2400" dirty="0"/>
          </a:p>
        </p:txBody>
      </p:sp>
      <p:sp>
        <p:nvSpPr>
          <p:cNvPr id="6" name="TextBox 5"/>
          <p:cNvSpPr txBox="1"/>
          <p:nvPr/>
        </p:nvSpPr>
        <p:spPr>
          <a:xfrm>
            <a:off x="914400" y="3581400"/>
            <a:ext cx="2223173" cy="2308324"/>
          </a:xfrm>
          <a:prstGeom prst="rect">
            <a:avLst/>
          </a:prstGeom>
          <a:noFill/>
        </p:spPr>
        <p:txBody>
          <a:bodyPr wrap="none" rtlCol="0">
            <a:spAutoFit/>
          </a:bodyPr>
          <a:lstStyle/>
          <a:p>
            <a:r>
              <a:rPr lang="en-US" dirty="0" smtClean="0"/>
              <a:t>Submitted by:</a:t>
            </a:r>
          </a:p>
          <a:p>
            <a:endParaRPr lang="en-US" dirty="0" smtClean="0"/>
          </a:p>
          <a:p>
            <a:r>
              <a:rPr lang="en-US" dirty="0" err="1" smtClean="0"/>
              <a:t>Abinish</a:t>
            </a:r>
            <a:r>
              <a:rPr lang="en-US" dirty="0" smtClean="0"/>
              <a:t> A</a:t>
            </a:r>
          </a:p>
          <a:p>
            <a:r>
              <a:rPr lang="en-US" dirty="0" err="1" smtClean="0"/>
              <a:t>Mandira</a:t>
            </a:r>
            <a:r>
              <a:rPr lang="en-US" dirty="0" smtClean="0"/>
              <a:t> </a:t>
            </a:r>
            <a:r>
              <a:rPr lang="en-US" dirty="0" err="1" smtClean="0"/>
              <a:t>Moorthy</a:t>
            </a:r>
            <a:r>
              <a:rPr lang="en-US" dirty="0" smtClean="0"/>
              <a:t> M</a:t>
            </a:r>
          </a:p>
          <a:p>
            <a:r>
              <a:rPr lang="en-US" dirty="0" err="1" smtClean="0"/>
              <a:t>Sree</a:t>
            </a:r>
            <a:r>
              <a:rPr lang="en-US" dirty="0" smtClean="0"/>
              <a:t> </a:t>
            </a:r>
            <a:r>
              <a:rPr lang="en-US" dirty="0" err="1" smtClean="0"/>
              <a:t>Kanth</a:t>
            </a:r>
            <a:r>
              <a:rPr lang="en-US" dirty="0" smtClean="0"/>
              <a:t> B</a:t>
            </a:r>
          </a:p>
          <a:p>
            <a:r>
              <a:rPr lang="en-US" dirty="0" smtClean="0"/>
              <a:t>Jose </a:t>
            </a:r>
            <a:r>
              <a:rPr lang="en-US" dirty="0" err="1" smtClean="0"/>
              <a:t>Rakshan</a:t>
            </a:r>
            <a:r>
              <a:rPr lang="en-US" dirty="0" smtClean="0"/>
              <a:t> A</a:t>
            </a:r>
          </a:p>
          <a:p>
            <a:r>
              <a:rPr lang="en-US" dirty="0" err="1" smtClean="0"/>
              <a:t>Arockia</a:t>
            </a:r>
            <a:r>
              <a:rPr lang="en-US" dirty="0" smtClean="0"/>
              <a:t> Adam </a:t>
            </a:r>
            <a:r>
              <a:rPr lang="en-US" dirty="0" err="1" smtClean="0"/>
              <a:t>Vishal</a:t>
            </a:r>
            <a:r>
              <a:rPr lang="en-US" dirty="0" smtClean="0"/>
              <a:t> J</a:t>
            </a:r>
          </a:p>
          <a:p>
            <a:r>
              <a:rPr lang="en-US" dirty="0" err="1" smtClean="0"/>
              <a:t>Anto</a:t>
            </a:r>
            <a:r>
              <a:rPr lang="en-US" dirty="0" smtClean="0"/>
              <a:t> </a:t>
            </a:r>
            <a:r>
              <a:rPr lang="en-US" dirty="0" err="1" smtClean="0"/>
              <a:t>Rajool</a:t>
            </a:r>
            <a:r>
              <a:rPr lang="en-US" dirty="0" smtClean="0"/>
              <a:t> 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smtClean="0"/>
              <a:t>Image Recognition with IBM Cloud Visual recognition </a:t>
            </a:r>
            <a:endParaRPr lang="en-US" dirty="0"/>
          </a:p>
        </p:txBody>
      </p:sp>
      <p:pic>
        <p:nvPicPr>
          <p:cNvPr id="5" name="Picture 4" descr="Role-Of-IBM-Watson-Visual-Recognition-Services-428-Results-with-IBM-Watson-Visual.png"/>
          <p:cNvPicPr>
            <a:picLocks noChangeAspect="1"/>
          </p:cNvPicPr>
          <p:nvPr/>
        </p:nvPicPr>
        <p:blipFill>
          <a:blip r:embed="rId2"/>
          <a:stretch>
            <a:fillRect/>
          </a:stretch>
        </p:blipFill>
        <p:spPr>
          <a:xfrm>
            <a:off x="1600200" y="1981200"/>
            <a:ext cx="5492152" cy="4343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5400" dirty="0" smtClean="0"/>
              <a:t>Introduction</a:t>
            </a:r>
            <a:endParaRPr lang="en-US" sz="5400" dirty="0"/>
          </a:p>
        </p:txBody>
      </p:sp>
      <p:sp>
        <p:nvSpPr>
          <p:cNvPr id="4" name="Rectangle 3"/>
          <p:cNvSpPr/>
          <p:nvPr/>
        </p:nvSpPr>
        <p:spPr>
          <a:xfrm>
            <a:off x="762000" y="1981200"/>
            <a:ext cx="7620000" cy="4093428"/>
          </a:xfrm>
          <a:prstGeom prst="rect">
            <a:avLst/>
          </a:prstGeom>
        </p:spPr>
        <p:txBody>
          <a:bodyPr wrap="square">
            <a:spAutoFit/>
          </a:bodyPr>
          <a:lstStyle/>
          <a:p>
            <a:r>
              <a:rPr lang="en-US" sz="2000" dirty="0" smtClean="0"/>
              <a:t>IBM Cloud Visual Recognition is a service provided by IBM as part of their cloud offerings. It's designed to analyze and classify visual content, making it particularly useful for applications that involve image or video processing. Here's an introduction to IBM Cloud Visual </a:t>
            </a:r>
            <a:r>
              <a:rPr lang="en-US" sz="2000" dirty="0" err="1" smtClean="0"/>
              <a:t>Recognition.M</a:t>
            </a:r>
            <a:r>
              <a:rPr lang="en-US" sz="2000" dirty="0" smtClean="0"/>
              <a:t> Cloud Visual Recognition is used to understand and analyze visual content within images or videos. It can identify objects, scenes, and even extract text from </a:t>
            </a:r>
            <a:r>
              <a:rPr lang="en-US" sz="2000" dirty="0" err="1" smtClean="0"/>
              <a:t>images.It</a:t>
            </a:r>
            <a:r>
              <a:rPr lang="en-US" sz="2000" dirty="0" smtClean="0"/>
              <a:t> can classify images into predefined categories or custom classes you </a:t>
            </a:r>
            <a:r>
              <a:rPr lang="en-US" sz="2000" dirty="0" err="1" smtClean="0"/>
              <a:t>define.Recognizes</a:t>
            </a:r>
            <a:r>
              <a:rPr lang="en-US" sz="2000" dirty="0" smtClean="0"/>
              <a:t> and identifies faces within images. Allows businesses to adapt the service to their specific </a:t>
            </a:r>
            <a:r>
              <a:rPr lang="en-US" sz="2000" dirty="0" err="1" smtClean="0"/>
              <a:t>needs.Overall</a:t>
            </a:r>
            <a:r>
              <a:rPr lang="en-US" sz="2000" dirty="0" smtClean="0"/>
              <a:t>, IBM Cloud Visual Recognition is a powerful tool for businesses and developers looking to incorporate image and video analysis capabilities into their applications, and it's part of IBM's broader suite of cloud services</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7772400" cy="5509200"/>
          </a:xfrm>
          <a:prstGeom prst="rect">
            <a:avLst/>
          </a:prstGeom>
        </p:spPr>
        <p:txBody>
          <a:bodyPr wrap="square">
            <a:spAutoFit/>
          </a:bodyPr>
          <a:lstStyle/>
          <a:p>
            <a:r>
              <a:rPr lang="en-US" sz="2000" b="1" dirty="0" smtClean="0"/>
              <a:t>IBM Cloud Visual Recognition has a wide range of applications across various industries. Here are some common uses:</a:t>
            </a:r>
          </a:p>
          <a:p>
            <a:endParaRPr lang="en-US" sz="1600" dirty="0" smtClean="0"/>
          </a:p>
          <a:p>
            <a:pPr marL="342900" indent="-342900">
              <a:buAutoNum type="arabicPeriod"/>
            </a:pPr>
            <a:r>
              <a:rPr lang="en-US" sz="1600" dirty="0" smtClean="0"/>
              <a:t>*</a:t>
            </a:r>
            <a:r>
              <a:rPr lang="en-US" b="1" dirty="0" smtClean="0"/>
              <a:t>E-commerce and Retail*:   </a:t>
            </a:r>
            <a:r>
              <a:rPr lang="en-US" sz="1600" dirty="0" smtClean="0"/>
              <a:t>-*Product Identification*: Automatically tag and categorize products in e-commerce catalogs based on images.   - *Visual Search*: Enable users to find similar products by uploading images.   - *Quality Control*: Detect defects or irregularities in products during manufacturing.</a:t>
            </a:r>
          </a:p>
          <a:p>
            <a:pPr marL="342900" indent="-342900">
              <a:buAutoNum type="arabicPeriod"/>
            </a:pPr>
            <a:r>
              <a:rPr lang="en-US" sz="1600" dirty="0" smtClean="0"/>
              <a:t>*</a:t>
            </a:r>
            <a:r>
              <a:rPr lang="en-US" b="1" dirty="0" smtClean="0"/>
              <a:t>Healthcare*:   </a:t>
            </a:r>
            <a:r>
              <a:rPr lang="en-US" sz="1600" dirty="0" smtClean="0"/>
              <a:t>- *Medical Image Analysis*: Assist in diagnosing diseases or conditions through the analysis of medical images like X-rays, MRIs, and CT scans.   - *Patient Identification*: Verify patients by matching their photos with their medical records.</a:t>
            </a:r>
          </a:p>
          <a:p>
            <a:pPr marL="342900" indent="-342900">
              <a:buAutoNum type="arabicPeriod"/>
            </a:pPr>
            <a:r>
              <a:rPr lang="en-US" sz="1600" dirty="0" smtClean="0"/>
              <a:t> *</a:t>
            </a:r>
            <a:r>
              <a:rPr lang="en-US" b="1" dirty="0" smtClean="0"/>
              <a:t>Security and Surveillance*:   </a:t>
            </a:r>
            <a:r>
              <a:rPr lang="en-US" sz="1600" dirty="0" smtClean="0"/>
              <a:t>- *Facial Recognition*: Identify individuals in security footage for access control or investigation purposes.   - *Object Detection*: Alert security personnel to specific objects or behaviors.</a:t>
            </a:r>
          </a:p>
          <a:p>
            <a:pPr marL="342900" indent="-342900">
              <a:buAutoNum type="arabicPeriod"/>
            </a:pPr>
            <a:r>
              <a:rPr lang="en-US" sz="1600" dirty="0" smtClean="0"/>
              <a:t> *</a:t>
            </a:r>
            <a:r>
              <a:rPr lang="en-US" b="1" dirty="0" smtClean="0"/>
              <a:t>Content Moderation*:   </a:t>
            </a:r>
            <a:r>
              <a:rPr lang="en-US" sz="1600" dirty="0" smtClean="0"/>
              <a:t>- *Filtering Explicit Content*: Automatically detect and filter out inappropriate or explicit content in user-generated images or videos.   - *Community Guidelines Enforcement*: Ensure that content shared on platforms complies with community standards.</a:t>
            </a:r>
          </a:p>
          <a:p>
            <a:pPr marL="342900" indent="-342900">
              <a:buAutoNum type="arabicPeriod"/>
            </a:pPr>
            <a:r>
              <a:rPr lang="en-US" sz="1600" dirty="0" smtClean="0"/>
              <a:t> *</a:t>
            </a:r>
            <a:r>
              <a:rPr lang="en-US" b="1" dirty="0" smtClean="0"/>
              <a:t>Automotive Industry*:   </a:t>
            </a:r>
            <a:r>
              <a:rPr lang="en-US" sz="1600" dirty="0" smtClean="0"/>
              <a:t>- *Autonomous Vehicles*: Assist in object recognition and obstacle avoidance for self-driving cars.   - *Driver Monitoring*: Monitor driver behavior and attention levels using facial recognition.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34844"/>
            <a:ext cx="7239000" cy="5570756"/>
          </a:xfrm>
          <a:prstGeom prst="rect">
            <a:avLst/>
          </a:prstGeom>
        </p:spPr>
        <p:txBody>
          <a:bodyPr wrap="square">
            <a:spAutoFit/>
          </a:bodyPr>
          <a:lstStyle/>
          <a:p>
            <a:r>
              <a:rPr lang="en-US" sz="1600" dirty="0" smtClean="0"/>
              <a:t>import </a:t>
            </a:r>
            <a:r>
              <a:rPr lang="en-US" sz="1600" dirty="0" err="1" smtClean="0"/>
              <a:t>com.ibm.cloud.sdk.core.security.IamAuthenticator</a:t>
            </a:r>
            <a:r>
              <a:rPr lang="en-US" sz="1600" dirty="0" smtClean="0"/>
              <a:t>;</a:t>
            </a:r>
          </a:p>
          <a:p>
            <a:r>
              <a:rPr lang="en-US" sz="1600" dirty="0" smtClean="0"/>
              <a:t>import com.ibm.watson.visual_recognition.v3.VisualRecognition;</a:t>
            </a:r>
          </a:p>
          <a:p>
            <a:r>
              <a:rPr lang="en-US" sz="1600" dirty="0" smtClean="0"/>
              <a:t>importcom.ibm.watson.visual_recognition.v3.model.ClassifiedImages;</a:t>
            </a:r>
          </a:p>
          <a:p>
            <a:r>
              <a:rPr lang="en-US" sz="1600" dirty="0" smtClean="0"/>
              <a:t>import com.ibm.watson.visual_recognition.v3.model.ClassifyOptions;</a:t>
            </a:r>
          </a:p>
          <a:p>
            <a:r>
              <a:rPr lang="en-US" sz="1600" dirty="0" smtClean="0"/>
              <a:t>import com.ibm.watson.visual_recognition.v3.util.IamTokenManager;</a:t>
            </a:r>
          </a:p>
          <a:p>
            <a:r>
              <a:rPr lang="en-US" sz="1600" dirty="0" smtClean="0"/>
              <a:t>public class </a:t>
            </a:r>
            <a:r>
              <a:rPr lang="en-US" sz="1600" dirty="0" err="1" smtClean="0"/>
              <a:t>IBMVisualRecognitionExample</a:t>
            </a:r>
            <a:endParaRPr lang="en-US" sz="1600" dirty="0" smtClean="0"/>
          </a:p>
          <a:p>
            <a:r>
              <a:rPr lang="en-US" sz="1600" dirty="0" smtClean="0"/>
              <a:t> {    </a:t>
            </a:r>
          </a:p>
          <a:p>
            <a:r>
              <a:rPr lang="en-US" sz="1600" dirty="0" smtClean="0"/>
              <a:t>public static void main(String[] </a:t>
            </a:r>
            <a:r>
              <a:rPr lang="en-US" sz="1600" dirty="0" err="1" smtClean="0"/>
              <a:t>args</a:t>
            </a:r>
            <a:r>
              <a:rPr lang="en-US" sz="1600" dirty="0" smtClean="0"/>
              <a:t>) </a:t>
            </a:r>
          </a:p>
          <a:p>
            <a:r>
              <a:rPr lang="en-US" sz="1600" dirty="0" smtClean="0"/>
              <a:t>{       </a:t>
            </a:r>
          </a:p>
          <a:p>
            <a:r>
              <a:rPr lang="en-US" sz="1600" dirty="0" smtClean="0"/>
              <a:t> String </a:t>
            </a:r>
            <a:r>
              <a:rPr lang="en-US" sz="1600" dirty="0" err="1" smtClean="0"/>
              <a:t>apiKey</a:t>
            </a:r>
            <a:r>
              <a:rPr lang="en-US" sz="1600" dirty="0" smtClean="0"/>
              <a:t> = "YOUR_API_KEY";  </a:t>
            </a:r>
          </a:p>
          <a:p>
            <a:r>
              <a:rPr lang="en-US" sz="1600" dirty="0" smtClean="0"/>
              <a:t>      String </a:t>
            </a:r>
            <a:r>
              <a:rPr lang="en-US" sz="1600" dirty="0" err="1" smtClean="0"/>
              <a:t>serviceUrl</a:t>
            </a:r>
            <a:r>
              <a:rPr lang="en-US" sz="1600" dirty="0" smtClean="0"/>
              <a:t> = "YOUR_SERVICE_URL"; </a:t>
            </a:r>
          </a:p>
          <a:p>
            <a:r>
              <a:rPr lang="en-US" sz="1600" dirty="0" err="1" smtClean="0"/>
              <a:t>IamAuthenticator</a:t>
            </a:r>
            <a:r>
              <a:rPr lang="en-US" sz="1600" dirty="0" smtClean="0"/>
              <a:t> authenticator = new </a:t>
            </a:r>
            <a:r>
              <a:rPr lang="en-US" sz="1600" dirty="0" err="1" smtClean="0"/>
              <a:t>IamAuthenticator</a:t>
            </a:r>
            <a:r>
              <a:rPr lang="en-US" sz="1600" dirty="0" smtClean="0"/>
              <a:t>(</a:t>
            </a:r>
            <a:r>
              <a:rPr lang="en-US" sz="1600" dirty="0" err="1" smtClean="0"/>
              <a:t>apiKey</a:t>
            </a:r>
            <a:r>
              <a:rPr lang="en-US" sz="1600" dirty="0" smtClean="0"/>
              <a:t>);        </a:t>
            </a:r>
            <a:r>
              <a:rPr lang="en-US" sz="1600" dirty="0" err="1" smtClean="0"/>
              <a:t>authenticator.setServiceUrl</a:t>
            </a:r>
            <a:r>
              <a:rPr lang="en-US" sz="1600" dirty="0" smtClean="0"/>
              <a:t>(</a:t>
            </a:r>
            <a:r>
              <a:rPr lang="en-US" sz="1600" dirty="0" err="1" smtClean="0"/>
              <a:t>serviceUrl</a:t>
            </a:r>
            <a:r>
              <a:rPr lang="en-US" sz="1600" dirty="0" smtClean="0"/>
              <a:t>);       </a:t>
            </a:r>
          </a:p>
          <a:p>
            <a:r>
              <a:rPr lang="en-US" sz="1600" dirty="0" smtClean="0"/>
              <a:t> </a:t>
            </a:r>
            <a:r>
              <a:rPr lang="en-US" sz="1600" dirty="0" err="1" smtClean="0"/>
              <a:t>VisualRecognition</a:t>
            </a:r>
            <a:r>
              <a:rPr lang="en-US" sz="1600" dirty="0" smtClean="0"/>
              <a:t> </a:t>
            </a:r>
            <a:r>
              <a:rPr lang="en-US" sz="1600" dirty="0" err="1" smtClean="0"/>
              <a:t>visualRecognition</a:t>
            </a:r>
            <a:r>
              <a:rPr lang="en-US" sz="1600" dirty="0" smtClean="0"/>
              <a:t> = new </a:t>
            </a:r>
            <a:r>
              <a:rPr lang="en-US" sz="1600" dirty="0" err="1" smtClean="0"/>
              <a:t>VisualRecognition</a:t>
            </a:r>
            <a:r>
              <a:rPr lang="en-US" sz="1600" dirty="0" smtClean="0"/>
              <a:t>("2018-03-19", authenticator);               </a:t>
            </a:r>
          </a:p>
          <a:p>
            <a:r>
              <a:rPr lang="en-US" sz="1600" dirty="0" smtClean="0"/>
              <a:t> </a:t>
            </a:r>
            <a:r>
              <a:rPr lang="en-US" sz="1600" dirty="0" err="1" smtClean="0"/>
              <a:t>ClassifyOptions</a:t>
            </a:r>
            <a:r>
              <a:rPr lang="en-US" sz="1600" dirty="0" smtClean="0"/>
              <a:t> options = new </a:t>
            </a:r>
            <a:r>
              <a:rPr lang="en-US" sz="1600" dirty="0" err="1" smtClean="0"/>
              <a:t>ClassifyOptions.Builder</a:t>
            </a:r>
            <a:r>
              <a:rPr lang="en-US" sz="1600" dirty="0" smtClean="0"/>
              <a:t>().</a:t>
            </a:r>
            <a:r>
              <a:rPr lang="en-US" sz="1600" dirty="0" err="1" smtClean="0"/>
              <a:t>imagesFile</a:t>
            </a:r>
            <a:r>
              <a:rPr lang="en-US" sz="1600" dirty="0" smtClean="0"/>
              <a:t>(new File("path_to_your_image.jpg")).threshold(0.6) // You can adjust the confidence </a:t>
            </a:r>
            <a:r>
              <a:rPr lang="en-US" sz="1600" dirty="0" err="1" smtClean="0"/>
              <a:t>threshold.build</a:t>
            </a:r>
            <a:r>
              <a:rPr lang="en-US" sz="1600" dirty="0" smtClean="0"/>
              <a:t>();      </a:t>
            </a:r>
          </a:p>
          <a:p>
            <a:r>
              <a:rPr lang="en-US" sz="1600" dirty="0" smtClean="0"/>
              <a:t>  </a:t>
            </a:r>
            <a:r>
              <a:rPr lang="en-US" sz="1600" dirty="0" err="1" smtClean="0"/>
              <a:t>ClassifiedImages</a:t>
            </a:r>
            <a:r>
              <a:rPr lang="en-US" sz="1600" dirty="0" smtClean="0"/>
              <a:t> result = </a:t>
            </a:r>
            <a:r>
              <a:rPr lang="en-US" sz="1600" dirty="0" err="1" smtClean="0"/>
              <a:t>visualRecognition.classify</a:t>
            </a:r>
            <a:r>
              <a:rPr lang="en-US" sz="1600" dirty="0" smtClean="0"/>
              <a:t>(options).execute().</a:t>
            </a:r>
            <a:r>
              <a:rPr lang="en-US" sz="1600" dirty="0" err="1" smtClean="0"/>
              <a:t>getResult</a:t>
            </a:r>
            <a:r>
              <a:rPr lang="en-US" sz="1600" dirty="0" smtClean="0"/>
              <a:t>();        </a:t>
            </a:r>
            <a:r>
              <a:rPr lang="en-US" sz="1600" dirty="0" err="1" smtClean="0"/>
              <a:t>System.out.println</a:t>
            </a:r>
            <a:r>
              <a:rPr lang="en-US" sz="1600" dirty="0" smtClean="0"/>
              <a:t>(result);    </a:t>
            </a:r>
          </a:p>
          <a:p>
            <a:r>
              <a:rPr lang="en-US" sz="1600" dirty="0" smtClean="0"/>
              <a:t>}</a:t>
            </a:r>
          </a:p>
          <a:p>
            <a:r>
              <a:rPr lang="en-US" sz="1600" dirty="0" smtClean="0"/>
              <a:t>}</a:t>
            </a:r>
            <a:endParaRPr lang="en-US" sz="1600" dirty="0"/>
          </a:p>
        </p:txBody>
      </p:sp>
      <p:sp>
        <p:nvSpPr>
          <p:cNvPr id="3" name="TextBox 2"/>
          <p:cNvSpPr txBox="1"/>
          <p:nvPr/>
        </p:nvSpPr>
        <p:spPr>
          <a:xfrm>
            <a:off x="2971800" y="304800"/>
            <a:ext cx="2462341" cy="707886"/>
          </a:xfrm>
          <a:prstGeom prst="rect">
            <a:avLst/>
          </a:prstGeom>
          <a:noFill/>
        </p:spPr>
        <p:txBody>
          <a:bodyPr wrap="none" rtlCol="0">
            <a:spAutoFit/>
          </a:bodyPr>
          <a:lstStyle/>
          <a:p>
            <a:r>
              <a:rPr lang="en-US" sz="4000" b="1" dirty="0" smtClean="0"/>
              <a:t>PROGRAM</a:t>
            </a:r>
            <a:endParaRPr lang="en-US" sz="4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057400"/>
            <a:ext cx="8077200" cy="3170099"/>
          </a:xfrm>
          <a:prstGeom prst="rect">
            <a:avLst/>
          </a:prstGeom>
        </p:spPr>
        <p:txBody>
          <a:bodyPr wrap="square">
            <a:spAutoFit/>
          </a:bodyPr>
          <a:lstStyle/>
          <a:p>
            <a:r>
              <a:rPr lang="en-US" sz="2000" dirty="0" err="1" smtClean="0"/>
              <a:t>ClassifiedImages</a:t>
            </a:r>
            <a:r>
              <a:rPr lang="en-US" sz="2000" dirty="0" smtClean="0"/>
              <a:t> result = </a:t>
            </a:r>
            <a:r>
              <a:rPr lang="en-US" sz="2000" dirty="0" err="1" smtClean="0"/>
              <a:t>visualRecognition.classify</a:t>
            </a:r>
            <a:r>
              <a:rPr lang="en-US" sz="2000" dirty="0" smtClean="0"/>
              <a:t>(options).execute().</a:t>
            </a:r>
            <a:r>
              <a:rPr lang="en-US" sz="2000" dirty="0" err="1" smtClean="0"/>
              <a:t>getResult</a:t>
            </a:r>
            <a:r>
              <a:rPr lang="en-US" sz="2000" dirty="0" smtClean="0"/>
              <a:t>();</a:t>
            </a:r>
          </a:p>
          <a:p>
            <a:r>
              <a:rPr lang="en-US" sz="2000" dirty="0" smtClean="0"/>
              <a:t>List&lt;</a:t>
            </a:r>
            <a:r>
              <a:rPr lang="en-US" sz="2000" dirty="0" err="1" smtClean="0"/>
              <a:t>DetectedClass</a:t>
            </a:r>
            <a:r>
              <a:rPr lang="en-US" sz="2000" dirty="0" smtClean="0"/>
              <a:t>&gt; classes = </a:t>
            </a:r>
            <a:r>
              <a:rPr lang="en-US" sz="2000" dirty="0" err="1" smtClean="0"/>
              <a:t>result.getImages</a:t>
            </a:r>
            <a:r>
              <a:rPr lang="en-US" sz="2000" dirty="0" smtClean="0"/>
              <a:t>().get(0).</a:t>
            </a:r>
            <a:r>
              <a:rPr lang="en-US" sz="2000" dirty="0" err="1" smtClean="0"/>
              <a:t>getClassifiers</a:t>
            </a:r>
            <a:r>
              <a:rPr lang="en-US" sz="2000" dirty="0" smtClean="0"/>
              <a:t>().get(0).</a:t>
            </a:r>
            <a:r>
              <a:rPr lang="en-US" sz="2000" dirty="0" err="1" smtClean="0"/>
              <a:t>getClasses</a:t>
            </a:r>
            <a:r>
              <a:rPr lang="en-US" sz="2000" dirty="0" smtClean="0"/>
              <a:t>();</a:t>
            </a:r>
          </a:p>
          <a:p>
            <a:r>
              <a:rPr lang="en-US" sz="2000" dirty="0" smtClean="0"/>
              <a:t>for (</a:t>
            </a:r>
            <a:r>
              <a:rPr lang="en-US" sz="2000" dirty="0" err="1" smtClean="0"/>
              <a:t>DetectedClass</a:t>
            </a:r>
            <a:r>
              <a:rPr lang="en-US" sz="2000" dirty="0" smtClean="0"/>
              <a:t> </a:t>
            </a:r>
            <a:r>
              <a:rPr lang="en-US" sz="2000" dirty="0" err="1" smtClean="0"/>
              <a:t>detectedClass</a:t>
            </a:r>
            <a:r>
              <a:rPr lang="en-US" sz="2000" dirty="0" smtClean="0"/>
              <a:t> : classes) </a:t>
            </a:r>
          </a:p>
          <a:p>
            <a:r>
              <a:rPr lang="en-US" sz="2000" smtClean="0"/>
              <a:t>{</a:t>
            </a:r>
            <a:endParaRPr lang="en-US" sz="2000" dirty="0" smtClean="0"/>
          </a:p>
          <a:p>
            <a:r>
              <a:rPr lang="en-US" sz="2000" smtClean="0"/>
              <a:t>String </a:t>
            </a:r>
            <a:r>
              <a:rPr lang="en-US" sz="2000" dirty="0" err="1" smtClean="0"/>
              <a:t>className</a:t>
            </a:r>
            <a:r>
              <a:rPr lang="en-US" sz="2000" dirty="0" smtClean="0"/>
              <a:t> = </a:t>
            </a:r>
            <a:r>
              <a:rPr lang="en-US" sz="2000" dirty="0" err="1" smtClean="0"/>
              <a:t>detectedClass.getClassName</a:t>
            </a:r>
            <a:r>
              <a:rPr lang="en-US" sz="2000" dirty="0" smtClean="0"/>
              <a:t>(); </a:t>
            </a:r>
          </a:p>
          <a:p>
            <a:r>
              <a:rPr lang="en-US" sz="2000" dirty="0" smtClean="0"/>
              <a:t>Double score = </a:t>
            </a:r>
            <a:r>
              <a:rPr lang="en-US" sz="2000" dirty="0" err="1" smtClean="0"/>
              <a:t>detectedClass.getScore</a:t>
            </a:r>
            <a:r>
              <a:rPr lang="en-US" sz="2000" dirty="0" smtClean="0"/>
              <a:t>();    </a:t>
            </a:r>
            <a:r>
              <a:rPr lang="en-US" sz="2000" dirty="0" err="1" smtClean="0"/>
              <a:t>System.out.println</a:t>
            </a:r>
            <a:r>
              <a:rPr lang="en-US" sz="2000" dirty="0" smtClean="0"/>
              <a:t>("Class: " + </a:t>
            </a:r>
            <a:r>
              <a:rPr lang="en-US" sz="2000" dirty="0" err="1" smtClean="0"/>
              <a:t>className</a:t>
            </a:r>
            <a:r>
              <a:rPr lang="en-US" sz="2000" dirty="0" smtClean="0"/>
              <a:t> + ", Score: " + score);</a:t>
            </a:r>
          </a:p>
          <a:p>
            <a:r>
              <a:rPr lang="en-US" sz="2000" dirty="0" smtClean="0"/>
              <a:t>}</a:t>
            </a:r>
            <a:endParaRPr lang="en-US" sz="2000" dirty="0"/>
          </a:p>
        </p:txBody>
      </p:sp>
      <p:sp>
        <p:nvSpPr>
          <p:cNvPr id="3" name="TextBox 2"/>
          <p:cNvSpPr txBox="1"/>
          <p:nvPr/>
        </p:nvSpPr>
        <p:spPr>
          <a:xfrm>
            <a:off x="685800" y="762000"/>
            <a:ext cx="2099549" cy="707886"/>
          </a:xfrm>
          <a:prstGeom prst="rect">
            <a:avLst/>
          </a:prstGeom>
          <a:noFill/>
        </p:spPr>
        <p:txBody>
          <a:bodyPr wrap="none" rtlCol="0">
            <a:spAutoFit/>
          </a:bodyPr>
          <a:lstStyle/>
          <a:p>
            <a:r>
              <a:rPr lang="en-US" sz="4000" b="1" dirty="0" smtClean="0"/>
              <a:t>OUTPUT:</a:t>
            </a:r>
            <a:endParaRPr lang="en-US" sz="4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435114"/>
            <a:ext cx="3294235" cy="769441"/>
          </a:xfrm>
          <a:prstGeom prst="rect">
            <a:avLst/>
          </a:prstGeom>
          <a:noFill/>
        </p:spPr>
        <p:txBody>
          <a:bodyPr wrap="none" rtlCol="0">
            <a:spAutoFit/>
          </a:bodyPr>
          <a:lstStyle/>
          <a:p>
            <a:r>
              <a:rPr lang="en-US" sz="4400" b="1" dirty="0" smtClean="0"/>
              <a:t>CONCLUSION</a:t>
            </a:r>
            <a:endParaRPr lang="en-US" sz="4400" b="1" dirty="0"/>
          </a:p>
        </p:txBody>
      </p:sp>
      <p:sp>
        <p:nvSpPr>
          <p:cNvPr id="3" name="Rectangle 2"/>
          <p:cNvSpPr/>
          <p:nvPr/>
        </p:nvSpPr>
        <p:spPr>
          <a:xfrm>
            <a:off x="609600" y="1447800"/>
            <a:ext cx="7772400" cy="4524315"/>
          </a:xfrm>
          <a:prstGeom prst="rect">
            <a:avLst/>
          </a:prstGeom>
        </p:spPr>
        <p:txBody>
          <a:bodyPr wrap="square">
            <a:spAutoFit/>
          </a:bodyPr>
          <a:lstStyle/>
          <a:p>
            <a:pPr>
              <a:buFont typeface="Arial" charset="0"/>
              <a:buChar char="•"/>
            </a:pPr>
            <a:r>
              <a:rPr lang="en-US" sz="1600" dirty="0" smtClean="0"/>
              <a:t>In conclusion, IBM Cloud Visual Recognition is a powerful and versatile tool that enables businesses and developers to incorporate advanced image and video analysis capabilities into their applications. Its wide range of features, including image classification, facial recognition, object detection, and custom model training, makes it applicable to a diverse set of industries and use cases.</a:t>
            </a:r>
          </a:p>
          <a:p>
            <a:pPr>
              <a:buFont typeface="Arial" charset="0"/>
              <a:buChar char="•"/>
            </a:pPr>
            <a:r>
              <a:rPr lang="en-US" sz="1600" dirty="0" smtClean="0"/>
              <a:t>By leveraging deep learning models and advanced algorithms, IBM Cloud Visual Recognition delivers accurate and reliable results in tasks such as product identification, medical image analysis, security and surveillance, content moderation, and more. Its ability to process and analyze visual content efficiently not only saves time but also enhances the accuracy of decision-making processes.</a:t>
            </a:r>
          </a:p>
          <a:p>
            <a:pPr>
              <a:buFont typeface="Arial" charset="0"/>
              <a:buChar char="•"/>
            </a:pPr>
            <a:r>
              <a:rPr lang="en-US" sz="1600" dirty="0" smtClean="0"/>
              <a:t>Furthermore, the flexibility of IBM Cloud Visual Recognition allows for customization to meet specific business needs. This means businesses can train the model with their own datasets, enabling it to recognize unique objects or patterns relevant to their operations.</a:t>
            </a:r>
          </a:p>
          <a:p>
            <a:pPr>
              <a:buFont typeface="Arial" charset="0"/>
              <a:buChar char="•"/>
            </a:pPr>
            <a:r>
              <a:rPr lang="en-US" sz="1600" dirty="0" smtClean="0"/>
              <a:t>The service's integration capabilities through APIs make it seamless to incorporate into existing applications and workflows, whether it's for e-commerce, healthcare, security, manufacturing, or other industries. Additionally, IBM Cloud Visual Recognition benefits from being part of the broader suite of cloud services offered by IBM, providing a comprehensive platform for businesses seeking cutting-edge solutions in visual content analysis.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802</Words>
  <Application>Microsoft Office PowerPoint</Application>
  <PresentationFormat>On-screen Show (4:3)</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Image Recognition with IBM Cloud Visual recognition </vt:lpstr>
      <vt:lpstr>Introduction</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with IBM Cloud Visual recognition</dc:title>
  <dc:creator>Student</dc:creator>
  <cp:lastModifiedBy>Student</cp:lastModifiedBy>
  <cp:revision>9</cp:revision>
  <dcterms:created xsi:type="dcterms:W3CDTF">2023-10-11T08:21:04Z</dcterms:created>
  <dcterms:modified xsi:type="dcterms:W3CDTF">2023-10-11T09:27:18Z</dcterms:modified>
</cp:coreProperties>
</file>