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01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47407-0341-414D-A594-145B7426078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9A5ED-D2F3-4E7E-BE7A-E22649EEC9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A5ED-D2F3-4E7E-BE7A-E22649EEC9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59EEE-4694-4621-51E1-CDCFE150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96196"/>
            <a:ext cx="11264190" cy="2387600"/>
          </a:xfrm>
        </p:spPr>
        <p:txBody>
          <a:bodyPr anchor="b"/>
          <a:lstStyle>
            <a:lvl1pPr algn="ctr"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5A4BE-5AAC-6039-E081-F8C0FD535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1126418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E11029B-A0CB-6382-3CE5-940ADD51B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BEA32C47-D42A-F05D-6274-B9DBEBCD7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4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171D4732-6CE0-7172-61A3-6A9F199D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9" y="6051523"/>
            <a:ext cx="11238681" cy="6465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9109DB1-0A77-DC8C-4C48-8ADD47A8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9FA1195B-3FA8-95FF-15CD-CADDEB8FB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0B52BC02-8D7B-AEC7-507A-D9A55664E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CBF39F-F1F3-95A3-8C0C-EF27632F7E11}"/>
              </a:ext>
            </a:extLst>
          </p:cNvPr>
          <p:cNvSpPr/>
          <p:nvPr userDrawn="1"/>
        </p:nvSpPr>
        <p:spPr>
          <a:xfrm>
            <a:off x="0" y="157955"/>
            <a:ext cx="12192000" cy="365125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2">
                  <a:alpha val="30000"/>
                </a:schemeClr>
              </a:gs>
              <a:gs pos="100000">
                <a:schemeClr val="bg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FABBB-2F4D-E99C-DC58-F6F9C90DA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A20AA8D-5316-EACE-D562-688AFA381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68D5294-2E45-5897-9F88-662C090A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9" y="6051523"/>
            <a:ext cx="11238681" cy="6465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13" name="Grafik 12" descr="Ein Bild, das Schrift, Screensho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66D296E9-8C3D-42CB-8EB1-E8DCFCEB0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9" y="157954"/>
            <a:ext cx="1102031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91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/3 &amp; 2/3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4069F-71C2-744F-AAF2-47FC2B5E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10" y="902626"/>
            <a:ext cx="3886200" cy="11547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A942F5-EA43-5BBC-5891-A12DBA27D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14010" y="902627"/>
            <a:ext cx="6907380" cy="5054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1041B-3C78-AF55-FEA4-F80C03ED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610" y="2193924"/>
            <a:ext cx="3886200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5F1F1-0CFB-FE8C-8C95-0660E188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55553-80C7-DD1A-86D2-2DBF7B24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088B-BB59-42F4-A39D-FDB7ACE06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5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rd Image &amp;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4069F-71C2-744F-AAF2-47FC2B5E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90" y="902626"/>
            <a:ext cx="3886200" cy="11547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A942F5-EA43-5BBC-5891-A12DBA27D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0610" y="902627"/>
            <a:ext cx="6907380" cy="5054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1041B-3C78-AF55-FEA4-F80C03ED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5190" y="2193924"/>
            <a:ext cx="3886200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85F1F1-0CFB-FE8C-8C95-0660E188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55553-80C7-DD1A-86D2-2DBF7B24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088B-BB59-42F4-A39D-FDB7ACE06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84C766-C93F-C7BF-262B-397506CB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B4CEFE-E63D-601D-78A6-1FDB8A45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088B-BB59-42F4-A39D-FDB7ACE06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84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59EEE-4694-4621-51E1-CDCFE150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96196"/>
            <a:ext cx="11264190" cy="2387600"/>
          </a:xfrm>
        </p:spPr>
        <p:txBody>
          <a:bodyPr anchor="b"/>
          <a:lstStyle>
            <a:lvl1pPr algn="ctr"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20FA75-3807-2725-E675-95A1020A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970" y="157955"/>
            <a:ext cx="60319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A7436C-F1F0-7910-CCE9-F9208F4D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088B-BB59-42F4-A39D-FDB7ACE06F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59EEE-4694-4621-51E1-CDCFE150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970" y="3339548"/>
            <a:ext cx="7667420" cy="2615825"/>
          </a:xfrm>
        </p:spPr>
        <p:txBody>
          <a:bodyPr anchor="b"/>
          <a:lstStyle>
            <a:lvl1pPr algn="r"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5A4BE-5AAC-6039-E081-F8C0FD535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3970" y="2697923"/>
            <a:ext cx="7667420" cy="492884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78AA69A-A77D-FE3B-D83A-F225E884D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6366079-5150-DBC0-68DE-81301CA4F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22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renner /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4CAEF-6EEF-4CC6-0E2B-13F65352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09" y="1641475"/>
            <a:ext cx="5563506" cy="285273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84DBA-A3C6-D177-35E6-91B0EAB5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609" y="4630737"/>
            <a:ext cx="5563506" cy="14589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FA38C-C6AC-696B-CF3E-A32F8062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BBF145-978D-3A60-6DE8-A6907200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60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171D4732-6CE0-7172-61A3-6A9F199D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9" y="6051523"/>
            <a:ext cx="11238681" cy="6465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9109DB1-0A77-DC8C-4C48-8ADD47A8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9FA1195B-3FA8-95FF-15CD-CADDEB8FB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DA779ED-0A3E-898A-7A78-8967CF31379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82709" y="2193924"/>
            <a:ext cx="11238682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25">
            <a:extLst>
              <a:ext uri="{FF2B5EF4-FFF2-40B4-BE49-F238E27FC236}">
                <a16:creationId xmlns:a16="http://schemas.microsoft.com/office/drawing/2014/main" id="{8FDCF996-70FD-7A42-A67F-7DC478D01B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2709" y="903288"/>
            <a:ext cx="11226691" cy="11541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1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rd text &amp;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171D4732-6CE0-7172-61A3-6A9F199D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9" y="6051523"/>
            <a:ext cx="11238681" cy="6465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9109DB1-0A77-DC8C-4C48-8ADD47A8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9FA1195B-3FA8-95FF-15CD-CADDEB8FB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EDA779ED-0A3E-898A-7A78-8967CF31379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422083" y="2193924"/>
            <a:ext cx="3299307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D361E6D6-704C-4CA0-42F0-1CC643C68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709" y="2193924"/>
            <a:ext cx="7268994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4A17EC20-D5F7-8454-2EE4-2DEE31CD1A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2709" y="903288"/>
            <a:ext cx="7268994" cy="1154112"/>
          </a:xfrm>
        </p:spPr>
        <p:txBody>
          <a:bodyPr anchor="b"/>
          <a:lstStyle>
            <a:lvl1pPr marL="0" indent="0">
              <a:buNone/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8" name="Textplatzhalter 25">
            <a:extLst>
              <a:ext uri="{FF2B5EF4-FFF2-40B4-BE49-F238E27FC236}">
                <a16:creationId xmlns:a16="http://schemas.microsoft.com/office/drawing/2014/main" id="{77D0D65B-2A2B-676B-6DFE-7DC5820CA3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082" y="903288"/>
            <a:ext cx="3299308" cy="1154112"/>
          </a:xfrm>
        </p:spPr>
        <p:txBody>
          <a:bodyPr anchor="b"/>
          <a:lstStyle>
            <a:lvl1pPr marL="0" indent="0">
              <a:buNone/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2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&amp; 2/3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171D4732-6CE0-7172-61A3-6A9F199D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9" y="6051523"/>
            <a:ext cx="11238681" cy="6465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9109DB1-0A77-DC8C-4C48-8ADD47A8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9FA1195B-3FA8-95FF-15CD-CADDEB8FB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D361E6D6-704C-4CA0-42F0-1CC643C68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709" y="2193924"/>
            <a:ext cx="3299307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EDA779ED-0A3E-898A-7A78-8967CF31379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4452397" y="2193924"/>
            <a:ext cx="7268994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5">
            <a:extLst>
              <a:ext uri="{FF2B5EF4-FFF2-40B4-BE49-F238E27FC236}">
                <a16:creationId xmlns:a16="http://schemas.microsoft.com/office/drawing/2014/main" id="{9E56EFF0-11A5-D94E-001F-0C9172BB18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2938" y="903288"/>
            <a:ext cx="7256462" cy="1154112"/>
          </a:xfrm>
        </p:spPr>
        <p:txBody>
          <a:bodyPr anchor="b"/>
          <a:lstStyle>
            <a:lvl1pPr marL="0" indent="0">
              <a:buNone/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28" name="Textplatzhalter 25">
            <a:extLst>
              <a:ext uri="{FF2B5EF4-FFF2-40B4-BE49-F238E27FC236}">
                <a16:creationId xmlns:a16="http://schemas.microsoft.com/office/drawing/2014/main" id="{4E1EDE23-CF56-71FA-E463-C238D9096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016" y="902626"/>
            <a:ext cx="3299306" cy="1154112"/>
          </a:xfrm>
        </p:spPr>
        <p:txBody>
          <a:bodyPr anchor="b"/>
          <a:lstStyle>
            <a:lvl1pPr marL="0" indent="0">
              <a:buNone/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defRPr lang="de-DE" sz="2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5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171D4732-6CE0-7172-61A3-6A9F199D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9" y="6051523"/>
            <a:ext cx="11238681" cy="6465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9109DB1-0A77-DC8C-4C48-8ADD47A8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9FA1195B-3FA8-95FF-15CD-CADDEB8FB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D361E6D6-704C-4CA0-42F0-1CC643C68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709" y="2193924"/>
            <a:ext cx="3299307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1868D63C-F508-D472-55AC-11C4E613B19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452396" y="2193924"/>
            <a:ext cx="3299307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EDA779ED-0A3E-898A-7A78-8967CF31379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422083" y="2193924"/>
            <a:ext cx="3299307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52BF0BCB-717B-9F9A-4239-FD60E35DF8B5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82709" y="902626"/>
            <a:ext cx="3299307" cy="1154773"/>
          </a:xfrm>
        </p:spPr>
        <p:txBody>
          <a:bodyPr>
            <a:normAutofit/>
          </a:bodyPr>
          <a:lstStyle>
            <a:lvl1pPr marL="0" indent="0">
              <a:buNone/>
              <a:defRPr lang="de-DE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42AF6BA-B34A-23E7-4725-37639C1FF41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452396" y="902626"/>
            <a:ext cx="3299307" cy="1154773"/>
          </a:xfrm>
        </p:spPr>
        <p:txBody>
          <a:bodyPr>
            <a:normAutofit/>
          </a:bodyPr>
          <a:lstStyle>
            <a:lvl1pPr marL="0" indent="0">
              <a:buNone/>
              <a:defRPr lang="de-DE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C50B505-80AC-FD16-F079-FFDF97E41C6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422083" y="902626"/>
            <a:ext cx="3299307" cy="1154773"/>
          </a:xfrm>
        </p:spPr>
        <p:txBody>
          <a:bodyPr>
            <a:normAutofit/>
          </a:bodyPr>
          <a:lstStyle>
            <a:lvl1pPr marL="0" indent="0">
              <a:buNone/>
              <a:defRPr lang="de-DE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5208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C11B9B4B-6306-0B6F-44B2-72130E68C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5812ED9F-E173-9806-1B9E-AF4CB8E2B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8800D04-25DB-1844-12AA-67599E29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9" y="6051523"/>
            <a:ext cx="11238681" cy="6465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F44970-35F6-9880-8CAD-2D1969C7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709" y="2193924"/>
            <a:ext cx="5551406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8543CA-FB19-4BEF-5F76-9A37630C05A9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82709" y="902626"/>
            <a:ext cx="5551406" cy="1154773"/>
          </a:xfrm>
        </p:spPr>
        <p:txBody>
          <a:bodyPr anchor="b">
            <a:normAutofit/>
          </a:bodyPr>
          <a:lstStyle>
            <a:lvl1pPr marL="0" indent="0">
              <a:buNone/>
              <a:defRPr lang="de-DE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1638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4">
            <a:extLst>
              <a:ext uri="{FF2B5EF4-FFF2-40B4-BE49-F238E27FC236}">
                <a16:creationId xmlns:a16="http://schemas.microsoft.com/office/drawing/2014/main" id="{C11B9B4B-6306-0B6F-44B2-72130E68C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5812ED9F-E173-9806-1B9E-AF4CB8E2B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8800D04-25DB-1844-12AA-67599E29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9" y="6051523"/>
            <a:ext cx="11238681" cy="64655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F44970-35F6-9880-8CAD-2D1969C7B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9984" y="2193924"/>
            <a:ext cx="5551406" cy="3761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491F8F4-FD35-05B4-706A-0F0B368A01A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9984" y="902626"/>
            <a:ext cx="5551406" cy="1154773"/>
          </a:xfrm>
        </p:spPr>
        <p:txBody>
          <a:bodyPr anchor="b">
            <a:normAutofit/>
          </a:bodyPr>
          <a:lstStyle>
            <a:lvl1pPr marL="0" indent="0">
              <a:buNone/>
              <a:defRPr lang="de-DE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221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7536DB-5AB1-2474-FC5B-0F6E4CC6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09" y="909637"/>
            <a:ext cx="112507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7A7DBC-4B2C-2F95-19B5-43169DEC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609" y="2370136"/>
            <a:ext cx="11250781" cy="3600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CBC3E-73DA-A2E5-2947-BA5C8CBD9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F2F41-7E57-5949-2796-90B09D538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4E5F088B-BB59-42F4-A39D-FDB7ACE06F2A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5" name="Grafik 14" descr="Ein Bild, das Schrift, Screensho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C3FDD582-85D5-B7CE-9592-D9487524C1F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9" y="157954"/>
            <a:ext cx="1102031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2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1" r:id="rId3"/>
    <p:sldLayoutId id="2147483667" r:id="rId4"/>
    <p:sldLayoutId id="2147483666" r:id="rId5"/>
    <p:sldLayoutId id="2147483665" r:id="rId6"/>
    <p:sldLayoutId id="2147483668" r:id="rId7"/>
    <p:sldLayoutId id="2147483662" r:id="rId8"/>
    <p:sldLayoutId id="2147483669" r:id="rId9"/>
    <p:sldLayoutId id="2147483661" r:id="rId10"/>
    <p:sldLayoutId id="2147483659" r:id="rId11"/>
    <p:sldLayoutId id="2147483657" r:id="rId12"/>
    <p:sldLayoutId id="2147483670" r:id="rId13"/>
    <p:sldLayoutId id="2147483658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EF16793-204D-49EF-B3C1-74F166095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Mautic</a:t>
            </a:r>
            <a:r>
              <a:rPr lang="de-DE" dirty="0"/>
              <a:t> in </a:t>
            </a:r>
            <a:r>
              <a:rPr lang="de-DE" dirty="0" err="1"/>
              <a:t>coolify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DD52BA4-A900-832A-9EBD-122FBEE35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hosting</a:t>
            </a:r>
            <a:r>
              <a:rPr lang="de-DE" dirty="0"/>
              <a:t> </a:t>
            </a:r>
            <a:r>
              <a:rPr lang="de-DE" dirty="0" err="1"/>
              <a:t>mautic</a:t>
            </a:r>
            <a:r>
              <a:rPr lang="de-DE" dirty="0"/>
              <a:t> on your own open source </a:t>
            </a:r>
            <a:r>
              <a:rPr lang="de-DE" dirty="0" err="1"/>
              <a:t>paas</a:t>
            </a:r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50E18-CE21-FD73-DA45-1EBB85B72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 err="1"/>
              <a:t>Mautic</a:t>
            </a:r>
            <a:r>
              <a:rPr lang="de-DE" dirty="0"/>
              <a:t> World Conference 2025</a:t>
            </a:r>
            <a:br>
              <a:rPr lang="de-DE" dirty="0"/>
            </a:br>
            <a:r>
              <a:rPr lang="de-DE" dirty="0"/>
              <a:t>@Sea Containers, London</a:t>
            </a:r>
            <a:endParaRPr lang="en-US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BBD0C2A-24A5-1D6C-A7CA-3FAA660A4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0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51F95-69CB-6F0F-10D3-3F16C7658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7DAA37E-32B3-D93E-DE29-666AAD9B0199}"/>
              </a:ext>
            </a:extLst>
          </p:cNvPr>
          <p:cNvGrpSpPr/>
          <p:nvPr/>
        </p:nvGrpSpPr>
        <p:grpSpPr>
          <a:xfrm>
            <a:off x="4813300" y="-335093"/>
            <a:ext cx="9144000" cy="6858000"/>
            <a:chOff x="4813300" y="-335093"/>
            <a:chExt cx="9144000" cy="685800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4EF7580-E15D-3869-F6EB-02BC208CB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" b="15"/>
            <a:stretch/>
          </p:blipFill>
          <p:spPr>
            <a:xfrm>
              <a:off x="5730850" y="1036852"/>
              <a:ext cx="7380021" cy="4177065"/>
            </a:xfrm>
            <a:prstGeom prst="rect">
              <a:avLst/>
            </a:prstGeom>
          </p:spPr>
        </p:pic>
        <p:pic>
          <p:nvPicPr>
            <p:cNvPr id="20" name="Grafik 19" descr="Ein Bild, das Elektronik, Computer, Ausgabegerä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321742CF-4AB5-B3A1-D3BD-EADB2DF77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300" y="-335093"/>
              <a:ext cx="9144000" cy="6858000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29D485-77B4-A7DC-89BE-D51282BD3037}"/>
              </a:ext>
            </a:extLst>
          </p:cNvPr>
          <p:cNvGrpSpPr/>
          <p:nvPr/>
        </p:nvGrpSpPr>
        <p:grpSpPr>
          <a:xfrm>
            <a:off x="5639409" y="1480012"/>
            <a:ext cx="9144000" cy="6858000"/>
            <a:chOff x="5639409" y="1480012"/>
            <a:chExt cx="9144000" cy="68580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F57C3FC-3825-4CF1-9659-8C8F4499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6" b="686"/>
            <a:stretch/>
          </p:blipFill>
          <p:spPr>
            <a:xfrm>
              <a:off x="6556959" y="2851957"/>
              <a:ext cx="7380021" cy="4177065"/>
            </a:xfrm>
            <a:prstGeom prst="rect">
              <a:avLst/>
            </a:prstGeom>
          </p:spPr>
        </p:pic>
        <p:pic>
          <p:nvPicPr>
            <p:cNvPr id="9" name="Grafik 8" descr="Ein Bild, das Elektronik, Computer, Ausgabegerä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088ED1E1-7C50-5B3F-A1D7-6ADFB771C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409" y="1480012"/>
              <a:ext cx="9144000" cy="68580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075FD03-3AC7-27F3-E659-31D8A95B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Better than </a:t>
            </a:r>
            <a:r>
              <a:rPr lang="de-DE" dirty="0" err="1">
                <a:solidFill>
                  <a:schemeClr val="accent1"/>
                </a:solidFill>
              </a:rPr>
              <a:t>cron</a:t>
            </a:r>
            <a:r>
              <a:rPr lang="de-DE" dirty="0">
                <a:solidFill>
                  <a:schemeClr val="accent1"/>
                </a:solidFill>
              </a:rPr>
              <a:t>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D4E0ACCF-7C18-3969-7C1E-AE85713EE9EE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Mautic</a:t>
            </a:r>
            <a:r>
              <a:rPr lang="de-DE" dirty="0"/>
              <a:t> World Conference 2025</a:t>
            </a:r>
            <a:br>
              <a:rPr lang="de-DE" dirty="0"/>
            </a:br>
            <a:r>
              <a:rPr lang="de-DE" dirty="0"/>
              <a:t>@Sea Containers, London</a:t>
            </a:r>
            <a:endParaRPr lang="en-US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81B1D44-40A6-9503-E0CF-55839BAF8C7A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9</a:t>
            </a:r>
            <a:endParaRPr lang="en-US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ADD964C5-A5CE-AF9D-DAD2-D2E6EDD514C5}"/>
              </a:ext>
            </a:extLst>
          </p:cNvPr>
          <p:cNvSpPr txBox="1">
            <a:spLocks/>
          </p:cNvSpPr>
          <p:nvPr/>
        </p:nvSpPr>
        <p:spPr>
          <a:xfrm>
            <a:off x="7995920" y="1076960"/>
            <a:ext cx="2758440" cy="5173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37C19AF6-016F-4738-2142-D7255A6673B9}"/>
              </a:ext>
            </a:extLst>
          </p:cNvPr>
          <p:cNvSpPr txBox="1">
            <a:spLocks/>
          </p:cNvSpPr>
          <p:nvPr/>
        </p:nvSpPr>
        <p:spPr>
          <a:xfrm>
            <a:off x="4692090" y="2193924"/>
            <a:ext cx="3886200" cy="37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94A4A607-CF4A-4C76-CE8F-72E464484E91}"/>
              </a:ext>
            </a:extLst>
          </p:cNvPr>
          <p:cNvSpPr txBox="1">
            <a:spLocks/>
          </p:cNvSpPr>
          <p:nvPr/>
        </p:nvSpPr>
        <p:spPr>
          <a:xfrm>
            <a:off x="3143299" y="2193924"/>
            <a:ext cx="2496110" cy="37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20CDBA79-BCC2-E792-0D6D-1F3ED27A5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610" y="2193924"/>
            <a:ext cx="3886200" cy="3761450"/>
          </a:xfrm>
        </p:spPr>
        <p:txBody>
          <a:bodyPr>
            <a:noAutofit/>
          </a:bodyPr>
          <a:lstStyle/>
          <a:p>
            <a:r>
              <a:rPr lang="de-DE" dirty="0"/>
              <a:t>Easy Web Interface Management</a:t>
            </a:r>
            <a:br>
              <a:rPr lang="de-DE" sz="1500" dirty="0"/>
            </a:br>
            <a:r>
              <a:rPr lang="en-US" sz="1200" dirty="0"/>
              <a:t>Scheduled tasks created and edited directly in the browser. No SSH access or manual crontab editing</a:t>
            </a:r>
            <a:endParaRPr lang="de-DE" sz="1200" dirty="0"/>
          </a:p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Visible </a:t>
            </a:r>
            <a:br>
              <a:rPr lang="de-DE" sz="1500" dirty="0"/>
            </a:br>
            <a:r>
              <a:rPr lang="en-US" sz="1200" dirty="0"/>
              <a:t>Past task runs are automatically logged. Shows status, timestamp and duration of recent executions</a:t>
            </a:r>
            <a:endParaRPr lang="de-DE" sz="1200" dirty="0"/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br>
              <a:rPr lang="de-DE" sz="1500" dirty="0"/>
            </a:br>
            <a:r>
              <a:rPr lang="en-US" sz="1200" dirty="0"/>
              <a:t>Failed tasks trigger notifications. If a </a:t>
            </a:r>
            <a:r>
              <a:rPr lang="en-US" sz="1200" dirty="0" err="1"/>
              <a:t>Mautic</a:t>
            </a:r>
            <a:r>
              <a:rPr lang="en-US" sz="1200" dirty="0"/>
              <a:t> command fails, you know immediately</a:t>
            </a:r>
            <a:endParaRPr lang="de-DE" sz="1200" dirty="0"/>
          </a:p>
          <a:p>
            <a:r>
              <a:rPr lang="de-DE" dirty="0"/>
              <a:t>Download Log Files </a:t>
            </a:r>
            <a:br>
              <a:rPr lang="de-DE" sz="1500" dirty="0"/>
            </a:br>
            <a:r>
              <a:rPr lang="en-US" sz="1200" dirty="0"/>
              <a:t>Output of each execution is stored persistently. Logs can be downloaded directly from the interface as files</a:t>
            </a:r>
            <a:endParaRPr lang="de-DE" sz="1200" dirty="0"/>
          </a:p>
          <a:p>
            <a:r>
              <a:rPr lang="de-DE" dirty="0"/>
              <a:t>Container Integration </a:t>
            </a:r>
            <a:r>
              <a:rPr lang="de-DE" dirty="0" err="1"/>
              <a:t>Without</a:t>
            </a:r>
            <a:r>
              <a:rPr lang="de-DE" dirty="0"/>
              <a:t> Workarounds</a:t>
            </a:r>
            <a:br>
              <a:rPr lang="de-DE" sz="1500" dirty="0"/>
            </a:br>
            <a:r>
              <a:rPr lang="en-US" sz="1200" dirty="0"/>
              <a:t>Tasks run directly in the </a:t>
            </a:r>
            <a:r>
              <a:rPr lang="en-US" sz="1200" dirty="0" err="1"/>
              <a:t>Mautic</a:t>
            </a:r>
            <a:r>
              <a:rPr lang="en-US" sz="1200" dirty="0"/>
              <a:t> container. No separate </a:t>
            </a:r>
            <a:r>
              <a:rPr lang="en-US" sz="1200" dirty="0" err="1"/>
              <a:t>cron</a:t>
            </a:r>
            <a:r>
              <a:rPr lang="en-US" sz="1200" dirty="0"/>
              <a:t> container configuration or volume mounting for </a:t>
            </a:r>
            <a:r>
              <a:rPr lang="en-US" sz="1200" dirty="0" err="1"/>
              <a:t>cron</a:t>
            </a:r>
            <a:r>
              <a:rPr lang="en-US" sz="1200" dirty="0"/>
              <a:t> files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180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8E87B-3AD1-E778-0A63-AD16606DC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A35F0-3ACB-14C6-0A49-32B83A71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to Deploy in </a:t>
            </a:r>
            <a:br>
              <a:rPr lang="de-DE" dirty="0"/>
            </a:br>
            <a:r>
              <a:rPr lang="de-DE" dirty="0" err="1"/>
              <a:t>coolify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637F2D-6930-FE09-A316-0ECBDB7A1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 viable </a:t>
            </a:r>
            <a:r>
              <a:rPr lang="de-DE" dirty="0" err="1"/>
              <a:t>options</a:t>
            </a: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/>
              <a:t>… to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Click* Installer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8ABD84-0257-E40E-D473-0CBDE9FB4D6F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Mautic World Conference 2025</a:t>
            </a:r>
            <a:br>
              <a:rPr lang="de-DE"/>
            </a:br>
            <a:r>
              <a:rPr lang="de-DE"/>
              <a:t>@Sea Containers, London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4C54A-AACE-6943-9FF3-FFE38B8391CF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10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56EEE2-C55F-721E-DDDB-DC3F1302B7DA}"/>
              </a:ext>
            </a:extLst>
          </p:cNvPr>
          <p:cNvSpPr txBox="1"/>
          <p:nvPr/>
        </p:nvSpPr>
        <p:spPr>
          <a:xfrm rot="16200000">
            <a:off x="10038397" y="4865772"/>
            <a:ext cx="3119765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de-DE" sz="1000" dirty="0">
                <a:solidFill>
                  <a:schemeClr val="accent1"/>
                </a:solidFill>
              </a:rPr>
              <a:t>* A viable </a:t>
            </a:r>
            <a:r>
              <a:rPr lang="de-DE" sz="1000" dirty="0" err="1">
                <a:solidFill>
                  <a:schemeClr val="accent1"/>
                </a:solidFill>
              </a:rPr>
              <a:t>option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if</a:t>
            </a:r>
            <a:r>
              <a:rPr lang="de-DE" sz="1000" dirty="0">
                <a:solidFill>
                  <a:schemeClr val="accent1"/>
                </a:solidFill>
              </a:rPr>
              <a:t> you </a:t>
            </a:r>
            <a:r>
              <a:rPr lang="de-DE" sz="1000" dirty="0" err="1">
                <a:solidFill>
                  <a:schemeClr val="accent1"/>
                </a:solidFill>
              </a:rPr>
              <a:t>need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queueing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6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4ED90-0A9B-0D2C-6074-76F7D118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Directly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use</a:t>
            </a:r>
            <a:r>
              <a:rPr lang="de-DE" dirty="0">
                <a:solidFill>
                  <a:schemeClr val="accent1"/>
                </a:solidFill>
              </a:rPr>
              <a:t> a </a:t>
            </a:r>
            <a:r>
              <a:rPr lang="de-DE" dirty="0" err="1">
                <a:solidFill>
                  <a:schemeClr val="accent1"/>
                </a:solidFill>
              </a:rPr>
              <a:t>compose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3E4834-0728-2E43-C7BD-F2F05290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Copy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Copy your docker-</a:t>
            </a:r>
            <a:r>
              <a:rPr lang="en-US" sz="1200" dirty="0" err="1"/>
              <a:t>compose.yml</a:t>
            </a:r>
            <a:r>
              <a:rPr lang="en-US" sz="1200" dirty="0"/>
              <a:t> to </a:t>
            </a:r>
            <a:r>
              <a:rPr lang="en-US" sz="1200" dirty="0" err="1"/>
              <a:t>Coolify</a:t>
            </a:r>
            <a:r>
              <a:rPr lang="en-US" sz="1200" dirty="0"/>
              <a:t> UI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Configure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Configure Environment Variables, URL, Service Name, Description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Configure Scheduled Tasks, potentially Webhooks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Deploy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Click deploy - </a:t>
            </a:r>
            <a:r>
              <a:rPr lang="en-US" sz="1200" dirty="0" err="1"/>
              <a:t>Coolify</a:t>
            </a:r>
            <a:r>
              <a:rPr lang="en-US" sz="1200" dirty="0"/>
              <a:t> pulls images and starts containers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Update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Updates require manual file edits and redeployment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D3528A-1778-E981-DF39-0298C5CF12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When would I </a:t>
            </a:r>
            <a:r>
              <a:rPr lang="de-DE" dirty="0" err="1">
                <a:solidFill>
                  <a:schemeClr val="accent1"/>
                </a:solidFill>
              </a:rPr>
              <a:t>use</a:t>
            </a:r>
            <a:r>
              <a:rPr lang="de-DE" dirty="0">
                <a:solidFill>
                  <a:schemeClr val="accent1"/>
                </a:solidFill>
              </a:rPr>
              <a:t> that </a:t>
            </a:r>
            <a:r>
              <a:rPr lang="de-DE" dirty="0" err="1">
                <a:solidFill>
                  <a:schemeClr val="accent1"/>
                </a:solidFill>
              </a:rPr>
              <a:t>again</a:t>
            </a:r>
            <a:r>
              <a:rPr lang="de-DE" dirty="0">
                <a:solidFill>
                  <a:schemeClr val="accent1"/>
                </a:solidFill>
              </a:rPr>
              <a:t>?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7A0C397-C408-1CD0-2342-ED6FCBB29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Option 1: </a:t>
            </a:r>
            <a:r>
              <a:rPr lang="de-DE" dirty="0">
                <a:solidFill>
                  <a:schemeClr val="accent1"/>
                </a:solidFill>
              </a:rPr>
              <a:t>How </a:t>
            </a:r>
            <a:r>
              <a:rPr lang="de-DE" dirty="0" err="1">
                <a:solidFill>
                  <a:schemeClr val="accent1"/>
                </a:solidFill>
              </a:rPr>
              <a:t>it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works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972CC1-7079-59FF-3E61-3894A3114DA6}"/>
              </a:ext>
            </a:extLst>
          </p:cNvPr>
          <p:cNvSpPr>
            <a:spLocks noGrp="1" noChangeArrowheads="1"/>
          </p:cNvSpPr>
          <p:nvPr>
            <p:ph type="body" sz="half" idx="1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Testing and experimentation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/>
              <a:t>Quick iterations without Git overhead or setting up a GitHub App </a:t>
            </a:r>
            <a:br>
              <a:rPr lang="en-US" altLang="en-US" sz="1200" dirty="0"/>
            </a:br>
            <a:r>
              <a:rPr lang="en-US" altLang="en-US" sz="1200" dirty="0"/>
              <a:t>(to me the most painful part anytime I need to do that)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Single instance deployments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/>
              <a:t>Just one </a:t>
            </a:r>
            <a:r>
              <a:rPr lang="en-US" altLang="en-US" sz="1200" dirty="0" err="1"/>
              <a:t>Mautic</a:t>
            </a:r>
            <a:r>
              <a:rPr lang="en-US" altLang="en-US" sz="1200" dirty="0"/>
              <a:t> setup to manage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Simple configurations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No need for version history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Learning </a:t>
            </a:r>
            <a:r>
              <a:rPr lang="en-US" altLang="en-US" dirty="0" err="1"/>
              <a:t>Coolify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Easiest way to get started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One-person show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You're the only one touching this setup 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47E90E7-8098-AAFC-8FB5-DC64D8062DDA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Mautic</a:t>
            </a:r>
            <a:r>
              <a:rPr lang="de-DE" dirty="0"/>
              <a:t> World Conference 2025</a:t>
            </a:r>
            <a:br>
              <a:rPr lang="de-DE" dirty="0"/>
            </a:br>
            <a:r>
              <a:rPr lang="de-DE" dirty="0"/>
              <a:t>@Sea Containers, London</a:t>
            </a:r>
            <a:endParaRPr lang="en-US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EAD3237-DAA2-0C11-C12B-522CDDDE7B27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6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257C-2D86-490F-44B0-C365C0A3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78E19-43A0-BB77-9BB0-BE29C333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Git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is</a:t>
            </a:r>
            <a:r>
              <a:rPr lang="de-DE" dirty="0">
                <a:solidFill>
                  <a:schemeClr val="accent1"/>
                </a:solidFill>
              </a:rPr>
              <a:t> your friend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CF020-998D-3BEF-2421-CF2C0F37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Push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Push your docker-</a:t>
            </a:r>
            <a:r>
              <a:rPr lang="en-US" sz="1200" dirty="0" err="1"/>
              <a:t>compose.yml</a:t>
            </a:r>
            <a:r>
              <a:rPr lang="en-US" sz="1200" dirty="0"/>
              <a:t> to a GitHub repository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Connect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Connect </a:t>
            </a:r>
            <a:r>
              <a:rPr lang="en-US" sz="1200" dirty="0" err="1"/>
              <a:t>Coolify</a:t>
            </a:r>
            <a:r>
              <a:rPr lang="en-US" sz="1200" dirty="0"/>
              <a:t> via GitHub App integration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Deploy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After the initial deployment, every push to main branch triggers automatic deployment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Stage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You can easily create a staging setup with a separate branch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Update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Each and any push (or merge) into main triggers an automated deployment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6762F-08AE-5545-BE6B-B2166D5B8A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When would I </a:t>
            </a:r>
            <a:r>
              <a:rPr lang="de-DE" dirty="0" err="1">
                <a:solidFill>
                  <a:schemeClr val="accent1"/>
                </a:solidFill>
              </a:rPr>
              <a:t>use</a:t>
            </a:r>
            <a:r>
              <a:rPr lang="de-DE" dirty="0">
                <a:solidFill>
                  <a:schemeClr val="accent1"/>
                </a:solidFill>
              </a:rPr>
              <a:t> that </a:t>
            </a:r>
            <a:r>
              <a:rPr lang="de-DE" dirty="0" err="1">
                <a:solidFill>
                  <a:schemeClr val="accent1"/>
                </a:solidFill>
              </a:rPr>
              <a:t>again</a:t>
            </a:r>
            <a:r>
              <a:rPr lang="de-DE" dirty="0">
                <a:solidFill>
                  <a:schemeClr val="accent1"/>
                </a:solidFill>
              </a:rPr>
              <a:t>?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99386CE-57A9-57BF-714A-B2F643B55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Option 2: </a:t>
            </a:r>
            <a:r>
              <a:rPr lang="de-DE" dirty="0">
                <a:solidFill>
                  <a:schemeClr val="accent1"/>
                </a:solidFill>
              </a:rPr>
              <a:t>How </a:t>
            </a:r>
            <a:r>
              <a:rPr lang="de-DE" dirty="0" err="1">
                <a:solidFill>
                  <a:schemeClr val="accent1"/>
                </a:solidFill>
              </a:rPr>
              <a:t>it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works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4F76322-514B-50B4-E5DD-36AC5DCBCDB5}"/>
              </a:ext>
            </a:extLst>
          </p:cNvPr>
          <p:cNvSpPr>
            <a:spLocks noGrp="1" noChangeArrowheads="1"/>
          </p:cNvSpPr>
          <p:nvPr>
            <p:ph type="body" sz="half" idx="1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Production environments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If you need an audit trail and reproducibility this option is your friend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Multiple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/>
              <a:t>Easy and identical config for stage and prod environments </a:t>
            </a:r>
            <a:br>
              <a:rPr lang="en-US" altLang="en-US" sz="1200" dirty="0"/>
            </a:br>
            <a:r>
              <a:rPr lang="en-US" altLang="en-US" sz="1200" dirty="0"/>
              <a:t>(or with a bit more effort for multiple tenants/domains)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Team Collaboration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Multiple people working on the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Configuration as Code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Everything is beautifully versioned and documented.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Backup and disaster recovery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Your infrastructure is already backed up in Git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89337760-B7B6-C9FB-BE04-2315055B138C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Mautic</a:t>
            </a:r>
            <a:r>
              <a:rPr lang="de-DE" dirty="0"/>
              <a:t> World Conference 2025</a:t>
            </a:r>
            <a:br>
              <a:rPr lang="de-DE" dirty="0"/>
            </a:br>
            <a:r>
              <a:rPr lang="de-DE" dirty="0"/>
              <a:t>@Sea Containers, London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74C2117-30E6-98AD-960B-FB3FAF57067B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6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BACE8-19B9-8835-ECB7-D8A447AA0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726E5-03E6-7503-0E17-DDCE6876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that all </a:t>
            </a:r>
            <a:br>
              <a:rPr lang="de-DE" dirty="0"/>
            </a:b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206664-1975-66E3-ECAF-3DADB3CCE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27465-A824-B95D-A0B5-30E9DBCC9445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Mautic World Conference 2025</a:t>
            </a:r>
            <a:br>
              <a:rPr lang="de-DE"/>
            </a:br>
            <a:r>
              <a:rPr lang="de-DE"/>
              <a:t>@Sea Containers, London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8A14A-899A-1A04-FC9D-6CDBA638A49E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3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F63A5-96D9-3B2A-3ECB-D5F6A60DC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C3AE8-82CB-524F-70A8-0D6BB20E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Going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One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step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further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E6E5C7-3E40-9C4C-0FFC-DA1BC843A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Dockerfile</a:t>
            </a:r>
            <a:br>
              <a:rPr lang="en-US" dirty="0"/>
            </a:br>
            <a:r>
              <a:rPr lang="en-US" sz="1200" dirty="0"/>
              <a:t>Setup plugin import in custom </a:t>
            </a:r>
            <a:r>
              <a:rPr lang="en-US" sz="1200" dirty="0" err="1"/>
              <a:t>Mautic</a:t>
            </a:r>
            <a:r>
              <a:rPr lang="en-US" sz="1200" dirty="0"/>
              <a:t>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dirty="0"/>
              <a:t>Working on </a:t>
            </a:r>
            <a:r>
              <a:rPr lang="en-US" dirty="0" err="1"/>
              <a:t>Filebrowser</a:t>
            </a:r>
            <a:r>
              <a:rPr lang="en-US" dirty="0"/>
              <a:t> Solution</a:t>
            </a:r>
            <a:br>
              <a:rPr lang="en-US" dirty="0"/>
            </a:br>
            <a:r>
              <a:rPr lang="en-US" sz="1200" dirty="0"/>
              <a:t>Setup </a:t>
            </a:r>
            <a:r>
              <a:rPr lang="en-US" sz="1200" dirty="0" err="1"/>
              <a:t>filebrowser</a:t>
            </a:r>
            <a:r>
              <a:rPr lang="en-US" sz="1200" dirty="0"/>
              <a:t>/</a:t>
            </a:r>
            <a:r>
              <a:rPr lang="en-US" sz="1200" dirty="0" err="1"/>
              <a:t>filebrowser</a:t>
            </a:r>
            <a:r>
              <a:rPr lang="en-US" sz="1200" dirty="0"/>
              <a:t> in </a:t>
            </a:r>
            <a:r>
              <a:rPr lang="en-US" sz="1200" dirty="0" err="1"/>
              <a:t>coolify</a:t>
            </a:r>
            <a:endParaRPr lang="en-US" sz="1200" dirty="0"/>
          </a:p>
          <a:p>
            <a:r>
              <a:rPr lang="en-US" sz="1200" dirty="0"/>
              <a:t>Point to shared (plugin) volume</a:t>
            </a:r>
          </a:p>
          <a:p>
            <a:r>
              <a:rPr lang="en-US" sz="1200" dirty="0"/>
              <a:t>Start in UI when needed for plugin upload</a:t>
            </a:r>
          </a:p>
          <a:p>
            <a:r>
              <a:rPr lang="en-US" sz="1200" dirty="0"/>
              <a:t>Shut down to minimize surface area afterwards</a:t>
            </a:r>
          </a:p>
          <a:p>
            <a:r>
              <a:rPr lang="en-US" dirty="0"/>
              <a:t>Install</a:t>
            </a:r>
            <a:br>
              <a:rPr lang="en-US" dirty="0"/>
            </a:br>
            <a:r>
              <a:rPr lang="en-US" sz="1400" dirty="0" err="1"/>
              <a:t>Install</a:t>
            </a:r>
            <a:r>
              <a:rPr lang="en-US" sz="1400" dirty="0"/>
              <a:t> plugin via </a:t>
            </a:r>
            <a:r>
              <a:rPr lang="en-US" sz="1400" dirty="0" err="1"/>
              <a:t>Mautic</a:t>
            </a:r>
            <a:r>
              <a:rPr lang="en-US" sz="1400" dirty="0"/>
              <a:t> UI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E1B338-E593-3655-0130-B3D2662A007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I haven’t done </a:t>
            </a:r>
            <a:r>
              <a:rPr lang="en-US" dirty="0" err="1"/>
              <a:t>Mautic</a:t>
            </a:r>
            <a:r>
              <a:rPr lang="en-US" dirty="0"/>
              <a:t> updates with this setup yet</a:t>
            </a:r>
          </a:p>
          <a:p>
            <a:r>
              <a:rPr lang="en-US" dirty="0"/>
              <a:t>Will probably be reporting on hat next year</a:t>
            </a:r>
          </a:p>
          <a:p>
            <a:r>
              <a:rPr lang="en-US" dirty="0"/>
              <a:t>;-)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9AD3E-9F1A-DC0F-8B10-E078D254DF2E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dirty="0" err="1"/>
              <a:t>Coolify</a:t>
            </a:r>
            <a:r>
              <a:rPr lang="en-US" dirty="0"/>
              <a:t> DB auto </a:t>
            </a:r>
            <a:r>
              <a:rPr lang="en-US" dirty="0" err="1"/>
              <a:t>backuped</a:t>
            </a:r>
            <a:r>
              <a:rPr lang="en-US" dirty="0"/>
              <a:t> every night</a:t>
            </a:r>
          </a:p>
          <a:p>
            <a:r>
              <a:rPr lang="en-US" dirty="0"/>
              <a:t>Run DB backups regularly</a:t>
            </a:r>
          </a:p>
          <a:p>
            <a:r>
              <a:rPr lang="en-US" dirty="0"/>
              <a:t>Create a playground for test-deploying with backup data and config </a:t>
            </a:r>
          </a:p>
          <a:p>
            <a:r>
              <a:rPr lang="en-US" dirty="0"/>
              <a:t>Optionally: Use Hetzner auto backup (+20% cost) 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CDE569-9DDF-6711-8C80-81419F53BF5B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accent3"/>
                </a:solidFill>
              </a:rPr>
              <a:t>Plugins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230191-4927-45F6-82DD-1DCC99CC25DB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accent4"/>
                </a:solidFill>
              </a:rPr>
              <a:t>Updates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8B6DEA-DD17-CCFD-7245-5B4312FB9199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accent6"/>
                </a:solidFill>
              </a:rPr>
              <a:t>Backups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EFDCBE4-CE3D-1975-D1E8-12755C03BE00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Mautic</a:t>
            </a:r>
            <a:r>
              <a:rPr lang="de-DE" dirty="0"/>
              <a:t> World Conference 2025</a:t>
            </a:r>
            <a:br>
              <a:rPr lang="de-DE" dirty="0"/>
            </a:br>
            <a:r>
              <a:rPr lang="de-DE" dirty="0"/>
              <a:t>@Sea Containers, London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75F79901-D110-7C9A-C06F-2AABB8CE02D2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3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9E469-5B23-0FB9-339F-FD02DE343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D0A31C4-561C-BBDC-F3B5-5E5A62721CDF}"/>
              </a:ext>
            </a:extLst>
          </p:cNvPr>
          <p:cNvGrpSpPr/>
          <p:nvPr/>
        </p:nvGrpSpPr>
        <p:grpSpPr>
          <a:xfrm>
            <a:off x="4813300" y="-335093"/>
            <a:ext cx="9144000" cy="6858000"/>
            <a:chOff x="4813300" y="-335093"/>
            <a:chExt cx="9144000" cy="685800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D4D33AD-76B1-7A48-460F-50EAC495E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" b="6"/>
            <a:stretch>
              <a:fillRect/>
            </a:stretch>
          </p:blipFill>
          <p:spPr>
            <a:xfrm>
              <a:off x="5730850" y="1036852"/>
              <a:ext cx="7380021" cy="4177065"/>
            </a:xfrm>
            <a:prstGeom prst="rect">
              <a:avLst/>
            </a:prstGeom>
          </p:spPr>
        </p:pic>
        <p:pic>
          <p:nvPicPr>
            <p:cNvPr id="12" name="Grafik 11" descr="Ein Bild, das Elektronik, Computer, Ausgabegerä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8DE30AF2-2AA7-840C-B7D9-4DA896733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300" y="-335093"/>
              <a:ext cx="9144000" cy="68580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E084005-F3AB-8187-8FED-C5A49754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accent1"/>
                </a:solidFill>
              </a:rPr>
              <a:t>Results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DB0BB7-583D-95F5-7010-95863264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de-DE" dirty="0"/>
              <a:t>6 </a:t>
            </a:r>
            <a:r>
              <a:rPr lang="de-DE" dirty="0" err="1"/>
              <a:t>month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</a:t>
            </a:r>
            <a:r>
              <a:rPr lang="de-DE" dirty="0" err="1"/>
              <a:t>hickup</a:t>
            </a:r>
            <a:br>
              <a:rPr lang="de-DE" sz="1500" dirty="0"/>
            </a:br>
            <a:r>
              <a:rPr lang="de-DE" sz="1200" dirty="0"/>
              <a:t>Solution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now</a:t>
            </a:r>
            <a:r>
              <a:rPr lang="de-DE" sz="1200" dirty="0"/>
              <a:t> </a:t>
            </a:r>
            <a:r>
              <a:rPr lang="de-DE" sz="1200" dirty="0" err="1"/>
              <a:t>running</a:t>
            </a:r>
            <a:r>
              <a:rPr lang="de-DE" sz="1200" dirty="0"/>
              <a:t> </a:t>
            </a:r>
            <a:r>
              <a:rPr lang="de-DE" sz="1200" dirty="0" err="1"/>
              <a:t>smoothly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&gt; 6 </a:t>
            </a:r>
            <a:r>
              <a:rPr lang="de-DE" sz="1200" dirty="0" err="1"/>
              <a:t>months</a:t>
            </a:r>
            <a:endParaRPr lang="de-DE" sz="1100" dirty="0"/>
          </a:p>
          <a:p>
            <a:r>
              <a:rPr lang="de-DE" dirty="0"/>
              <a:t>Easy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 err="1"/>
              <a:t>Reduced</a:t>
            </a:r>
            <a:r>
              <a:rPr lang="de-DE" sz="1200" dirty="0"/>
              <a:t> </a:t>
            </a:r>
            <a:r>
              <a:rPr lang="de-DE" sz="1200" dirty="0" err="1"/>
              <a:t>complexity</a:t>
            </a:r>
            <a:r>
              <a:rPr lang="de-DE" sz="1200" dirty="0"/>
              <a:t>, </a:t>
            </a:r>
            <a:r>
              <a:rPr lang="de-DE" sz="1200" dirty="0" err="1"/>
              <a:t>great</a:t>
            </a:r>
            <a:r>
              <a:rPr lang="de-DE" sz="1200" dirty="0"/>
              <a:t> </a:t>
            </a:r>
            <a:r>
              <a:rPr lang="de-DE" sz="1200" dirty="0" err="1"/>
              <a:t>performance</a:t>
            </a:r>
            <a:endParaRPr lang="de-DE" sz="1200" dirty="0"/>
          </a:p>
          <a:p>
            <a:r>
              <a:rPr lang="de-DE" dirty="0"/>
              <a:t>Inspiration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/>
              <a:t>My </a:t>
            </a:r>
            <a:r>
              <a:rPr lang="de-DE" sz="1200" dirty="0" err="1"/>
              <a:t>next</a:t>
            </a:r>
            <a:r>
              <a:rPr lang="de-DE" sz="1200" dirty="0"/>
              <a:t> </a:t>
            </a:r>
            <a:r>
              <a:rPr lang="de-DE" sz="1200" dirty="0" err="1"/>
              <a:t>iteration</a:t>
            </a:r>
            <a:r>
              <a:rPr lang="de-DE" sz="1200" dirty="0"/>
              <a:t> will </a:t>
            </a:r>
            <a:r>
              <a:rPr lang="de-DE" sz="1200" dirty="0" err="1"/>
              <a:t>definitely</a:t>
            </a:r>
            <a:r>
              <a:rPr lang="de-DE" sz="1200" dirty="0"/>
              <a:t> </a:t>
            </a:r>
            <a:r>
              <a:rPr lang="de-DE" sz="1200" dirty="0" err="1"/>
              <a:t>contain</a:t>
            </a:r>
            <a:r>
              <a:rPr lang="de-DE" sz="1200" dirty="0"/>
              <a:t> an </a:t>
            </a:r>
            <a:r>
              <a:rPr lang="de-DE" sz="1200" dirty="0" err="1"/>
              <a:t>upload</a:t>
            </a:r>
            <a:r>
              <a:rPr lang="de-DE" sz="1200" dirty="0"/>
              <a:t> </a:t>
            </a:r>
            <a:r>
              <a:rPr lang="de-DE" sz="1200" dirty="0" err="1"/>
              <a:t>capability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plugin</a:t>
            </a:r>
            <a:r>
              <a:rPr lang="de-DE" sz="1200" dirty="0"/>
              <a:t> </a:t>
            </a:r>
            <a:r>
              <a:rPr lang="de-DE" sz="1200" dirty="0" err="1"/>
              <a:t>files</a:t>
            </a:r>
            <a:r>
              <a:rPr lang="de-DE" sz="1200" dirty="0"/>
              <a:t>*</a:t>
            </a:r>
          </a:p>
          <a:p>
            <a:r>
              <a:rPr lang="de-DE" dirty="0"/>
              <a:t>Never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trouble</a:t>
            </a:r>
            <a:r>
              <a:rPr lang="de-DE" dirty="0"/>
              <a:t> with </a:t>
            </a:r>
            <a:r>
              <a:rPr lang="de-DE" dirty="0" err="1"/>
              <a:t>hosting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/>
              <a:t>I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never</a:t>
            </a:r>
            <a:r>
              <a:rPr lang="de-DE" sz="1200" dirty="0"/>
              <a:t> </a:t>
            </a:r>
            <a:r>
              <a:rPr lang="de-DE" sz="1200" dirty="0" err="1"/>
              <a:t>slept</a:t>
            </a:r>
            <a:r>
              <a:rPr lang="de-DE" sz="1200" dirty="0"/>
              <a:t> better when </a:t>
            </a:r>
            <a:r>
              <a:rPr lang="de-DE" sz="1200" dirty="0" err="1"/>
              <a:t>hosting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clients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myself</a:t>
            </a:r>
            <a:r>
              <a:rPr lang="de-DE" sz="1200" dirty="0"/>
              <a:t> </a:t>
            </a:r>
            <a:r>
              <a:rPr lang="de-DE" sz="1200" dirty="0" err="1"/>
              <a:t>actually</a:t>
            </a:r>
            <a:r>
              <a:rPr lang="de-DE" sz="1200" dirty="0"/>
              <a:t>)</a:t>
            </a:r>
          </a:p>
          <a:p>
            <a:r>
              <a:rPr lang="de-DE" dirty="0"/>
              <a:t>Happy </a:t>
            </a:r>
            <a:r>
              <a:rPr lang="de-DE" strike="sngStrike" dirty="0" err="1"/>
              <a:t>wife</a:t>
            </a:r>
            <a:r>
              <a:rPr lang="de-DE" dirty="0" err="1"/>
              <a:t>client</a:t>
            </a:r>
            <a:r>
              <a:rPr lang="de-DE" dirty="0"/>
              <a:t>, happy </a:t>
            </a:r>
            <a:r>
              <a:rPr lang="de-DE" dirty="0" err="1"/>
              <a:t>life</a:t>
            </a:r>
            <a:br>
              <a:rPr lang="de-DE" sz="1500" dirty="0"/>
            </a:br>
            <a:r>
              <a:rPr lang="de-DE" sz="1100" dirty="0"/>
              <a:t>Client </a:t>
            </a:r>
            <a:r>
              <a:rPr lang="de-DE" sz="1100" dirty="0" err="1"/>
              <a:t>is</a:t>
            </a:r>
            <a:r>
              <a:rPr lang="de-DE" sz="1100" dirty="0"/>
              <a:t> happy and I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focus</a:t>
            </a:r>
            <a:r>
              <a:rPr lang="de-DE" sz="1100" dirty="0"/>
              <a:t> on </a:t>
            </a:r>
            <a:r>
              <a:rPr lang="de-DE" sz="1100" dirty="0" err="1"/>
              <a:t>helping</a:t>
            </a:r>
            <a:r>
              <a:rPr lang="de-DE" sz="1100" dirty="0"/>
              <a:t> </a:t>
            </a:r>
            <a:r>
              <a:rPr lang="de-DE" sz="1100" dirty="0" err="1"/>
              <a:t>them</a:t>
            </a:r>
            <a:r>
              <a:rPr lang="de-DE" sz="1100" dirty="0"/>
              <a:t> </a:t>
            </a:r>
            <a:r>
              <a:rPr lang="de-DE" sz="1100" dirty="0" err="1"/>
              <a:t>grow</a:t>
            </a:r>
            <a:r>
              <a:rPr lang="de-DE" sz="1100" dirty="0"/>
              <a:t> their </a:t>
            </a:r>
            <a:r>
              <a:rPr lang="de-DE" sz="1100" dirty="0" err="1"/>
              <a:t>business</a:t>
            </a:r>
            <a:endParaRPr lang="de-DE" sz="1100" dirty="0"/>
          </a:p>
          <a:p>
            <a:endParaRPr lang="de-DE" sz="1100" dirty="0"/>
          </a:p>
          <a:p>
            <a:endParaRPr lang="en-US" sz="1100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16A8D496-14AD-E30D-7F0C-202EF5F1422E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Mautic World Conference 2025</a:t>
            </a:r>
            <a:br>
              <a:rPr lang="de-DE"/>
            </a:br>
            <a:r>
              <a:rPr lang="de-DE"/>
              <a:t>@Sea Containers, London</a:t>
            </a:r>
            <a:endParaRPr lang="en-US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80ED2D12-81AE-D9F3-6FE0-5E758B4BEA70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15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62C5C4-14C4-B2A8-8265-7650FC4CAC89}"/>
              </a:ext>
            </a:extLst>
          </p:cNvPr>
          <p:cNvSpPr txBox="1"/>
          <p:nvPr/>
        </p:nvSpPr>
        <p:spPr>
          <a:xfrm>
            <a:off x="8601625" y="595537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/>
                </a:solidFill>
              </a:rPr>
              <a:t>* </a:t>
            </a:r>
            <a:r>
              <a:rPr lang="de-DE" sz="1000" dirty="0" err="1">
                <a:solidFill>
                  <a:schemeClr val="accent1"/>
                </a:solidFill>
              </a:rPr>
              <a:t>If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Mautic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doesn‘t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gain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the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file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upload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capability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for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br>
              <a:rPr lang="de-DE" sz="1000" dirty="0">
                <a:solidFill>
                  <a:schemeClr val="accent1"/>
                </a:solidFill>
              </a:rPr>
            </a:br>
            <a:r>
              <a:rPr lang="de-DE" sz="1000" dirty="0">
                <a:solidFill>
                  <a:schemeClr val="accent1"/>
                </a:solidFill>
              </a:rPr>
              <a:t>  </a:t>
            </a:r>
            <a:r>
              <a:rPr lang="de-DE" sz="1000" dirty="0" err="1">
                <a:solidFill>
                  <a:schemeClr val="accent1"/>
                </a:solidFill>
              </a:rPr>
              <a:t>plugins</a:t>
            </a:r>
            <a:r>
              <a:rPr lang="de-DE" sz="1000" dirty="0">
                <a:solidFill>
                  <a:schemeClr val="accent1"/>
                </a:solidFill>
              </a:rPr>
              <a:t> like with </a:t>
            </a:r>
            <a:r>
              <a:rPr lang="de-DE" sz="1000" dirty="0" err="1">
                <a:solidFill>
                  <a:schemeClr val="accent1"/>
                </a:solidFill>
              </a:rPr>
              <a:t>themes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5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31757-258D-09D9-41AE-CEB3D67E0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96F714-B2CB-CF3E-5027-72F21C81C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you!</a:t>
            </a:r>
            <a:endParaRPr lang="en-US" dirty="0"/>
          </a:p>
        </p:txBody>
      </p:sp>
      <p:pic>
        <p:nvPicPr>
          <p:cNvPr id="7" name="Grafik 6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062A2CC1-499A-A695-3A97-7A03989BF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t="3689" r="50681" b="4778"/>
          <a:stretch>
            <a:fillRect/>
          </a:stretch>
        </p:blipFill>
        <p:spPr>
          <a:xfrm>
            <a:off x="375313" y="2487446"/>
            <a:ext cx="3425588" cy="35175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8DFBB9D-0FB1-DE3D-950E-FF84C4E3C979}"/>
              </a:ext>
            </a:extLst>
          </p:cNvPr>
          <p:cNvSpPr txBox="1"/>
          <p:nvPr/>
        </p:nvSpPr>
        <p:spPr>
          <a:xfrm>
            <a:off x="3711512" y="2744310"/>
            <a:ext cx="42306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accent1"/>
                </a:solidFill>
              </a:rPr>
              <a:t>Code Repo &amp; </a:t>
            </a:r>
            <a:br>
              <a:rPr lang="de-DE" sz="2400" dirty="0">
                <a:solidFill>
                  <a:schemeClr val="accent1"/>
                </a:solidFill>
              </a:rPr>
            </a:br>
            <a:r>
              <a:rPr lang="de-DE" sz="2400" dirty="0" err="1">
                <a:solidFill>
                  <a:schemeClr val="accent1"/>
                </a:solidFill>
              </a:rPr>
              <a:t>Documentation</a:t>
            </a:r>
            <a:br>
              <a:rPr lang="de-DE" sz="1000" dirty="0">
                <a:solidFill>
                  <a:schemeClr val="accent1"/>
                </a:solidFill>
              </a:rPr>
            </a:br>
            <a:endParaRPr lang="de-DE" sz="1000" dirty="0">
              <a:solidFill>
                <a:schemeClr val="accent1"/>
              </a:solidFill>
            </a:endParaRPr>
          </a:p>
          <a:p>
            <a:r>
              <a:rPr lang="de-DE" sz="1000" dirty="0" err="1">
                <a:solidFill>
                  <a:schemeClr val="accent2"/>
                </a:solidFill>
              </a:rPr>
              <a:t>Github</a:t>
            </a:r>
            <a:r>
              <a:rPr lang="de-DE" sz="1000" dirty="0">
                <a:solidFill>
                  <a:schemeClr val="accent2"/>
                </a:solidFill>
              </a:rPr>
              <a:t>:</a:t>
            </a:r>
            <a:br>
              <a:rPr lang="de-DE" sz="1000" dirty="0">
                <a:solidFill>
                  <a:schemeClr val="accent2"/>
                </a:solidFill>
              </a:rPr>
            </a:br>
            <a:r>
              <a:rPr lang="de-DE" sz="1000" dirty="0">
                <a:solidFill>
                  <a:schemeClr val="accent2"/>
                </a:solidFill>
              </a:rPr>
              <a:t>/</a:t>
            </a:r>
            <a:r>
              <a:rPr lang="de-DE" sz="1000" dirty="0" err="1">
                <a:solidFill>
                  <a:schemeClr val="accent2"/>
                </a:solidFill>
              </a:rPr>
              <a:t>moorwald</a:t>
            </a:r>
            <a:r>
              <a:rPr lang="de-DE" sz="1000" dirty="0">
                <a:solidFill>
                  <a:schemeClr val="accent2"/>
                </a:solidFill>
              </a:rPr>
              <a:t>/mautic-world-conference-2025-hosting-mautic-on-coolify</a:t>
            </a:r>
            <a:endParaRPr 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7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6804C-97DF-1E20-B1A0-0A95443F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Who am 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B440E8-67A4-7C86-A87D-8BD8A3C85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Head </a:t>
            </a:r>
            <a:r>
              <a:rPr lang="de-DE" dirty="0" err="1"/>
              <a:t>of</a:t>
            </a:r>
            <a:r>
              <a:rPr lang="de-DE" dirty="0"/>
              <a:t> Data &amp; Analytics </a:t>
            </a:r>
            <a:br>
              <a:rPr lang="de-DE" dirty="0"/>
            </a:br>
            <a:r>
              <a:rPr lang="de-DE" dirty="0"/>
              <a:t>@VML Germany</a:t>
            </a:r>
          </a:p>
          <a:p>
            <a:br>
              <a:rPr lang="de-DE" dirty="0"/>
            </a:br>
            <a:r>
              <a:rPr lang="de-DE" dirty="0"/>
              <a:t>Freelance Jack </a:t>
            </a:r>
            <a:r>
              <a:rPr lang="de-DE" dirty="0" err="1"/>
              <a:t>of</a:t>
            </a:r>
            <a:r>
              <a:rPr lang="de-DE" dirty="0"/>
              <a:t> all Trades Marketing @moorwald</a:t>
            </a:r>
          </a:p>
          <a:p>
            <a:br>
              <a:rPr lang="de-DE" dirty="0"/>
            </a:br>
            <a:r>
              <a:rPr lang="de-DE" dirty="0"/>
              <a:t>Team Lead Marketing Team </a:t>
            </a:r>
            <a:br>
              <a:rPr lang="de-DE" dirty="0"/>
            </a:br>
            <a:r>
              <a:rPr lang="de-DE" dirty="0"/>
              <a:t>@Mautic</a:t>
            </a:r>
            <a:endParaRPr lang="en-US" dirty="0"/>
          </a:p>
        </p:txBody>
      </p:sp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CA7A6B-A22F-FC86-A6CC-EF2584E1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0" y="5517236"/>
            <a:ext cx="1330894" cy="438138"/>
          </a:xfrm>
          <a:prstGeom prst="rect">
            <a:avLst/>
          </a:prstGeom>
        </p:spPr>
      </p:pic>
      <p:pic>
        <p:nvPicPr>
          <p:cNvPr id="13" name="Grafik 1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5EC5DB8-4D6D-EDDB-788A-BB0EAE022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08" y="5517236"/>
            <a:ext cx="1590202" cy="415705"/>
          </a:xfrm>
          <a:prstGeom prst="rect">
            <a:avLst/>
          </a:prstGeom>
        </p:spPr>
      </p:pic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89A8660-78DF-5C06-8BFA-7BE62CC7AB36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Mautic</a:t>
            </a:r>
            <a:r>
              <a:rPr lang="de-DE" dirty="0"/>
              <a:t> World Conference 2025</a:t>
            </a:r>
            <a:br>
              <a:rPr lang="de-DE" dirty="0"/>
            </a:br>
            <a:r>
              <a:rPr lang="de-DE" dirty="0"/>
              <a:t>@Sea Containers, London</a:t>
            </a:r>
            <a:endParaRPr lang="en-US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405D1AB3-CFC2-B7E9-DE8F-6AFCAB5F4C63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</a:t>
            </a:r>
            <a:endParaRPr lang="en-US" dirty="0"/>
          </a:p>
        </p:txBody>
      </p:sp>
      <p:pic>
        <p:nvPicPr>
          <p:cNvPr id="8" name="Bildplatzhalter 14" descr="Ein Bild, das Straße, monochrom, Schwarzweiß, Schnappschuss enthält.&#10;&#10;KI-generierte Inhalte können fehlerhaft sein.">
            <a:extLst>
              <a:ext uri="{FF2B5EF4-FFF2-40B4-BE49-F238E27FC236}">
                <a16:creationId xmlns:a16="http://schemas.microsoft.com/office/drawing/2014/main" id="{827F74E4-707B-6D0F-896C-5AD7CDA5C5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" b="1208"/>
          <a:stretch>
            <a:fillRect/>
          </a:stretch>
        </p:blipFill>
        <p:spPr>
          <a:xfrm>
            <a:off x="4885898" y="1066238"/>
            <a:ext cx="6686073" cy="48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2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CDADA-D2F7-DE06-EA90-790C6E37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1E1D17A-DD9F-A7DD-0CE4-2103FACA0AAE}"/>
              </a:ext>
            </a:extLst>
          </p:cNvPr>
          <p:cNvGrpSpPr/>
          <p:nvPr/>
        </p:nvGrpSpPr>
        <p:grpSpPr>
          <a:xfrm>
            <a:off x="4813300" y="-335093"/>
            <a:ext cx="9144000" cy="6858000"/>
            <a:chOff x="4813300" y="-335093"/>
            <a:chExt cx="9144000" cy="6858000"/>
          </a:xfrm>
        </p:grpSpPr>
        <p:pic>
          <p:nvPicPr>
            <p:cNvPr id="16" name="Grafik 15" descr="Ein Bild, das Text, Screenshot, Schrift, Design enthält.&#10;&#10;KI-generierte Inhalte können fehlerhaft sein.">
              <a:extLst>
                <a:ext uri="{FF2B5EF4-FFF2-40B4-BE49-F238E27FC236}">
                  <a16:creationId xmlns:a16="http://schemas.microsoft.com/office/drawing/2014/main" id="{037E9937-513D-13E3-E014-A0C1E664B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09"/>
            <a:stretch>
              <a:fillRect/>
            </a:stretch>
          </p:blipFill>
          <p:spPr>
            <a:xfrm>
              <a:off x="5736539" y="1056793"/>
              <a:ext cx="7380021" cy="4189701"/>
            </a:xfrm>
            <a:prstGeom prst="rect">
              <a:avLst/>
            </a:prstGeom>
          </p:spPr>
        </p:pic>
        <p:pic>
          <p:nvPicPr>
            <p:cNvPr id="12" name="Grafik 11" descr="Ein Bild, das Elektronik, Computer, Ausgabegerä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36D4F7B1-AC9D-B3BA-3E90-830F6A3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300" y="-335093"/>
              <a:ext cx="9144000" cy="68580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2A6BBA5-C6AD-6394-0CC8-8324134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Behind The Case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3A69D-265B-8073-F3A5-82C08E874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de-DE" sz="1700" dirty="0" err="1"/>
              <a:t>Automated</a:t>
            </a:r>
            <a:r>
              <a:rPr lang="de-DE" sz="1700" dirty="0"/>
              <a:t> CSRD </a:t>
            </a:r>
            <a:r>
              <a:rPr lang="de-DE" sz="1700" dirty="0" err="1"/>
              <a:t>Certification</a:t>
            </a:r>
            <a:br>
              <a:rPr lang="de-DE" dirty="0"/>
            </a:br>
            <a:r>
              <a:rPr lang="en-US" sz="1200" dirty="0"/>
              <a:t>SMEs get their ESG certificate through online questionnaire instead of weeks of consulting</a:t>
            </a:r>
            <a:endParaRPr lang="de-DE" dirty="0"/>
          </a:p>
          <a:p>
            <a:r>
              <a:rPr lang="de-DE" sz="1700" dirty="0" err="1"/>
              <a:t>Helping</a:t>
            </a:r>
            <a:r>
              <a:rPr lang="de-DE" sz="1700" dirty="0"/>
              <a:t> with Compliance </a:t>
            </a:r>
            <a:r>
              <a:rPr lang="de-DE" sz="1700" dirty="0" err="1"/>
              <a:t>Pressure</a:t>
            </a:r>
            <a:r>
              <a:rPr lang="de-DE" sz="1700" dirty="0"/>
              <a:t> in B2B Supply Chain</a:t>
            </a:r>
            <a:br>
              <a:rPr lang="de-DE" dirty="0"/>
            </a:br>
            <a:r>
              <a:rPr lang="en-US" sz="1200" dirty="0"/>
              <a:t>Suppliers to large corporations increasingly need ESG proof, same applies for public tenders and bank communication</a:t>
            </a:r>
            <a:endParaRPr lang="de-DE" sz="1200" dirty="0"/>
          </a:p>
          <a:p>
            <a:r>
              <a:rPr lang="de-DE" sz="1700" dirty="0" err="1"/>
              <a:t>Certificate</a:t>
            </a:r>
            <a:r>
              <a:rPr lang="de-DE" sz="1700" dirty="0"/>
              <a:t> in &lt;24h</a:t>
            </a:r>
            <a:br>
              <a:rPr lang="de-DE" dirty="0"/>
            </a:br>
            <a:r>
              <a:rPr lang="en-US" sz="1200" dirty="0"/>
              <a:t>Certificate is immediately ready for download within minutes</a:t>
            </a:r>
            <a:endParaRPr lang="de-DE" sz="1200" dirty="0"/>
          </a:p>
          <a:p>
            <a:r>
              <a:rPr lang="de-DE" dirty="0" err="1"/>
              <a:t>Mautic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marketing</a:t>
            </a:r>
            <a:r>
              <a:rPr lang="de-DE" dirty="0"/>
              <a:t> hub</a:t>
            </a:r>
            <a:br>
              <a:rPr lang="de-DE" dirty="0"/>
            </a:br>
            <a:r>
              <a:rPr lang="en-US" sz="1200" dirty="0"/>
              <a:t>Newsletter campaigns, landing pages, marketing automation, and future whitepaper downloads run on </a:t>
            </a:r>
            <a:r>
              <a:rPr lang="en-US" sz="1200" dirty="0" err="1"/>
              <a:t>Coolify</a:t>
            </a:r>
            <a:endParaRPr lang="de-DE" sz="1200" dirty="0"/>
          </a:p>
          <a:p>
            <a:r>
              <a:rPr lang="de-DE" dirty="0" err="1"/>
              <a:t>Transactional</a:t>
            </a:r>
            <a:r>
              <a:rPr lang="de-DE" dirty="0"/>
              <a:t> Emails via API</a:t>
            </a:r>
            <a:br>
              <a:rPr lang="de-DE" sz="1200" dirty="0"/>
            </a:br>
            <a:r>
              <a:rPr lang="en-US" sz="1200" dirty="0"/>
              <a:t>Certificate downloads, registration confirmations, and password resets are sent directly from the application through </a:t>
            </a:r>
            <a:r>
              <a:rPr lang="en-US" sz="1200" dirty="0" err="1"/>
              <a:t>Mautic</a:t>
            </a:r>
            <a:r>
              <a:rPr lang="en-US" sz="1200" dirty="0"/>
              <a:t> API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8FA300D6-28F7-F24D-191D-11950F3AA60F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Mautic World Conference 2025</a:t>
            </a:r>
            <a:br>
              <a:rPr lang="de-DE"/>
            </a:br>
            <a:r>
              <a:rPr lang="de-DE"/>
              <a:t>@Sea Containers, London</a:t>
            </a:r>
            <a:endParaRPr lang="en-US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F985E671-74CB-4C1E-97EF-487A846AC2F7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3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34044-E9B2-402E-BAB7-216BC859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An </a:t>
            </a:r>
            <a:r>
              <a:rPr lang="de-DE" dirty="0" err="1">
                <a:solidFill>
                  <a:schemeClr val="accent1"/>
                </a:solidFill>
              </a:rPr>
              <a:t>overly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short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overview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coolify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133129-C355-337A-0738-CA4601BFB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Open-source, self-hostable Platform as a Service (PaaS) </a:t>
            </a:r>
          </a:p>
          <a:p>
            <a:r>
              <a:rPr lang="en-US" dirty="0"/>
              <a:t>Essentially an alternative to Heroku, Netlify, and </a:t>
            </a:r>
            <a:r>
              <a:rPr lang="en-US" dirty="0" err="1"/>
              <a:t>Vercel</a:t>
            </a:r>
            <a:r>
              <a:rPr lang="en-US" dirty="0"/>
              <a:t> </a:t>
            </a:r>
          </a:p>
          <a:p>
            <a:r>
              <a:rPr lang="en-US" dirty="0"/>
              <a:t>You run it on your own infrastructure, basically on any machine you can ssh into</a:t>
            </a:r>
          </a:p>
          <a:p>
            <a:r>
              <a:rPr lang="en-US" dirty="0"/>
              <a:t>Personally I host mine (and the client’s one) on Hetzner VPS </a:t>
            </a:r>
            <a:br>
              <a:rPr lang="en-US" dirty="0"/>
            </a:br>
            <a:r>
              <a:rPr lang="en-US" dirty="0"/>
              <a:t>for &lt; 10€/Month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6A7479-1414-10EE-3191-7B784FE0E42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Eliminates expensive cloud PaaS bills </a:t>
            </a:r>
          </a:p>
          <a:p>
            <a:r>
              <a:rPr lang="en-US" dirty="0"/>
              <a:t>Eliminates vendor lock-in </a:t>
            </a:r>
          </a:p>
          <a:p>
            <a:r>
              <a:rPr lang="en-US" dirty="0"/>
              <a:t>Provides the same deployment convenience (as those proprietary cloud services) </a:t>
            </a:r>
          </a:p>
          <a:p>
            <a:r>
              <a:rPr lang="en-US" dirty="0"/>
              <a:t>Easily deploy apps, databases, and 280+ services to any server (or servers)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9736BD-3791-ADA2-677C-57A056FAE78B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integration (GitHub, GitLab, Bitbucket)</a:t>
            </a:r>
          </a:p>
          <a:p>
            <a:r>
              <a:rPr lang="en-US" dirty="0"/>
              <a:t>Automatic SSL certificates</a:t>
            </a:r>
          </a:p>
          <a:p>
            <a:r>
              <a:rPr lang="en-US" dirty="0"/>
              <a:t>One-click database/service deployments </a:t>
            </a:r>
          </a:p>
          <a:p>
            <a:r>
              <a:rPr lang="en-US" dirty="0"/>
              <a:t>Works on any hardware - VPS, bare metal, Raspberry Pi, or cloud instances </a:t>
            </a:r>
          </a:p>
          <a:p>
            <a:r>
              <a:rPr lang="en-US" dirty="0"/>
              <a:t>No vendor lock-in - all configurations saved to your server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AB7A8A3-339B-FE0F-6480-5E3DAF7C1E5B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 anchor="b"/>
          <a:lstStyle/>
          <a:p>
            <a:r>
              <a:rPr lang="de-DE" dirty="0" err="1">
                <a:solidFill>
                  <a:schemeClr val="accent3"/>
                </a:solidFill>
              </a:rPr>
              <a:t>What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 err="1">
                <a:solidFill>
                  <a:schemeClr val="accent3"/>
                </a:solidFill>
              </a:rPr>
              <a:t>it</a:t>
            </a:r>
            <a:r>
              <a:rPr lang="de-DE" dirty="0">
                <a:solidFill>
                  <a:schemeClr val="accent3"/>
                </a:solidFill>
              </a:rPr>
              <a:t> </a:t>
            </a:r>
            <a:r>
              <a:rPr lang="de-DE" dirty="0" err="1">
                <a:solidFill>
                  <a:schemeClr val="accent3"/>
                </a:solidFill>
              </a:rPr>
              <a:t>is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8920B32-1701-DC18-71B0-91ED32CCA91E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accent4"/>
                </a:solidFill>
              </a:rPr>
              <a:t>Problem </a:t>
            </a:r>
            <a:r>
              <a:rPr lang="de-DE" dirty="0" err="1">
                <a:solidFill>
                  <a:schemeClr val="accent4"/>
                </a:solidFill>
              </a:rPr>
              <a:t>it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solves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BE03CE-5D85-E6CB-6436-27AB54EFAF29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 anchor="b"/>
          <a:lstStyle/>
          <a:p>
            <a:r>
              <a:rPr lang="de-DE" dirty="0">
                <a:solidFill>
                  <a:schemeClr val="accent6"/>
                </a:solidFill>
              </a:rPr>
              <a:t>Key </a:t>
            </a:r>
            <a:r>
              <a:rPr lang="de-DE" dirty="0" err="1">
                <a:solidFill>
                  <a:schemeClr val="accent6"/>
                </a:solidFill>
              </a:rPr>
              <a:t>features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192F219-D38C-FA1F-DC0D-222DBF65F400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Mautic</a:t>
            </a:r>
            <a:r>
              <a:rPr lang="de-DE" dirty="0"/>
              <a:t> World Conference 2025</a:t>
            </a:r>
            <a:br>
              <a:rPr lang="de-DE" dirty="0"/>
            </a:br>
            <a:r>
              <a:rPr lang="de-DE" dirty="0"/>
              <a:t>@Sea Containers, London</a:t>
            </a:r>
            <a:endParaRPr lang="en-US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D5C1431-7859-25DA-4C67-A3163313A7F0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8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19B8-81F9-452B-557F-DD303B1CE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D5161FC-C0A9-FC96-8FDB-0DA958086065}"/>
              </a:ext>
            </a:extLst>
          </p:cNvPr>
          <p:cNvGrpSpPr/>
          <p:nvPr/>
        </p:nvGrpSpPr>
        <p:grpSpPr>
          <a:xfrm>
            <a:off x="4813300" y="-335093"/>
            <a:ext cx="9144000" cy="6858000"/>
            <a:chOff x="4813300" y="-335093"/>
            <a:chExt cx="9144000" cy="685800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E155442-99EA-EB7E-2114-967BFB5A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" b="6"/>
            <a:stretch>
              <a:fillRect/>
            </a:stretch>
          </p:blipFill>
          <p:spPr>
            <a:xfrm>
              <a:off x="5730850" y="1036852"/>
              <a:ext cx="7380021" cy="4177065"/>
            </a:xfrm>
            <a:prstGeom prst="rect">
              <a:avLst/>
            </a:prstGeom>
          </p:spPr>
        </p:pic>
        <p:pic>
          <p:nvPicPr>
            <p:cNvPr id="12" name="Grafik 11" descr="Ein Bild, das Elektronik, Computer, Ausgabegerä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8A4B7FBB-2FB7-3DAE-0776-B0AD15972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300" y="-335093"/>
              <a:ext cx="9144000" cy="68580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0950A9A-0A18-18CD-3843-51F2EDC9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Why I like </a:t>
            </a:r>
            <a:r>
              <a:rPr lang="de-DE" dirty="0" err="1">
                <a:solidFill>
                  <a:schemeClr val="accent1"/>
                </a:solidFill>
              </a:rPr>
              <a:t>using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7A089F-2576-5CA5-CC15-0B09066C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Notifications</a:t>
            </a:r>
            <a:br>
              <a:rPr lang="de-DE" sz="1500" dirty="0"/>
            </a:br>
            <a:r>
              <a:rPr lang="de-DE" sz="1200" dirty="0"/>
              <a:t>Email + </a:t>
            </a:r>
            <a:r>
              <a:rPr lang="de-DE" sz="1200" dirty="0" err="1"/>
              <a:t>Pushover</a:t>
            </a:r>
            <a:r>
              <a:rPr lang="de-DE" sz="1200" dirty="0"/>
              <a:t> when </a:t>
            </a:r>
            <a:r>
              <a:rPr lang="de-DE" sz="1200" dirty="0" err="1"/>
              <a:t>things</a:t>
            </a:r>
            <a:r>
              <a:rPr lang="de-DE" sz="1200" dirty="0"/>
              <a:t> break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backups</a:t>
            </a:r>
            <a:r>
              <a:rPr lang="de-DE" sz="1200" dirty="0"/>
              <a:t> </a:t>
            </a:r>
            <a:r>
              <a:rPr lang="de-DE" sz="1200" dirty="0" err="1"/>
              <a:t>succeed</a:t>
            </a:r>
            <a:endParaRPr lang="de-DE" sz="1100" dirty="0"/>
          </a:p>
          <a:p>
            <a:r>
              <a:rPr lang="de-DE" dirty="0"/>
              <a:t>Wildcard </a:t>
            </a:r>
            <a:r>
              <a:rPr lang="de-DE" dirty="0" err="1"/>
              <a:t>setup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/>
              <a:t>*.</a:t>
            </a:r>
            <a:r>
              <a:rPr lang="de-DE" sz="1200" dirty="0" err="1"/>
              <a:t>tools</a:t>
            </a:r>
            <a:r>
              <a:rPr lang="de-DE" sz="1200" dirty="0"/>
              <a:t> </a:t>
            </a:r>
            <a:r>
              <a:rPr lang="de-DE" sz="1200" dirty="0" err="1"/>
              <a:t>subdomain</a:t>
            </a:r>
            <a:r>
              <a:rPr lang="de-DE" sz="1200" dirty="0"/>
              <a:t> + </a:t>
            </a:r>
            <a:r>
              <a:rPr lang="de-DE" sz="1200" dirty="0" err="1"/>
              <a:t>auto</a:t>
            </a:r>
            <a:r>
              <a:rPr lang="de-DE" sz="1200" dirty="0"/>
              <a:t> </a:t>
            </a:r>
            <a:r>
              <a:rPr lang="de-DE" sz="1200" dirty="0" err="1"/>
              <a:t>Let's</a:t>
            </a:r>
            <a:r>
              <a:rPr lang="de-DE" sz="1200" dirty="0"/>
              <a:t> </a:t>
            </a:r>
            <a:r>
              <a:rPr lang="de-DE" sz="1200" dirty="0" err="1"/>
              <a:t>Encrypt</a:t>
            </a:r>
            <a:r>
              <a:rPr lang="de-DE" sz="1200" dirty="0"/>
              <a:t> = deploy </a:t>
            </a:r>
            <a:r>
              <a:rPr lang="de-DE" sz="1200" dirty="0" err="1"/>
              <a:t>anything</a:t>
            </a:r>
            <a:r>
              <a:rPr lang="de-DE" sz="1200" dirty="0"/>
              <a:t> in </a:t>
            </a:r>
            <a:r>
              <a:rPr lang="de-DE" sz="1200" dirty="0" err="1"/>
              <a:t>minutes</a:t>
            </a:r>
            <a:endParaRPr lang="de-DE" sz="1200" dirty="0"/>
          </a:p>
          <a:p>
            <a:r>
              <a:rPr lang="de-DE" dirty="0"/>
              <a:t>15+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 err="1"/>
              <a:t>Mautic</a:t>
            </a:r>
            <a:r>
              <a:rPr lang="de-DE" sz="1200" dirty="0"/>
              <a:t>, </a:t>
            </a:r>
            <a:r>
              <a:rPr lang="de-DE" sz="1200" dirty="0" err="1"/>
              <a:t>Matomo</a:t>
            </a:r>
            <a:r>
              <a:rPr lang="de-DE" sz="1200" dirty="0"/>
              <a:t>, </a:t>
            </a:r>
            <a:r>
              <a:rPr lang="de-DE" sz="1200" dirty="0" err="1"/>
              <a:t>custom</a:t>
            </a:r>
            <a:r>
              <a:rPr lang="de-DE" sz="1200" dirty="0"/>
              <a:t> </a:t>
            </a:r>
            <a:r>
              <a:rPr lang="de-DE" sz="1200" dirty="0" err="1"/>
              <a:t>tools</a:t>
            </a:r>
            <a:r>
              <a:rPr lang="de-DE" sz="1200" dirty="0"/>
              <a:t>, </a:t>
            </a:r>
            <a:r>
              <a:rPr lang="de-DE" sz="1200" dirty="0" err="1"/>
              <a:t>monitoring</a:t>
            </a:r>
            <a:r>
              <a:rPr lang="de-DE" sz="1200" dirty="0"/>
              <a:t>, DBs, DNS - mail </a:t>
            </a:r>
            <a:r>
              <a:rPr lang="de-DE" sz="1200" dirty="0" err="1"/>
              <a:t>server</a:t>
            </a:r>
            <a:r>
              <a:rPr lang="de-DE" sz="1200" dirty="0"/>
              <a:t> </a:t>
            </a:r>
            <a:r>
              <a:rPr lang="de-DE" sz="1200" dirty="0" err="1"/>
              <a:t>next</a:t>
            </a:r>
            <a:endParaRPr lang="de-DE" sz="1200" dirty="0"/>
          </a:p>
          <a:p>
            <a:r>
              <a:rPr lang="de-DE" dirty="0"/>
              <a:t>Variables &amp; </a:t>
            </a:r>
            <a:r>
              <a:rPr lang="de-DE" dirty="0" err="1"/>
              <a:t>secrets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/>
              <a:t>Per-project ENVs, </a:t>
            </a:r>
            <a:r>
              <a:rPr lang="de-DE" sz="1200" dirty="0" err="1"/>
              <a:t>shared</a:t>
            </a:r>
            <a:r>
              <a:rPr lang="de-DE" sz="1200" dirty="0"/>
              <a:t> </a:t>
            </a:r>
            <a:r>
              <a:rPr lang="de-DE" sz="1200" dirty="0" err="1"/>
              <a:t>secrets</a:t>
            </a:r>
            <a:r>
              <a:rPr lang="de-DE" sz="1200" dirty="0"/>
              <a:t>, </a:t>
            </a:r>
            <a:r>
              <a:rPr lang="de-DE" sz="1200" dirty="0" err="1"/>
              <a:t>team</a:t>
            </a:r>
            <a:r>
              <a:rPr lang="de-DE" sz="1200" dirty="0"/>
              <a:t> </a:t>
            </a:r>
            <a:r>
              <a:rPr lang="de-DE" sz="1200" dirty="0" err="1"/>
              <a:t>access</a:t>
            </a:r>
            <a:r>
              <a:rPr lang="de-DE" sz="1200" dirty="0"/>
              <a:t>, </a:t>
            </a:r>
            <a:r>
              <a:rPr lang="de-DE" sz="1200" dirty="0" err="1"/>
              <a:t>centralized</a:t>
            </a:r>
            <a:r>
              <a:rPr lang="de-DE" sz="1200" dirty="0"/>
              <a:t> </a:t>
            </a:r>
            <a:r>
              <a:rPr lang="de-DE" sz="1200" dirty="0" err="1"/>
              <a:t>token</a:t>
            </a:r>
            <a:r>
              <a:rPr lang="de-DE" sz="1200" dirty="0"/>
              <a:t> </a:t>
            </a:r>
            <a:r>
              <a:rPr lang="de-DE" sz="1200" dirty="0" err="1"/>
              <a:t>management</a:t>
            </a:r>
            <a:endParaRPr lang="de-DE" sz="1200" dirty="0"/>
          </a:p>
          <a:p>
            <a:r>
              <a:rPr lang="de-DE" dirty="0"/>
              <a:t>S3 </a:t>
            </a:r>
            <a:r>
              <a:rPr lang="de-DE" dirty="0" err="1"/>
              <a:t>backups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/>
              <a:t>Set </a:t>
            </a:r>
            <a:r>
              <a:rPr lang="de-DE" sz="1200" dirty="0" err="1"/>
              <a:t>once</a:t>
            </a:r>
            <a:r>
              <a:rPr lang="de-DE" sz="1200" dirty="0"/>
              <a:t>, </a:t>
            </a:r>
            <a:r>
              <a:rPr lang="de-DE" sz="1200" dirty="0" err="1"/>
              <a:t>forget</a:t>
            </a:r>
            <a:r>
              <a:rPr lang="de-DE" sz="1200" dirty="0"/>
              <a:t> </a:t>
            </a:r>
            <a:r>
              <a:rPr lang="de-DE" sz="1200" dirty="0" err="1"/>
              <a:t>about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endParaRPr lang="de-DE" sz="1200" dirty="0"/>
          </a:p>
          <a:p>
            <a:r>
              <a:rPr lang="de-DE" dirty="0" err="1"/>
              <a:t>Scaling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/>
              <a:t>Quickly &amp; </a:t>
            </a:r>
            <a:r>
              <a:rPr lang="de-DE" sz="1200" dirty="0" err="1"/>
              <a:t>easily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additional </a:t>
            </a:r>
            <a:r>
              <a:rPr lang="de-DE" sz="1200" dirty="0" err="1"/>
              <a:t>servers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additional </a:t>
            </a:r>
            <a:r>
              <a:rPr lang="de-DE" sz="1200" dirty="0" err="1"/>
              <a:t>services</a:t>
            </a:r>
            <a:r>
              <a:rPr lang="de-DE" sz="1200" dirty="0"/>
              <a:t>/</a:t>
            </a:r>
            <a:r>
              <a:rPr lang="de-DE" sz="1200" dirty="0" err="1"/>
              <a:t>projects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need</a:t>
            </a:r>
            <a:r>
              <a:rPr lang="de-DE" sz="1200" dirty="0"/>
              <a:t> </a:t>
            </a:r>
            <a:r>
              <a:rPr lang="de-DE" sz="1200" dirty="0" err="1"/>
              <a:t>arises</a:t>
            </a:r>
            <a:endParaRPr lang="en-US" sz="1200" dirty="0"/>
          </a:p>
          <a:p>
            <a:endParaRPr lang="en-US" sz="1100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ECD5CD1C-94C3-CDAB-73B7-935A3A01A637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Mautic World Conference 2025</a:t>
            </a:r>
            <a:br>
              <a:rPr lang="de-DE"/>
            </a:br>
            <a:r>
              <a:rPr lang="de-DE"/>
              <a:t>@Sea Containers, London</a:t>
            </a:r>
            <a:endParaRPr lang="en-US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B6BAF94B-2D84-221B-93E0-49AB50CF008D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62224-2D5D-BC7E-3159-7480BB6A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 The </a:t>
            </a:r>
            <a:br>
              <a:rPr lang="de-DE" dirty="0"/>
            </a:br>
            <a:r>
              <a:rPr lang="de-DE" dirty="0" err="1"/>
              <a:t>One</a:t>
            </a:r>
            <a:r>
              <a:rPr lang="de-DE" dirty="0"/>
              <a:t> Click </a:t>
            </a:r>
            <a:r>
              <a:rPr lang="de-DE" dirty="0" err="1"/>
              <a:t>Complexity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EE7BF-8C21-6419-C325-6299303A8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Or</a:t>
            </a:r>
            <a:r>
              <a:rPr lang="de-DE" dirty="0"/>
              <a:t> how I </a:t>
            </a:r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shoting</a:t>
            </a:r>
            <a:r>
              <a:rPr lang="de-DE" dirty="0"/>
              <a:t> </a:t>
            </a:r>
            <a:r>
              <a:rPr lang="de-DE" dirty="0" err="1"/>
              <a:t>myself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foot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1AF2D-83BC-00A6-76FE-DDC02CD690FD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Mautic World Conference 2025</a:t>
            </a:r>
            <a:br>
              <a:rPr lang="de-DE"/>
            </a:br>
            <a:r>
              <a:rPr lang="de-DE"/>
              <a:t>@Sea Containers, London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28E8B-7D00-C02C-1006-125400067DFA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3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BBC40-977F-CF51-8BE5-FDF61D852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BE1E958-70B9-5B94-08D8-059B7FF289A8}"/>
              </a:ext>
            </a:extLst>
          </p:cNvPr>
          <p:cNvGrpSpPr/>
          <p:nvPr/>
        </p:nvGrpSpPr>
        <p:grpSpPr>
          <a:xfrm>
            <a:off x="4813300" y="-335093"/>
            <a:ext cx="9144000" cy="6858000"/>
            <a:chOff x="4813300" y="-335093"/>
            <a:chExt cx="9144000" cy="685800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8B021BC7-688E-35C4-2332-6CE11BA88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9" b="969"/>
            <a:stretch/>
          </p:blipFill>
          <p:spPr>
            <a:xfrm>
              <a:off x="5730850" y="1036852"/>
              <a:ext cx="7380021" cy="4177065"/>
            </a:xfrm>
            <a:prstGeom prst="rect">
              <a:avLst/>
            </a:prstGeom>
          </p:spPr>
        </p:pic>
        <p:pic>
          <p:nvPicPr>
            <p:cNvPr id="12" name="Grafik 11" descr="Ein Bild, das Elektronik, Computer, Ausgabegerä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78649D96-DA84-CE7C-9641-160794F6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300" y="-335093"/>
              <a:ext cx="9144000" cy="68580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4FF48CD-8B64-B3E0-B613-32593554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Quest </a:t>
            </a:r>
            <a:r>
              <a:rPr lang="de-DE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mordor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4F12A-64D3-792A-F088-C01B3BF35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trying</a:t>
            </a:r>
            <a:r>
              <a:rPr lang="de-DE" dirty="0"/>
              <a:t> to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to </a:t>
            </a:r>
            <a:r>
              <a:rPr lang="de-DE" dirty="0" err="1"/>
              <a:t>work</a:t>
            </a:r>
            <a:br>
              <a:rPr lang="de-DE" sz="1500" dirty="0"/>
            </a:br>
            <a:r>
              <a:rPr lang="de-DE" sz="1200" dirty="0"/>
              <a:t>Debugging </a:t>
            </a:r>
            <a:r>
              <a:rPr lang="de-DE" sz="1200" dirty="0" err="1"/>
              <a:t>Rabbitmq</a:t>
            </a:r>
            <a:r>
              <a:rPr lang="de-DE" sz="1200" dirty="0"/>
              <a:t> &amp; </a:t>
            </a:r>
            <a:r>
              <a:rPr lang="de-DE" sz="1200" dirty="0" err="1"/>
              <a:t>Mautic</a:t>
            </a:r>
            <a:endParaRPr lang="de-DE" sz="1200" dirty="0"/>
          </a:p>
          <a:p>
            <a:r>
              <a:rPr lang="de-DE" dirty="0" err="1"/>
              <a:t>Throwing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towel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 err="1"/>
              <a:t>Finally</a:t>
            </a:r>
            <a:r>
              <a:rPr lang="de-DE" sz="1200" dirty="0"/>
              <a:t> </a:t>
            </a:r>
            <a:r>
              <a:rPr lang="de-DE" sz="1200" dirty="0" err="1"/>
              <a:t>gave</a:t>
            </a:r>
            <a:r>
              <a:rPr lang="de-DE" sz="1200" dirty="0"/>
              <a:t> </a:t>
            </a:r>
            <a:r>
              <a:rPr lang="de-DE" sz="1200" dirty="0" err="1"/>
              <a:t>up</a:t>
            </a:r>
            <a:r>
              <a:rPr lang="de-DE" sz="1200" dirty="0"/>
              <a:t>, </a:t>
            </a:r>
            <a:r>
              <a:rPr lang="de-DE" sz="1200" dirty="0" err="1"/>
              <a:t>decided</a:t>
            </a:r>
            <a:r>
              <a:rPr lang="de-DE" sz="1200" dirty="0"/>
              <a:t> that I </a:t>
            </a:r>
            <a:r>
              <a:rPr lang="de-DE" sz="1200" dirty="0" err="1"/>
              <a:t>don‘t</a:t>
            </a:r>
            <a:r>
              <a:rPr lang="de-DE" sz="1200" dirty="0"/>
              <a:t> </a:t>
            </a:r>
            <a:r>
              <a:rPr lang="de-DE" sz="1200" dirty="0" err="1"/>
              <a:t>need</a:t>
            </a:r>
            <a:r>
              <a:rPr lang="de-DE" sz="1200" dirty="0"/>
              <a:t> </a:t>
            </a:r>
            <a:r>
              <a:rPr lang="de-DE" sz="1200" dirty="0" err="1"/>
              <a:t>queueing</a:t>
            </a:r>
            <a:r>
              <a:rPr lang="de-DE" sz="1200" dirty="0"/>
              <a:t> and that </a:t>
            </a:r>
            <a:r>
              <a:rPr lang="de-DE" sz="1200" dirty="0" err="1"/>
              <a:t>things</a:t>
            </a:r>
            <a:r>
              <a:rPr lang="de-DE" sz="1200" dirty="0"/>
              <a:t> </a:t>
            </a:r>
            <a:r>
              <a:rPr lang="de-DE" sz="1200" dirty="0" err="1"/>
              <a:t>must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easier</a:t>
            </a:r>
            <a:endParaRPr lang="de-DE" sz="1200" dirty="0"/>
          </a:p>
          <a:p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Compose</a:t>
            </a:r>
            <a:r>
              <a:rPr lang="de-DE" dirty="0"/>
              <a:t> File</a:t>
            </a:r>
            <a:br>
              <a:rPr lang="de-DE" sz="1500" dirty="0"/>
            </a:br>
            <a:r>
              <a:rPr lang="de-DE" sz="1200" dirty="0" err="1"/>
              <a:t>Decided</a:t>
            </a:r>
            <a:r>
              <a:rPr lang="de-DE" sz="1200" dirty="0"/>
              <a:t> on a minimal </a:t>
            </a:r>
            <a:r>
              <a:rPr lang="de-DE" sz="1200" dirty="0" err="1"/>
              <a:t>docker</a:t>
            </a:r>
            <a:r>
              <a:rPr lang="de-DE" sz="1200" dirty="0"/>
              <a:t> </a:t>
            </a:r>
            <a:r>
              <a:rPr lang="de-DE" sz="1200" dirty="0" err="1"/>
              <a:t>compose</a:t>
            </a:r>
            <a:r>
              <a:rPr lang="de-DE" sz="1200" dirty="0"/>
              <a:t> </a:t>
            </a:r>
            <a:r>
              <a:rPr lang="de-DE" sz="1200" dirty="0" err="1"/>
              <a:t>setup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Mautic</a:t>
            </a:r>
            <a:r>
              <a:rPr lang="de-DE" sz="1200" dirty="0"/>
              <a:t> and MySQL*</a:t>
            </a:r>
          </a:p>
          <a:p>
            <a:r>
              <a:rPr lang="de-DE" dirty="0" err="1"/>
              <a:t>Cronjobs</a:t>
            </a:r>
            <a:r>
              <a:rPr lang="de-DE" dirty="0"/>
              <a:t> via UI </a:t>
            </a:r>
            <a:br>
              <a:rPr lang="de-DE" sz="1500" dirty="0"/>
            </a:br>
            <a:r>
              <a:rPr lang="de-DE" sz="1200" dirty="0" err="1"/>
              <a:t>Coolify</a:t>
            </a:r>
            <a:r>
              <a:rPr lang="de-DE" sz="1200" dirty="0"/>
              <a:t> </a:t>
            </a:r>
            <a:r>
              <a:rPr lang="de-DE" sz="1200" dirty="0" err="1"/>
              <a:t>calls</a:t>
            </a:r>
            <a:r>
              <a:rPr lang="de-DE" sz="1200" dirty="0"/>
              <a:t> </a:t>
            </a:r>
            <a:r>
              <a:rPr lang="de-DE" sz="1200" dirty="0" err="1"/>
              <a:t>them</a:t>
            </a:r>
            <a:r>
              <a:rPr lang="de-DE" sz="1200" dirty="0"/>
              <a:t> „</a:t>
            </a:r>
            <a:r>
              <a:rPr lang="de-DE" sz="1200" dirty="0" err="1"/>
              <a:t>Scheduled</a:t>
            </a:r>
            <a:r>
              <a:rPr lang="de-DE" sz="1200" dirty="0"/>
              <a:t> Task“</a:t>
            </a:r>
          </a:p>
          <a:p>
            <a:r>
              <a:rPr lang="de-DE" dirty="0"/>
              <a:t>Fit to </a:t>
            </a:r>
            <a:r>
              <a:rPr lang="de-DE" dirty="0" err="1"/>
              <a:t>scale</a:t>
            </a:r>
            <a:r>
              <a:rPr lang="de-DE" dirty="0"/>
              <a:t> </a:t>
            </a:r>
            <a:br>
              <a:rPr lang="de-DE" sz="1500" dirty="0"/>
            </a:br>
            <a:r>
              <a:rPr lang="de-DE" sz="1200" dirty="0"/>
              <a:t>My </a:t>
            </a:r>
            <a:r>
              <a:rPr lang="de-DE" sz="1200" dirty="0" err="1"/>
              <a:t>client</a:t>
            </a:r>
            <a:r>
              <a:rPr lang="de-DE" sz="1200" dirty="0"/>
              <a:t> </a:t>
            </a:r>
            <a:r>
              <a:rPr lang="de-DE" sz="1200" dirty="0" err="1"/>
              <a:t>does</a:t>
            </a:r>
            <a:r>
              <a:rPr lang="de-DE" sz="1200" dirty="0"/>
              <a:t> not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many</a:t>
            </a:r>
            <a:r>
              <a:rPr lang="de-DE" sz="1200" dirty="0"/>
              <a:t> </a:t>
            </a:r>
            <a:r>
              <a:rPr lang="de-DE" sz="1200" dirty="0" err="1"/>
              <a:t>thousands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contacts</a:t>
            </a:r>
            <a:r>
              <a:rPr lang="de-DE" sz="1200" dirty="0"/>
              <a:t> (</a:t>
            </a:r>
            <a:r>
              <a:rPr lang="de-DE" sz="1200" dirty="0" err="1"/>
              <a:t>hopefully</a:t>
            </a:r>
            <a:r>
              <a:rPr lang="de-DE" sz="1200" dirty="0"/>
              <a:t>) </a:t>
            </a:r>
            <a:r>
              <a:rPr lang="de-DE" sz="1200" dirty="0" err="1"/>
              <a:t>yet</a:t>
            </a:r>
            <a:r>
              <a:rPr lang="de-DE" sz="1200" dirty="0"/>
              <a:t>. </a:t>
            </a:r>
            <a:r>
              <a:rPr lang="de-DE" sz="1200" dirty="0" err="1"/>
              <a:t>We‘ll</a:t>
            </a:r>
            <a:r>
              <a:rPr lang="de-DE" sz="1200" dirty="0"/>
              <a:t> </a:t>
            </a:r>
            <a:r>
              <a:rPr lang="de-DE" sz="1200" dirty="0" err="1"/>
              <a:t>cross</a:t>
            </a:r>
            <a:r>
              <a:rPr lang="de-DE" sz="1200" dirty="0"/>
              <a:t> that </a:t>
            </a:r>
            <a:r>
              <a:rPr lang="de-DE" sz="1200" dirty="0" err="1"/>
              <a:t>bridge</a:t>
            </a:r>
            <a:r>
              <a:rPr lang="de-DE" sz="1200" dirty="0"/>
              <a:t>, when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get</a:t>
            </a:r>
            <a:r>
              <a:rPr lang="de-DE" sz="1200" dirty="0"/>
              <a:t> to </a:t>
            </a:r>
            <a:r>
              <a:rPr lang="de-DE" sz="1200" dirty="0" err="1"/>
              <a:t>it</a:t>
            </a:r>
            <a:endParaRPr lang="de-DE" sz="1200" dirty="0"/>
          </a:p>
          <a:p>
            <a:r>
              <a:rPr lang="de-DE" dirty="0" err="1"/>
              <a:t>Result</a:t>
            </a:r>
            <a:br>
              <a:rPr lang="de-DE" sz="1500" dirty="0"/>
            </a:br>
            <a:r>
              <a:rPr lang="de-DE" sz="1200" dirty="0" err="1"/>
              <a:t>Within</a:t>
            </a:r>
            <a:r>
              <a:rPr lang="de-DE" sz="1200" dirty="0"/>
              <a:t> 30 </a:t>
            </a:r>
            <a:r>
              <a:rPr lang="de-DE" sz="1200" dirty="0" err="1"/>
              <a:t>minutes</a:t>
            </a:r>
            <a:r>
              <a:rPr lang="de-DE" sz="1200" dirty="0"/>
              <a:t> I was </a:t>
            </a:r>
            <a:r>
              <a:rPr lang="de-DE" sz="1200" dirty="0" err="1"/>
              <a:t>running</a:t>
            </a:r>
            <a:r>
              <a:rPr lang="de-DE" sz="1200" dirty="0"/>
              <a:t> </a:t>
            </a:r>
            <a:r>
              <a:rPr lang="de-DE" sz="1200" dirty="0" err="1"/>
              <a:t>smoothly</a:t>
            </a:r>
            <a:r>
              <a:rPr lang="de-DE" sz="1200" dirty="0"/>
              <a:t> and </a:t>
            </a:r>
            <a:r>
              <a:rPr lang="de-DE" sz="1200" dirty="0" err="1"/>
              <a:t>had</a:t>
            </a:r>
            <a:r>
              <a:rPr lang="de-DE" sz="1200" dirty="0"/>
              <a:t> </a:t>
            </a:r>
            <a:r>
              <a:rPr lang="de-DE" sz="1200" dirty="0" err="1"/>
              <a:t>sent</a:t>
            </a:r>
            <a:r>
              <a:rPr lang="de-DE" sz="1200" dirty="0"/>
              <a:t> my </a:t>
            </a:r>
            <a:r>
              <a:rPr lang="de-DE" sz="1200" dirty="0" err="1"/>
              <a:t>first</a:t>
            </a:r>
            <a:r>
              <a:rPr lang="de-DE" sz="1200" dirty="0"/>
              <a:t> </a:t>
            </a:r>
            <a:r>
              <a:rPr lang="de-DE" sz="1200" dirty="0" err="1"/>
              <a:t>test</a:t>
            </a:r>
            <a:r>
              <a:rPr lang="de-DE" sz="1200" dirty="0"/>
              <a:t> mail via </a:t>
            </a:r>
            <a:r>
              <a:rPr lang="de-DE" sz="1200" dirty="0" err="1"/>
              <a:t>Mautic</a:t>
            </a:r>
            <a:endParaRPr lang="de-DE" sz="1200" dirty="0"/>
          </a:p>
          <a:p>
            <a:r>
              <a:rPr lang="de-DE" sz="1100" dirty="0"/>
              <a:t> 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BE3F6510-1265-5A4C-4F41-7F12BD62ADAD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Mautic World Conference 2025</a:t>
            </a:r>
            <a:br>
              <a:rPr lang="de-DE"/>
            </a:br>
            <a:r>
              <a:rPr lang="de-DE"/>
              <a:t>@Sea Containers, London</a:t>
            </a:r>
            <a:endParaRPr lang="en-US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CFD5E2B-FDC5-074F-9143-5173B9CAE2EB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4853406-152D-E1B6-8BBE-F752876F4BF0}"/>
              </a:ext>
            </a:extLst>
          </p:cNvPr>
          <p:cNvSpPr txBox="1"/>
          <p:nvPr/>
        </p:nvSpPr>
        <p:spPr>
          <a:xfrm>
            <a:off x="8601625" y="5955374"/>
            <a:ext cx="31197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accent1"/>
                </a:solidFill>
              </a:rPr>
              <a:t>* </a:t>
            </a:r>
            <a:r>
              <a:rPr lang="de-DE" sz="1000" dirty="0" err="1">
                <a:solidFill>
                  <a:schemeClr val="accent1"/>
                </a:solidFill>
              </a:rPr>
              <a:t>There‘s</a:t>
            </a:r>
            <a:r>
              <a:rPr lang="de-DE" sz="1000" dirty="0">
                <a:solidFill>
                  <a:schemeClr val="accent1"/>
                </a:solidFill>
              </a:rPr>
              <a:t> a </a:t>
            </a:r>
            <a:r>
              <a:rPr lang="de-DE" sz="1000" dirty="0" err="1">
                <a:solidFill>
                  <a:schemeClr val="accent1"/>
                </a:solidFill>
              </a:rPr>
              <a:t>slightly</a:t>
            </a:r>
            <a:r>
              <a:rPr lang="de-DE" sz="1000" dirty="0">
                <a:solidFill>
                  <a:schemeClr val="accent1"/>
                </a:solidFill>
              </a:rPr>
              <a:t> </a:t>
            </a:r>
            <a:r>
              <a:rPr lang="de-DE" sz="1000" dirty="0" err="1">
                <a:solidFill>
                  <a:schemeClr val="accent1"/>
                </a:solidFill>
              </a:rPr>
              <a:t>more</a:t>
            </a:r>
            <a:r>
              <a:rPr lang="de-DE" sz="1000" dirty="0">
                <a:solidFill>
                  <a:schemeClr val="accent1"/>
                </a:solidFill>
              </a:rPr>
              <a:t> robust </a:t>
            </a:r>
            <a:r>
              <a:rPr lang="de-DE" sz="1000" dirty="0" err="1">
                <a:solidFill>
                  <a:schemeClr val="accent1"/>
                </a:solidFill>
              </a:rPr>
              <a:t>solution</a:t>
            </a:r>
            <a:r>
              <a:rPr lang="de-DE" sz="1000" dirty="0">
                <a:solidFill>
                  <a:schemeClr val="accent1"/>
                </a:solidFill>
              </a:rPr>
              <a:t> at </a:t>
            </a:r>
            <a:r>
              <a:rPr lang="de-DE" sz="1000" dirty="0" err="1">
                <a:solidFill>
                  <a:schemeClr val="accent1"/>
                </a:solidFill>
              </a:rPr>
              <a:t>the</a:t>
            </a:r>
            <a:r>
              <a:rPr lang="de-DE" sz="1000" dirty="0">
                <a:solidFill>
                  <a:schemeClr val="accent1"/>
                </a:solidFill>
              </a:rPr>
              <a:t> end</a:t>
            </a:r>
            <a:endParaRPr 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7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8B3D4-5670-F11C-0CE9-26B0E7CF8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174345F-3B37-8DFF-1F5B-6B8D53056478}"/>
              </a:ext>
            </a:extLst>
          </p:cNvPr>
          <p:cNvGrpSpPr/>
          <p:nvPr/>
        </p:nvGrpSpPr>
        <p:grpSpPr>
          <a:xfrm>
            <a:off x="4813300" y="-335093"/>
            <a:ext cx="9144000" cy="6858000"/>
            <a:chOff x="4813300" y="-335093"/>
            <a:chExt cx="9144000" cy="685800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9C5D498-7E25-7D1A-CD7B-B96DFECC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" r="36"/>
            <a:stretch/>
          </p:blipFill>
          <p:spPr>
            <a:xfrm>
              <a:off x="5730850" y="1036852"/>
              <a:ext cx="7380021" cy="4177065"/>
            </a:xfrm>
            <a:prstGeom prst="rect">
              <a:avLst/>
            </a:prstGeom>
          </p:spPr>
        </p:pic>
        <p:pic>
          <p:nvPicPr>
            <p:cNvPr id="20" name="Grafik 19" descr="Ein Bild, das Elektronik, Computer, Ausgabegerä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AEC40B40-078F-8E42-C757-5476BBAD8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300" y="-335093"/>
              <a:ext cx="9144000" cy="68580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2976DF-06F9-6ABC-CB29-C73CF66A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A </a:t>
            </a:r>
            <a:r>
              <a:rPr lang="de-DE" dirty="0" err="1">
                <a:solidFill>
                  <a:schemeClr val="accent1"/>
                </a:solidFill>
              </a:rPr>
              <a:t>more</a:t>
            </a:r>
            <a:r>
              <a:rPr lang="de-DE" dirty="0">
                <a:solidFill>
                  <a:schemeClr val="accent1"/>
                </a:solidFill>
              </a:rPr>
              <a:t> easy </a:t>
            </a:r>
            <a:r>
              <a:rPr lang="de-DE" dirty="0" err="1">
                <a:solidFill>
                  <a:schemeClr val="accent1"/>
                </a:solidFill>
              </a:rPr>
              <a:t>solution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06F4E39-7A95-105C-A37B-2EB93B41602E}"/>
              </a:ext>
            </a:extLst>
          </p:cNvPr>
          <p:cNvSpPr txBox="1">
            <a:spLocks/>
          </p:cNvSpPr>
          <p:nvPr/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Mautic World Conference 2025</a:t>
            </a:r>
            <a:br>
              <a:rPr lang="de-DE"/>
            </a:br>
            <a:r>
              <a:rPr lang="de-DE"/>
              <a:t>@Sea Containers, London</a:t>
            </a:r>
            <a:endParaRPr lang="en-US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341F535D-F22F-79B6-E039-3AC7C390C4C6}"/>
              </a:ext>
            </a:extLst>
          </p:cNvPr>
          <p:cNvSpPr txBox="1">
            <a:spLocks/>
          </p:cNvSpPr>
          <p:nvPr/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  <a:endParaRPr lang="en-US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22A1874-8EB9-DC50-98F9-9DC80710F5CA}"/>
              </a:ext>
            </a:extLst>
          </p:cNvPr>
          <p:cNvSpPr txBox="1">
            <a:spLocks/>
          </p:cNvSpPr>
          <p:nvPr/>
        </p:nvSpPr>
        <p:spPr>
          <a:xfrm>
            <a:off x="470611" y="2193924"/>
            <a:ext cx="2094790" cy="37614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r">
              <a:defRPr sz="1000">
                <a:solidFill>
                  <a:schemeClr val="accent2"/>
                </a:solidFill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services: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mysql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   image: 'mysql:8.0'</a:t>
            </a:r>
          </a:p>
          <a:p>
            <a:pPr algn="l"/>
            <a:r>
              <a:rPr lang="en-US" dirty="0"/>
              <a:t>    environment:</a:t>
            </a:r>
          </a:p>
          <a:p>
            <a:pPr algn="l"/>
            <a:r>
              <a:rPr lang="en-US" dirty="0"/>
              <a:t>      [[ A FEW ENV VARS]]</a:t>
            </a:r>
          </a:p>
          <a:p>
            <a:pPr algn="l"/>
            <a:r>
              <a:rPr lang="en-US" dirty="0"/>
              <a:t>    volumes:</a:t>
            </a:r>
          </a:p>
          <a:p>
            <a:pPr algn="l"/>
            <a:r>
              <a:rPr lang="en-US" dirty="0"/>
              <a:t>      - '</a:t>
            </a:r>
            <a:r>
              <a:rPr lang="en-US" dirty="0" err="1"/>
              <a:t>mysql</a:t>
            </a:r>
            <a:r>
              <a:rPr lang="en-US" dirty="0"/>
              <a:t>-data:/var/lib/</a:t>
            </a:r>
            <a:r>
              <a:rPr lang="en-US" dirty="0" err="1"/>
              <a:t>mysql</a:t>
            </a:r>
            <a:r>
              <a:rPr lang="en-US" dirty="0"/>
              <a:t>'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healthcheck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     [[ </a:t>
            </a:r>
            <a:r>
              <a:rPr lang="en-US" dirty="0" err="1"/>
              <a:t>healthcheck</a:t>
            </a:r>
            <a:r>
              <a:rPr lang="en-US" dirty="0"/>
              <a:t> definition ]]</a:t>
            </a:r>
          </a:p>
          <a:p>
            <a:pPr algn="l"/>
            <a:r>
              <a:rPr lang="en-US" dirty="0"/>
              <a:t>    networks:</a:t>
            </a:r>
          </a:p>
          <a:p>
            <a:pPr algn="l"/>
            <a:r>
              <a:rPr lang="en-US" dirty="0"/>
              <a:t>      - default</a:t>
            </a:r>
          </a:p>
          <a:p>
            <a:pPr algn="l"/>
            <a:r>
              <a:rPr lang="en-US" dirty="0"/>
              <a:t>      - analytics-network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err="1"/>
              <a:t>mautic_web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   image: '</a:t>
            </a:r>
            <a:r>
              <a:rPr lang="en-US" dirty="0" err="1"/>
              <a:t>mautic</a:t>
            </a:r>
            <a:r>
              <a:rPr lang="en-US" dirty="0"/>
              <a:t>/</a:t>
            </a:r>
            <a:r>
              <a:rPr lang="en-US" dirty="0" err="1"/>
              <a:t>mautic:latest</a:t>
            </a:r>
            <a:r>
              <a:rPr lang="en-US" dirty="0"/>
              <a:t>'</a:t>
            </a:r>
          </a:p>
          <a:p>
            <a:pPr algn="l"/>
            <a:r>
              <a:rPr lang="en-US" dirty="0"/>
              <a:t>    volumes:</a:t>
            </a:r>
          </a:p>
          <a:p>
            <a:pPr algn="l"/>
            <a:r>
              <a:rPr lang="en-US" dirty="0"/>
              <a:t>      [[ A FEW VOLUMES ]]</a:t>
            </a:r>
          </a:p>
          <a:p>
            <a:pPr algn="l"/>
            <a:r>
              <a:rPr lang="en-US" dirty="0"/>
              <a:t>    environment:</a:t>
            </a:r>
          </a:p>
          <a:p>
            <a:pPr algn="l"/>
            <a:r>
              <a:rPr lang="en-US" dirty="0"/>
              <a:t>      [[ A FEW ENV VARS]]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healthcheck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      [[ </a:t>
            </a:r>
            <a:r>
              <a:rPr lang="en-US" dirty="0" err="1"/>
              <a:t>healthcheck</a:t>
            </a:r>
            <a:r>
              <a:rPr lang="en-US" dirty="0"/>
              <a:t> definition ]]</a:t>
            </a:r>
          </a:p>
          <a:p>
            <a:pPr algn="l"/>
            <a:r>
              <a:rPr lang="en-US" dirty="0"/>
              <a:t>    labels:</a:t>
            </a:r>
            <a:br>
              <a:rPr lang="en-US" dirty="0"/>
            </a:br>
            <a:r>
              <a:rPr lang="en-US" dirty="0"/>
              <a:t>      [[ A FEW LABELS ]]</a:t>
            </a:r>
          </a:p>
          <a:p>
            <a:pPr algn="l"/>
            <a:endParaRPr lang="en-US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6CA20755-0EC9-BA71-7815-18CF25EF992A}"/>
              </a:ext>
            </a:extLst>
          </p:cNvPr>
          <p:cNvSpPr txBox="1">
            <a:spLocks/>
          </p:cNvSpPr>
          <p:nvPr/>
        </p:nvSpPr>
        <p:spPr>
          <a:xfrm>
            <a:off x="7995920" y="1076960"/>
            <a:ext cx="2758440" cy="5173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AC55D3D5-D7D1-3D18-A5D3-FE4E56CD06A2}"/>
              </a:ext>
            </a:extLst>
          </p:cNvPr>
          <p:cNvSpPr txBox="1">
            <a:spLocks/>
          </p:cNvSpPr>
          <p:nvPr/>
        </p:nvSpPr>
        <p:spPr>
          <a:xfrm>
            <a:off x="4692090" y="2193924"/>
            <a:ext cx="3886200" cy="37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51527A30-1986-DE33-3031-64C262C22B02}"/>
              </a:ext>
            </a:extLst>
          </p:cNvPr>
          <p:cNvSpPr txBox="1">
            <a:spLocks/>
          </p:cNvSpPr>
          <p:nvPr/>
        </p:nvSpPr>
        <p:spPr>
          <a:xfrm>
            <a:off x="3143299" y="2193924"/>
            <a:ext cx="2496110" cy="3761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C1CFAC1F-931C-92F3-56C9-B708D8160359}"/>
              </a:ext>
            </a:extLst>
          </p:cNvPr>
          <p:cNvSpPr txBox="1">
            <a:spLocks/>
          </p:cNvSpPr>
          <p:nvPr/>
        </p:nvSpPr>
        <p:spPr>
          <a:xfrm>
            <a:off x="2698190" y="2193924"/>
            <a:ext cx="2094790" cy="37614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r">
              <a:defRPr sz="1000">
                <a:solidFill>
                  <a:schemeClr val="accent2"/>
                </a:solidFill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volumes: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mysql</a:t>
            </a:r>
            <a:r>
              <a:rPr lang="en-US" dirty="0"/>
              <a:t>-data: null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mautic-dataconfig</a:t>
            </a:r>
            <a:r>
              <a:rPr lang="en-US" dirty="0"/>
              <a:t>: null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mautic-datalogs</a:t>
            </a:r>
            <a:r>
              <a:rPr lang="en-US" dirty="0"/>
              <a:t>: null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mautic-datamediafiles</a:t>
            </a:r>
            <a:r>
              <a:rPr lang="en-US" dirty="0"/>
              <a:t>: null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mautic-datamediaimages</a:t>
            </a:r>
            <a:r>
              <a:rPr lang="en-US" dirty="0"/>
              <a:t>: null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mautic-dataplugins</a:t>
            </a:r>
            <a:r>
              <a:rPr lang="en-US" dirty="0"/>
              <a:t>: null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mautic-datathemes</a:t>
            </a:r>
            <a:r>
              <a:rPr lang="en-US" dirty="0"/>
              <a:t>: null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mautic-datavendor</a:t>
            </a:r>
            <a:r>
              <a:rPr lang="en-US" dirty="0"/>
              <a:t>: null</a:t>
            </a:r>
          </a:p>
          <a:p>
            <a:pPr algn="l"/>
            <a:r>
              <a:rPr lang="en-US" dirty="0"/>
              <a:t>  </a:t>
            </a:r>
            <a:r>
              <a:rPr lang="en-US" dirty="0" err="1"/>
              <a:t>mautic-databin</a:t>
            </a:r>
            <a:r>
              <a:rPr lang="en-US" dirty="0"/>
              <a:t>: null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networks:</a:t>
            </a:r>
          </a:p>
          <a:p>
            <a:pPr algn="l"/>
            <a:r>
              <a:rPr lang="en-US" dirty="0"/>
              <a:t>  analytics-network:</a:t>
            </a:r>
          </a:p>
          <a:p>
            <a:pPr algn="l"/>
            <a:r>
              <a:rPr lang="en-US" dirty="0"/>
              <a:t>    name: analytics-network</a:t>
            </a:r>
          </a:p>
          <a:p>
            <a:pPr algn="l"/>
            <a:r>
              <a:rPr lang="en-US" dirty="0"/>
              <a:t>    external: false</a:t>
            </a:r>
          </a:p>
        </p:txBody>
      </p:sp>
    </p:spTree>
    <p:extLst>
      <p:ext uri="{BB962C8B-B14F-4D97-AF65-F5344CB8AC3E}">
        <p14:creationId xmlns:p14="http://schemas.microsoft.com/office/powerpoint/2010/main" val="153519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FE83-705A-8D62-CC30-714BD4C7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The </a:t>
            </a:r>
            <a:r>
              <a:rPr lang="de-DE" dirty="0" err="1">
                <a:solidFill>
                  <a:schemeClr val="accent1"/>
                </a:solidFill>
              </a:rPr>
              <a:t>Compose</a:t>
            </a:r>
            <a:r>
              <a:rPr lang="de-DE" dirty="0">
                <a:solidFill>
                  <a:schemeClr val="accent1"/>
                </a:solidFill>
              </a:rPr>
              <a:t> File in Detail: </a:t>
            </a:r>
            <a:r>
              <a:rPr lang="de-DE" dirty="0" err="1">
                <a:solidFill>
                  <a:schemeClr val="accent1"/>
                </a:solidFill>
              </a:rPr>
              <a:t>Mautic</a:t>
            </a:r>
            <a:r>
              <a:rPr lang="de-DE" dirty="0">
                <a:solidFill>
                  <a:schemeClr val="accent1"/>
                </a:solidFill>
              </a:rPr>
              <a:t> &amp; MYSQL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B9514944-F613-4CF0-32DD-EC9640BB9E8D}"/>
              </a:ext>
            </a:extLst>
          </p:cNvPr>
          <p:cNvSpPr txBox="1">
            <a:spLocks/>
          </p:cNvSpPr>
          <p:nvPr/>
        </p:nvSpPr>
        <p:spPr>
          <a:xfrm>
            <a:off x="6212842" y="828040"/>
            <a:ext cx="5508550" cy="512733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r">
              <a:defRPr sz="1000">
                <a:solidFill>
                  <a:schemeClr val="accent2"/>
                </a:solidFill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err="1"/>
              <a:t>mysql</a:t>
            </a:r>
            <a:r>
              <a:rPr lang="en-US" sz="900" dirty="0"/>
              <a:t>:</a:t>
            </a:r>
          </a:p>
          <a:p>
            <a:pPr algn="l"/>
            <a:r>
              <a:rPr lang="en-US" sz="900" dirty="0"/>
              <a:t>    image: 'mysql:8.0'</a:t>
            </a:r>
          </a:p>
          <a:p>
            <a:pPr algn="l"/>
            <a:r>
              <a:rPr lang="en-US" sz="900" dirty="0"/>
              <a:t>    environment:</a:t>
            </a:r>
          </a:p>
          <a:p>
            <a:pPr algn="l"/>
            <a:r>
              <a:rPr lang="en-US" sz="900" dirty="0"/>
              <a:t>      - 'MYSQL_ROOT_PASSWORD=</a:t>
            </a:r>
            <a:r>
              <a:rPr lang="en-US" sz="900" dirty="0">
                <a:solidFill>
                  <a:schemeClr val="accent3"/>
                </a:solidFill>
              </a:rPr>
              <a:t>${SERVICE_PASSWORD_64_MYSQLROOT}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'MYSQL_DATABASE=</a:t>
            </a:r>
            <a:r>
              <a:rPr lang="en-US" sz="900" dirty="0">
                <a:solidFill>
                  <a:schemeClr val="accent3"/>
                </a:solidFill>
              </a:rPr>
              <a:t>${MYSQL_DATABASE:-</a:t>
            </a:r>
            <a:r>
              <a:rPr lang="en-US" sz="900" dirty="0" err="1">
                <a:solidFill>
                  <a:schemeClr val="accent3"/>
                </a:solidFill>
              </a:rPr>
              <a:t>mautic</a:t>
            </a:r>
            <a:r>
              <a:rPr lang="en-US" sz="900" dirty="0">
                <a:solidFill>
                  <a:schemeClr val="accent3"/>
                </a:solidFill>
              </a:rPr>
              <a:t>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'MYSQL_USER=</a:t>
            </a:r>
            <a:r>
              <a:rPr lang="en-US" sz="900" dirty="0">
                <a:solidFill>
                  <a:schemeClr val="accent3"/>
                </a:solidFill>
              </a:rPr>
              <a:t>${SERVICE_USER_MYSQL}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'MYSQL_PASSWORD=</a:t>
            </a:r>
            <a:r>
              <a:rPr lang="en-US" sz="900" dirty="0">
                <a:solidFill>
                  <a:schemeClr val="accent3"/>
                </a:solidFill>
              </a:rPr>
              <a:t>${SERVICE_PASSWORD_64_MYSQL}</a:t>
            </a:r>
            <a:r>
              <a:rPr lang="en-US" sz="900" dirty="0"/>
              <a:t>’</a:t>
            </a:r>
            <a:br>
              <a:rPr lang="en-US" sz="900" dirty="0"/>
            </a:br>
            <a:endParaRPr lang="en-US" sz="900" dirty="0"/>
          </a:p>
          <a:p>
            <a:pPr algn="l"/>
            <a:r>
              <a:rPr lang="en-US" sz="900" dirty="0"/>
              <a:t>    volumes:</a:t>
            </a:r>
          </a:p>
          <a:p>
            <a:pPr algn="l"/>
            <a:r>
              <a:rPr lang="en-US" sz="900" dirty="0"/>
              <a:t>      - '</a:t>
            </a:r>
            <a:r>
              <a:rPr lang="en-US" sz="900" dirty="0" err="1"/>
              <a:t>mysql</a:t>
            </a:r>
            <a:r>
              <a:rPr lang="en-US" sz="900" dirty="0"/>
              <a:t>-data:/var/lib/</a:t>
            </a:r>
            <a:r>
              <a:rPr lang="en-US" sz="900" dirty="0" err="1"/>
              <a:t>mysql</a:t>
            </a:r>
            <a:r>
              <a:rPr lang="en-US" sz="900" dirty="0"/>
              <a:t>’</a:t>
            </a:r>
          </a:p>
          <a:p>
            <a:pPr algn="l"/>
            <a:br>
              <a:rPr lang="en-US" sz="900" dirty="0"/>
            </a:br>
            <a:r>
              <a:rPr lang="en-US" sz="900" dirty="0"/>
              <a:t>    </a:t>
            </a:r>
            <a:r>
              <a:rPr lang="en-US" sz="900" dirty="0" err="1"/>
              <a:t>healthcheck</a:t>
            </a:r>
            <a:r>
              <a:rPr lang="en-US" sz="900" dirty="0"/>
              <a:t>:</a:t>
            </a:r>
          </a:p>
          <a:p>
            <a:pPr algn="l"/>
            <a:r>
              <a:rPr lang="en-US" sz="900" dirty="0"/>
              <a:t>      test: '</a:t>
            </a:r>
            <a:r>
              <a:rPr lang="en-US" sz="900" dirty="0" err="1"/>
              <a:t>mysqladmin</a:t>
            </a:r>
            <a:r>
              <a:rPr lang="en-US" sz="900" dirty="0"/>
              <a:t> ping --silent --user=</a:t>
            </a:r>
            <a:r>
              <a:rPr lang="en-US" sz="900" dirty="0">
                <a:solidFill>
                  <a:schemeClr val="accent3"/>
                </a:solidFill>
              </a:rPr>
              <a:t>$SERVICE_USER_MYSQL</a:t>
            </a:r>
            <a:r>
              <a:rPr lang="en-US" sz="900" dirty="0"/>
              <a:t> --password=</a:t>
            </a:r>
            <a:r>
              <a:rPr lang="en-US" sz="900" dirty="0">
                <a:solidFill>
                  <a:schemeClr val="accent3"/>
                </a:solidFill>
              </a:rPr>
              <a:t>$SERVICE_PASSWORD_64_MYSQL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</a:t>
            </a:r>
            <a:r>
              <a:rPr lang="en-US" sz="900" dirty="0" err="1"/>
              <a:t>start_period</a:t>
            </a:r>
            <a:r>
              <a:rPr lang="en-US" sz="900" dirty="0"/>
              <a:t>: 30s</a:t>
            </a:r>
          </a:p>
          <a:p>
            <a:pPr algn="l"/>
            <a:r>
              <a:rPr lang="en-US" sz="900" dirty="0"/>
              <a:t>      interval: 10s</a:t>
            </a:r>
          </a:p>
          <a:p>
            <a:pPr algn="l"/>
            <a:r>
              <a:rPr lang="en-US" sz="900" dirty="0"/>
              <a:t>      timeout: 5s</a:t>
            </a:r>
          </a:p>
          <a:p>
            <a:pPr algn="l"/>
            <a:r>
              <a:rPr lang="en-US" sz="900" dirty="0"/>
              <a:t>      retries: 5</a:t>
            </a:r>
          </a:p>
          <a:p>
            <a:pPr algn="l"/>
            <a:br>
              <a:rPr lang="en-US" sz="900" dirty="0"/>
            </a:br>
            <a:r>
              <a:rPr lang="en-US" sz="900" dirty="0"/>
              <a:t>    networks:</a:t>
            </a:r>
          </a:p>
          <a:p>
            <a:pPr algn="l"/>
            <a:r>
              <a:rPr lang="en-US" sz="900" dirty="0"/>
              <a:t>      - default</a:t>
            </a:r>
          </a:p>
          <a:p>
            <a:pPr algn="l"/>
            <a:r>
              <a:rPr lang="en-US" sz="900" dirty="0"/>
              <a:t>      </a:t>
            </a:r>
            <a:r>
              <a:rPr lang="en-US" sz="900" dirty="0">
                <a:solidFill>
                  <a:schemeClr val="accent6"/>
                </a:solidFill>
              </a:rPr>
              <a:t>- analytics-network</a:t>
            </a:r>
          </a:p>
          <a:p>
            <a:pPr algn="l"/>
            <a:br>
              <a:rPr lang="en-US" sz="900" dirty="0">
                <a:solidFill>
                  <a:schemeClr val="accent6"/>
                </a:solidFill>
              </a:rPr>
            </a:br>
            <a:r>
              <a:rPr lang="en-US" sz="900" dirty="0"/>
              <a:t>volumes:</a:t>
            </a:r>
          </a:p>
          <a:p>
            <a:pPr algn="l"/>
            <a:r>
              <a:rPr lang="en-US" sz="900" dirty="0"/>
              <a:t>  </a:t>
            </a:r>
            <a:r>
              <a:rPr lang="en-US" sz="900" dirty="0" err="1"/>
              <a:t>mysql</a:t>
            </a:r>
            <a:r>
              <a:rPr lang="en-US" sz="900" dirty="0"/>
              <a:t>-data: null</a:t>
            </a:r>
          </a:p>
          <a:p>
            <a:pPr algn="l"/>
            <a:r>
              <a:rPr lang="en-US" sz="900" dirty="0"/>
              <a:t>  </a:t>
            </a:r>
            <a:r>
              <a:rPr lang="en-US" sz="900" dirty="0" err="1"/>
              <a:t>mautic-dataconfig</a:t>
            </a:r>
            <a:r>
              <a:rPr lang="en-US" sz="900" dirty="0"/>
              <a:t>: null</a:t>
            </a:r>
          </a:p>
          <a:p>
            <a:pPr algn="l"/>
            <a:r>
              <a:rPr lang="en-US" sz="900" dirty="0"/>
              <a:t>  </a:t>
            </a:r>
            <a:r>
              <a:rPr lang="en-US" sz="900" dirty="0" err="1"/>
              <a:t>mautic-datalogs</a:t>
            </a:r>
            <a:r>
              <a:rPr lang="en-US" sz="900" dirty="0"/>
              <a:t>: null</a:t>
            </a:r>
          </a:p>
          <a:p>
            <a:pPr algn="l"/>
            <a:r>
              <a:rPr lang="en-US" sz="900" dirty="0"/>
              <a:t>  </a:t>
            </a:r>
            <a:r>
              <a:rPr lang="en-US" sz="900" dirty="0" err="1"/>
              <a:t>mautic-datamediafiles</a:t>
            </a:r>
            <a:r>
              <a:rPr lang="en-US" sz="900" dirty="0"/>
              <a:t>: null</a:t>
            </a:r>
          </a:p>
          <a:p>
            <a:pPr algn="l"/>
            <a:r>
              <a:rPr lang="en-US" sz="900" dirty="0"/>
              <a:t>  </a:t>
            </a:r>
            <a:r>
              <a:rPr lang="en-US" sz="900" dirty="0" err="1"/>
              <a:t>mautic-datamediaimages</a:t>
            </a:r>
            <a:r>
              <a:rPr lang="en-US" sz="900" dirty="0"/>
              <a:t>: null</a:t>
            </a:r>
          </a:p>
          <a:p>
            <a:pPr algn="l"/>
            <a:r>
              <a:rPr lang="en-US" sz="900" dirty="0"/>
              <a:t>  </a:t>
            </a:r>
            <a:r>
              <a:rPr lang="en-US" sz="900" dirty="0" err="1"/>
              <a:t>mautic-dataplugins</a:t>
            </a:r>
            <a:r>
              <a:rPr lang="en-US" sz="900" dirty="0"/>
              <a:t>: null</a:t>
            </a:r>
          </a:p>
          <a:p>
            <a:pPr algn="l"/>
            <a:r>
              <a:rPr lang="en-US" sz="900" dirty="0"/>
              <a:t>  </a:t>
            </a:r>
            <a:r>
              <a:rPr lang="en-US" sz="900" dirty="0" err="1"/>
              <a:t>mautic-datathemes</a:t>
            </a:r>
            <a:r>
              <a:rPr lang="en-US" sz="900" dirty="0"/>
              <a:t>: null</a:t>
            </a:r>
          </a:p>
          <a:p>
            <a:pPr algn="l"/>
            <a:r>
              <a:rPr lang="en-US" sz="900" dirty="0"/>
              <a:t>  </a:t>
            </a:r>
            <a:r>
              <a:rPr lang="en-US" sz="900" dirty="0" err="1"/>
              <a:t>mautic-datavendor</a:t>
            </a:r>
            <a:r>
              <a:rPr lang="en-US" sz="900" dirty="0"/>
              <a:t>: null</a:t>
            </a:r>
          </a:p>
          <a:p>
            <a:pPr algn="l"/>
            <a:r>
              <a:rPr lang="en-US" sz="900" dirty="0"/>
              <a:t>  </a:t>
            </a:r>
            <a:r>
              <a:rPr lang="en-US" sz="900" dirty="0" err="1"/>
              <a:t>mautic-databin</a:t>
            </a:r>
            <a:r>
              <a:rPr lang="en-US" sz="900" dirty="0"/>
              <a:t>: null</a:t>
            </a:r>
          </a:p>
          <a:p>
            <a:pPr algn="l"/>
            <a:endParaRPr lang="en-US" sz="900" dirty="0"/>
          </a:p>
          <a:p>
            <a:pPr algn="l"/>
            <a:r>
              <a:rPr lang="en-US" sz="900" dirty="0"/>
              <a:t>networks:</a:t>
            </a:r>
          </a:p>
          <a:p>
            <a:pPr algn="l"/>
            <a:r>
              <a:rPr lang="en-US" sz="900" dirty="0"/>
              <a:t>  </a:t>
            </a:r>
            <a:r>
              <a:rPr lang="en-US" sz="900" dirty="0">
                <a:solidFill>
                  <a:schemeClr val="accent6"/>
                </a:solidFill>
              </a:rPr>
              <a:t>analytics-network</a:t>
            </a:r>
            <a:r>
              <a:rPr lang="en-US" sz="900" dirty="0"/>
              <a:t>:</a:t>
            </a:r>
          </a:p>
          <a:p>
            <a:pPr algn="l"/>
            <a:r>
              <a:rPr lang="en-US" sz="900" dirty="0"/>
              <a:t>    name: analytics-network</a:t>
            </a:r>
          </a:p>
          <a:p>
            <a:pPr algn="l"/>
            <a:r>
              <a:rPr lang="en-US" sz="900" dirty="0"/>
              <a:t>    external: false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D96529-061E-42F1-2463-335C729C8DCD}"/>
              </a:ext>
            </a:extLst>
          </p:cNvPr>
          <p:cNvSpPr txBox="1">
            <a:spLocks/>
          </p:cNvSpPr>
          <p:nvPr/>
        </p:nvSpPr>
        <p:spPr>
          <a:xfrm>
            <a:off x="470610" y="828040"/>
            <a:ext cx="5508550" cy="512733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r">
              <a:defRPr sz="1000">
                <a:solidFill>
                  <a:schemeClr val="accent2"/>
                </a:solidFill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err="1"/>
              <a:t>mautic_web</a:t>
            </a:r>
            <a:r>
              <a:rPr lang="en-US" sz="900" dirty="0"/>
              <a:t>:</a:t>
            </a:r>
          </a:p>
          <a:p>
            <a:pPr algn="l"/>
            <a:r>
              <a:rPr lang="en-US" sz="900" dirty="0"/>
              <a:t>    image: '</a:t>
            </a:r>
            <a:r>
              <a:rPr lang="en-US" sz="900" dirty="0" err="1"/>
              <a:t>mautic</a:t>
            </a:r>
            <a:r>
              <a:rPr lang="en-US" sz="900" dirty="0"/>
              <a:t>/</a:t>
            </a:r>
            <a:r>
              <a:rPr lang="en-US" sz="900" dirty="0" err="1"/>
              <a:t>mautic:latest</a:t>
            </a:r>
            <a:r>
              <a:rPr lang="en-US" sz="900" dirty="0"/>
              <a:t>’</a:t>
            </a:r>
          </a:p>
          <a:p>
            <a:pPr algn="l"/>
            <a:endParaRPr lang="en-US" sz="900" dirty="0"/>
          </a:p>
          <a:p>
            <a:pPr algn="l"/>
            <a:r>
              <a:rPr lang="en-US" sz="900" dirty="0"/>
              <a:t>    volumes:</a:t>
            </a:r>
          </a:p>
          <a:p>
            <a:pPr algn="l"/>
            <a:r>
              <a:rPr lang="en-US" sz="900" dirty="0"/>
              <a:t>      - '</a:t>
            </a:r>
            <a:r>
              <a:rPr lang="en-US" sz="900" dirty="0" err="1"/>
              <a:t>mautic-dataconfig</a:t>
            </a:r>
            <a:r>
              <a:rPr lang="en-US" sz="900" dirty="0"/>
              <a:t>:/var/www/html/config'</a:t>
            </a:r>
          </a:p>
          <a:p>
            <a:pPr algn="l"/>
            <a:r>
              <a:rPr lang="en-US" sz="900" dirty="0"/>
              <a:t>      - '</a:t>
            </a:r>
            <a:r>
              <a:rPr lang="en-US" sz="900" dirty="0" err="1"/>
              <a:t>mautic-datalogs</a:t>
            </a:r>
            <a:r>
              <a:rPr lang="en-US" sz="900" dirty="0"/>
              <a:t>:/var/www/html/var/logs'</a:t>
            </a:r>
          </a:p>
          <a:p>
            <a:pPr algn="l"/>
            <a:r>
              <a:rPr lang="en-US" sz="900" dirty="0"/>
              <a:t>      - '</a:t>
            </a:r>
            <a:r>
              <a:rPr lang="en-US" sz="900" dirty="0" err="1"/>
              <a:t>mautic-datamediafiles</a:t>
            </a:r>
            <a:r>
              <a:rPr lang="en-US" sz="900" dirty="0"/>
              <a:t>:/var/www/html/</a:t>
            </a:r>
            <a:r>
              <a:rPr lang="en-US" sz="900" dirty="0" err="1"/>
              <a:t>docroot</a:t>
            </a:r>
            <a:r>
              <a:rPr lang="en-US" sz="900" dirty="0"/>
              <a:t>/media/files'</a:t>
            </a:r>
          </a:p>
          <a:p>
            <a:pPr algn="l"/>
            <a:r>
              <a:rPr lang="en-US" sz="900" dirty="0"/>
              <a:t>      - '</a:t>
            </a:r>
            <a:r>
              <a:rPr lang="en-US" sz="900" dirty="0" err="1"/>
              <a:t>mautic-datamediaimages</a:t>
            </a:r>
            <a:r>
              <a:rPr lang="en-US" sz="900" dirty="0"/>
              <a:t>:/var/www/html/</a:t>
            </a:r>
            <a:r>
              <a:rPr lang="en-US" sz="900" dirty="0" err="1"/>
              <a:t>docroot</a:t>
            </a:r>
            <a:r>
              <a:rPr lang="en-US" sz="900" dirty="0"/>
              <a:t>/media/images'</a:t>
            </a:r>
          </a:p>
          <a:p>
            <a:pPr algn="l"/>
            <a:r>
              <a:rPr lang="en-US" sz="900" dirty="0"/>
              <a:t>      - '</a:t>
            </a:r>
            <a:r>
              <a:rPr lang="en-US" sz="900" dirty="0" err="1"/>
              <a:t>mautic-dataplugins</a:t>
            </a:r>
            <a:r>
              <a:rPr lang="en-US" sz="900" dirty="0"/>
              <a:t>:/var/www/html/</a:t>
            </a:r>
            <a:r>
              <a:rPr lang="en-US" sz="900" dirty="0" err="1"/>
              <a:t>docroot</a:t>
            </a:r>
            <a:r>
              <a:rPr lang="en-US" sz="900" dirty="0"/>
              <a:t>/plugins'</a:t>
            </a:r>
          </a:p>
          <a:p>
            <a:pPr algn="l"/>
            <a:r>
              <a:rPr lang="en-US" sz="900" dirty="0"/>
              <a:t>      - '</a:t>
            </a:r>
            <a:r>
              <a:rPr lang="en-US" sz="900" dirty="0" err="1"/>
              <a:t>mautic-datathemes</a:t>
            </a:r>
            <a:r>
              <a:rPr lang="en-US" sz="900" dirty="0"/>
              <a:t>:/var/www/html/</a:t>
            </a:r>
            <a:r>
              <a:rPr lang="en-US" sz="900" dirty="0" err="1"/>
              <a:t>docroot</a:t>
            </a:r>
            <a:r>
              <a:rPr lang="en-US" sz="900" dirty="0"/>
              <a:t>/themes'</a:t>
            </a:r>
          </a:p>
          <a:p>
            <a:pPr algn="l"/>
            <a:r>
              <a:rPr lang="en-US" sz="900" dirty="0"/>
              <a:t>      - '</a:t>
            </a:r>
            <a:r>
              <a:rPr lang="en-US" sz="900" dirty="0" err="1"/>
              <a:t>mautic-datavendor</a:t>
            </a:r>
            <a:r>
              <a:rPr lang="en-US" sz="900" dirty="0"/>
              <a:t>:/var/www/html/vendor'</a:t>
            </a:r>
          </a:p>
          <a:p>
            <a:pPr algn="l"/>
            <a:r>
              <a:rPr lang="en-US" sz="900" dirty="0"/>
              <a:t>      - '</a:t>
            </a:r>
            <a:r>
              <a:rPr lang="en-US" sz="900" dirty="0" err="1"/>
              <a:t>mautic-databin</a:t>
            </a:r>
            <a:r>
              <a:rPr lang="en-US" sz="900" dirty="0"/>
              <a:t>:/var/www/html/bin’</a:t>
            </a:r>
          </a:p>
          <a:p>
            <a:pPr algn="l"/>
            <a:endParaRPr lang="en-US" sz="900" dirty="0"/>
          </a:p>
          <a:p>
            <a:pPr algn="l"/>
            <a:r>
              <a:rPr lang="en-US" sz="900" dirty="0"/>
              <a:t>    environment:</a:t>
            </a:r>
          </a:p>
          <a:p>
            <a:pPr algn="l"/>
            <a:r>
              <a:rPr lang="en-US" sz="900" dirty="0"/>
              <a:t>      - SERVICE_FQDN_MAUTIC_80</a:t>
            </a:r>
          </a:p>
          <a:p>
            <a:pPr algn="l"/>
            <a:r>
              <a:rPr lang="en-US" sz="900" dirty="0"/>
              <a:t>      - 'DOCKER_MAUTIC_LOAD_TEST_DATA=</a:t>
            </a:r>
            <a:r>
              <a:rPr lang="en-US" sz="900" dirty="0">
                <a:solidFill>
                  <a:schemeClr val="accent3"/>
                </a:solidFill>
              </a:rPr>
              <a:t>${MAUTIC_LOAD_TEST_DATA:-false}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'DOCKER_MAUTIC_RUN_MIGRATIONS=</a:t>
            </a:r>
            <a:r>
              <a:rPr lang="en-US" sz="900" dirty="0">
                <a:solidFill>
                  <a:schemeClr val="accent3"/>
                </a:solidFill>
              </a:rPr>
              <a:t>${MAUTIC_RUN_MIGRATIONS:-false}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'MAUTIC_DB_HOST=</a:t>
            </a:r>
            <a:r>
              <a:rPr lang="en-US" sz="900" dirty="0">
                <a:solidFill>
                  <a:schemeClr val="accent3"/>
                </a:solidFill>
              </a:rPr>
              <a:t>${MYSQL_HOST:-</a:t>
            </a:r>
            <a:r>
              <a:rPr lang="en-US" sz="900" dirty="0" err="1">
                <a:solidFill>
                  <a:schemeClr val="accent3"/>
                </a:solidFill>
              </a:rPr>
              <a:t>mysql</a:t>
            </a:r>
            <a:r>
              <a:rPr lang="en-US" sz="900" dirty="0">
                <a:solidFill>
                  <a:schemeClr val="accent3"/>
                </a:solidFill>
              </a:rPr>
              <a:t>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'MAUTIC_DB_PORT=</a:t>
            </a:r>
            <a:r>
              <a:rPr lang="en-US" sz="900" dirty="0">
                <a:solidFill>
                  <a:schemeClr val="accent3"/>
                </a:solidFill>
              </a:rPr>
              <a:t>${MYSQL_PORT:-3306}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'MAUTIC_DB_DATABASE=</a:t>
            </a:r>
            <a:r>
              <a:rPr lang="en-US" sz="900" dirty="0">
                <a:solidFill>
                  <a:schemeClr val="accent3"/>
                </a:solidFill>
              </a:rPr>
              <a:t>${MYSQL_DATABASE:-</a:t>
            </a:r>
            <a:r>
              <a:rPr lang="en-US" sz="900" dirty="0" err="1">
                <a:solidFill>
                  <a:schemeClr val="accent3"/>
                </a:solidFill>
              </a:rPr>
              <a:t>mautic</a:t>
            </a:r>
            <a:r>
              <a:rPr lang="en-US" sz="900" dirty="0">
                <a:solidFill>
                  <a:schemeClr val="accent3"/>
                </a:solidFill>
              </a:rPr>
              <a:t>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'MAUTIC_DB_USER=</a:t>
            </a:r>
            <a:r>
              <a:rPr lang="en-US" sz="900" dirty="0">
                <a:solidFill>
                  <a:schemeClr val="accent3"/>
                </a:solidFill>
              </a:rPr>
              <a:t>${SERVICE_USER_MYSQL}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'MAUTIC_DB_PASSWORD=</a:t>
            </a:r>
            <a:r>
              <a:rPr lang="en-US" sz="900" dirty="0">
                <a:solidFill>
                  <a:schemeClr val="accent3"/>
                </a:solidFill>
              </a:rPr>
              <a:t>${SERVICE_PASSWORD_64_MYSQL}</a:t>
            </a:r>
            <a:r>
              <a:rPr lang="en-US" sz="900" dirty="0"/>
              <a:t>'</a:t>
            </a:r>
          </a:p>
          <a:p>
            <a:pPr algn="l"/>
            <a:r>
              <a:rPr lang="en-US" sz="900" dirty="0"/>
              <a:t>      - 'MAUTIC_MESSENGER_DSN_EMAIL=sync://'</a:t>
            </a:r>
          </a:p>
          <a:p>
            <a:pPr algn="l"/>
            <a:r>
              <a:rPr lang="en-US" sz="900" dirty="0"/>
              <a:t>      - 'MAUTIC_MESSENGER_DSN_HIT=sync://’</a:t>
            </a:r>
          </a:p>
          <a:p>
            <a:pPr algn="l"/>
            <a:endParaRPr lang="en-US" sz="900" dirty="0"/>
          </a:p>
          <a:p>
            <a:pPr algn="l"/>
            <a:r>
              <a:rPr lang="en-US" sz="900" dirty="0"/>
              <a:t>    </a:t>
            </a:r>
            <a:r>
              <a:rPr lang="en-US" sz="900" dirty="0" err="1"/>
              <a:t>healthcheck</a:t>
            </a:r>
            <a:r>
              <a:rPr lang="en-US" sz="900" dirty="0"/>
              <a:t>:</a:t>
            </a:r>
          </a:p>
          <a:p>
            <a:pPr algn="l"/>
            <a:r>
              <a:rPr lang="en-US" sz="900" dirty="0"/>
              <a:t>      test:</a:t>
            </a:r>
          </a:p>
          <a:p>
            <a:pPr algn="l"/>
            <a:r>
              <a:rPr lang="en-US" sz="900" dirty="0"/>
              <a:t>        - CMD</a:t>
            </a:r>
          </a:p>
          <a:p>
            <a:pPr algn="l"/>
            <a:r>
              <a:rPr lang="en-US" sz="900" dirty="0"/>
              <a:t>        - curl</a:t>
            </a:r>
          </a:p>
          <a:p>
            <a:pPr algn="l"/>
            <a:r>
              <a:rPr lang="en-US" sz="900" dirty="0"/>
              <a:t>        - '-f'</a:t>
            </a:r>
          </a:p>
          <a:p>
            <a:pPr algn="l"/>
            <a:r>
              <a:rPr lang="en-US" sz="900" dirty="0"/>
              <a:t>        - 'http://localhost'</a:t>
            </a:r>
          </a:p>
          <a:p>
            <a:pPr algn="l"/>
            <a:r>
              <a:rPr lang="en-US" sz="900" dirty="0"/>
              <a:t>      interval: 15s</a:t>
            </a:r>
          </a:p>
          <a:p>
            <a:pPr algn="l"/>
            <a:r>
              <a:rPr lang="en-US" sz="900" dirty="0"/>
              <a:t>      timeout: 10s</a:t>
            </a:r>
          </a:p>
          <a:p>
            <a:pPr algn="l"/>
            <a:r>
              <a:rPr lang="en-US" sz="900" dirty="0"/>
              <a:t>      retries: 15</a:t>
            </a:r>
          </a:p>
          <a:p>
            <a:pPr algn="l"/>
            <a:endParaRPr lang="en-US" sz="900" dirty="0"/>
          </a:p>
          <a:p>
            <a:pPr algn="l"/>
            <a:r>
              <a:rPr lang="en-US" sz="900" dirty="0"/>
              <a:t>    labels:</a:t>
            </a:r>
          </a:p>
          <a:p>
            <a:pPr algn="l"/>
            <a:r>
              <a:rPr lang="en-US" sz="900" dirty="0"/>
              <a:t>      - </a:t>
            </a:r>
            <a:r>
              <a:rPr lang="en-US" sz="900" dirty="0" err="1"/>
              <a:t>traefik.docker.network</a:t>
            </a:r>
            <a:r>
              <a:rPr lang="en-US" sz="900" dirty="0"/>
              <a:t>=r430kw5wofggs8c0oh4tc8so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DF0EC29-30C0-B31C-C146-F9D57A5D5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57955"/>
            <a:ext cx="6053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 err="1"/>
              <a:t>Mautic</a:t>
            </a:r>
            <a:r>
              <a:rPr lang="de-DE" dirty="0"/>
              <a:t> World Conference 2025</a:t>
            </a:r>
            <a:br>
              <a:rPr lang="de-DE" dirty="0"/>
            </a:br>
            <a:r>
              <a:rPr lang="de-DE" dirty="0"/>
              <a:t>@Sea Containers, London</a:t>
            </a:r>
            <a:endParaRPr lang="en-US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63971D3-112A-A93B-97F4-64D073275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48958" y="157955"/>
            <a:ext cx="1172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9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moorwald 2025">
      <a:dk1>
        <a:srgbClr val="090D0F"/>
      </a:dk1>
      <a:lt1>
        <a:srgbClr val="F6F2F0"/>
      </a:lt1>
      <a:dk2>
        <a:srgbClr val="090D0F"/>
      </a:dk2>
      <a:lt2>
        <a:srgbClr val="F6F2F0"/>
      </a:lt2>
      <a:accent1>
        <a:srgbClr val="406E2E"/>
      </a:accent1>
      <a:accent2>
        <a:srgbClr val="3E3025"/>
      </a:accent2>
      <a:accent3>
        <a:srgbClr val="1B59B8"/>
      </a:accent3>
      <a:accent4>
        <a:srgbClr val="B574E0"/>
      </a:accent4>
      <a:accent5>
        <a:srgbClr val="E6C931"/>
      </a:accent5>
      <a:accent6>
        <a:srgbClr val="E86F19"/>
      </a:accent6>
      <a:hlink>
        <a:srgbClr val="FC87E9"/>
      </a:hlink>
      <a:folHlink>
        <a:srgbClr val="87D5FC"/>
      </a:folHlink>
    </a:clrScheme>
    <a:fontScheme name="moorwald 2025">
      <a:majorFont>
        <a:latin typeface="PARKING"/>
        <a:ea typeface=""/>
        <a:cs typeface=""/>
      </a:majorFont>
      <a:minorFont>
        <a:latin typeface="Izo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2037</Words>
  <Application>Microsoft Office PowerPoint</Application>
  <PresentationFormat>Breitbild</PresentationFormat>
  <Paragraphs>290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Arial</vt:lpstr>
      <vt:lpstr>Izoard</vt:lpstr>
      <vt:lpstr>PARKING</vt:lpstr>
      <vt:lpstr>Office</vt:lpstr>
      <vt:lpstr>Setting up Mautic in coolify</vt:lpstr>
      <vt:lpstr>Who am i</vt:lpstr>
      <vt:lpstr>Behind The Case</vt:lpstr>
      <vt:lpstr>An overly short overview of coolify</vt:lpstr>
      <vt:lpstr>Why I like using it</vt:lpstr>
      <vt:lpstr>Avoiding The  One Click Complexity</vt:lpstr>
      <vt:lpstr>Quest for mordor</vt:lpstr>
      <vt:lpstr>A more easy solution</vt:lpstr>
      <vt:lpstr>The Compose File in Detail: Mautic &amp; MYSQL</vt:lpstr>
      <vt:lpstr>Better than cron?</vt:lpstr>
      <vt:lpstr>How to Deploy in  coolify</vt:lpstr>
      <vt:lpstr>Directly use a compose file</vt:lpstr>
      <vt:lpstr>Git Ops is your friend</vt:lpstr>
      <vt:lpstr>Is that all  there is?</vt:lpstr>
      <vt:lpstr>Going One step further</vt:lpstr>
      <vt:lpstr>Results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Sven Doering</dc:creator>
  <cp:lastModifiedBy>Sven Doering</cp:lastModifiedBy>
  <cp:revision>47</cp:revision>
  <dcterms:created xsi:type="dcterms:W3CDTF">2025-10-23T13:07:43Z</dcterms:created>
  <dcterms:modified xsi:type="dcterms:W3CDTF">2025-10-26T18:41:17Z</dcterms:modified>
</cp:coreProperties>
</file>