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Influenced by many other popular languages of the time as well not just ABC.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Lists and dictionaries in Python can take any types as elements; however, in Perl only strings and integers are acceptable as elements.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Original Python compiler in C → CPython</a:t>
            </a:r>
          </a:p>
          <a:p>
            <a:pPr>
              <a:buNone/>
            </a:pPr>
            <a:r>
              <a:rPr lang="en-GB"/>
              <a:t>^This was because of the availability and standardisation of 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Jython: Python to Java Byte Code compiler - uses Java classes instead of Python libraries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Shed Skin’s subset of Python is very restrictive</a:t>
            </a:r>
          </a:p>
          <a:p>
            <a:pPr rtl="0" lvl="0">
              <a:buNone/>
            </a:pPr>
            <a:r>
              <a:rPr lang="en-GB"/>
              <a:t>Python is much easier to read than Javascript/HTML, Pyjamas comes with the API to allow for Python-&gt;Javascript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CSc 330 Take Home Test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Group B - Tyler, Dan, Max, Brent, Jaimee, Brad, Shaquile, and Nick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Python’s While Loop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while_stmt: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'while'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test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 [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'else'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suite]</a:t>
            </a:r>
          </a:p>
          <a:p>
            <a:r>
              <a:t/>
            </a:r>
          </a:p>
          <a:p>
            <a:pPr>
              <a:buNone/>
            </a:pPr>
          </a:p>
        </p:txBody>
      </p:sp>
      <p:sp>
        <p:nvSpPr>
          <p:cNvPr id="88" name="Shape 88"/>
          <p:cNvSpPr/>
          <p:nvPr/>
        </p:nvSpPr>
        <p:spPr>
          <a:xfrm>
            <a:off y="2484602" x="1585822"/>
            <a:ext cy="1772999" cx="5872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9" name="Shape 89"/>
          <p:cNvSpPr txBox="1"/>
          <p:nvPr/>
        </p:nvSpPr>
        <p:spPr>
          <a:xfrm>
            <a:off y="3672053" x="3514625"/>
            <a:ext cy="1773000" cx="3746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Python’s Try Loop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272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try_stmt: (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'try'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</a:t>
            </a:r>
            <a:b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((except_clause 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suite)</a:t>
            </a:r>
            <a:r>
              <a:rPr sz="12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b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[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'else'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suite]</a:t>
            </a:r>
            <a:b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[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'finally'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suite] </a:t>
            </a:r>
            <a:r>
              <a:rPr sz="12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b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'finally'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2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suite))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6" name="Shape 96"/>
          <p:cNvSpPr/>
          <p:nvPr/>
        </p:nvSpPr>
        <p:spPr>
          <a:xfrm>
            <a:off y="3143775" x="524275"/>
            <a:ext cy="1952299" cx="8095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Compound Statements	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-GB"/>
              <a:t>Compound statements contain groups of other statements and control the execution of those other statements. </a:t>
            </a:r>
          </a:p>
          <a:p>
            <a:pPr rtl="0" lvl="0">
              <a:buNone/>
            </a:pP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compound_stmt: if_stmt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while_stmt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for_stmt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try_stmt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with_stmt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funcdef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classdef </a:t>
            </a:r>
            <a:r>
              <a:rPr sz="1600" lang="en-GB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sz="16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decorated</a:t>
            </a:r>
          </a:p>
          <a:p>
            <a:r>
              <a:t/>
            </a:r>
          </a:p>
          <a:p>
            <a:pPr lvl="0">
              <a:buNone/>
            </a:pPr>
            <a:r>
              <a:rPr sz="8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</a:p>
        </p:txBody>
      </p:sp>
      <p:sp>
        <p:nvSpPr>
          <p:cNvPr id="103" name="Shape 103"/>
          <p:cNvSpPr/>
          <p:nvPr/>
        </p:nvSpPr>
        <p:spPr>
          <a:xfrm>
            <a:off y="2921650" x="3257675"/>
            <a:ext cy="3085675" cx="1571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Compound Statements	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The if, while and for statements implement traditional control flow constructs. </a:t>
            </a:r>
          </a:p>
          <a:p>
            <a:r>
              <a:t/>
            </a:r>
          </a:p>
          <a:p>
            <a:pPr rtl="0" lvl="0" indent="-3556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‘Try’ specifies exception handlers and/or cleanup code for a group of statements.</a:t>
            </a:r>
          </a:p>
          <a:p>
            <a:r>
              <a:t/>
            </a:r>
          </a:p>
          <a:p>
            <a:pPr lvl="0" indent="-3556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/>
              <a:t>Notice that function and class definitions are also syntactically compound statements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History of Python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Created in the early 1990s by Guido Van Rossum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A successor to the language ABC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One of the greatest influences on Python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provided use of indentation, concept of high-level data types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inspiration for and interpreted language with a simple elegant syntax.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Python expanded ABC’s objected oriented nature.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Influences From ABC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Influence From C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Type implementation borrowed from C includes: definitions of literals, identifiers and operators and its expression syntax.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Break and return statements work the same in Python as in C.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the use of 0 as the base for indexing operations.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the use of 0 and non-0 for false and true.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Differences From C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Much simpler syntax!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 curly braces or semicolons.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 need to declare variables.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 need to explicitly state types.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Pointer type is eliminated.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Similarities To Perl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Both are scripting languages.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Inclusion of powerful string, list, and dictionary data types.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Access to high and low level I/O and other system calls.</a:t>
            </a:r>
          </a:p>
          <a:p>
            <a:pPr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Both suitable for small scripts or one-time programming tasks as well as other sources.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Differences From Perl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Perl has support for regular expression matching and formatted output built right into the core of the language.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Python has more general structures for lists and dictionaries.</a:t>
            </a:r>
          </a:p>
          <a:p>
            <a:pPr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In Perl you must explicitly indicate types for variables with a special character.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Type Inference in Python: Introduction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305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GB"/>
              <a:t>Type inferencing: a task completed by the compiler of a language.</a:t>
            </a:r>
            <a:br>
              <a:rPr sz="1800" lang="en-GB"/>
            </a:br>
            <a:r>
              <a:rPr sz="1800" lang="en-GB"/>
              <a:t>The compiler attempts to identify which types are most accurate for a program that does not specify the types of its variables.</a:t>
            </a:r>
            <a:br>
              <a:rPr sz="1800" lang="en-GB"/>
            </a:br>
            <a:br>
              <a:rPr sz="1800" lang="en-GB"/>
            </a:br>
            <a:r>
              <a:rPr sz="1800" lang="en-GB"/>
              <a:t>Type checking occurs at run time, rather than compile time.</a:t>
            </a:r>
            <a:br>
              <a:rPr sz="1800" lang="en-GB"/>
            </a:br>
            <a:br>
              <a:rPr sz="1800" lang="en-GB"/>
            </a:br>
            <a:r>
              <a:rPr sz="1800" lang="en-GB"/>
              <a:t>There is no way to infer the types before the code executes</a:t>
            </a:r>
            <a:br>
              <a:rPr sz="1800" lang="en-GB"/>
            </a:br>
            <a:br>
              <a:rPr sz="1800" lang="en-GB"/>
            </a:br>
            <a:r>
              <a:rPr sz="1800" lang="en-GB"/>
              <a:t>Atomic type inference is possible, but abstract types are unknown to the language and cannot be type-checked</a:t>
            </a:r>
          </a:p>
        </p:txBody>
      </p:sp>
      <p:sp>
        <p:nvSpPr>
          <p:cNvPr id="31" name="Shape 31"/>
          <p:cNvSpPr/>
          <p:nvPr/>
        </p:nvSpPr>
        <p:spPr>
          <a:xfrm>
            <a:off y="5597800" x="2754440"/>
            <a:ext cy="612100" cx="36351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y="4751550" x="2307083"/>
            <a:ext cy="751000" cx="452984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Other Influences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Modula-3 provided modules and exceptions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Icon gave the slicing operations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/>
              <a:t>Constructor and destructor functions were inspired by C++.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Type Inference in Python: Application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GB"/>
              <a:t>Frequently used type inference algorithms, such as Hindley-Milner and the Cartesian product, cannot be applied to Python. Two approaches to type inference in Python are Starkiller and Psyco.</a:t>
            </a:r>
            <a:r>
              <a:rPr b="1" sz="1800" lang="en-GB"/>
              <a:t>Starkiller</a:t>
            </a:r>
            <a:r>
              <a:rPr sz="1800" lang="en-GB"/>
              <a:t>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created by Michael Salib 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converts code into C++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uses the Cartesian Product algorithm to determine types</a:t>
            </a:r>
          </a:p>
          <a:p>
            <a:pPr rtl="0" lvl="0">
              <a:buNone/>
            </a:pPr>
            <a:r>
              <a:rPr sz="1800" lang="en-GB"/>
              <a:t>Starkiller is not compatible with dynamic code or dynamic modules</a:t>
            </a:r>
            <a:r>
              <a:rPr b="1" sz="1800" lang="en-GB"/>
              <a:t>Psyco</a:t>
            </a:r>
            <a:r>
              <a:rPr sz="1800" lang="en-GB"/>
              <a:t>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created by Armin Rigo, further developed/maintained by Christian Tismer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written in C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generates x86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no longer maintained, “dead”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Type Inference in Python: Benefits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461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code can be produced more efficiently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function calls gain flexibility</a:t>
            </a:r>
            <a:br>
              <a:rPr sz="1800" lang="en-GB"/>
            </a:br>
            <a:r>
              <a:rPr sz="1800" lang="en-GB"/>
              <a:t>argument types are not restricted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less code required, smaller programs</a:t>
            </a:r>
          </a:p>
          <a:p>
            <a:r>
              <a:t/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GB"/>
              <a:t>compilers can catch ‘type mismatch’ problems before they cause errors during run-time.</a:t>
            </a:r>
          </a:p>
        </p:txBody>
      </p:sp>
      <p:sp>
        <p:nvSpPr>
          <p:cNvPr id="45" name="Shape 45"/>
          <p:cNvSpPr/>
          <p:nvPr/>
        </p:nvSpPr>
        <p:spPr>
          <a:xfrm>
            <a:off y="1600200" x="5413525"/>
            <a:ext cy="3990975" cx="3057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Implementation/Toolsets used by Python</a:t>
            </a:r>
          </a:p>
        </p:txBody>
      </p:sp>
      <p:sp>
        <p:nvSpPr>
          <p:cNvPr id="51" name="Shape 51"/>
          <p:cNvSpPr/>
          <p:nvPr/>
        </p:nvSpPr>
        <p:spPr>
          <a:xfrm>
            <a:off y="1682275" x="521675"/>
            <a:ext cy="2110874" cx="3508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2" name="Shape 52"/>
          <p:cNvSpPr txBox="1"/>
          <p:nvPr/>
        </p:nvSpPr>
        <p:spPr>
          <a:xfrm>
            <a:off y="2219756" x="4391700"/>
            <a:ext cy="1035899" cx="429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The standard Python implementation, CPython, uses a C compiler to translate Python code into Python Byte Code. This byte code is interpretted by a Python Virtual Machine, also written in C. </a:t>
            </a:r>
          </a:p>
        </p:txBody>
      </p:sp>
      <p:sp>
        <p:nvSpPr>
          <p:cNvPr id="53" name="Shape 53"/>
          <p:cNvSpPr/>
          <p:nvPr/>
        </p:nvSpPr>
        <p:spPr>
          <a:xfrm>
            <a:off y="4517775" x="457200"/>
            <a:ext cy="1989199" cx="64707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4" name="Shape 54"/>
          <p:cNvSpPr txBox="1"/>
          <p:nvPr/>
        </p:nvSpPr>
        <p:spPr>
          <a:xfrm>
            <a:off y="4786677" x="4391700"/>
            <a:ext cy="1451399" cx="429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 Python Virtual Machine, written in C, can be translated into an executable by using a C compiler. While shown here, if your system has a C compiler written for it, the PVM can be compiled for it. That is, it’s not limited to running on x86 machines.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Other Implementations of Python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417650" x="457200"/>
            <a:ext cy="897599" cx="6396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PyPy: is a translation framework and an interpreter written in RPython (a subset of the Python language). It runs on top of CPython, but provides further optimization by introducing GC and a JIT compiler. </a:t>
            </a:r>
          </a:p>
        </p:txBody>
      </p:sp>
      <p:sp>
        <p:nvSpPr>
          <p:cNvPr id="61" name="Shape 61"/>
          <p:cNvSpPr/>
          <p:nvPr/>
        </p:nvSpPr>
        <p:spPr>
          <a:xfrm>
            <a:off y="2315300" x="457200"/>
            <a:ext cy="1806900" cx="3479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 txBox="1"/>
          <p:nvPr/>
        </p:nvSpPr>
        <p:spPr>
          <a:xfrm>
            <a:off y="4181375" x="457200"/>
            <a:ext cy="897599" cx="6396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Jython: compiles Python programs into Java Byte Code, which can be executed on a JVM.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More Implementations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IronPython, written in C#, translates Python into Microsoft CLR for use on Microsoft’s .NET framework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Shed Skin, still experimental, translates Python into C++ and is written in a combination of the two languages</a:t>
            </a:r>
          </a:p>
          <a:p>
            <a:pPr lvl="0" indent="-381000" marL="457200"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sz="2400" lang="en-GB">
                <a:latin typeface="Times New Roman"/>
                <a:ea typeface="Times New Roman"/>
                <a:cs typeface="Times New Roman"/>
                <a:sym typeface="Times New Roman"/>
              </a:rPr>
              <a:t>Pyjamas allows developers to write web applications in Python, then translate them into Javascript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-GB">
                <a:latin typeface="Times New Roman"/>
                <a:ea typeface="Times New Roman"/>
                <a:cs typeface="Times New Roman"/>
                <a:sym typeface="Times New Roman"/>
              </a:rPr>
              <a:t>BNF Grammar of Python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1462725" x="599475"/>
            <a:ext cy="3722700" cx="589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/>
              <a:t>Latest BNF (Backus-Naur-Form) Grammar released for Python is for Python 3.3.2.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/>
              <a:t>Python 3.4.0 was released on September 9th, 2013 but is  not suitable for production environments, therefore, we have written the railroad diagram of the BNF Grammar for Python 3.3.2.</a:t>
            </a:r>
          </a:p>
          <a:p>
            <a:r>
              <a:t/>
            </a:r>
          </a:p>
          <a:p>
            <a:r>
              <a:t/>
            </a:r>
          </a:p>
          <a:p>
            <a:pPr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GB"/>
              <a:t>In the next few slides, we will present some of the syntax diagrams for the while, for, and try loops in Python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Python’s for loop in Syntax Diagram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for_stmt: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'for'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exprlist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'in'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testlist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 [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'else'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lang="en-GB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sz="1400" lang="en-GB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suite]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1" name="Shape 81"/>
          <p:cNvSpPr/>
          <p:nvPr/>
        </p:nvSpPr>
        <p:spPr>
          <a:xfrm>
            <a:off y="2524187" x="512075"/>
            <a:ext cy="1809624" cx="7709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