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4" d="100"/>
          <a:sy n="74" d="100"/>
        </p:scale>
        <p:origin x="-192" y="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198167580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08" name="Shape 2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20" name="Shape 2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buNone/>
            </a:pPr>
            <a:r>
              <a:rPr lang="en-US"/>
              <a:t>-Python is not strongly typed</a:t>
            </a:r>
          </a:p>
          <a:p>
            <a:pPr lvl="0" rtl="0">
              <a:buNone/>
            </a:pPr>
            <a:r>
              <a:rPr lang="en-US"/>
              <a:t>- And in fact it is dynamically typed</a:t>
            </a:r>
          </a:p>
          <a:p>
            <a:pPr>
              <a:buNone/>
            </a:pPr>
            <a:r>
              <a:rPr lang="en-US"/>
              <a:t>-This means that type inference is very important in </a:t>
            </a:r>
          </a:p>
        </p:txBody>
      </p:sp>
      <p:sp>
        <p:nvSpPr>
          <p:cNvPr id="232" name="Shape 2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44" name="Shape 2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56" name="Shape 2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68" name="Shape 2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80" name="Shape 2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92" name="Shape 2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304" name="Shape 3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315" name="Shape 3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84" name="Shape 1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Slid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12" name="Shape 12"/>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ctr" rtl="0">
              <a:spcBef>
                <a:spcPts val="560"/>
              </a:spcBef>
              <a:buClr>
                <a:srgbClr val="888888"/>
              </a:buClr>
              <a:buFont typeface="Calibri"/>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buClr>
                <a:srgbClr val="888888"/>
              </a:buClr>
              <a:buFont typeface="Calibri"/>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9pPr>
          </a:lstStyle>
          <a:p>
            <a:endParaRPr/>
          </a:p>
        </p:txBody>
      </p:sp>
      <p:sp>
        <p:nvSpPr>
          <p:cNvPr id="13" name="Shape 1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4" name="Shape 1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5" name="Shape 15"/>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Tx" type="vertTx">
  <p:cSld name="Title and Vertical Tex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9" name="Shape 69"/>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Calibri"/>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Calibri"/>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Calibri"/>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Calibri"/>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Calibri"/>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Calibri"/>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Calibri"/>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Calibri"/>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Calibri"/>
              <a:buChar char="•"/>
              <a:defRPr sz="2000">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TitleAndTx" type="vertTitleAndTx">
  <p:cSld name="Vertical Title and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5" name="Shape 75"/>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Calibri"/>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Calibri"/>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Calibri"/>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Calibri"/>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Calibri"/>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Calibri"/>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Calibri"/>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Calibri"/>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Calibri"/>
              <a:buChar char="•"/>
              <a:defRPr sz="2000">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bj" type="obj">
  <p:cSld name="Title and Conten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8" name="Shape 18"/>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Calibri"/>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Calibri"/>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Calibri"/>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Calibri"/>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Calibri"/>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Calibri"/>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Calibri"/>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Calibri"/>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Calibri"/>
              <a:buChar char="•"/>
              <a:defRPr sz="2000">
                <a:solidFill>
                  <a:schemeClr val="dk1"/>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Head" type="secHead">
  <p:cSld name="Section Header">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defRPr sz="4000" b="1" cap="small"/>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4" name="Shape 24"/>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buClr>
                <a:srgbClr val="888888"/>
              </a:buClr>
              <a:buFont typeface="Calibri"/>
              <a:buNone/>
              <a:defRPr sz="2000">
                <a:solidFill>
                  <a:srgbClr val="888888"/>
                </a:solidFill>
              </a:defRPr>
            </a:lvl1pPr>
            <a:lvl2pPr marL="457200" indent="0" rtl="0">
              <a:buClr>
                <a:srgbClr val="888888"/>
              </a:buClr>
              <a:buFont typeface="Calibri"/>
              <a:buNone/>
              <a:defRPr sz="1800">
                <a:solidFill>
                  <a:srgbClr val="888888"/>
                </a:solidFill>
              </a:defRPr>
            </a:lvl2pPr>
            <a:lvl3pPr marL="914400" indent="0" rtl="0">
              <a:buClr>
                <a:srgbClr val="888888"/>
              </a:buClr>
              <a:buFont typeface="Calibri"/>
              <a:buNone/>
              <a:defRPr sz="1600">
                <a:solidFill>
                  <a:srgbClr val="888888"/>
                </a:solidFill>
              </a:defRPr>
            </a:lvl3pPr>
            <a:lvl4pPr marL="1371600" indent="0" rtl="0">
              <a:buClr>
                <a:srgbClr val="888888"/>
              </a:buClr>
              <a:buFont typeface="Calibri"/>
              <a:buNone/>
              <a:defRPr sz="1400">
                <a:solidFill>
                  <a:srgbClr val="888888"/>
                </a:solidFill>
              </a:defRPr>
            </a:lvl4pPr>
            <a:lvl5pPr marL="1828800" indent="0" rtl="0">
              <a:buClr>
                <a:srgbClr val="888888"/>
              </a:buClr>
              <a:buFont typeface="Calibri"/>
              <a:buNone/>
              <a:defRPr sz="1400">
                <a:solidFill>
                  <a:srgbClr val="888888"/>
                </a:solidFill>
              </a:defRPr>
            </a:lvl5pPr>
            <a:lvl6pPr marL="2286000" indent="0" rtl="0">
              <a:buClr>
                <a:srgbClr val="888888"/>
              </a:buClr>
              <a:buFont typeface="Calibri"/>
              <a:buNone/>
              <a:defRPr sz="1400">
                <a:solidFill>
                  <a:srgbClr val="888888"/>
                </a:solidFill>
              </a:defRPr>
            </a:lvl6pPr>
            <a:lvl7pPr marL="2743200" indent="0" rtl="0">
              <a:buClr>
                <a:srgbClr val="888888"/>
              </a:buClr>
              <a:buFont typeface="Calibri"/>
              <a:buNone/>
              <a:defRPr sz="1400">
                <a:solidFill>
                  <a:srgbClr val="888888"/>
                </a:solidFill>
              </a:defRPr>
            </a:lvl7pPr>
            <a:lvl8pPr marL="3200400" indent="0" rtl="0">
              <a:buClr>
                <a:srgbClr val="888888"/>
              </a:buClr>
              <a:buFont typeface="Calibri"/>
              <a:buNone/>
              <a:defRPr sz="1400">
                <a:solidFill>
                  <a:srgbClr val="888888"/>
                </a:solidFill>
              </a:defRPr>
            </a:lvl8pPr>
            <a:lvl9pPr marL="3657600" indent="0" rtl="0">
              <a:buClr>
                <a:srgbClr val="888888"/>
              </a:buClr>
              <a:buFont typeface="Calibri"/>
              <a:buNone/>
              <a:defRPr sz="1400">
                <a:solidFill>
                  <a:srgbClr val="888888"/>
                </a:solidFill>
              </a:defRPr>
            </a:lvl9pPr>
          </a:lstStyle>
          <a:p>
            <a:endParaRPr/>
          </a:p>
        </p:txBody>
      </p:sp>
      <p:sp>
        <p:nvSpPr>
          <p:cNvPr id="25" name="Shape 2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Obj" type="twoObj">
  <p:cSld name="Two Conten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0" name="Shape 30"/>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31" name="Shape 31"/>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32" name="Shape 3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4" name="Shape 34"/>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TxTwoObj" type="twoTxTwoObj">
  <p:cSld name="Comparison">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7" name="Shape 37"/>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buFont typeface="Calibri"/>
              <a:buNone/>
              <a:defRPr sz="2400" b="1"/>
            </a:lvl1pPr>
            <a:lvl2pPr marL="457200" indent="0" rtl="0">
              <a:buFont typeface="Calibri"/>
              <a:buNone/>
              <a:defRPr sz="2000" b="1"/>
            </a:lvl2pPr>
            <a:lvl3pPr marL="914400" indent="0" rtl="0">
              <a:buFont typeface="Calibri"/>
              <a:buNone/>
              <a:defRPr sz="1800" b="1"/>
            </a:lvl3pPr>
            <a:lvl4pPr marL="1371600" indent="0" rtl="0">
              <a:buFont typeface="Calibri"/>
              <a:buNone/>
              <a:defRPr sz="1600" b="1"/>
            </a:lvl4pPr>
            <a:lvl5pPr marL="1828800" indent="0" rtl="0">
              <a:buFont typeface="Calibri"/>
              <a:buNone/>
              <a:defRPr sz="1600" b="1"/>
            </a:lvl5pPr>
            <a:lvl6pPr marL="2286000" indent="0" rtl="0">
              <a:buFont typeface="Calibri"/>
              <a:buNone/>
              <a:defRPr sz="1600" b="1"/>
            </a:lvl6pPr>
            <a:lvl7pPr marL="2743200" indent="0" rtl="0">
              <a:buFont typeface="Calibri"/>
              <a:buNone/>
              <a:defRPr sz="1600" b="1"/>
            </a:lvl7pPr>
            <a:lvl8pPr marL="3200400" indent="0" rtl="0">
              <a:buFont typeface="Calibri"/>
              <a:buNone/>
              <a:defRPr sz="1600" b="1"/>
            </a:lvl8pPr>
            <a:lvl9pPr marL="3657600" indent="0" rtl="0">
              <a:buFont typeface="Calibri"/>
              <a:buNone/>
              <a:defRPr sz="1600" b="1"/>
            </a:lvl9pPr>
          </a:lstStyle>
          <a:p>
            <a:endParaRPr/>
          </a:p>
        </p:txBody>
      </p:sp>
      <p:sp>
        <p:nvSpPr>
          <p:cNvPr id="38" name="Shape 38"/>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39" name="Shape 39"/>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buFont typeface="Calibri"/>
              <a:buNone/>
              <a:defRPr sz="2400" b="1"/>
            </a:lvl1pPr>
            <a:lvl2pPr marL="457200" indent="0" rtl="0">
              <a:buFont typeface="Calibri"/>
              <a:buNone/>
              <a:defRPr sz="2000" b="1"/>
            </a:lvl2pPr>
            <a:lvl3pPr marL="914400" indent="0" rtl="0">
              <a:buFont typeface="Calibri"/>
              <a:buNone/>
              <a:defRPr sz="1800" b="1"/>
            </a:lvl3pPr>
            <a:lvl4pPr marL="1371600" indent="0" rtl="0">
              <a:buFont typeface="Calibri"/>
              <a:buNone/>
              <a:defRPr sz="1600" b="1"/>
            </a:lvl4pPr>
            <a:lvl5pPr marL="1828800" indent="0" rtl="0">
              <a:buFont typeface="Calibri"/>
              <a:buNone/>
              <a:defRPr sz="1600" b="1"/>
            </a:lvl5pPr>
            <a:lvl6pPr marL="2286000" indent="0" rtl="0">
              <a:buFont typeface="Calibri"/>
              <a:buNone/>
              <a:defRPr sz="1600" b="1"/>
            </a:lvl6pPr>
            <a:lvl7pPr marL="2743200" indent="0" rtl="0">
              <a:buFont typeface="Calibri"/>
              <a:buNone/>
              <a:defRPr sz="1600" b="1"/>
            </a:lvl7pPr>
            <a:lvl8pPr marL="3200400" indent="0" rtl="0">
              <a:buFont typeface="Calibri"/>
              <a:buNone/>
              <a:defRPr sz="1600" b="1"/>
            </a:lvl8pPr>
            <a:lvl9pPr marL="3657600" indent="0" rtl="0">
              <a:buFont typeface="Calibri"/>
              <a:buNone/>
              <a:defRPr sz="1600" b="1"/>
            </a:lvl9pPr>
          </a:lstStyle>
          <a:p>
            <a:endParaRPr/>
          </a:p>
        </p:txBody>
      </p:sp>
      <p:sp>
        <p:nvSpPr>
          <p:cNvPr id="40" name="Shape 40"/>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41" name="Shape 4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2" name="Shape 4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3" name="Shape 43"/>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Only"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6" name="Shape 4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bjTx" type="objTx">
  <p:cSld name="Content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5" name="Shape 55"/>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defRPr sz="3200"/>
            </a:lvl1pPr>
            <a:lvl2pPr rtl="0">
              <a:defRPr sz="2800"/>
            </a:lvl2pPr>
            <a:lvl3pPr rtl="0">
              <a:defRPr sz="2400"/>
            </a:lvl3pPr>
            <a:lvl4pPr rtl="0">
              <a:defRPr sz="2000"/>
            </a:lvl4pPr>
            <a:lvl5pPr rtl="0">
              <a:defRPr sz="2000"/>
            </a:lvl5pPr>
            <a:lvl6pPr rtl="0">
              <a:defRPr sz="2000"/>
            </a:lvl6pPr>
            <a:lvl7pPr rtl="0">
              <a:defRPr sz="2000"/>
            </a:lvl7pPr>
            <a:lvl8pPr rtl="0">
              <a:defRPr sz="2000"/>
            </a:lvl8pPr>
            <a:lvl9pPr rtl="0">
              <a:defRPr sz="2000"/>
            </a:lvl9pPr>
          </a:lstStyle>
          <a:p>
            <a:endParaRPr/>
          </a:p>
        </p:txBody>
      </p:sp>
      <p:sp>
        <p:nvSpPr>
          <p:cNvPr id="56" name="Shape 56"/>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buFont typeface="Calibri"/>
              <a:buNone/>
              <a:defRPr sz="1400"/>
            </a:lvl1pPr>
            <a:lvl2pPr marL="457200" indent="0" rtl="0">
              <a:buFont typeface="Calibri"/>
              <a:buNone/>
              <a:defRPr sz="1200"/>
            </a:lvl2pPr>
            <a:lvl3pPr marL="914400" indent="0" rtl="0">
              <a:buFont typeface="Calibri"/>
              <a:buNone/>
              <a:defRPr sz="1000"/>
            </a:lvl3pPr>
            <a:lvl4pPr marL="1371600" indent="0" rtl="0">
              <a:buFont typeface="Calibri"/>
              <a:buNone/>
              <a:defRPr sz="900"/>
            </a:lvl4pPr>
            <a:lvl5pPr marL="1828800" indent="0" rtl="0">
              <a:buFont typeface="Calibri"/>
              <a:buNone/>
              <a:defRPr sz="900"/>
            </a:lvl5pPr>
            <a:lvl6pPr marL="2286000" indent="0" rtl="0">
              <a:buFont typeface="Calibri"/>
              <a:buNone/>
              <a:defRPr sz="900"/>
            </a:lvl6pPr>
            <a:lvl7pPr marL="2743200" indent="0" rtl="0">
              <a:buFont typeface="Calibri"/>
              <a:buNone/>
              <a:defRPr sz="900"/>
            </a:lvl7pPr>
            <a:lvl8pPr marL="3200400" indent="0" rtl="0">
              <a:buFont typeface="Calibri"/>
              <a:buNone/>
              <a:defRPr sz="900"/>
            </a:lvl8pPr>
            <a:lvl9pPr marL="3657600" indent="0" rtl="0">
              <a:buFont typeface="Calibri"/>
              <a:buNone/>
              <a:defRPr sz="900"/>
            </a:lvl9pPr>
          </a:lstStyle>
          <a:p>
            <a:endParaRPr/>
          </a:p>
        </p:txBody>
      </p:sp>
      <p:sp>
        <p:nvSpPr>
          <p:cNvPr id="57" name="Shape 5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8" name="Shape 5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9" name="Shape 59"/>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x" type="picTx">
  <p:cSld name="Picture with Capti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2" name="Shape 62"/>
          <p:cNvSpPr>
            <a:spLocks noGrp="1"/>
          </p:cNvSpPr>
          <p:nvPr>
            <p:ph type="pic" idx="2"/>
          </p:nvPr>
        </p:nvSpPr>
        <p:spPr>
          <a:xfrm>
            <a:off x="1792288" y="612775"/>
            <a:ext cx="5486399" cy="4114800"/>
          </a:xfrm>
          <a:prstGeom prst="rect">
            <a:avLst/>
          </a:prstGeom>
          <a:noFill/>
          <a:ln>
            <a:noFill/>
          </a:ln>
        </p:spPr>
        <p:txBody>
          <a:bodyPr lIns="91425" tIns="91425" rIns="91425" bIns="91425" anchor="ctr" anchorCtr="0"/>
          <a:lstStyle>
            <a:lvl1pPr marL="0" marR="0" indent="0" algn="l" rtl="0">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l" rtl="0">
              <a:buClr>
                <a:schemeClr val="dk1"/>
              </a:buClr>
              <a:buFont typeface="Calibri"/>
              <a:buNone/>
              <a:defRPr sz="2800" b="0" i="0" u="none" strike="noStrike" cap="none" baseline="0">
                <a:solidFill>
                  <a:schemeClr val="dk1"/>
                </a:solidFill>
                <a:latin typeface="Calibri"/>
                <a:ea typeface="Calibri"/>
                <a:cs typeface="Calibri"/>
                <a:sym typeface="Calibri"/>
              </a:defRPr>
            </a:lvl2pPr>
            <a:lvl3pPr marL="914400" marR="0" indent="0" algn="l" rtl="0">
              <a:buClr>
                <a:schemeClr val="dk1"/>
              </a:buClr>
              <a:buFont typeface="Calibri"/>
              <a:buNone/>
              <a:defRPr sz="2400" b="0" i="0" u="none" strike="noStrike" cap="none" baseline="0">
                <a:solidFill>
                  <a:schemeClr val="dk1"/>
                </a:solidFill>
                <a:latin typeface="Calibri"/>
                <a:ea typeface="Calibri"/>
                <a:cs typeface="Calibri"/>
                <a:sym typeface="Calibri"/>
              </a:defRPr>
            </a:lvl3pPr>
            <a:lvl4pPr marL="13716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4pPr>
            <a:lvl5pPr marL="18288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5pPr>
            <a:lvl6pPr marL="22860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6pPr>
            <a:lvl7pPr marL="27432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7pPr>
            <a:lvl8pPr marL="32004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8pPr>
            <a:lvl9pPr marL="36576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9pPr>
          </a:lstStyle>
          <a:p>
            <a:endParaRPr/>
          </a:p>
        </p:txBody>
      </p:sp>
      <p:sp>
        <p:nvSpPr>
          <p:cNvPr id="63" name="Shape 63"/>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buFont typeface="Calibri"/>
              <a:buNone/>
              <a:defRPr sz="1400"/>
            </a:lvl1pPr>
            <a:lvl2pPr marL="457200" indent="0" rtl="0">
              <a:buFont typeface="Calibri"/>
              <a:buNone/>
              <a:defRPr sz="1200"/>
            </a:lvl2pPr>
            <a:lvl3pPr marL="914400" indent="0" rtl="0">
              <a:buFont typeface="Calibri"/>
              <a:buNone/>
              <a:defRPr sz="1000"/>
            </a:lvl3pPr>
            <a:lvl4pPr marL="1371600" indent="0" rtl="0">
              <a:buFont typeface="Calibri"/>
              <a:buNone/>
              <a:defRPr sz="900"/>
            </a:lvl4pPr>
            <a:lvl5pPr marL="1828800" indent="0" rtl="0">
              <a:buFont typeface="Calibri"/>
              <a:buNone/>
              <a:defRPr sz="900"/>
            </a:lvl5pPr>
            <a:lvl6pPr marL="2286000" indent="0" rtl="0">
              <a:buFont typeface="Calibri"/>
              <a:buNone/>
              <a:defRPr sz="900"/>
            </a:lvl6pPr>
            <a:lvl7pPr marL="2743200" indent="0" rtl="0">
              <a:buFont typeface="Calibri"/>
              <a:buNone/>
              <a:defRPr sz="900"/>
            </a:lvl7pPr>
            <a:lvl8pPr marL="3200400" indent="0" rtl="0">
              <a:buFont typeface="Calibri"/>
              <a:buNone/>
              <a:defRPr sz="900"/>
            </a:lvl8pPr>
            <a:lvl9pPr marL="3657600" indent="0" rtl="0">
              <a:buFont typeface="Calibri"/>
              <a:buNone/>
              <a:defRPr sz="900"/>
            </a:lvl9pPr>
          </a:lstStyle>
          <a:p>
            <a:endParaRPr/>
          </a:p>
        </p:txBody>
      </p:sp>
      <p:sp>
        <p:nvSpPr>
          <p:cNvPr id="64" name="Shape 6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5" name="Shape 6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6" name="Shape 66"/>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6" name="Shape 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buClr>
                <a:schemeClr val="dk1"/>
              </a:buClr>
              <a:buFont typeface="Calibri"/>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buClr>
                <a:schemeClr val="dk1"/>
              </a:buClr>
              <a:buFont typeface="Calibri"/>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buClr>
                <a:schemeClr val="dk1"/>
              </a:buClr>
              <a:buFont typeface="Calibri"/>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9pPr>
          </a:lstStyle>
          <a:p>
            <a:endParaRPr/>
          </a:p>
        </p:txBody>
      </p:sp>
      <p:sp>
        <p:nvSpPr>
          <p:cNvPr id="7" name="Shape 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 name="Shape 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 name="Shape 9"/>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google.com/" TargetMode="External"/><Relationship Id="rId5" Type="http://schemas.openxmlformats.org/officeDocument/2006/relationships/hyperlink" Target="http://youtube.com/"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2000">
              <a:srgbClr val="EAF1DD"/>
            </a:gs>
            <a:gs pos="100000">
              <a:srgbClr val="F9FAFD"/>
            </a:gs>
          </a:gsLst>
          <a:lin ang="5400000" scaled="0"/>
        </a:gradFill>
        <a:effectLst/>
      </p:bgPr>
    </p:bg>
    <p:spTree>
      <p:nvGrpSpPr>
        <p:cNvPr id="1" name="Shape 79"/>
        <p:cNvGrpSpPr/>
        <p:nvPr/>
      </p:nvGrpSpPr>
      <p:grpSpPr>
        <a:xfrm>
          <a:off x="0" y="0"/>
          <a:ext cx="0" cy="0"/>
          <a:chOff x="0" y="0"/>
          <a:chExt cx="0" cy="0"/>
        </a:xfrm>
      </p:grpSpPr>
      <p:sp>
        <p:nvSpPr>
          <p:cNvPr id="80" name="Shape 80"/>
          <p:cNvSpPr/>
          <p:nvPr/>
        </p:nvSpPr>
        <p:spPr>
          <a:xfrm>
            <a:off x="323528" y="6597352"/>
            <a:ext cx="8640960" cy="45718"/>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81" name="Shape 81"/>
          <p:cNvSpPr/>
          <p:nvPr/>
        </p:nvSpPr>
        <p:spPr>
          <a:xfrm>
            <a:off x="683568" y="6453335"/>
            <a:ext cx="8280919" cy="45718"/>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
        <p:nvSpPr>
          <p:cNvPr id="82" name="Shape 82"/>
          <p:cNvSpPr/>
          <p:nvPr/>
        </p:nvSpPr>
        <p:spPr>
          <a:xfrm>
            <a:off x="8460432" y="75767"/>
            <a:ext cx="504054" cy="496616"/>
          </a:xfrm>
          <a:prstGeom prst="rect">
            <a:avLst/>
          </a:prstGeom>
          <a:blipFill>
            <a:blip r:embed="rId3"/>
            <a:stretch>
              <a:fillRect/>
            </a:stretch>
          </a:blipFill>
        </p:spPr>
      </p:sp>
      <p:sp>
        <p:nvSpPr>
          <p:cNvPr id="83" name="Shape 83"/>
          <p:cNvSpPr/>
          <p:nvPr/>
        </p:nvSpPr>
        <p:spPr>
          <a:xfrm flipH="1">
            <a:off x="445827" y="188640"/>
            <a:ext cx="72008" cy="6264696"/>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84" name="Shape 84"/>
          <p:cNvSpPr/>
          <p:nvPr/>
        </p:nvSpPr>
        <p:spPr>
          <a:xfrm>
            <a:off x="611560" y="188641"/>
            <a:ext cx="7704855" cy="45718"/>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85" name="Shape 85"/>
          <p:cNvSpPr/>
          <p:nvPr/>
        </p:nvSpPr>
        <p:spPr>
          <a:xfrm>
            <a:off x="188143" y="188641"/>
            <a:ext cx="144016" cy="6264696"/>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
        <p:nvSpPr>
          <p:cNvPr id="86" name="Shape 86"/>
          <p:cNvSpPr/>
          <p:nvPr/>
        </p:nvSpPr>
        <p:spPr>
          <a:xfrm>
            <a:off x="-687472" y="234360"/>
            <a:ext cx="10657072" cy="3312367"/>
          </a:xfrm>
          <a:prstGeom prst="rect">
            <a:avLst/>
          </a:prstGeom>
          <a:blipFill>
            <a:blip r:embed="rId4"/>
            <a:stretch>
              <a:fillRect/>
            </a:stretch>
          </a:blipFill>
        </p:spPr>
      </p:sp>
      <p:sp>
        <p:nvSpPr>
          <p:cNvPr id="87" name="Shape 87"/>
          <p:cNvSpPr txBox="1"/>
          <p:nvPr/>
        </p:nvSpPr>
        <p:spPr>
          <a:xfrm>
            <a:off x="1439651" y="3347446"/>
            <a:ext cx="7524835" cy="923329"/>
          </a:xfrm>
          <a:prstGeom prst="rect">
            <a:avLst/>
          </a:prstGeom>
          <a:noFill/>
          <a:ln>
            <a:noFill/>
          </a:ln>
        </p:spPr>
        <p:txBody>
          <a:bodyPr lIns="91425" tIns="45700" rIns="91425" bIns="45700" anchor="t" anchorCtr="0">
            <a:noAutofit/>
          </a:bodyPr>
          <a:lstStyle/>
          <a:p>
            <a:pPr marL="0" marR="0" lvl="0" indent="0" algn="l" rtl="0">
              <a:buSzPct val="25000"/>
              <a:buNone/>
            </a:pPr>
            <a:r>
              <a:rPr lang="en-US" sz="1800" b="0" i="0" u="none" strike="noStrike" cap="none" baseline="0">
                <a:solidFill>
                  <a:schemeClr val="dk1"/>
                </a:solidFill>
                <a:latin typeface="Calibri"/>
                <a:ea typeface="Calibri"/>
                <a:cs typeface="Calibri"/>
                <a:sym typeface="Calibri"/>
              </a:rPr>
              <a:t>"Python is fast enough for our site and allows us to produce maintainable features in record times, with a minimum of developers," said Cuong Do, Software Architect, </a:t>
            </a:r>
            <a:r>
              <a:rPr lang="en-US" sz="1800" b="0" i="0" u="sng" strike="noStrike" cap="none" baseline="0">
                <a:solidFill>
                  <a:schemeClr val="hlink"/>
                </a:solidFill>
                <a:latin typeface="Calibri"/>
                <a:ea typeface="Calibri"/>
                <a:cs typeface="Calibri"/>
                <a:sym typeface="Calibri"/>
                <a:hlinkClick r:id="rId5"/>
              </a:rPr>
              <a:t>YouTube.com</a:t>
            </a:r>
            <a:r>
              <a:rPr lang="en-US" sz="1800" b="0" i="0" u="none" strike="noStrike" cap="none" baseline="0">
                <a:solidFill>
                  <a:schemeClr val="dk1"/>
                </a:solidFill>
                <a:latin typeface="Calibri"/>
                <a:ea typeface="Calibri"/>
                <a:cs typeface="Calibri"/>
                <a:sym typeface="Calibri"/>
              </a:rPr>
              <a:t>.</a:t>
            </a:r>
          </a:p>
        </p:txBody>
      </p:sp>
      <p:sp>
        <p:nvSpPr>
          <p:cNvPr id="88" name="Shape 88"/>
          <p:cNvSpPr txBox="1"/>
          <p:nvPr/>
        </p:nvSpPr>
        <p:spPr>
          <a:xfrm>
            <a:off x="810937" y="2905528"/>
            <a:ext cx="1515799" cy="954106"/>
          </a:xfrm>
          <a:prstGeom prst="rect">
            <a:avLst/>
          </a:prstGeom>
          <a:noFill/>
          <a:ln>
            <a:noFill/>
          </a:ln>
        </p:spPr>
        <p:txBody>
          <a:bodyPr lIns="91425" tIns="45700" rIns="91425" bIns="45700" anchor="t" anchorCtr="0">
            <a:noAutofit/>
          </a:bodyPr>
          <a:lstStyle/>
          <a:p>
            <a:pPr marL="0" marR="0" lvl="0" indent="0" algn="l" rtl="0">
              <a:buSzPct val="25000"/>
              <a:buNone/>
            </a:pPr>
            <a:r>
              <a:rPr lang="en-US" sz="2800" b="0" i="0" u="none" strike="noStrike" cap="none" baseline="0">
                <a:solidFill>
                  <a:schemeClr val="dk1"/>
                </a:solidFill>
                <a:latin typeface="Calibri"/>
                <a:ea typeface="Calibri"/>
                <a:cs typeface="Calibri"/>
                <a:sym typeface="Calibri"/>
              </a:rPr>
              <a:t>YouTube:</a:t>
            </a:r>
          </a:p>
          <a:p>
            <a:endParaRPr lang="en-US" sz="2800" b="0" i="0" u="none" strike="noStrike" cap="none" baseline="0">
              <a:solidFill>
                <a:schemeClr val="dk1"/>
              </a:solidFill>
              <a:latin typeface="Calibri"/>
              <a:ea typeface="Calibri"/>
              <a:cs typeface="Calibri"/>
              <a:sym typeface="Calibri"/>
            </a:endParaRPr>
          </a:p>
        </p:txBody>
      </p:sp>
      <p:sp>
        <p:nvSpPr>
          <p:cNvPr id="89" name="Shape 89"/>
          <p:cNvSpPr txBox="1"/>
          <p:nvPr/>
        </p:nvSpPr>
        <p:spPr>
          <a:xfrm>
            <a:off x="810937" y="4464112"/>
            <a:ext cx="1313180" cy="954106"/>
          </a:xfrm>
          <a:prstGeom prst="rect">
            <a:avLst/>
          </a:prstGeom>
          <a:noFill/>
          <a:ln>
            <a:noFill/>
          </a:ln>
        </p:spPr>
        <p:txBody>
          <a:bodyPr lIns="91425" tIns="45700" rIns="91425" bIns="45700" anchor="t" anchorCtr="0">
            <a:noAutofit/>
          </a:bodyPr>
          <a:lstStyle/>
          <a:p>
            <a:pPr marL="0" marR="0" lvl="0" indent="0" algn="l" rtl="0">
              <a:buSzPct val="25000"/>
              <a:buNone/>
            </a:pPr>
            <a:r>
              <a:rPr lang="en-US" sz="2800" b="0" i="0" u="none" strike="noStrike" cap="none" baseline="0">
                <a:solidFill>
                  <a:schemeClr val="dk1"/>
                </a:solidFill>
                <a:latin typeface="Calibri"/>
                <a:ea typeface="Calibri"/>
                <a:cs typeface="Calibri"/>
                <a:sym typeface="Calibri"/>
              </a:rPr>
              <a:t>Google:</a:t>
            </a:r>
          </a:p>
          <a:p>
            <a:endParaRPr lang="en-US" sz="2800" b="0" i="0" u="none" strike="noStrike" cap="none" baseline="0">
              <a:solidFill>
                <a:schemeClr val="dk1"/>
              </a:solidFill>
              <a:latin typeface="Calibri"/>
              <a:ea typeface="Calibri"/>
              <a:cs typeface="Calibri"/>
              <a:sym typeface="Calibri"/>
            </a:endParaRPr>
          </a:p>
        </p:txBody>
      </p:sp>
      <p:sp>
        <p:nvSpPr>
          <p:cNvPr id="90" name="Shape 90"/>
          <p:cNvSpPr txBox="1"/>
          <p:nvPr/>
        </p:nvSpPr>
        <p:spPr>
          <a:xfrm>
            <a:off x="1439651" y="4941167"/>
            <a:ext cx="7524835" cy="1200329"/>
          </a:xfrm>
          <a:prstGeom prst="rect">
            <a:avLst/>
          </a:prstGeom>
          <a:noFill/>
          <a:ln>
            <a:noFill/>
          </a:ln>
        </p:spPr>
        <p:txBody>
          <a:bodyPr lIns="91425" tIns="45700" rIns="91425" bIns="45700" anchor="t" anchorCtr="0">
            <a:noAutofit/>
          </a:bodyPr>
          <a:lstStyle/>
          <a:p>
            <a:pPr marL="0" marR="0" lvl="0" indent="0" algn="l" rtl="0">
              <a:buSzPct val="25000"/>
              <a:buNone/>
            </a:pPr>
            <a:r>
              <a:rPr lang="en-US" sz="1800" b="0" i="0" u="none" strike="noStrike" cap="none" baseline="0">
                <a:solidFill>
                  <a:schemeClr val="dk1"/>
                </a:solidFill>
                <a:latin typeface="Calibri"/>
                <a:ea typeface="Calibri"/>
                <a:cs typeface="Calibri"/>
                <a:sym typeface="Calibri"/>
              </a:rPr>
              <a:t>"Python has been an important part of Google since the beginning, and remains so as the system grows and evolves. Today dozens of Google engineers use Python, and we're looking for more people with skills in this language." said Peter Norvig, director of search quality at </a:t>
            </a:r>
            <a:r>
              <a:rPr lang="en-US" sz="1800" b="0" i="0" u="sng" strike="noStrike" cap="none" baseline="0">
                <a:solidFill>
                  <a:schemeClr val="hlink"/>
                </a:solidFill>
                <a:latin typeface="Calibri"/>
                <a:ea typeface="Calibri"/>
                <a:cs typeface="Calibri"/>
                <a:sym typeface="Calibri"/>
                <a:hlinkClick r:id="rId6"/>
              </a:rPr>
              <a:t>Google, Inc.</a:t>
            </a:r>
          </a:p>
        </p:txBody>
      </p:sp>
      <p:cxnSp>
        <p:nvCxnSpPr>
          <p:cNvPr id="91" name="Shape 91"/>
          <p:cNvCxnSpPr/>
          <p:nvPr/>
        </p:nvCxnSpPr>
        <p:spPr>
          <a:xfrm>
            <a:off x="1098969" y="4365103"/>
            <a:ext cx="7577487" cy="0"/>
          </a:xfrm>
          <a:prstGeom prst="straightConnector1">
            <a:avLst/>
          </a:prstGeom>
          <a:noFill/>
          <a:ln w="9525" cap="flat">
            <a:solidFill>
              <a:srgbClr val="B2B2B2"/>
            </a:solidFill>
            <a:prstDash val="solid"/>
            <a:round/>
            <a:headEnd type="none" w="med" len="med"/>
            <a:tailEnd type="none" w="med" len="med"/>
          </a:ln>
        </p:spPr>
      </p:cxn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2000">
              <a:srgbClr val="EAF1DD"/>
            </a:gs>
            <a:gs pos="100000">
              <a:srgbClr val="F9FAFD"/>
            </a:gs>
          </a:gsLst>
          <a:lin ang="5400012" scaled="0"/>
        </a:gradFill>
        <a:effectLst/>
      </p:bgPr>
    </p:bg>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827583" y="188641"/>
            <a:ext cx="69129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5F5F5F"/>
              </a:buClr>
              <a:buSzPct val="25000"/>
              <a:buFont typeface="MS Gothic"/>
              <a:buNone/>
            </a:pPr>
            <a:r>
              <a:rPr lang="en-US" sz="8800" b="0" i="0" u="none" strike="noStrike" cap="none" baseline="0">
                <a:solidFill>
                  <a:srgbClr val="5F5F5F"/>
                </a:solidFill>
                <a:latin typeface="Ubuntu"/>
                <a:ea typeface="Ubuntu"/>
                <a:cs typeface="Ubuntu"/>
                <a:sym typeface="Ubuntu"/>
              </a:rPr>
              <a:t>History</a:t>
            </a:r>
          </a:p>
        </p:txBody>
      </p:sp>
      <p:sp>
        <p:nvSpPr>
          <p:cNvPr id="199" name="Shape 199"/>
          <p:cNvSpPr txBox="1">
            <a:spLocks noGrp="1"/>
          </p:cNvSpPr>
          <p:nvPr>
            <p:ph type="body" idx="1"/>
          </p:nvPr>
        </p:nvSpPr>
        <p:spPr>
          <a:xfrm>
            <a:off x="647583" y="1859846"/>
            <a:ext cx="8136900" cy="4209300"/>
          </a:xfrm>
          <a:prstGeom prst="rect">
            <a:avLst/>
          </a:prstGeom>
          <a:noFill/>
          <a:ln w="9525" cap="flat">
            <a:solidFill>
              <a:schemeClr val="dk1"/>
            </a:solidFill>
            <a:prstDash val="solid"/>
            <a:round/>
            <a:headEnd type="none" w="med" len="med"/>
            <a:tailEnd type="none" w="med" len="med"/>
          </a:ln>
        </p:spPr>
        <p:txBody>
          <a:bodyPr lIns="91425" tIns="45700" rIns="91425" bIns="45700" anchor="t" anchorCtr="0">
            <a:noAutofit/>
          </a:bodyPr>
          <a:lstStyle/>
          <a:p>
            <a:pPr marL="0" lvl="0" indent="0" rtl="0">
              <a:buNone/>
            </a:pPr>
            <a:r>
              <a:rPr lang="en-US" sz="2400" b="1"/>
              <a:t>Pragmatics</a:t>
            </a:r>
          </a:p>
          <a:p>
            <a:pPr marL="457200" lvl="0" indent="-304800" rtl="0">
              <a:buClr>
                <a:schemeClr val="dk1"/>
              </a:buClr>
              <a:buSzPct val="50000"/>
              <a:buFont typeface="Calibri"/>
              <a:buChar char="●"/>
            </a:pPr>
            <a:r>
              <a:rPr lang="en-US" sz="2400"/>
              <a:t>Based on the pro’s and con’s of ABC</a:t>
            </a:r>
          </a:p>
          <a:p>
            <a:pPr marL="457200" lvl="0" indent="-304800" rtl="0">
              <a:buClr>
                <a:schemeClr val="dk1"/>
              </a:buClr>
              <a:buSzPct val="50000"/>
              <a:buFont typeface="Calibri"/>
              <a:buChar char="●"/>
            </a:pPr>
            <a:r>
              <a:rPr lang="en-US" sz="2400"/>
              <a:t>ABC was designed as a closed language intended to educate but isolate the user</a:t>
            </a:r>
          </a:p>
          <a:p>
            <a:pPr marL="914400" lvl="1" indent="-355600" rtl="0">
              <a:buClr>
                <a:schemeClr val="dk1"/>
              </a:buClr>
              <a:buSzPct val="100000"/>
              <a:buFont typeface="Calibri"/>
              <a:buChar char="○"/>
            </a:pPr>
            <a:r>
              <a:rPr lang="en-US" sz="2000"/>
              <a:t>van Rossum did not want Python as simplified, or locked down, as ABC</a:t>
            </a:r>
          </a:p>
          <a:p>
            <a:pPr marL="457200" lvl="0" indent="-304800" rtl="0">
              <a:buClr>
                <a:schemeClr val="dk1"/>
              </a:buClr>
              <a:buSzPct val="50000"/>
              <a:buFont typeface="Calibri"/>
              <a:buChar char="●"/>
            </a:pPr>
            <a:r>
              <a:rPr lang="en-US" sz="2400"/>
              <a:t>Python was designed to evolve with user input</a:t>
            </a:r>
          </a:p>
          <a:p>
            <a:pPr marL="457200" lvl="0" indent="-304800" rtl="0">
              <a:buClr>
                <a:schemeClr val="dk1"/>
              </a:buClr>
              <a:buSzPct val="50000"/>
              <a:buFont typeface="Calibri"/>
              <a:buChar char="●"/>
            </a:pPr>
            <a:r>
              <a:rPr lang="en-US" sz="2400"/>
              <a:t>Goal was simplicity of use without dumbing down the language</a:t>
            </a:r>
          </a:p>
        </p:txBody>
      </p:sp>
      <p:sp>
        <p:nvSpPr>
          <p:cNvPr id="200" name="Shape 200"/>
          <p:cNvSpPr/>
          <p:nvPr/>
        </p:nvSpPr>
        <p:spPr>
          <a:xfrm>
            <a:off x="323528" y="6597352"/>
            <a:ext cx="8640900" cy="456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201" name="Shape 201"/>
          <p:cNvSpPr/>
          <p:nvPr/>
        </p:nvSpPr>
        <p:spPr>
          <a:xfrm>
            <a:off x="683568" y="6453335"/>
            <a:ext cx="8280899" cy="45600"/>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
        <p:nvSpPr>
          <p:cNvPr id="202" name="Shape 202"/>
          <p:cNvSpPr/>
          <p:nvPr/>
        </p:nvSpPr>
        <p:spPr>
          <a:xfrm>
            <a:off x="7956375" y="188641"/>
            <a:ext cx="1008111" cy="993233"/>
          </a:xfrm>
          <a:prstGeom prst="rect">
            <a:avLst/>
          </a:prstGeom>
          <a:blipFill>
            <a:blip r:embed="rId3"/>
            <a:stretch>
              <a:fillRect/>
            </a:stretch>
          </a:blipFill>
        </p:spPr>
      </p:sp>
      <p:sp>
        <p:nvSpPr>
          <p:cNvPr id="203" name="Shape 203"/>
          <p:cNvSpPr/>
          <p:nvPr/>
        </p:nvSpPr>
        <p:spPr>
          <a:xfrm flipH="1">
            <a:off x="445835" y="188640"/>
            <a:ext cx="72000" cy="62646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204" name="Shape 204"/>
          <p:cNvSpPr/>
          <p:nvPr/>
        </p:nvSpPr>
        <p:spPr>
          <a:xfrm>
            <a:off x="683568" y="1606537"/>
            <a:ext cx="8064899" cy="720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205" name="Shape 205"/>
          <p:cNvSpPr/>
          <p:nvPr/>
        </p:nvSpPr>
        <p:spPr>
          <a:xfrm>
            <a:off x="188143" y="188641"/>
            <a:ext cx="144000" cy="6264600"/>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2000">
              <a:srgbClr val="EAF1DD"/>
            </a:gs>
            <a:gs pos="100000">
              <a:srgbClr val="F9FAFD"/>
            </a:gs>
          </a:gsLst>
          <a:lin ang="5400012" scaled="0"/>
        </a:gradFill>
        <a:effectLst/>
      </p:bgPr>
    </p:bg>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827583" y="188641"/>
            <a:ext cx="69129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5F5F5F"/>
              </a:buClr>
              <a:buSzPct val="25000"/>
              <a:buFont typeface="MS Gothic"/>
              <a:buNone/>
            </a:pPr>
            <a:r>
              <a:rPr lang="en-US" sz="8800" b="0" i="0" u="none" strike="noStrike" cap="none" baseline="0">
                <a:solidFill>
                  <a:srgbClr val="5F5F5F"/>
                </a:solidFill>
                <a:latin typeface="Ubuntu"/>
                <a:ea typeface="Ubuntu"/>
                <a:cs typeface="Ubuntu"/>
                <a:sym typeface="Ubuntu"/>
              </a:rPr>
              <a:t>History</a:t>
            </a:r>
          </a:p>
        </p:txBody>
      </p:sp>
      <p:sp>
        <p:nvSpPr>
          <p:cNvPr id="211" name="Shape 211"/>
          <p:cNvSpPr txBox="1">
            <a:spLocks noGrp="1"/>
          </p:cNvSpPr>
          <p:nvPr>
            <p:ph type="body" idx="1"/>
          </p:nvPr>
        </p:nvSpPr>
        <p:spPr>
          <a:xfrm>
            <a:off x="684708" y="1848246"/>
            <a:ext cx="8136900" cy="4209300"/>
          </a:xfrm>
          <a:prstGeom prst="rect">
            <a:avLst/>
          </a:prstGeom>
          <a:noFill/>
          <a:ln w="9525" cap="flat">
            <a:solidFill>
              <a:schemeClr val="dk1"/>
            </a:solidFill>
            <a:prstDash val="solid"/>
            <a:round/>
            <a:headEnd type="none" w="med" len="med"/>
            <a:tailEnd type="none" w="med" len="med"/>
          </a:ln>
        </p:spPr>
        <p:txBody>
          <a:bodyPr lIns="91425" tIns="45700" rIns="91425" bIns="45700" anchor="t" anchorCtr="0">
            <a:noAutofit/>
          </a:bodyPr>
          <a:lstStyle/>
          <a:p>
            <a:pPr marL="0" lvl="0" indent="0" rtl="0">
              <a:buNone/>
            </a:pPr>
            <a:r>
              <a:rPr lang="en-US" sz="2400" b="1"/>
              <a:t>Implementation Techniques</a:t>
            </a:r>
          </a:p>
          <a:p>
            <a:pPr marL="457200" lvl="0" indent="-304800" rtl="0">
              <a:buClr>
                <a:schemeClr val="dk1"/>
              </a:buClr>
              <a:buSzPct val="50000"/>
              <a:buFont typeface="Calibri"/>
              <a:buChar char="●"/>
            </a:pPr>
            <a:r>
              <a:rPr lang="en-US" sz="2400"/>
              <a:t>Mostly based on ABC</a:t>
            </a:r>
          </a:p>
          <a:p>
            <a:pPr marL="457200" lvl="0" indent="-304800" rtl="0">
              <a:buClr>
                <a:schemeClr val="dk1"/>
              </a:buClr>
              <a:buSzPct val="50000"/>
              <a:buFont typeface="Calibri"/>
              <a:buChar char="●"/>
            </a:pPr>
            <a:r>
              <a:rPr lang="en-US" sz="2400"/>
              <a:t>Some key differences in major data type implementation</a:t>
            </a:r>
          </a:p>
          <a:p>
            <a:pPr marL="914400" lvl="1" indent="-304800" rtl="0">
              <a:buClr>
                <a:schemeClr val="dk1"/>
              </a:buClr>
              <a:buSzPct val="60000"/>
              <a:buFont typeface="Calibri"/>
              <a:buChar char="○"/>
            </a:pPr>
            <a:r>
              <a:rPr lang="en-US" sz="2000"/>
              <a:t>Python uses a hash table implementation rather than B-tree for lists</a:t>
            </a:r>
          </a:p>
          <a:p>
            <a:pPr marL="914400" lvl="1" indent="-304800" rtl="0">
              <a:buClr>
                <a:schemeClr val="dk1"/>
              </a:buClr>
              <a:buSzPct val="60000"/>
              <a:buFont typeface="Calibri"/>
              <a:buChar char="○"/>
            </a:pPr>
            <a:r>
              <a:rPr lang="en-US" sz="2000"/>
              <a:t>Python uses two integer types</a:t>
            </a:r>
          </a:p>
          <a:p>
            <a:pPr marL="457200" lvl="0" indent="-304800" rtl="0">
              <a:buClr>
                <a:schemeClr val="dk1"/>
              </a:buClr>
              <a:buSzPct val="50000"/>
              <a:buFont typeface="Calibri"/>
              <a:buChar char="●"/>
            </a:pPr>
            <a:r>
              <a:rPr lang="en-US" sz="2400"/>
              <a:t>Some influence from functional programming languages such as Lisp and Scheme, mostly due to user demand (and creation)</a:t>
            </a:r>
          </a:p>
          <a:p>
            <a:pPr marL="914400" lvl="1" indent="-304800" rtl="0">
              <a:buClr>
                <a:schemeClr val="dk1"/>
              </a:buClr>
              <a:buSzPct val="60000"/>
              <a:buFont typeface="Calibri"/>
              <a:buChar char="○"/>
            </a:pPr>
            <a:r>
              <a:rPr lang="en-US" sz="2000"/>
              <a:t>map(), filter(), and reduce() were brought in in 1994</a:t>
            </a:r>
          </a:p>
        </p:txBody>
      </p:sp>
      <p:sp>
        <p:nvSpPr>
          <p:cNvPr id="212" name="Shape 212"/>
          <p:cNvSpPr/>
          <p:nvPr/>
        </p:nvSpPr>
        <p:spPr>
          <a:xfrm>
            <a:off x="323528" y="6597352"/>
            <a:ext cx="8640900" cy="456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213" name="Shape 213"/>
          <p:cNvSpPr/>
          <p:nvPr/>
        </p:nvSpPr>
        <p:spPr>
          <a:xfrm>
            <a:off x="683568" y="6453335"/>
            <a:ext cx="8280899" cy="45600"/>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
        <p:nvSpPr>
          <p:cNvPr id="214" name="Shape 214"/>
          <p:cNvSpPr/>
          <p:nvPr/>
        </p:nvSpPr>
        <p:spPr>
          <a:xfrm>
            <a:off x="7956375" y="188641"/>
            <a:ext cx="1008111" cy="993233"/>
          </a:xfrm>
          <a:prstGeom prst="rect">
            <a:avLst/>
          </a:prstGeom>
          <a:blipFill>
            <a:blip r:embed="rId3"/>
            <a:stretch>
              <a:fillRect/>
            </a:stretch>
          </a:blipFill>
        </p:spPr>
      </p:sp>
      <p:sp>
        <p:nvSpPr>
          <p:cNvPr id="215" name="Shape 215"/>
          <p:cNvSpPr/>
          <p:nvPr/>
        </p:nvSpPr>
        <p:spPr>
          <a:xfrm flipH="1">
            <a:off x="445835" y="188640"/>
            <a:ext cx="72000" cy="62646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216" name="Shape 216"/>
          <p:cNvSpPr/>
          <p:nvPr/>
        </p:nvSpPr>
        <p:spPr>
          <a:xfrm>
            <a:off x="683568" y="1606537"/>
            <a:ext cx="8064899" cy="720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217" name="Shape 217"/>
          <p:cNvSpPr/>
          <p:nvPr/>
        </p:nvSpPr>
        <p:spPr>
          <a:xfrm>
            <a:off x="188143" y="188641"/>
            <a:ext cx="144000" cy="6264600"/>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2000">
              <a:srgbClr val="EAF1DD"/>
            </a:gs>
            <a:gs pos="100000">
              <a:srgbClr val="F9FAFD"/>
            </a:gs>
          </a:gsLst>
          <a:lin ang="5400000" scaled="0"/>
        </a:gradFill>
        <a:effectLst/>
      </p:bgPr>
    </p:bg>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827583" y="188641"/>
            <a:ext cx="6912767"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5F5F5F"/>
              </a:buClr>
              <a:buSzPct val="25000"/>
              <a:buFont typeface="MS Gothic"/>
              <a:buNone/>
            </a:pPr>
            <a:r>
              <a:rPr lang="en-US" sz="8800" b="0" i="0" u="none" strike="noStrike" cap="none" baseline="0">
                <a:solidFill>
                  <a:srgbClr val="5F5F5F"/>
                </a:solidFill>
                <a:latin typeface="Ubuntu"/>
                <a:ea typeface="Ubuntu"/>
                <a:cs typeface="Ubuntu"/>
                <a:sym typeface="Ubuntu"/>
              </a:rPr>
              <a:t>Types</a:t>
            </a:r>
          </a:p>
        </p:txBody>
      </p:sp>
      <p:sp>
        <p:nvSpPr>
          <p:cNvPr id="223" name="Shape 223"/>
          <p:cNvSpPr txBox="1">
            <a:spLocks noGrp="1"/>
          </p:cNvSpPr>
          <p:nvPr>
            <p:ph type="body" idx="1"/>
          </p:nvPr>
        </p:nvSpPr>
        <p:spPr>
          <a:xfrm>
            <a:off x="684700" y="1848250"/>
            <a:ext cx="8136900" cy="4442400"/>
          </a:xfrm>
          <a:prstGeom prst="rect">
            <a:avLst/>
          </a:prstGeom>
          <a:noFill/>
          <a:ln w="9525" cap="flat">
            <a:solidFill>
              <a:schemeClr val="dk1"/>
            </a:solidFill>
            <a:prstDash val="solid"/>
            <a:round/>
            <a:headEnd type="none" w="med" len="med"/>
            <a:tailEnd type="none" w="med" len="med"/>
          </a:ln>
        </p:spPr>
        <p:txBody>
          <a:bodyPr lIns="91425" tIns="45700" rIns="91425" bIns="45700" anchor="t" anchorCtr="0">
            <a:noAutofit/>
          </a:bodyPr>
          <a:lstStyle/>
          <a:p>
            <a:pPr marL="457200" lvl="0" indent="-304800" rtl="0">
              <a:lnSpc>
                <a:spcPct val="115000"/>
              </a:lnSpc>
              <a:spcBef>
                <a:spcPts val="0"/>
              </a:spcBef>
              <a:buClr>
                <a:schemeClr val="dk1"/>
              </a:buClr>
              <a:buSzPct val="54545"/>
              <a:buFont typeface="Calibri"/>
              <a:buChar char="●"/>
            </a:pPr>
            <a:r>
              <a:rPr lang="en-US" sz="2200">
                <a:solidFill>
                  <a:srgbClr val="000000"/>
                </a:solidFill>
              </a:rPr>
              <a:t>Python is NOT a strongly typed language</a:t>
            </a:r>
          </a:p>
          <a:p>
            <a:pPr marL="1371600" lvl="1" indent="-304800" rtl="0">
              <a:lnSpc>
                <a:spcPct val="115000"/>
              </a:lnSpc>
              <a:spcBef>
                <a:spcPts val="0"/>
              </a:spcBef>
              <a:buClr>
                <a:srgbClr val="000000"/>
              </a:buClr>
              <a:buSzPct val="60000"/>
              <a:buFont typeface="Calibri"/>
              <a:buChar char="○"/>
            </a:pPr>
            <a:r>
              <a:rPr lang="en-US" sz="2000">
                <a:solidFill>
                  <a:srgbClr val="000000"/>
                </a:solidFill>
              </a:rPr>
              <a:t>Python is dynamically typed</a:t>
            </a:r>
          </a:p>
          <a:p>
            <a:endParaRPr lang="en-US" sz="2000">
              <a:solidFill>
                <a:srgbClr val="000000"/>
              </a:solidFill>
            </a:endParaRPr>
          </a:p>
          <a:p>
            <a:pPr marL="457200" lvl="0" indent="-304800" rtl="0">
              <a:lnSpc>
                <a:spcPct val="115000"/>
              </a:lnSpc>
              <a:spcBef>
                <a:spcPts val="0"/>
              </a:spcBef>
              <a:buClr>
                <a:srgbClr val="000000"/>
              </a:buClr>
              <a:buSzPct val="54545"/>
              <a:buFont typeface="Calibri"/>
              <a:buChar char="●"/>
            </a:pPr>
            <a:r>
              <a:rPr lang="en-US" sz="2200">
                <a:solidFill>
                  <a:srgbClr val="000000"/>
                </a:solidFill>
              </a:rPr>
              <a:t>Therefore type inference is very important feature for Python, but there are some difficulties in actually implementing this</a:t>
            </a:r>
          </a:p>
          <a:p>
            <a:endParaRPr lang="en-US" sz="2200">
              <a:solidFill>
                <a:srgbClr val="000000"/>
              </a:solidFill>
            </a:endParaRPr>
          </a:p>
          <a:p>
            <a:pPr marL="457200" lvl="0" indent="-304800" rtl="0">
              <a:lnSpc>
                <a:spcPct val="115000"/>
              </a:lnSpc>
              <a:spcBef>
                <a:spcPts val="0"/>
              </a:spcBef>
              <a:buClr>
                <a:schemeClr val="dk1"/>
              </a:buClr>
              <a:buSzPct val="60000"/>
              <a:buFont typeface="Calibri"/>
              <a:buChar char="●"/>
            </a:pPr>
            <a:r>
              <a:rPr lang="en-US" sz="2000">
                <a:solidFill>
                  <a:srgbClr val="000000"/>
                </a:solidFill>
              </a:rPr>
              <a:t>Primarily two algorithms used for type inference</a:t>
            </a:r>
          </a:p>
          <a:p>
            <a:pPr marL="1371600" lvl="1" indent="-304800" rtl="0">
              <a:lnSpc>
                <a:spcPct val="115000"/>
              </a:lnSpc>
              <a:spcBef>
                <a:spcPts val="0"/>
              </a:spcBef>
              <a:buClr>
                <a:srgbClr val="000000"/>
              </a:buClr>
              <a:buSzPct val="85714"/>
              <a:buFont typeface="Calibri"/>
              <a:buChar char="○"/>
            </a:pPr>
            <a:r>
              <a:rPr lang="en-US" sz="1400">
                <a:solidFill>
                  <a:srgbClr val="000000"/>
                </a:solidFill>
              </a:rPr>
              <a:t>Cartesian Product -----&gt; (best suited for object oriented)</a:t>
            </a:r>
          </a:p>
          <a:p>
            <a:pPr marL="1371600" lvl="1" indent="-304800" rtl="0">
              <a:lnSpc>
                <a:spcPct val="115000"/>
              </a:lnSpc>
              <a:spcBef>
                <a:spcPts val="0"/>
              </a:spcBef>
              <a:buClr>
                <a:srgbClr val="000000"/>
              </a:buClr>
              <a:buSzPct val="85714"/>
              <a:buFont typeface="Calibri"/>
              <a:buChar char="○"/>
            </a:pPr>
            <a:r>
              <a:rPr lang="en-US" sz="1400">
                <a:solidFill>
                  <a:srgbClr val="000000"/>
                </a:solidFill>
              </a:rPr>
              <a:t>Hindley-Milner -----&gt; (best suited for functional)</a:t>
            </a:r>
          </a:p>
          <a:p>
            <a:endParaRPr lang="en-US" sz="1400">
              <a:solidFill>
                <a:srgbClr val="000000"/>
              </a:solidFill>
            </a:endParaRPr>
          </a:p>
          <a:p>
            <a:pPr marL="457200" lvl="0" indent="-304800" rtl="0">
              <a:lnSpc>
                <a:spcPct val="115000"/>
              </a:lnSpc>
              <a:spcBef>
                <a:spcPts val="0"/>
              </a:spcBef>
              <a:buClr>
                <a:srgbClr val="000000"/>
              </a:buClr>
              <a:buSzPct val="66666"/>
              <a:buFont typeface="Calibri"/>
              <a:buChar char="●"/>
            </a:pPr>
            <a:r>
              <a:rPr lang="en-US" sz="1800">
                <a:solidFill>
                  <a:srgbClr val="000000"/>
                </a:solidFill>
              </a:rPr>
              <a:t>Python is object oriented and the Cartesian Product </a:t>
            </a:r>
            <a:r>
              <a:rPr lang="en-US" sz="1800" u="sng">
                <a:solidFill>
                  <a:srgbClr val="000000"/>
                </a:solidFill>
              </a:rPr>
              <a:t>would seem</a:t>
            </a:r>
            <a:r>
              <a:rPr lang="en-US" sz="1800">
                <a:solidFill>
                  <a:srgbClr val="000000"/>
                </a:solidFill>
              </a:rPr>
              <a:t> best suited for type inference; however, the dynamic type declarations make this difficult as all control info needed may not be available at compile time</a:t>
            </a:r>
          </a:p>
          <a:p>
            <a:endParaRPr lang="en-US" sz="1800">
              <a:solidFill>
                <a:srgbClr val="000000"/>
              </a:solidFill>
            </a:endParaRPr>
          </a:p>
        </p:txBody>
      </p:sp>
      <p:sp>
        <p:nvSpPr>
          <p:cNvPr id="224" name="Shape 224"/>
          <p:cNvSpPr/>
          <p:nvPr/>
        </p:nvSpPr>
        <p:spPr>
          <a:xfrm>
            <a:off x="323528" y="6597352"/>
            <a:ext cx="8640960" cy="45718"/>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225" name="Shape 225"/>
          <p:cNvSpPr/>
          <p:nvPr/>
        </p:nvSpPr>
        <p:spPr>
          <a:xfrm>
            <a:off x="683568" y="6453335"/>
            <a:ext cx="8280919" cy="45718"/>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
        <p:nvSpPr>
          <p:cNvPr id="226" name="Shape 226"/>
          <p:cNvSpPr/>
          <p:nvPr/>
        </p:nvSpPr>
        <p:spPr>
          <a:xfrm>
            <a:off x="7956375" y="188641"/>
            <a:ext cx="1008111" cy="993232"/>
          </a:xfrm>
          <a:prstGeom prst="rect">
            <a:avLst/>
          </a:prstGeom>
          <a:blipFill>
            <a:blip r:embed="rId3"/>
            <a:stretch>
              <a:fillRect/>
            </a:stretch>
          </a:blipFill>
        </p:spPr>
      </p:sp>
      <p:sp>
        <p:nvSpPr>
          <p:cNvPr id="227" name="Shape 227"/>
          <p:cNvSpPr/>
          <p:nvPr/>
        </p:nvSpPr>
        <p:spPr>
          <a:xfrm flipH="1">
            <a:off x="445827" y="188640"/>
            <a:ext cx="72008" cy="6264696"/>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228" name="Shape 228"/>
          <p:cNvSpPr/>
          <p:nvPr/>
        </p:nvSpPr>
        <p:spPr>
          <a:xfrm>
            <a:off x="683568" y="1606537"/>
            <a:ext cx="8064896" cy="72008"/>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229" name="Shape 229"/>
          <p:cNvSpPr/>
          <p:nvPr/>
        </p:nvSpPr>
        <p:spPr>
          <a:xfrm>
            <a:off x="188143" y="188641"/>
            <a:ext cx="144016" cy="6264696"/>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2000">
              <a:srgbClr val="EAF1DD"/>
            </a:gs>
            <a:gs pos="100000">
              <a:srgbClr val="F9FAFD"/>
            </a:gs>
          </a:gsLst>
          <a:lin ang="5400012" scaled="0"/>
        </a:gradFill>
        <a:effectLst/>
      </p:bgPr>
    </p:bg>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827583" y="188641"/>
            <a:ext cx="69129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5F5F5F"/>
              </a:buClr>
              <a:buSzPct val="25000"/>
              <a:buFont typeface="MS Gothic"/>
              <a:buNone/>
            </a:pPr>
            <a:r>
              <a:rPr lang="en-US" sz="8800" b="0" i="0" u="none" strike="noStrike" cap="none" baseline="0">
                <a:solidFill>
                  <a:srgbClr val="5F5F5F"/>
                </a:solidFill>
                <a:latin typeface="Ubuntu"/>
                <a:ea typeface="Ubuntu"/>
                <a:cs typeface="Ubuntu"/>
                <a:sym typeface="Ubuntu"/>
              </a:rPr>
              <a:t>Types</a:t>
            </a:r>
          </a:p>
        </p:txBody>
      </p:sp>
      <p:sp>
        <p:nvSpPr>
          <p:cNvPr id="235" name="Shape 235"/>
          <p:cNvSpPr txBox="1">
            <a:spLocks noGrp="1"/>
          </p:cNvSpPr>
          <p:nvPr>
            <p:ph type="body" idx="1"/>
          </p:nvPr>
        </p:nvSpPr>
        <p:spPr>
          <a:xfrm>
            <a:off x="684708" y="1848246"/>
            <a:ext cx="8136900" cy="4209300"/>
          </a:xfrm>
          <a:prstGeom prst="rect">
            <a:avLst/>
          </a:prstGeom>
          <a:noFill/>
          <a:ln w="9525" cap="flat">
            <a:solidFill>
              <a:schemeClr val="dk1"/>
            </a:solidFill>
            <a:prstDash val="solid"/>
            <a:round/>
            <a:headEnd type="none" w="med" len="med"/>
            <a:tailEnd type="none" w="med" len="med"/>
          </a:ln>
        </p:spPr>
        <p:txBody>
          <a:bodyPr lIns="91425" tIns="45700" rIns="91425" bIns="45700" anchor="t" anchorCtr="0">
            <a:noAutofit/>
          </a:bodyPr>
          <a:lstStyle/>
          <a:p>
            <a:pPr marL="0" lvl="0" indent="0" rtl="0">
              <a:lnSpc>
                <a:spcPct val="115000"/>
              </a:lnSpc>
              <a:spcBef>
                <a:spcPts val="0"/>
              </a:spcBef>
              <a:buNone/>
            </a:pPr>
            <a:r>
              <a:rPr lang="en-US" sz="1800">
                <a:solidFill>
                  <a:srgbClr val="000000"/>
                </a:solidFill>
              </a:rPr>
              <a:t>Several alternate implementations have been proposed for python, specifically to address some of the problems of dynamic typing</a:t>
            </a:r>
          </a:p>
          <a:p>
            <a:endParaRPr lang="en-US" sz="1800">
              <a:solidFill>
                <a:srgbClr val="000000"/>
              </a:solidFill>
            </a:endParaRPr>
          </a:p>
          <a:p>
            <a:pPr marL="0" lvl="0" indent="0" rtl="0">
              <a:lnSpc>
                <a:spcPct val="115000"/>
              </a:lnSpc>
              <a:spcBef>
                <a:spcPts val="0"/>
              </a:spcBef>
              <a:buNone/>
            </a:pPr>
            <a:r>
              <a:rPr lang="en-US" sz="2400" b="1">
                <a:solidFill>
                  <a:srgbClr val="000000"/>
                </a:solidFill>
              </a:rPr>
              <a:t>Compiler Based Implementations</a:t>
            </a:r>
          </a:p>
          <a:p>
            <a:endParaRPr lang="en-US" sz="2400" b="1">
              <a:solidFill>
                <a:srgbClr val="000000"/>
              </a:solidFill>
            </a:endParaRPr>
          </a:p>
          <a:p>
            <a:pPr marL="457200" lvl="0" indent="0" rtl="0">
              <a:lnSpc>
                <a:spcPct val="115000"/>
              </a:lnSpc>
              <a:spcBef>
                <a:spcPts val="0"/>
              </a:spcBef>
              <a:buNone/>
            </a:pPr>
            <a:r>
              <a:rPr lang="en-US" sz="2400" b="1">
                <a:solidFill>
                  <a:srgbClr val="000000"/>
                </a:solidFill>
              </a:rPr>
              <a:t>Psyco</a:t>
            </a:r>
          </a:p>
          <a:p>
            <a:pPr marL="914400" lvl="0" indent="-304800" rtl="0">
              <a:lnSpc>
                <a:spcPct val="115000"/>
              </a:lnSpc>
              <a:spcBef>
                <a:spcPts val="0"/>
              </a:spcBef>
              <a:buClr>
                <a:schemeClr val="dk1"/>
              </a:buClr>
              <a:buSzPct val="66666"/>
              <a:buFont typeface="Calibri"/>
              <a:buChar char="❏"/>
            </a:pPr>
            <a:r>
              <a:rPr lang="en-US" sz="1800">
                <a:solidFill>
                  <a:srgbClr val="000000"/>
                </a:solidFill>
              </a:rPr>
              <a:t>just-in-time (JIT) compiler which tries to detect ints and strings that are consistent from compile-time to run-time</a:t>
            </a:r>
          </a:p>
          <a:p>
            <a:endParaRPr lang="en-US" sz="1800">
              <a:solidFill>
                <a:srgbClr val="000000"/>
              </a:solidFill>
            </a:endParaRPr>
          </a:p>
          <a:p>
            <a:pPr marL="914400" lvl="0" indent="-304800" rtl="0">
              <a:lnSpc>
                <a:spcPct val="115000"/>
              </a:lnSpc>
              <a:spcBef>
                <a:spcPts val="0"/>
              </a:spcBef>
              <a:buClr>
                <a:schemeClr val="dk1"/>
              </a:buClr>
              <a:buSzPct val="66666"/>
              <a:buFont typeface="Calibri"/>
              <a:buChar char="❏"/>
            </a:pPr>
            <a:r>
              <a:rPr lang="en-US" sz="1800">
                <a:solidFill>
                  <a:srgbClr val="000000"/>
                </a:solidFill>
              </a:rPr>
              <a:t>Using this information, infers locally deﬁned ints and strings directly and does not modify any other types.</a:t>
            </a:r>
          </a:p>
        </p:txBody>
      </p:sp>
      <p:sp>
        <p:nvSpPr>
          <p:cNvPr id="236" name="Shape 236"/>
          <p:cNvSpPr/>
          <p:nvPr/>
        </p:nvSpPr>
        <p:spPr>
          <a:xfrm>
            <a:off x="323528" y="6597352"/>
            <a:ext cx="8640900" cy="456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237" name="Shape 237"/>
          <p:cNvSpPr/>
          <p:nvPr/>
        </p:nvSpPr>
        <p:spPr>
          <a:xfrm>
            <a:off x="683568" y="6453335"/>
            <a:ext cx="8280899" cy="45600"/>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
        <p:nvSpPr>
          <p:cNvPr id="238" name="Shape 238"/>
          <p:cNvSpPr/>
          <p:nvPr/>
        </p:nvSpPr>
        <p:spPr>
          <a:xfrm>
            <a:off x="7956375" y="188641"/>
            <a:ext cx="1008111" cy="993233"/>
          </a:xfrm>
          <a:prstGeom prst="rect">
            <a:avLst/>
          </a:prstGeom>
          <a:blipFill>
            <a:blip r:embed="rId3"/>
            <a:stretch>
              <a:fillRect/>
            </a:stretch>
          </a:blipFill>
        </p:spPr>
      </p:sp>
      <p:sp>
        <p:nvSpPr>
          <p:cNvPr id="239" name="Shape 239"/>
          <p:cNvSpPr/>
          <p:nvPr/>
        </p:nvSpPr>
        <p:spPr>
          <a:xfrm flipH="1">
            <a:off x="445835" y="188640"/>
            <a:ext cx="72000" cy="62646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240" name="Shape 240"/>
          <p:cNvSpPr/>
          <p:nvPr/>
        </p:nvSpPr>
        <p:spPr>
          <a:xfrm>
            <a:off x="683568" y="1606537"/>
            <a:ext cx="8064899" cy="720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241" name="Shape 241"/>
          <p:cNvSpPr/>
          <p:nvPr/>
        </p:nvSpPr>
        <p:spPr>
          <a:xfrm>
            <a:off x="188143" y="188641"/>
            <a:ext cx="144000" cy="6264600"/>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2000">
              <a:srgbClr val="EAF1DD"/>
            </a:gs>
            <a:gs pos="100000">
              <a:srgbClr val="F9FAFD"/>
            </a:gs>
          </a:gsLst>
          <a:lin ang="5400012" scaled="0"/>
        </a:gradFill>
        <a:effectLst/>
      </p:bgPr>
    </p:bg>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827583" y="188641"/>
            <a:ext cx="69129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5F5F5F"/>
              </a:buClr>
              <a:buSzPct val="25000"/>
              <a:buFont typeface="MS Gothic"/>
              <a:buNone/>
            </a:pPr>
            <a:r>
              <a:rPr lang="en-US" sz="8800" b="0" i="0" u="none" strike="noStrike" cap="none" baseline="0">
                <a:solidFill>
                  <a:srgbClr val="5F5F5F"/>
                </a:solidFill>
                <a:latin typeface="Ubuntu"/>
                <a:ea typeface="Ubuntu"/>
                <a:cs typeface="Ubuntu"/>
                <a:sym typeface="Ubuntu"/>
              </a:rPr>
              <a:t>Types</a:t>
            </a:r>
          </a:p>
        </p:txBody>
      </p:sp>
      <p:sp>
        <p:nvSpPr>
          <p:cNvPr id="247" name="Shape 247"/>
          <p:cNvSpPr txBox="1">
            <a:spLocks noGrp="1"/>
          </p:cNvSpPr>
          <p:nvPr>
            <p:ph type="body" idx="1"/>
          </p:nvPr>
        </p:nvSpPr>
        <p:spPr>
          <a:xfrm>
            <a:off x="684708" y="1848246"/>
            <a:ext cx="8136900" cy="4209300"/>
          </a:xfrm>
          <a:prstGeom prst="rect">
            <a:avLst/>
          </a:prstGeom>
          <a:noFill/>
          <a:ln w="9525" cap="flat">
            <a:solidFill>
              <a:schemeClr val="dk1"/>
            </a:solidFill>
            <a:prstDash val="solid"/>
            <a:round/>
            <a:headEnd type="none" w="med" len="med"/>
            <a:tailEnd type="none" w="med" len="med"/>
          </a:ln>
        </p:spPr>
        <p:txBody>
          <a:bodyPr lIns="91425" tIns="45700" rIns="91425" bIns="45700" anchor="t" anchorCtr="0">
            <a:noAutofit/>
          </a:bodyPr>
          <a:lstStyle/>
          <a:p>
            <a:pPr marL="457200" lvl="0" indent="0" rtl="0">
              <a:lnSpc>
                <a:spcPct val="115000"/>
              </a:lnSpc>
              <a:spcBef>
                <a:spcPts val="0"/>
              </a:spcBef>
              <a:buNone/>
            </a:pPr>
            <a:r>
              <a:rPr lang="en-US" sz="2400" b="1">
                <a:solidFill>
                  <a:srgbClr val="000000"/>
                </a:solidFill>
              </a:rPr>
              <a:t>Starkiller</a:t>
            </a:r>
          </a:p>
          <a:p>
            <a:pPr marL="914400" lvl="0" indent="-304800" rtl="0">
              <a:lnSpc>
                <a:spcPct val="115000"/>
              </a:lnSpc>
              <a:spcBef>
                <a:spcPts val="0"/>
              </a:spcBef>
              <a:buClr>
                <a:schemeClr val="dk1"/>
              </a:buClr>
              <a:buSzPct val="60000"/>
              <a:buFont typeface="Calibri"/>
              <a:buChar char="❏"/>
            </a:pPr>
            <a:r>
              <a:rPr lang="en-US" sz="2000">
                <a:solidFill>
                  <a:srgbClr val="000000"/>
                </a:solidFill>
              </a:rPr>
              <a:t>Uses a modified version of  the Cartesian Product Algorithm</a:t>
            </a:r>
          </a:p>
          <a:p>
            <a:endParaRPr lang="en-US" sz="2000">
              <a:solidFill>
                <a:srgbClr val="000000"/>
              </a:solidFill>
            </a:endParaRPr>
          </a:p>
          <a:p>
            <a:pPr marL="914400" lvl="0" indent="-304800" rtl="0">
              <a:lnSpc>
                <a:spcPct val="115000"/>
              </a:lnSpc>
              <a:spcBef>
                <a:spcPts val="0"/>
              </a:spcBef>
              <a:buClr>
                <a:schemeClr val="dk1"/>
              </a:buClr>
              <a:buSzPct val="60000"/>
              <a:buFont typeface="Calibri"/>
              <a:buChar char="❏"/>
            </a:pPr>
            <a:r>
              <a:rPr lang="en-US" sz="2000">
                <a:solidFill>
                  <a:srgbClr val="000000"/>
                </a:solidFill>
              </a:rPr>
              <a:t>Type inferencer and compiler: 	Python Programs ===&gt; C++ Programs</a:t>
            </a:r>
          </a:p>
          <a:p>
            <a:endParaRPr lang="en-US" sz="2000">
              <a:solidFill>
                <a:srgbClr val="000000"/>
              </a:solidFill>
            </a:endParaRPr>
          </a:p>
          <a:p>
            <a:pPr marL="914400" lvl="0" indent="-304800" rtl="0">
              <a:lnSpc>
                <a:spcPct val="115000"/>
              </a:lnSpc>
              <a:spcBef>
                <a:spcPts val="0"/>
              </a:spcBef>
              <a:buClr>
                <a:schemeClr val="dk1"/>
              </a:buClr>
              <a:buSzPct val="63157"/>
              <a:buFont typeface="Calibri"/>
              <a:buChar char="❏"/>
            </a:pPr>
            <a:r>
              <a:rPr lang="en-US" sz="1900">
                <a:solidFill>
                  <a:srgbClr val="000000"/>
                </a:solidFill>
              </a:rPr>
              <a:t>Inferencer supports the majority of Python language except for dynamic code insertion features such as eval and dynamic module loading.</a:t>
            </a:r>
          </a:p>
          <a:p>
            <a:endParaRPr lang="en-US" sz="1900">
              <a:solidFill>
                <a:srgbClr val="000000"/>
              </a:solidFill>
            </a:endParaRPr>
          </a:p>
          <a:p>
            <a:pPr marL="914400" lvl="0" indent="-304800" rtl="0">
              <a:lnSpc>
                <a:spcPct val="115000"/>
              </a:lnSpc>
              <a:spcBef>
                <a:spcPts val="0"/>
              </a:spcBef>
              <a:buClr>
                <a:schemeClr val="dk1"/>
              </a:buClr>
              <a:buSzPct val="60000"/>
              <a:buFont typeface="Calibri"/>
              <a:buChar char="❏"/>
            </a:pPr>
            <a:r>
              <a:rPr lang="en-US" sz="2000">
                <a:solidFill>
                  <a:srgbClr val="000000"/>
                </a:solidFill>
              </a:rPr>
              <a:t>Starkiller’s compiler on the other-hand is at a very early stage of development; it currently lags far behind the type inferencer</a:t>
            </a:r>
          </a:p>
          <a:p>
            <a:endParaRPr lang="en-US" sz="2000">
              <a:solidFill>
                <a:srgbClr val="000000"/>
              </a:solidFill>
            </a:endParaRPr>
          </a:p>
          <a:p>
            <a:endParaRPr lang="en-US" sz="2000">
              <a:solidFill>
                <a:srgbClr val="000000"/>
              </a:solidFill>
            </a:endParaRPr>
          </a:p>
          <a:p>
            <a:endParaRPr lang="en-US" sz="2000">
              <a:solidFill>
                <a:srgbClr val="000000"/>
              </a:solidFill>
            </a:endParaRPr>
          </a:p>
        </p:txBody>
      </p:sp>
      <p:sp>
        <p:nvSpPr>
          <p:cNvPr id="248" name="Shape 248"/>
          <p:cNvSpPr/>
          <p:nvPr/>
        </p:nvSpPr>
        <p:spPr>
          <a:xfrm>
            <a:off x="323528" y="6597352"/>
            <a:ext cx="8640900" cy="456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249" name="Shape 249"/>
          <p:cNvSpPr/>
          <p:nvPr/>
        </p:nvSpPr>
        <p:spPr>
          <a:xfrm>
            <a:off x="683568" y="6453335"/>
            <a:ext cx="8280899" cy="45600"/>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
        <p:nvSpPr>
          <p:cNvPr id="250" name="Shape 250"/>
          <p:cNvSpPr/>
          <p:nvPr/>
        </p:nvSpPr>
        <p:spPr>
          <a:xfrm>
            <a:off x="7956375" y="188641"/>
            <a:ext cx="1008111" cy="993233"/>
          </a:xfrm>
          <a:prstGeom prst="rect">
            <a:avLst/>
          </a:prstGeom>
          <a:blipFill>
            <a:blip r:embed="rId3"/>
            <a:stretch>
              <a:fillRect/>
            </a:stretch>
          </a:blipFill>
        </p:spPr>
      </p:sp>
      <p:sp>
        <p:nvSpPr>
          <p:cNvPr id="251" name="Shape 251"/>
          <p:cNvSpPr/>
          <p:nvPr/>
        </p:nvSpPr>
        <p:spPr>
          <a:xfrm flipH="1">
            <a:off x="445835" y="188640"/>
            <a:ext cx="72000" cy="62646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252" name="Shape 252"/>
          <p:cNvSpPr/>
          <p:nvPr/>
        </p:nvSpPr>
        <p:spPr>
          <a:xfrm>
            <a:off x="683568" y="1606537"/>
            <a:ext cx="8064899" cy="720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253" name="Shape 253"/>
          <p:cNvSpPr/>
          <p:nvPr/>
        </p:nvSpPr>
        <p:spPr>
          <a:xfrm>
            <a:off x="188143" y="188641"/>
            <a:ext cx="144000" cy="6264600"/>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2000">
              <a:srgbClr val="EAF1DD"/>
            </a:gs>
            <a:gs pos="100000">
              <a:srgbClr val="F9FAFD"/>
            </a:gs>
          </a:gsLst>
          <a:lin ang="5400012" scaled="0"/>
        </a:gradFill>
        <a:effectLst/>
      </p:bgPr>
    </p:bg>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827583" y="188641"/>
            <a:ext cx="69129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5F5F5F"/>
              </a:buClr>
              <a:buSzPct val="25000"/>
              <a:buFont typeface="MS Gothic"/>
              <a:buNone/>
            </a:pPr>
            <a:r>
              <a:rPr lang="en-US" sz="8800" b="0" i="0" u="none" strike="noStrike" cap="none" baseline="0">
                <a:solidFill>
                  <a:srgbClr val="5F5F5F"/>
                </a:solidFill>
                <a:latin typeface="Ubuntu"/>
                <a:ea typeface="Ubuntu"/>
                <a:cs typeface="Ubuntu"/>
                <a:sym typeface="Ubuntu"/>
              </a:rPr>
              <a:t>Types</a:t>
            </a:r>
          </a:p>
        </p:txBody>
      </p:sp>
      <p:sp>
        <p:nvSpPr>
          <p:cNvPr id="259" name="Shape 259"/>
          <p:cNvSpPr txBox="1">
            <a:spLocks noGrp="1"/>
          </p:cNvSpPr>
          <p:nvPr>
            <p:ph type="body" idx="1"/>
          </p:nvPr>
        </p:nvSpPr>
        <p:spPr>
          <a:xfrm>
            <a:off x="684708" y="1848246"/>
            <a:ext cx="8136900" cy="4209300"/>
          </a:xfrm>
          <a:prstGeom prst="rect">
            <a:avLst/>
          </a:prstGeom>
          <a:noFill/>
          <a:ln w="9525" cap="flat">
            <a:solidFill>
              <a:schemeClr val="dk1"/>
            </a:solidFill>
            <a:prstDash val="solid"/>
            <a:round/>
            <a:headEnd type="none" w="med" len="med"/>
            <a:tailEnd type="none" w="med" len="med"/>
          </a:ln>
        </p:spPr>
        <p:txBody>
          <a:bodyPr lIns="91425" tIns="45700" rIns="91425" bIns="45700" anchor="t" anchorCtr="0">
            <a:noAutofit/>
          </a:bodyPr>
          <a:lstStyle/>
          <a:p>
            <a:pPr marL="0" lvl="0" indent="0" rtl="0">
              <a:lnSpc>
                <a:spcPct val="115000"/>
              </a:lnSpc>
              <a:spcBef>
                <a:spcPts val="0"/>
              </a:spcBef>
              <a:buClr>
                <a:srgbClr val="000000"/>
              </a:buClr>
              <a:buSzPct val="45833"/>
              <a:buFont typeface="Arial"/>
              <a:buNone/>
            </a:pPr>
            <a:r>
              <a:rPr lang="en-US" sz="2400" b="1">
                <a:solidFill>
                  <a:srgbClr val="000000"/>
                </a:solidFill>
              </a:rPr>
              <a:t>Tool/Debugger Based Implementation</a:t>
            </a:r>
          </a:p>
          <a:p>
            <a:endParaRPr lang="en-US" sz="2400" b="1">
              <a:solidFill>
                <a:srgbClr val="000000"/>
              </a:solidFill>
            </a:endParaRPr>
          </a:p>
          <a:p>
            <a:endParaRPr lang="en-US" sz="2400" b="1">
              <a:solidFill>
                <a:srgbClr val="000000"/>
              </a:solidFill>
            </a:endParaRPr>
          </a:p>
          <a:p>
            <a:endParaRPr lang="en-US" sz="2400" b="1">
              <a:solidFill>
                <a:srgbClr val="000000"/>
              </a:solidFill>
            </a:endParaRPr>
          </a:p>
          <a:p>
            <a:pPr marL="0" lvl="0" indent="0" rtl="0">
              <a:lnSpc>
                <a:spcPct val="115000"/>
              </a:lnSpc>
              <a:spcBef>
                <a:spcPts val="0"/>
              </a:spcBef>
              <a:buNone/>
            </a:pPr>
            <a:r>
              <a:rPr lang="en-US" sz="1800" b="1">
                <a:solidFill>
                  <a:srgbClr val="000000"/>
                </a:solidFill>
              </a:rPr>
              <a:t>PyCharm (2.7 or newer)</a:t>
            </a:r>
          </a:p>
          <a:p>
            <a:endParaRPr lang="en-US" sz="1800" b="1">
              <a:solidFill>
                <a:srgbClr val="000000"/>
              </a:solidFill>
            </a:endParaRPr>
          </a:p>
          <a:p>
            <a:pPr marL="457200" lvl="0" indent="-342900" rtl="0">
              <a:lnSpc>
                <a:spcPct val="115000"/>
              </a:lnSpc>
              <a:spcBef>
                <a:spcPts val="0"/>
              </a:spcBef>
              <a:buClr>
                <a:schemeClr val="dk1"/>
              </a:buClr>
              <a:buSzPct val="100000"/>
              <a:buFont typeface="Calibri"/>
              <a:buChar char="●"/>
            </a:pPr>
            <a:r>
              <a:rPr lang="en-US" sz="1800">
                <a:solidFill>
                  <a:srgbClr val="000000"/>
                </a:solidFill>
              </a:rPr>
              <a:t>Python IDE collects type information at runtime, use it to improve code completion suggestions, code insight, and quick documentation popups</a:t>
            </a:r>
          </a:p>
          <a:p>
            <a:endParaRPr lang="en-US" sz="1800">
              <a:solidFill>
                <a:srgbClr val="000000"/>
              </a:solidFill>
            </a:endParaRPr>
          </a:p>
        </p:txBody>
      </p:sp>
      <p:sp>
        <p:nvSpPr>
          <p:cNvPr id="260" name="Shape 260"/>
          <p:cNvSpPr/>
          <p:nvPr/>
        </p:nvSpPr>
        <p:spPr>
          <a:xfrm>
            <a:off x="323528" y="6597352"/>
            <a:ext cx="8640900" cy="456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261" name="Shape 261"/>
          <p:cNvSpPr/>
          <p:nvPr/>
        </p:nvSpPr>
        <p:spPr>
          <a:xfrm>
            <a:off x="683568" y="6453335"/>
            <a:ext cx="8280899" cy="45600"/>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
        <p:nvSpPr>
          <p:cNvPr id="262" name="Shape 262"/>
          <p:cNvSpPr/>
          <p:nvPr/>
        </p:nvSpPr>
        <p:spPr>
          <a:xfrm>
            <a:off x="7956375" y="188641"/>
            <a:ext cx="1008111" cy="993233"/>
          </a:xfrm>
          <a:prstGeom prst="rect">
            <a:avLst/>
          </a:prstGeom>
          <a:blipFill>
            <a:blip r:embed="rId3"/>
            <a:stretch>
              <a:fillRect/>
            </a:stretch>
          </a:blipFill>
        </p:spPr>
      </p:sp>
      <p:sp>
        <p:nvSpPr>
          <p:cNvPr id="263" name="Shape 263"/>
          <p:cNvSpPr/>
          <p:nvPr/>
        </p:nvSpPr>
        <p:spPr>
          <a:xfrm flipH="1">
            <a:off x="445835" y="188640"/>
            <a:ext cx="72000" cy="62646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264" name="Shape 264"/>
          <p:cNvSpPr/>
          <p:nvPr/>
        </p:nvSpPr>
        <p:spPr>
          <a:xfrm>
            <a:off x="683568" y="1606537"/>
            <a:ext cx="8064899" cy="720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265" name="Shape 265"/>
          <p:cNvSpPr/>
          <p:nvPr/>
        </p:nvSpPr>
        <p:spPr>
          <a:xfrm>
            <a:off x="188143" y="188641"/>
            <a:ext cx="144000" cy="6264600"/>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2000">
              <a:srgbClr val="EAF1DD"/>
            </a:gs>
            <a:gs pos="100000">
              <a:srgbClr val="F9FAFD"/>
            </a:gs>
          </a:gsLst>
          <a:lin ang="5400012" scaled="0"/>
        </a:gradFill>
        <a:effectLst/>
      </p:bgPr>
    </p:bg>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837383" y="188641"/>
            <a:ext cx="69129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5F5F5F"/>
              </a:buClr>
              <a:buSzPct val="25000"/>
              <a:buFont typeface="MS Gothic"/>
              <a:buNone/>
            </a:pPr>
            <a:r>
              <a:rPr lang="en-US" sz="8800" b="0" i="0" u="none" strike="noStrike" cap="none" baseline="0">
                <a:solidFill>
                  <a:srgbClr val="5F5F5F"/>
                </a:solidFill>
                <a:latin typeface="Ubuntu"/>
                <a:ea typeface="Ubuntu"/>
                <a:cs typeface="Ubuntu"/>
                <a:sym typeface="Ubuntu"/>
              </a:rPr>
              <a:t>Types</a:t>
            </a:r>
          </a:p>
        </p:txBody>
      </p:sp>
      <p:sp>
        <p:nvSpPr>
          <p:cNvPr id="271" name="Shape 271"/>
          <p:cNvSpPr txBox="1">
            <a:spLocks noGrp="1"/>
          </p:cNvSpPr>
          <p:nvPr>
            <p:ph type="body" idx="1"/>
          </p:nvPr>
        </p:nvSpPr>
        <p:spPr>
          <a:xfrm>
            <a:off x="684708" y="1848246"/>
            <a:ext cx="8136900" cy="4209300"/>
          </a:xfrm>
          <a:prstGeom prst="rect">
            <a:avLst/>
          </a:prstGeom>
          <a:noFill/>
          <a:ln w="9525" cap="flat">
            <a:solidFill>
              <a:schemeClr val="dk1"/>
            </a:solidFill>
            <a:prstDash val="solid"/>
            <a:round/>
            <a:headEnd type="none" w="med" len="med"/>
            <a:tailEnd type="none" w="med" len="med"/>
          </a:ln>
        </p:spPr>
        <p:txBody>
          <a:bodyPr lIns="91425" tIns="45700" rIns="91425" bIns="45700" anchor="t" anchorCtr="0">
            <a:noAutofit/>
          </a:bodyPr>
          <a:lstStyle/>
          <a:p>
            <a:pPr marL="0" lvl="0" indent="0" rtl="0">
              <a:lnSpc>
                <a:spcPct val="115000"/>
              </a:lnSpc>
              <a:spcBef>
                <a:spcPts val="0"/>
              </a:spcBef>
              <a:buNone/>
            </a:pPr>
            <a:r>
              <a:rPr lang="en-US" sz="2400" b="1">
                <a:solidFill>
                  <a:srgbClr val="000000"/>
                </a:solidFill>
              </a:rPr>
              <a:t>Aggressive Type Inference (ATI)</a:t>
            </a:r>
          </a:p>
          <a:p>
            <a:pPr marL="457200" lvl="0" indent="-349250" rtl="0">
              <a:lnSpc>
                <a:spcPct val="115000"/>
              </a:lnSpc>
              <a:spcBef>
                <a:spcPts val="0"/>
              </a:spcBef>
              <a:buClr>
                <a:schemeClr val="dk1"/>
              </a:buClr>
              <a:buSzPct val="100000"/>
              <a:buFont typeface="Calibri"/>
              <a:buChar char="●"/>
            </a:pPr>
            <a:r>
              <a:rPr lang="en-US" sz="1900">
                <a:solidFill>
                  <a:srgbClr val="000000"/>
                </a:solidFill>
              </a:rPr>
              <a:t>Assumes that in general people do not write dynamically-typed programs even though it is possible.  </a:t>
            </a:r>
          </a:p>
          <a:p>
            <a:endParaRPr lang="en-US" sz="1900">
              <a:solidFill>
                <a:srgbClr val="000000"/>
              </a:solidFill>
            </a:endParaRPr>
          </a:p>
          <a:p>
            <a:pPr marL="457200" lvl="0" indent="-349250" rtl="0">
              <a:lnSpc>
                <a:spcPct val="115000"/>
              </a:lnSpc>
              <a:spcBef>
                <a:spcPts val="0"/>
              </a:spcBef>
              <a:buClr>
                <a:schemeClr val="dk1"/>
              </a:buClr>
              <a:buSzPct val="100000"/>
              <a:buFont typeface="Calibri"/>
              <a:buChar char="●"/>
            </a:pPr>
            <a:r>
              <a:rPr lang="en-US" sz="1900">
                <a:solidFill>
                  <a:srgbClr val="000000"/>
                </a:solidFill>
              </a:rPr>
              <a:t>Programs must be written in such a way that ATI can infer exact types.</a:t>
            </a:r>
          </a:p>
          <a:p>
            <a:endParaRPr lang="en-US" sz="1900">
              <a:solidFill>
                <a:srgbClr val="000000"/>
              </a:solidFill>
            </a:endParaRPr>
          </a:p>
          <a:p>
            <a:pPr marL="457200" lvl="0" indent="-349250" rtl="0">
              <a:lnSpc>
                <a:spcPct val="115000"/>
              </a:lnSpc>
              <a:spcBef>
                <a:spcPts val="0"/>
              </a:spcBef>
              <a:buClr>
                <a:schemeClr val="dk1"/>
              </a:buClr>
              <a:buSzPct val="100000"/>
              <a:buFont typeface="Calibri"/>
              <a:buChar char="●"/>
            </a:pPr>
            <a:r>
              <a:rPr lang="en-US" sz="1900">
                <a:solidFill>
                  <a:srgbClr val="000000"/>
                </a:solidFill>
              </a:rPr>
              <a:t>Input Python program is scanned and parsed. (No semantic checks are performed)</a:t>
            </a:r>
          </a:p>
          <a:p>
            <a:pPr marL="1371600" lvl="1" indent="-304800" rtl="0">
              <a:lnSpc>
                <a:spcPct val="115000"/>
              </a:lnSpc>
              <a:spcBef>
                <a:spcPts val="0"/>
              </a:spcBef>
              <a:buClr>
                <a:schemeClr val="dk1"/>
              </a:buClr>
              <a:buSzPct val="63157"/>
              <a:buFont typeface="Calibri"/>
              <a:buChar char="○"/>
            </a:pPr>
            <a:r>
              <a:rPr lang="en-US" sz="1900">
                <a:solidFill>
                  <a:srgbClr val="000000"/>
                </a:solidFill>
              </a:rPr>
              <a:t>All information relevant distilled into summary and saved.</a:t>
            </a:r>
          </a:p>
          <a:p>
            <a:endParaRPr lang="en-US" sz="1900">
              <a:solidFill>
                <a:srgbClr val="000000"/>
              </a:solidFill>
            </a:endParaRPr>
          </a:p>
          <a:p>
            <a:pPr marL="457200" lvl="0" indent="-349250" rtl="0">
              <a:lnSpc>
                <a:spcPct val="115000"/>
              </a:lnSpc>
              <a:spcBef>
                <a:spcPts val="0"/>
              </a:spcBef>
              <a:buClr>
                <a:schemeClr val="dk1"/>
              </a:buClr>
              <a:buSzPct val="100000"/>
              <a:buFont typeface="Calibri"/>
              <a:buChar char="●"/>
            </a:pPr>
            <a:r>
              <a:rPr lang="en-US" sz="1900">
                <a:solidFill>
                  <a:srgbClr val="000000"/>
                </a:solidFill>
              </a:rPr>
              <a:t>The summary information is repeatedly examined in order to propagate type information.</a:t>
            </a:r>
          </a:p>
          <a:p>
            <a:endParaRPr lang="en-US" sz="1900">
              <a:solidFill>
                <a:srgbClr val="000000"/>
              </a:solidFill>
            </a:endParaRPr>
          </a:p>
        </p:txBody>
      </p:sp>
      <p:sp>
        <p:nvSpPr>
          <p:cNvPr id="272" name="Shape 272"/>
          <p:cNvSpPr/>
          <p:nvPr/>
        </p:nvSpPr>
        <p:spPr>
          <a:xfrm>
            <a:off x="323528" y="6597352"/>
            <a:ext cx="8640900" cy="456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273" name="Shape 273"/>
          <p:cNvSpPr/>
          <p:nvPr/>
        </p:nvSpPr>
        <p:spPr>
          <a:xfrm>
            <a:off x="683568" y="6453335"/>
            <a:ext cx="8280899" cy="45600"/>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
        <p:nvSpPr>
          <p:cNvPr id="274" name="Shape 274"/>
          <p:cNvSpPr/>
          <p:nvPr/>
        </p:nvSpPr>
        <p:spPr>
          <a:xfrm>
            <a:off x="7956375" y="188641"/>
            <a:ext cx="1008111" cy="993233"/>
          </a:xfrm>
          <a:prstGeom prst="rect">
            <a:avLst/>
          </a:prstGeom>
          <a:blipFill>
            <a:blip r:embed="rId3"/>
            <a:stretch>
              <a:fillRect/>
            </a:stretch>
          </a:blipFill>
        </p:spPr>
      </p:sp>
      <p:sp>
        <p:nvSpPr>
          <p:cNvPr id="275" name="Shape 275"/>
          <p:cNvSpPr/>
          <p:nvPr/>
        </p:nvSpPr>
        <p:spPr>
          <a:xfrm flipH="1">
            <a:off x="445835" y="188640"/>
            <a:ext cx="72000" cy="62646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276" name="Shape 276"/>
          <p:cNvSpPr/>
          <p:nvPr/>
        </p:nvSpPr>
        <p:spPr>
          <a:xfrm>
            <a:off x="683568" y="1606537"/>
            <a:ext cx="8064899" cy="720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277" name="Shape 277"/>
          <p:cNvSpPr/>
          <p:nvPr/>
        </p:nvSpPr>
        <p:spPr>
          <a:xfrm>
            <a:off x="188143" y="188641"/>
            <a:ext cx="144000" cy="6264600"/>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2000">
              <a:srgbClr val="EAF1DD"/>
            </a:gs>
            <a:gs pos="100000">
              <a:srgbClr val="F9FAFD"/>
            </a:gs>
          </a:gsLst>
          <a:lin ang="5400012" scaled="0"/>
        </a:gradFill>
        <a:effectLst/>
      </p:bgPr>
    </p:bg>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827583" y="188641"/>
            <a:ext cx="69129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5F5F5F"/>
              </a:buClr>
              <a:buSzPct val="25000"/>
              <a:buFont typeface="MS Gothic"/>
              <a:buNone/>
            </a:pPr>
            <a:r>
              <a:rPr lang="en-US" sz="8800" b="0" i="0" u="none" strike="noStrike" cap="none" baseline="0">
                <a:solidFill>
                  <a:srgbClr val="5F5F5F"/>
                </a:solidFill>
                <a:latin typeface="Ubuntu"/>
                <a:ea typeface="Ubuntu"/>
                <a:cs typeface="Ubuntu"/>
                <a:sym typeface="Ubuntu"/>
              </a:rPr>
              <a:t>Types</a:t>
            </a:r>
          </a:p>
        </p:txBody>
      </p:sp>
      <p:sp>
        <p:nvSpPr>
          <p:cNvPr id="283" name="Shape 283"/>
          <p:cNvSpPr txBox="1">
            <a:spLocks noGrp="1"/>
          </p:cNvSpPr>
          <p:nvPr>
            <p:ph type="body" idx="1"/>
          </p:nvPr>
        </p:nvSpPr>
        <p:spPr>
          <a:xfrm>
            <a:off x="684700" y="1848250"/>
            <a:ext cx="8136900" cy="4351500"/>
          </a:xfrm>
          <a:prstGeom prst="rect">
            <a:avLst/>
          </a:prstGeom>
          <a:noFill/>
          <a:ln w="9525" cap="flat">
            <a:solidFill>
              <a:schemeClr val="dk1"/>
            </a:solidFill>
            <a:prstDash val="solid"/>
            <a:round/>
            <a:headEnd type="none" w="med" len="med"/>
            <a:tailEnd type="none" w="med" len="med"/>
          </a:ln>
        </p:spPr>
        <p:txBody>
          <a:bodyPr lIns="91425" tIns="45700" rIns="91425" bIns="45700" anchor="t" anchorCtr="0">
            <a:noAutofit/>
          </a:bodyPr>
          <a:lstStyle/>
          <a:p>
            <a:pPr marL="0" lvl="0" indent="0" rtl="0">
              <a:lnSpc>
                <a:spcPct val="115000"/>
              </a:lnSpc>
              <a:spcBef>
                <a:spcPts val="0"/>
              </a:spcBef>
              <a:buNone/>
            </a:pPr>
            <a:r>
              <a:rPr lang="en-US" sz="2400" b="1">
                <a:solidFill>
                  <a:srgbClr val="000000"/>
                </a:solidFill>
              </a:rPr>
              <a:t>Benefits of Type Inference</a:t>
            </a:r>
          </a:p>
          <a:p>
            <a:pPr marL="457200" lvl="0" indent="-304800" rtl="0">
              <a:lnSpc>
                <a:spcPct val="115000"/>
              </a:lnSpc>
              <a:spcBef>
                <a:spcPts val="0"/>
              </a:spcBef>
              <a:buClr>
                <a:srgbClr val="000000"/>
              </a:buClr>
              <a:buSzPct val="66666"/>
              <a:buFont typeface="Calibri"/>
              <a:buChar char="●"/>
            </a:pPr>
            <a:r>
              <a:rPr lang="en-US" sz="1800">
                <a:solidFill>
                  <a:srgbClr val="000000"/>
                </a:solidFill>
              </a:rPr>
              <a:t>Used to check that illegal operations do not occur between disparate values</a:t>
            </a:r>
          </a:p>
          <a:p>
            <a:pPr marL="457200" lvl="0" indent="-304800" rtl="0">
              <a:lnSpc>
                <a:spcPct val="115000"/>
              </a:lnSpc>
              <a:spcBef>
                <a:spcPts val="0"/>
              </a:spcBef>
              <a:buClr>
                <a:srgbClr val="000000"/>
              </a:buClr>
              <a:buSzPct val="66666"/>
              <a:buFont typeface="Calibri"/>
              <a:buChar char="●"/>
            </a:pPr>
            <a:r>
              <a:rPr lang="en-US" sz="1800">
                <a:solidFill>
                  <a:srgbClr val="000000"/>
                </a:solidFill>
              </a:rPr>
              <a:t>Type information can also be used to improve performance, such as identifying integers and performing integral math at the assembly level</a:t>
            </a:r>
          </a:p>
          <a:p>
            <a:pPr marL="457200" lvl="0" indent="-304800" rtl="0">
              <a:lnSpc>
                <a:spcPct val="115000"/>
              </a:lnSpc>
              <a:spcBef>
                <a:spcPts val="0"/>
              </a:spcBef>
              <a:buClr>
                <a:srgbClr val="000000"/>
              </a:buClr>
              <a:buSzPct val="66666"/>
              <a:buFont typeface="Calibri"/>
              <a:buChar char="●"/>
            </a:pPr>
            <a:r>
              <a:rPr lang="en-US" sz="1800">
                <a:solidFill>
                  <a:srgbClr val="000000"/>
                </a:solidFill>
              </a:rPr>
              <a:t>Gives beneﬁts of type information at compile-time without the programming overhead</a:t>
            </a:r>
          </a:p>
          <a:p>
            <a:pPr marL="457200" lvl="0" indent="-304800" rtl="0">
              <a:lnSpc>
                <a:spcPct val="115000"/>
              </a:lnSpc>
              <a:spcBef>
                <a:spcPts val="0"/>
              </a:spcBef>
              <a:buClr>
                <a:srgbClr val="000000"/>
              </a:buClr>
              <a:buSzPct val="66666"/>
              <a:buFont typeface="Calibri"/>
              <a:buChar char="●"/>
            </a:pPr>
            <a:r>
              <a:rPr lang="en-US" sz="1800">
                <a:solidFill>
                  <a:srgbClr val="000000"/>
                </a:solidFill>
              </a:rPr>
              <a:t>Allow for early error detection making code optimization and certification easier</a:t>
            </a:r>
          </a:p>
          <a:p>
            <a:pPr marL="457200" lvl="0" indent="-304800" rtl="0">
              <a:lnSpc>
                <a:spcPct val="115000"/>
              </a:lnSpc>
              <a:spcBef>
                <a:spcPts val="0"/>
              </a:spcBef>
              <a:buClr>
                <a:srgbClr val="000000"/>
              </a:buClr>
              <a:buSzPct val="66666"/>
              <a:buFont typeface="Arial"/>
              <a:buChar char="●"/>
            </a:pPr>
            <a:r>
              <a:rPr lang="en-US" sz="1800">
                <a:solidFill>
                  <a:srgbClr val="000000"/>
                </a:solidFill>
              </a:rPr>
              <a:t>Some cons include:</a:t>
            </a:r>
          </a:p>
          <a:p>
            <a:pPr marL="914400" lvl="1" indent="-330200" rtl="0">
              <a:lnSpc>
                <a:spcPct val="115000"/>
              </a:lnSpc>
              <a:spcBef>
                <a:spcPts val="0"/>
              </a:spcBef>
              <a:buClr>
                <a:srgbClr val="000000"/>
              </a:buClr>
              <a:buSzPct val="100000"/>
              <a:buFont typeface="Arial"/>
              <a:buChar char="○"/>
            </a:pPr>
            <a:r>
              <a:rPr lang="en-US" sz="1600">
                <a:solidFill>
                  <a:srgbClr val="000000"/>
                </a:solidFill>
              </a:rPr>
              <a:t>Very difficult to implement an accurate and robust type inference for Python and requires a high level of sophistication if the language is to remain unchanged</a:t>
            </a:r>
          </a:p>
          <a:p>
            <a:pPr marL="914400" lvl="1" indent="-330200" rtl="0">
              <a:lnSpc>
                <a:spcPct val="115000"/>
              </a:lnSpc>
              <a:spcBef>
                <a:spcPts val="0"/>
              </a:spcBef>
              <a:buClr>
                <a:srgbClr val="000000"/>
              </a:buClr>
              <a:buSzPct val="100000"/>
              <a:buFont typeface="Arial"/>
              <a:buChar char="○"/>
            </a:pPr>
            <a:r>
              <a:rPr lang="en-US" sz="1600">
                <a:solidFill>
                  <a:srgbClr val="000000"/>
                </a:solidFill>
              </a:rPr>
              <a:t>Critics believe that the benefits of its dynamic type assignment are not worth the difficulty and compromises the flexibility of Python as a programming language</a:t>
            </a:r>
          </a:p>
          <a:p>
            <a:endParaRPr lang="en-US" sz="1600">
              <a:solidFill>
                <a:srgbClr val="000000"/>
              </a:solidFill>
            </a:endParaRPr>
          </a:p>
        </p:txBody>
      </p:sp>
      <p:sp>
        <p:nvSpPr>
          <p:cNvPr id="284" name="Shape 284"/>
          <p:cNvSpPr/>
          <p:nvPr/>
        </p:nvSpPr>
        <p:spPr>
          <a:xfrm>
            <a:off x="323528" y="6597352"/>
            <a:ext cx="8640900" cy="456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285" name="Shape 285"/>
          <p:cNvSpPr/>
          <p:nvPr/>
        </p:nvSpPr>
        <p:spPr>
          <a:xfrm>
            <a:off x="683568" y="6453335"/>
            <a:ext cx="8280899" cy="45600"/>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
        <p:nvSpPr>
          <p:cNvPr id="286" name="Shape 286"/>
          <p:cNvSpPr/>
          <p:nvPr/>
        </p:nvSpPr>
        <p:spPr>
          <a:xfrm>
            <a:off x="7956375" y="188641"/>
            <a:ext cx="1008111" cy="993233"/>
          </a:xfrm>
          <a:prstGeom prst="rect">
            <a:avLst/>
          </a:prstGeom>
          <a:blipFill>
            <a:blip r:embed="rId3"/>
            <a:stretch>
              <a:fillRect/>
            </a:stretch>
          </a:blipFill>
        </p:spPr>
      </p:sp>
      <p:sp>
        <p:nvSpPr>
          <p:cNvPr id="287" name="Shape 287"/>
          <p:cNvSpPr/>
          <p:nvPr/>
        </p:nvSpPr>
        <p:spPr>
          <a:xfrm flipH="1">
            <a:off x="445835" y="188640"/>
            <a:ext cx="72000" cy="62646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288" name="Shape 288"/>
          <p:cNvSpPr/>
          <p:nvPr/>
        </p:nvSpPr>
        <p:spPr>
          <a:xfrm>
            <a:off x="683568" y="1606537"/>
            <a:ext cx="8064899" cy="720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289" name="Shape 289"/>
          <p:cNvSpPr/>
          <p:nvPr/>
        </p:nvSpPr>
        <p:spPr>
          <a:xfrm>
            <a:off x="188143" y="188641"/>
            <a:ext cx="144000" cy="6264600"/>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2000">
              <a:srgbClr val="EAF1DD"/>
            </a:gs>
            <a:gs pos="100000">
              <a:srgbClr val="F9FAFD"/>
            </a:gs>
          </a:gsLst>
          <a:lin ang="5400012" scaled="0"/>
        </a:gradFill>
        <a:effectLst/>
      </p:bgPr>
    </p:bg>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827583" y="188641"/>
            <a:ext cx="69129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5F5F5F"/>
              </a:buClr>
              <a:buSzPct val="25000"/>
              <a:buFont typeface="MS Gothic"/>
              <a:buNone/>
            </a:pPr>
            <a:r>
              <a:rPr lang="en-US" sz="8800" b="0" i="0" u="none" strike="noStrike" cap="none" baseline="0">
                <a:solidFill>
                  <a:srgbClr val="5F5F5F"/>
                </a:solidFill>
                <a:latin typeface="Ubuntu"/>
                <a:ea typeface="Ubuntu"/>
                <a:cs typeface="Ubuntu"/>
                <a:sym typeface="Ubuntu"/>
              </a:rPr>
              <a:t>Summary</a:t>
            </a:r>
          </a:p>
        </p:txBody>
      </p:sp>
      <p:sp>
        <p:nvSpPr>
          <p:cNvPr id="295" name="Shape 295"/>
          <p:cNvSpPr txBox="1">
            <a:spLocks noGrp="1"/>
          </p:cNvSpPr>
          <p:nvPr>
            <p:ph type="body" idx="1"/>
          </p:nvPr>
        </p:nvSpPr>
        <p:spPr>
          <a:xfrm>
            <a:off x="684708" y="1848246"/>
            <a:ext cx="8136900" cy="4209300"/>
          </a:xfrm>
          <a:prstGeom prst="rect">
            <a:avLst/>
          </a:prstGeom>
          <a:noFill/>
          <a:ln w="9525" cap="flat">
            <a:solidFill>
              <a:schemeClr val="dk1"/>
            </a:solidFill>
            <a:prstDash val="solid"/>
            <a:round/>
            <a:headEnd type="none" w="med" len="med"/>
            <a:tailEnd type="none" w="med" len="med"/>
          </a:ln>
        </p:spPr>
        <p:txBody>
          <a:bodyPr lIns="91425" tIns="45700" rIns="91425" bIns="45700" anchor="t" anchorCtr="0">
            <a:noAutofit/>
          </a:bodyPr>
          <a:lstStyle/>
          <a:p>
            <a:pPr marL="457200" lvl="0" indent="-342900" rtl="0">
              <a:lnSpc>
                <a:spcPct val="115000"/>
              </a:lnSpc>
              <a:spcBef>
                <a:spcPts val="0"/>
              </a:spcBef>
              <a:buClr>
                <a:schemeClr val="dk1"/>
              </a:buClr>
              <a:buSzPct val="100000"/>
              <a:buFont typeface="Calibri"/>
              <a:buChar char="●"/>
            </a:pPr>
            <a:r>
              <a:rPr lang="en-US" sz="1800">
                <a:solidFill>
                  <a:srgbClr val="000000"/>
                </a:solidFill>
              </a:rPr>
              <a:t>Python’s grammar because of its high level of abstraction, relative simplicity, and features such as dynamic type assignment allow its programmers to quickly develop complex programs</a:t>
            </a:r>
          </a:p>
          <a:p>
            <a:pPr marL="457200" lvl="0" indent="-342900" rtl="0">
              <a:lnSpc>
                <a:spcPct val="115000"/>
              </a:lnSpc>
              <a:spcBef>
                <a:spcPts val="0"/>
              </a:spcBef>
              <a:buClr>
                <a:schemeClr val="dk1"/>
              </a:buClr>
              <a:buSzPct val="100000"/>
              <a:buFont typeface="Calibri"/>
              <a:buChar char="●"/>
            </a:pPr>
            <a:r>
              <a:rPr lang="en-US" sz="1800">
                <a:solidFill>
                  <a:srgbClr val="000000"/>
                </a:solidFill>
              </a:rPr>
              <a:t>Python normally uses an interpreter written in C to interpret the bytecode that results from a python program. Other implementations, such as PyPy use a custom interpreter or compiler to run Python programs. </a:t>
            </a:r>
          </a:p>
          <a:p>
            <a:pPr marL="457200" lvl="0" indent="-342900" rtl="0">
              <a:lnSpc>
                <a:spcPct val="115000"/>
              </a:lnSpc>
              <a:spcBef>
                <a:spcPts val="0"/>
              </a:spcBef>
              <a:buClr>
                <a:schemeClr val="dk1"/>
              </a:buClr>
              <a:buSzPct val="100000"/>
              <a:buFont typeface="Calibri"/>
              <a:buChar char="●"/>
            </a:pPr>
            <a:r>
              <a:rPr lang="en-US" sz="1800">
                <a:solidFill>
                  <a:srgbClr val="000000"/>
                </a:solidFill>
              </a:rPr>
              <a:t>Python’s history takes many pieces from imperative languages such as C, Algol 68, and ABC. It has become a very popular language designed to be extendable, embeddable and evolvable, while still being very easy to read and write.</a:t>
            </a:r>
          </a:p>
          <a:p>
            <a:pPr marL="457200" lvl="0" indent="-342900" rtl="0">
              <a:lnSpc>
                <a:spcPct val="115000"/>
              </a:lnSpc>
              <a:spcBef>
                <a:spcPts val="0"/>
              </a:spcBef>
              <a:buClr>
                <a:srgbClr val="000000"/>
              </a:buClr>
              <a:buSzPct val="100000"/>
              <a:buFont typeface="Calibri"/>
              <a:buChar char="●"/>
            </a:pPr>
            <a:r>
              <a:rPr lang="en-US" sz="1800">
                <a:solidFill>
                  <a:srgbClr val="000000"/>
                </a:solidFill>
              </a:rPr>
              <a:t>Some new implementations have been developed to address Python’s dynamic typing. These include compiler and debugger based implementations of the solution.</a:t>
            </a:r>
          </a:p>
          <a:p>
            <a:endParaRPr lang="en-US" sz="1800">
              <a:solidFill>
                <a:srgbClr val="000000"/>
              </a:solidFill>
            </a:endParaRPr>
          </a:p>
          <a:p>
            <a:endParaRPr lang="en-US" sz="1800">
              <a:solidFill>
                <a:srgbClr val="000000"/>
              </a:solidFill>
            </a:endParaRPr>
          </a:p>
          <a:p>
            <a:endParaRPr lang="en-US" sz="1800">
              <a:solidFill>
                <a:srgbClr val="000000"/>
              </a:solidFill>
            </a:endParaRPr>
          </a:p>
        </p:txBody>
      </p:sp>
      <p:sp>
        <p:nvSpPr>
          <p:cNvPr id="296" name="Shape 296"/>
          <p:cNvSpPr/>
          <p:nvPr/>
        </p:nvSpPr>
        <p:spPr>
          <a:xfrm>
            <a:off x="323528" y="6597352"/>
            <a:ext cx="8640900" cy="456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297" name="Shape 297"/>
          <p:cNvSpPr/>
          <p:nvPr/>
        </p:nvSpPr>
        <p:spPr>
          <a:xfrm>
            <a:off x="683568" y="6453335"/>
            <a:ext cx="8280899" cy="45600"/>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
        <p:nvSpPr>
          <p:cNvPr id="298" name="Shape 298"/>
          <p:cNvSpPr/>
          <p:nvPr/>
        </p:nvSpPr>
        <p:spPr>
          <a:xfrm>
            <a:off x="7956375" y="188641"/>
            <a:ext cx="1008111" cy="993233"/>
          </a:xfrm>
          <a:prstGeom prst="rect">
            <a:avLst/>
          </a:prstGeom>
          <a:blipFill>
            <a:blip r:embed="rId3"/>
            <a:stretch>
              <a:fillRect/>
            </a:stretch>
          </a:blipFill>
        </p:spPr>
      </p:sp>
      <p:sp>
        <p:nvSpPr>
          <p:cNvPr id="299" name="Shape 299"/>
          <p:cNvSpPr/>
          <p:nvPr/>
        </p:nvSpPr>
        <p:spPr>
          <a:xfrm flipH="1">
            <a:off x="445835" y="188640"/>
            <a:ext cx="72000" cy="62646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300" name="Shape 300"/>
          <p:cNvSpPr/>
          <p:nvPr/>
        </p:nvSpPr>
        <p:spPr>
          <a:xfrm>
            <a:off x="683568" y="1606537"/>
            <a:ext cx="8064899" cy="720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301" name="Shape 301"/>
          <p:cNvSpPr/>
          <p:nvPr/>
        </p:nvSpPr>
        <p:spPr>
          <a:xfrm>
            <a:off x="188143" y="188641"/>
            <a:ext cx="144000" cy="6264600"/>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2000">
              <a:srgbClr val="EAF1DD"/>
            </a:gs>
            <a:gs pos="100000">
              <a:srgbClr val="F9FAFD"/>
            </a:gs>
          </a:gsLst>
          <a:lin ang="5400012" scaled="0"/>
        </a:gradFill>
        <a:effectLst/>
      </p:bgPr>
    </p:bg>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1187533" y="3020041"/>
            <a:ext cx="69129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5F5F5F"/>
              </a:buClr>
              <a:buSzPct val="25000"/>
              <a:buFont typeface="MS Gothic"/>
              <a:buNone/>
            </a:pPr>
            <a:r>
              <a:rPr lang="en-US" sz="8800">
                <a:solidFill>
                  <a:srgbClr val="5F5F5F"/>
                </a:solidFill>
                <a:latin typeface="Ubuntu"/>
                <a:ea typeface="Ubuntu"/>
                <a:cs typeface="Ubuntu"/>
                <a:sym typeface="Ubuntu"/>
              </a:rPr>
              <a:t>Questions?</a:t>
            </a:r>
          </a:p>
        </p:txBody>
      </p:sp>
      <p:sp>
        <p:nvSpPr>
          <p:cNvPr id="307" name="Shape 307"/>
          <p:cNvSpPr/>
          <p:nvPr/>
        </p:nvSpPr>
        <p:spPr>
          <a:xfrm>
            <a:off x="323528" y="6597352"/>
            <a:ext cx="8640900" cy="456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308" name="Shape 308"/>
          <p:cNvSpPr/>
          <p:nvPr/>
        </p:nvSpPr>
        <p:spPr>
          <a:xfrm>
            <a:off x="683568" y="6453335"/>
            <a:ext cx="8280899" cy="45600"/>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
        <p:nvSpPr>
          <p:cNvPr id="309" name="Shape 309"/>
          <p:cNvSpPr/>
          <p:nvPr/>
        </p:nvSpPr>
        <p:spPr>
          <a:xfrm flipH="1">
            <a:off x="445835" y="188640"/>
            <a:ext cx="72000" cy="62646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310" name="Shape 310"/>
          <p:cNvSpPr/>
          <p:nvPr/>
        </p:nvSpPr>
        <p:spPr>
          <a:xfrm>
            <a:off x="683568" y="1606537"/>
            <a:ext cx="8064899" cy="720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311" name="Shape 311"/>
          <p:cNvSpPr/>
          <p:nvPr/>
        </p:nvSpPr>
        <p:spPr>
          <a:xfrm>
            <a:off x="188143" y="188641"/>
            <a:ext cx="144000" cy="6264600"/>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
        <p:nvSpPr>
          <p:cNvPr id="312" name="Shape 312"/>
          <p:cNvSpPr/>
          <p:nvPr/>
        </p:nvSpPr>
        <p:spPr>
          <a:xfrm>
            <a:off x="1431601" y="69751"/>
            <a:ext cx="5724200" cy="1778500"/>
          </a:xfrm>
          <a:prstGeom prst="rect">
            <a:avLst/>
          </a:prstGeom>
          <a:blipFill>
            <a:blip r:embed="rId3"/>
            <a:stretch>
              <a:fillRect/>
            </a:stretch>
          </a:blipFill>
        </p:spPr>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2000">
              <a:srgbClr val="EAF1DD"/>
            </a:gs>
            <a:gs pos="100000">
              <a:srgbClr val="F9FAFD"/>
            </a:gs>
          </a:gsLst>
          <a:lin ang="5400000" scaled="0"/>
        </a:gradFill>
        <a:effectLst/>
      </p:bgPr>
    </p:bg>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27583" y="188641"/>
            <a:ext cx="6912767"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5F5F5F"/>
              </a:buClr>
              <a:buSzPct val="25000"/>
              <a:buFont typeface="MS Gothic"/>
              <a:buNone/>
            </a:pPr>
            <a:r>
              <a:rPr lang="en-US" sz="8800" b="0" i="0" u="none" strike="noStrike" cap="none" baseline="0">
                <a:solidFill>
                  <a:srgbClr val="5F5F5F"/>
                </a:solidFill>
                <a:latin typeface="Ubuntu"/>
                <a:ea typeface="Ubuntu"/>
                <a:cs typeface="Ubuntu"/>
                <a:sym typeface="Ubuntu"/>
              </a:rPr>
              <a:t>Grammar</a:t>
            </a:r>
          </a:p>
        </p:txBody>
      </p:sp>
      <p:sp>
        <p:nvSpPr>
          <p:cNvPr id="97" name="Shape 97"/>
          <p:cNvSpPr txBox="1">
            <a:spLocks noGrp="1"/>
          </p:cNvSpPr>
          <p:nvPr>
            <p:ph type="body" idx="1"/>
          </p:nvPr>
        </p:nvSpPr>
        <p:spPr>
          <a:xfrm>
            <a:off x="684708" y="1848246"/>
            <a:ext cx="8136903" cy="4209331"/>
          </a:xfrm>
          <a:prstGeom prst="rect">
            <a:avLst/>
          </a:prstGeom>
          <a:noFill/>
          <a:ln w="9525" cap="flat">
            <a:solidFill>
              <a:schemeClr val="dk1"/>
            </a:solidFill>
            <a:prstDash val="solid"/>
            <a:round/>
            <a:headEnd type="none" w="med" len="med"/>
            <a:tailEnd type="none" w="med" len="med"/>
          </a:ln>
        </p:spPr>
        <p:txBody>
          <a:bodyPr lIns="91425" tIns="45700" rIns="91425" bIns="45700" anchor="t" anchorCtr="0">
            <a:noAutofit/>
          </a:bodyPr>
          <a:lstStyle/>
          <a:p>
            <a:pPr marL="457200" lvl="0" indent="-342900" rtl="0">
              <a:lnSpc>
                <a:spcPct val="115000"/>
              </a:lnSpc>
              <a:spcBef>
                <a:spcPts val="0"/>
              </a:spcBef>
              <a:buClr>
                <a:schemeClr val="dk1"/>
              </a:buClr>
              <a:buSzPct val="100000"/>
              <a:buFont typeface="Calibri"/>
              <a:buChar char="●"/>
            </a:pPr>
            <a:r>
              <a:rPr lang="en-US" sz="1800">
                <a:solidFill>
                  <a:srgbClr val="000000"/>
                </a:solidFill>
              </a:rPr>
              <a:t>
Python's grammar, along with its types, allow for programmers to make easy to  read and are generally shorter overall programs</a:t>
            </a:r>
          </a:p>
          <a:p>
            <a:pPr marL="914400" lvl="1" indent="-342900" rtl="0">
              <a:lnSpc>
                <a:spcPct val="115000"/>
              </a:lnSpc>
              <a:spcBef>
                <a:spcPts val="0"/>
              </a:spcBef>
              <a:buClr>
                <a:srgbClr val="000000"/>
              </a:buClr>
              <a:buSzPct val="100000"/>
              <a:buFont typeface="Calibri"/>
              <a:buChar char="○"/>
            </a:pPr>
            <a:r>
              <a:rPr lang="en-US" sz="1800">
                <a:solidFill>
                  <a:srgbClr val="000000"/>
                </a:solidFill>
              </a:rPr>
              <a:t>use of indentations as opposed to braces</a:t>
            </a:r>
          </a:p>
          <a:p>
            <a:pPr marL="914400" lvl="1" indent="-342900" rtl="0">
              <a:lnSpc>
                <a:spcPct val="115000"/>
              </a:lnSpc>
              <a:spcBef>
                <a:spcPts val="0"/>
              </a:spcBef>
              <a:buClr>
                <a:srgbClr val="000000"/>
              </a:buClr>
              <a:buSzPct val="100000"/>
              <a:buFont typeface="Calibri"/>
              <a:buChar char="○"/>
            </a:pPr>
            <a:r>
              <a:rPr lang="en-US" sz="1800">
                <a:solidFill>
                  <a:srgbClr val="000000"/>
                </a:solidFill>
              </a:rPr>
              <a:t>no type declarations &amp; dynamic type assignment</a:t>
            </a:r>
          </a:p>
          <a:p>
            <a:endParaRPr lang="en-US" sz="1800">
              <a:solidFill>
                <a:srgbClr val="000000"/>
              </a:solidFill>
            </a:endParaRPr>
          </a:p>
          <a:p>
            <a:pPr marL="457200" lvl="0" indent="-342900" rtl="0">
              <a:lnSpc>
                <a:spcPct val="115000"/>
              </a:lnSpc>
              <a:spcBef>
                <a:spcPts val="0"/>
              </a:spcBef>
              <a:buClr>
                <a:schemeClr val="dk1"/>
              </a:buClr>
              <a:buSzPct val="100000"/>
              <a:buFont typeface="Calibri"/>
              <a:buChar char="●"/>
            </a:pPr>
            <a:r>
              <a:rPr lang="en-US" sz="1800">
                <a:solidFill>
                  <a:srgbClr val="000000"/>
                </a:solidFill>
              </a:rPr>
              <a:t>While most features in Python can be reproduced in other languages, it is Python’s ease of use and power that make it stand out</a:t>
            </a:r>
          </a:p>
          <a:p>
            <a:endParaRPr lang="en-US" sz="1800">
              <a:solidFill>
                <a:srgbClr val="000000"/>
              </a:solidFill>
            </a:endParaRPr>
          </a:p>
          <a:p>
            <a:pPr marL="457200" lvl="0" indent="-342900" rtl="0">
              <a:lnSpc>
                <a:spcPct val="115000"/>
              </a:lnSpc>
              <a:spcBef>
                <a:spcPts val="0"/>
              </a:spcBef>
              <a:buClr>
                <a:srgbClr val="000000"/>
              </a:buClr>
              <a:buSzPct val="100000"/>
              <a:buFont typeface="Calibri"/>
              <a:buChar char="●"/>
            </a:pPr>
            <a:r>
              <a:rPr lang="en-US" sz="1800">
                <a:solidFill>
                  <a:srgbClr val="000000"/>
                </a:solidFill>
              </a:rPr>
              <a:t>Because of the fact that it is interpreted and easy to read and understand complex programs are generally quickly developed</a:t>
            </a:r>
          </a:p>
        </p:txBody>
      </p:sp>
      <p:sp>
        <p:nvSpPr>
          <p:cNvPr id="98" name="Shape 98"/>
          <p:cNvSpPr/>
          <p:nvPr/>
        </p:nvSpPr>
        <p:spPr>
          <a:xfrm>
            <a:off x="323528" y="6597352"/>
            <a:ext cx="8640960" cy="45718"/>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99" name="Shape 99"/>
          <p:cNvSpPr/>
          <p:nvPr/>
        </p:nvSpPr>
        <p:spPr>
          <a:xfrm>
            <a:off x="683568" y="6453335"/>
            <a:ext cx="8280919" cy="45718"/>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
        <p:nvSpPr>
          <p:cNvPr id="100" name="Shape 100"/>
          <p:cNvSpPr/>
          <p:nvPr/>
        </p:nvSpPr>
        <p:spPr>
          <a:xfrm>
            <a:off x="7956375" y="188641"/>
            <a:ext cx="1008111" cy="993232"/>
          </a:xfrm>
          <a:prstGeom prst="rect">
            <a:avLst/>
          </a:prstGeom>
          <a:blipFill>
            <a:blip r:embed="rId3"/>
            <a:stretch>
              <a:fillRect/>
            </a:stretch>
          </a:blipFill>
        </p:spPr>
      </p:sp>
      <p:sp>
        <p:nvSpPr>
          <p:cNvPr id="101" name="Shape 101"/>
          <p:cNvSpPr/>
          <p:nvPr/>
        </p:nvSpPr>
        <p:spPr>
          <a:xfrm flipH="1">
            <a:off x="445827" y="188640"/>
            <a:ext cx="72008" cy="6264696"/>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102" name="Shape 102"/>
          <p:cNvSpPr/>
          <p:nvPr/>
        </p:nvSpPr>
        <p:spPr>
          <a:xfrm>
            <a:off x="683568" y="1606537"/>
            <a:ext cx="8064896" cy="72008"/>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103" name="Shape 103"/>
          <p:cNvSpPr/>
          <p:nvPr/>
        </p:nvSpPr>
        <p:spPr>
          <a:xfrm>
            <a:off x="188143" y="188641"/>
            <a:ext cx="144016" cy="6264696"/>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2000">
              <a:srgbClr val="EAF1DD"/>
            </a:gs>
            <a:gs pos="100000">
              <a:srgbClr val="F9FAFD"/>
            </a:gs>
          </a:gsLst>
          <a:lin ang="5400000" scaled="0"/>
        </a:gradFill>
        <a:effectLst/>
      </p:bgPr>
    </p:bg>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847183" y="165466"/>
            <a:ext cx="69129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5F5F5F"/>
              </a:buClr>
              <a:buSzPct val="25000"/>
              <a:buFont typeface="MS Gothic"/>
              <a:buNone/>
            </a:pPr>
            <a:r>
              <a:rPr lang="en-US" sz="6000">
                <a:solidFill>
                  <a:srgbClr val="5F5F5F"/>
                </a:solidFill>
                <a:latin typeface="Ubuntu"/>
                <a:ea typeface="Ubuntu"/>
                <a:cs typeface="Ubuntu"/>
                <a:sym typeface="Ubuntu"/>
              </a:rPr>
              <a:t>Compiler Creation</a:t>
            </a:r>
          </a:p>
        </p:txBody>
      </p:sp>
      <p:sp>
        <p:nvSpPr>
          <p:cNvPr id="109" name="Shape 109"/>
          <p:cNvSpPr txBox="1">
            <a:spLocks noGrp="1"/>
          </p:cNvSpPr>
          <p:nvPr>
            <p:ph type="body" idx="1"/>
          </p:nvPr>
        </p:nvSpPr>
        <p:spPr>
          <a:xfrm>
            <a:off x="683583" y="1912546"/>
            <a:ext cx="8136900" cy="4209300"/>
          </a:xfrm>
          <a:prstGeom prst="rect">
            <a:avLst/>
          </a:prstGeom>
          <a:noFill/>
          <a:ln w="9525" cap="flat">
            <a:solidFill>
              <a:schemeClr val="dk1"/>
            </a:solidFill>
            <a:prstDash val="solid"/>
            <a:round/>
            <a:headEnd type="none" w="med" len="med"/>
            <a:tailEnd type="none" w="med" len="med"/>
          </a:ln>
        </p:spPr>
        <p:txBody>
          <a:bodyPr lIns="91425" tIns="45700" rIns="91425" bIns="45700" anchor="t" anchorCtr="0">
            <a:noAutofit/>
          </a:bodyPr>
          <a:lstStyle/>
          <a:p>
            <a:pPr lvl="0" rtl="0">
              <a:buNone/>
            </a:pPr>
            <a:r>
              <a:rPr lang="en-US"/>
              <a:t>T-Diagram for CPython Interpreter</a:t>
            </a:r>
          </a:p>
          <a:p>
            <a:endParaRPr lang="en-US"/>
          </a:p>
          <a:p>
            <a:endParaRPr lang="en-US"/>
          </a:p>
          <a:p>
            <a:endParaRPr lang="en-US"/>
          </a:p>
          <a:p>
            <a:endParaRPr lang="en-US"/>
          </a:p>
          <a:p>
            <a:endParaRPr lang="en-US"/>
          </a:p>
          <a:p>
            <a:endParaRPr lang="en-US"/>
          </a:p>
          <a:p>
            <a:endParaRPr lang="en-US"/>
          </a:p>
        </p:txBody>
      </p:sp>
      <p:sp>
        <p:nvSpPr>
          <p:cNvPr id="110" name="Shape 110"/>
          <p:cNvSpPr/>
          <p:nvPr/>
        </p:nvSpPr>
        <p:spPr>
          <a:xfrm>
            <a:off x="323528" y="6597352"/>
            <a:ext cx="8640960" cy="45718"/>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111" name="Shape 111"/>
          <p:cNvSpPr/>
          <p:nvPr/>
        </p:nvSpPr>
        <p:spPr>
          <a:xfrm>
            <a:off x="683568" y="6453335"/>
            <a:ext cx="8280919" cy="45718"/>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
        <p:nvSpPr>
          <p:cNvPr id="112" name="Shape 112"/>
          <p:cNvSpPr/>
          <p:nvPr/>
        </p:nvSpPr>
        <p:spPr>
          <a:xfrm>
            <a:off x="7956375" y="188641"/>
            <a:ext cx="1008111" cy="993232"/>
          </a:xfrm>
          <a:prstGeom prst="rect">
            <a:avLst/>
          </a:prstGeom>
          <a:blipFill>
            <a:blip r:embed="rId3"/>
            <a:stretch>
              <a:fillRect/>
            </a:stretch>
          </a:blipFill>
        </p:spPr>
      </p:sp>
      <p:sp>
        <p:nvSpPr>
          <p:cNvPr id="113" name="Shape 113"/>
          <p:cNvSpPr/>
          <p:nvPr/>
        </p:nvSpPr>
        <p:spPr>
          <a:xfrm flipH="1">
            <a:off x="445827" y="188640"/>
            <a:ext cx="72008" cy="6264696"/>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114" name="Shape 114"/>
          <p:cNvSpPr/>
          <p:nvPr/>
        </p:nvSpPr>
        <p:spPr>
          <a:xfrm>
            <a:off x="683568" y="1606537"/>
            <a:ext cx="8064896" cy="72008"/>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115" name="Shape 115"/>
          <p:cNvSpPr/>
          <p:nvPr/>
        </p:nvSpPr>
        <p:spPr>
          <a:xfrm>
            <a:off x="188143" y="188641"/>
            <a:ext cx="144016" cy="6264696"/>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
        <p:nvSpPr>
          <p:cNvPr id="116" name="Shape 116"/>
          <p:cNvSpPr/>
          <p:nvPr/>
        </p:nvSpPr>
        <p:spPr>
          <a:xfrm>
            <a:off x="959625" y="2588748"/>
            <a:ext cx="3933825" cy="2728324"/>
          </a:xfrm>
          <a:prstGeom prst="rect">
            <a:avLst/>
          </a:prstGeom>
          <a:blipFill>
            <a:blip r:embed="rId4"/>
            <a:stretch>
              <a:fillRect/>
            </a:stretch>
          </a:blipFill>
        </p:spPr>
      </p:sp>
      <p:sp>
        <p:nvSpPr>
          <p:cNvPr id="117" name="Shape 117"/>
          <p:cNvSpPr txBox="1"/>
          <p:nvPr/>
        </p:nvSpPr>
        <p:spPr>
          <a:xfrm>
            <a:off x="5111350" y="2711050"/>
            <a:ext cx="3338099" cy="2728199"/>
          </a:xfrm>
          <a:prstGeom prst="rect">
            <a:avLst/>
          </a:prstGeom>
          <a:noFill/>
          <a:ln w="9525" cap="flat">
            <a:solidFill>
              <a:schemeClr val="dk1"/>
            </a:solidFill>
            <a:prstDash val="solid"/>
            <a:round/>
            <a:headEnd type="none" w="med" len="med"/>
            <a:tailEnd type="none" w="med" len="med"/>
          </a:ln>
        </p:spPr>
        <p:txBody>
          <a:bodyPr lIns="91425" tIns="91425" rIns="91425" bIns="91425" anchor="t" anchorCtr="0">
            <a:noAutofit/>
          </a:bodyPr>
          <a:lstStyle/>
          <a:p>
            <a:pPr marL="457200" lvl="0" indent="-342900" rtl="0">
              <a:lnSpc>
                <a:spcPct val="150000"/>
              </a:lnSpc>
              <a:buClr>
                <a:srgbClr val="000000"/>
              </a:buClr>
              <a:buSzPct val="100000"/>
              <a:buFont typeface="Calibri"/>
              <a:buChar char="●"/>
            </a:pPr>
            <a:r>
              <a:rPr lang="en-US" sz="1800">
                <a:latin typeface="Calibri"/>
                <a:ea typeface="Calibri"/>
                <a:cs typeface="Calibri"/>
                <a:sym typeface="Calibri"/>
              </a:rPr>
              <a:t>Original interpreter</a:t>
            </a:r>
          </a:p>
          <a:p>
            <a:pPr marL="457200" lvl="0" indent="-342900" rtl="0">
              <a:lnSpc>
                <a:spcPct val="115000"/>
              </a:lnSpc>
              <a:buClr>
                <a:srgbClr val="000000"/>
              </a:buClr>
              <a:buSzPct val="100000"/>
              <a:buFont typeface="Calibri"/>
              <a:buChar char="●"/>
            </a:pPr>
            <a:r>
              <a:rPr lang="en-US" sz="1800">
                <a:latin typeface="Calibri"/>
                <a:ea typeface="Calibri"/>
                <a:cs typeface="Calibri"/>
                <a:sym typeface="Calibri"/>
              </a:rPr>
              <a:t>Better alternatives for ABC Programming Language</a:t>
            </a:r>
          </a:p>
          <a:p>
            <a:pPr marL="457200" lvl="0" indent="-342900">
              <a:lnSpc>
                <a:spcPct val="150000"/>
              </a:lnSpc>
              <a:buClr>
                <a:srgbClr val="000000"/>
              </a:buClr>
              <a:buSzPct val="100000"/>
              <a:buFont typeface="Calibri"/>
              <a:buChar char="●"/>
            </a:pPr>
            <a:r>
              <a:rPr lang="en-US" sz="1800">
                <a:latin typeface="Calibri"/>
                <a:ea typeface="Calibri"/>
                <a:cs typeface="Calibri"/>
                <a:sym typeface="Calibri"/>
              </a:rPr>
              <a:t>Published in 1991</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2000">
              <a:srgbClr val="EAF1DD"/>
            </a:gs>
            <a:gs pos="100000">
              <a:srgbClr val="F9FAFD"/>
            </a:gs>
          </a:gsLst>
          <a:lin ang="5400012" scaled="0"/>
        </a:gradFill>
        <a:effectLst/>
      </p:bgPr>
    </p:bg>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847183" y="165466"/>
            <a:ext cx="69129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5F5F5F"/>
              </a:buClr>
              <a:buSzPct val="25000"/>
              <a:buFont typeface="MS Gothic"/>
              <a:buNone/>
            </a:pPr>
            <a:r>
              <a:rPr lang="en-US" sz="6000">
                <a:solidFill>
                  <a:srgbClr val="5F5F5F"/>
                </a:solidFill>
                <a:latin typeface="Ubuntu"/>
                <a:ea typeface="Ubuntu"/>
                <a:cs typeface="Ubuntu"/>
                <a:sym typeface="Ubuntu"/>
              </a:rPr>
              <a:t>Compiler Creation</a:t>
            </a:r>
          </a:p>
        </p:txBody>
      </p:sp>
      <p:sp>
        <p:nvSpPr>
          <p:cNvPr id="123" name="Shape 123"/>
          <p:cNvSpPr txBox="1">
            <a:spLocks noGrp="1"/>
          </p:cNvSpPr>
          <p:nvPr>
            <p:ph type="body" idx="1"/>
          </p:nvPr>
        </p:nvSpPr>
        <p:spPr>
          <a:xfrm>
            <a:off x="683583" y="1916846"/>
            <a:ext cx="8136900" cy="4209300"/>
          </a:xfrm>
          <a:prstGeom prst="rect">
            <a:avLst/>
          </a:prstGeom>
          <a:noFill/>
          <a:ln w="9525" cap="flat">
            <a:solidFill>
              <a:schemeClr val="dk1"/>
            </a:solidFill>
            <a:prstDash val="solid"/>
            <a:round/>
            <a:headEnd type="none" w="med" len="med"/>
            <a:tailEnd type="none" w="med" len="med"/>
          </a:ln>
        </p:spPr>
        <p:txBody>
          <a:bodyPr lIns="91425" tIns="45700" rIns="91425" bIns="45700" anchor="t" anchorCtr="0">
            <a:noAutofit/>
          </a:bodyPr>
          <a:lstStyle/>
          <a:p>
            <a:pPr lvl="0" rtl="0">
              <a:buNone/>
            </a:pPr>
            <a:r>
              <a:rPr lang="en-US"/>
              <a:t>T-Diagram for PyPy Interpreter</a:t>
            </a:r>
          </a:p>
        </p:txBody>
      </p:sp>
      <p:sp>
        <p:nvSpPr>
          <p:cNvPr id="124" name="Shape 124"/>
          <p:cNvSpPr/>
          <p:nvPr/>
        </p:nvSpPr>
        <p:spPr>
          <a:xfrm>
            <a:off x="323528" y="6597352"/>
            <a:ext cx="8640900" cy="456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125" name="Shape 125"/>
          <p:cNvSpPr/>
          <p:nvPr/>
        </p:nvSpPr>
        <p:spPr>
          <a:xfrm>
            <a:off x="683568" y="6453335"/>
            <a:ext cx="8280899" cy="45600"/>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
        <p:nvSpPr>
          <p:cNvPr id="126" name="Shape 126"/>
          <p:cNvSpPr/>
          <p:nvPr/>
        </p:nvSpPr>
        <p:spPr>
          <a:xfrm>
            <a:off x="7956375" y="188641"/>
            <a:ext cx="1008111" cy="993233"/>
          </a:xfrm>
          <a:prstGeom prst="rect">
            <a:avLst/>
          </a:prstGeom>
          <a:blipFill>
            <a:blip r:embed="rId3"/>
            <a:stretch>
              <a:fillRect/>
            </a:stretch>
          </a:blipFill>
        </p:spPr>
      </p:sp>
      <p:sp>
        <p:nvSpPr>
          <p:cNvPr id="127" name="Shape 127"/>
          <p:cNvSpPr/>
          <p:nvPr/>
        </p:nvSpPr>
        <p:spPr>
          <a:xfrm flipH="1">
            <a:off x="445835" y="188640"/>
            <a:ext cx="72000" cy="62646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128" name="Shape 128"/>
          <p:cNvSpPr/>
          <p:nvPr/>
        </p:nvSpPr>
        <p:spPr>
          <a:xfrm>
            <a:off x="683568" y="1606537"/>
            <a:ext cx="8064899" cy="720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129" name="Shape 129"/>
          <p:cNvSpPr/>
          <p:nvPr/>
        </p:nvSpPr>
        <p:spPr>
          <a:xfrm>
            <a:off x="188143" y="188641"/>
            <a:ext cx="144000" cy="6264600"/>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
        <p:nvSpPr>
          <p:cNvPr id="130" name="Shape 130"/>
          <p:cNvSpPr/>
          <p:nvPr/>
        </p:nvSpPr>
        <p:spPr>
          <a:xfrm>
            <a:off x="847175" y="2652175"/>
            <a:ext cx="4343399" cy="2457449"/>
          </a:xfrm>
          <a:prstGeom prst="rect">
            <a:avLst/>
          </a:prstGeom>
          <a:blipFill>
            <a:blip r:embed="rId4"/>
            <a:stretch>
              <a:fillRect/>
            </a:stretch>
          </a:blipFill>
        </p:spPr>
      </p:sp>
      <p:sp>
        <p:nvSpPr>
          <p:cNvPr id="131" name="Shape 131"/>
          <p:cNvSpPr txBox="1"/>
          <p:nvPr/>
        </p:nvSpPr>
        <p:spPr>
          <a:xfrm>
            <a:off x="5306900" y="2776775"/>
            <a:ext cx="3357599" cy="2352299"/>
          </a:xfrm>
          <a:prstGeom prst="rect">
            <a:avLst/>
          </a:prstGeom>
        </p:spPr>
        <p:txBody>
          <a:bodyPr lIns="91425" tIns="91425" rIns="91425" bIns="91425" anchor="t" anchorCtr="0">
            <a:noAutofit/>
          </a:bodyPr>
          <a:lstStyle/>
          <a:p>
            <a:endParaRPr/>
          </a:p>
        </p:txBody>
      </p:sp>
      <p:sp>
        <p:nvSpPr>
          <p:cNvPr id="132" name="Shape 132"/>
          <p:cNvSpPr txBox="1"/>
          <p:nvPr/>
        </p:nvSpPr>
        <p:spPr>
          <a:xfrm>
            <a:off x="5486400" y="2700350"/>
            <a:ext cx="2936099" cy="2737200"/>
          </a:xfrm>
          <a:prstGeom prst="rect">
            <a:avLst/>
          </a:prstGeom>
          <a:ln w="9525" cap="flat">
            <a:solidFill>
              <a:schemeClr val="dk1"/>
            </a:solidFill>
            <a:prstDash val="solid"/>
            <a:round/>
            <a:headEnd type="none" w="med" len="med"/>
            <a:tailEnd type="none" w="med" len="med"/>
          </a:ln>
        </p:spPr>
        <p:txBody>
          <a:bodyPr lIns="91425" tIns="91425" rIns="91425" bIns="91425" anchor="t" anchorCtr="0">
            <a:noAutofit/>
          </a:bodyPr>
          <a:lstStyle/>
          <a:p>
            <a:pPr marL="457200" lvl="0" indent="-342900" rtl="0">
              <a:lnSpc>
                <a:spcPct val="115000"/>
              </a:lnSpc>
              <a:buClr>
                <a:srgbClr val="000000"/>
              </a:buClr>
              <a:buSzPct val="100000"/>
              <a:buFont typeface="Calibri"/>
              <a:buChar char="●"/>
            </a:pPr>
            <a:r>
              <a:rPr lang="en-US" sz="1800">
                <a:latin typeface="Calibri"/>
                <a:ea typeface="Calibri"/>
                <a:cs typeface="Calibri"/>
                <a:sym typeface="Calibri"/>
              </a:rPr>
              <a:t>Written in RPyhon (restricted Python)</a:t>
            </a:r>
          </a:p>
          <a:p>
            <a:pPr marL="457200" lvl="0" indent="-342900" rtl="0">
              <a:lnSpc>
                <a:spcPct val="115000"/>
              </a:lnSpc>
              <a:buClr>
                <a:srgbClr val="000000"/>
              </a:buClr>
              <a:buSzPct val="100000"/>
              <a:buFont typeface="Calibri"/>
              <a:buChar char="●"/>
            </a:pPr>
            <a:r>
              <a:rPr lang="en-US" sz="1800">
                <a:latin typeface="Calibri"/>
                <a:ea typeface="Calibri"/>
                <a:cs typeface="Calibri"/>
                <a:sym typeface="Calibri"/>
              </a:rPr>
              <a:t>Published in 2008</a:t>
            </a:r>
          </a:p>
          <a:p>
            <a:pPr marL="457200" lvl="0" indent="-342900">
              <a:lnSpc>
                <a:spcPct val="115000"/>
              </a:lnSpc>
              <a:buClr>
                <a:srgbClr val="000000"/>
              </a:buClr>
              <a:buSzPct val="100000"/>
              <a:buFont typeface="Calibri"/>
              <a:buChar char="●"/>
            </a:pPr>
            <a:r>
              <a:rPr lang="en-US" sz="1800">
                <a:latin typeface="Calibri"/>
                <a:ea typeface="Calibri"/>
                <a:cs typeface="Calibri"/>
                <a:sym typeface="Calibri"/>
              </a:rPr>
              <a:t>JIT (just-in-time) compiler</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2000">
              <a:srgbClr val="EAF1DD"/>
            </a:gs>
            <a:gs pos="100000">
              <a:srgbClr val="F9FAFD"/>
            </a:gs>
          </a:gsLst>
          <a:lin ang="5400012" scaled="0"/>
        </a:gradFill>
        <a:effectLst/>
      </p:bgPr>
    </p:bg>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847183" y="165466"/>
            <a:ext cx="69129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5F5F5F"/>
              </a:buClr>
              <a:buSzPct val="25000"/>
              <a:buFont typeface="MS Gothic"/>
              <a:buNone/>
            </a:pPr>
            <a:r>
              <a:rPr lang="en-US" sz="6000">
                <a:solidFill>
                  <a:srgbClr val="5F5F5F"/>
                </a:solidFill>
                <a:latin typeface="Ubuntu"/>
                <a:ea typeface="Ubuntu"/>
                <a:cs typeface="Ubuntu"/>
                <a:sym typeface="Ubuntu"/>
              </a:rPr>
              <a:t>Compiler Creation</a:t>
            </a:r>
          </a:p>
        </p:txBody>
      </p:sp>
      <p:sp>
        <p:nvSpPr>
          <p:cNvPr id="138" name="Shape 138"/>
          <p:cNvSpPr txBox="1">
            <a:spLocks noGrp="1"/>
          </p:cNvSpPr>
          <p:nvPr>
            <p:ph type="body" idx="1"/>
          </p:nvPr>
        </p:nvSpPr>
        <p:spPr>
          <a:xfrm>
            <a:off x="684708" y="1848246"/>
            <a:ext cx="8136900" cy="4209300"/>
          </a:xfrm>
          <a:prstGeom prst="rect">
            <a:avLst/>
          </a:prstGeom>
          <a:noFill/>
          <a:ln w="9525" cap="flat">
            <a:solidFill>
              <a:schemeClr val="dk1"/>
            </a:solidFill>
            <a:prstDash val="solid"/>
            <a:round/>
            <a:headEnd type="none" w="med" len="med"/>
            <a:tailEnd type="none" w="med" len="med"/>
          </a:ln>
        </p:spPr>
        <p:txBody>
          <a:bodyPr lIns="91425" tIns="45700" rIns="91425" bIns="45700" anchor="t" anchorCtr="0">
            <a:noAutofit/>
          </a:bodyPr>
          <a:lstStyle/>
          <a:p>
            <a:endParaRPr/>
          </a:p>
        </p:txBody>
      </p:sp>
      <p:sp>
        <p:nvSpPr>
          <p:cNvPr id="139" name="Shape 139"/>
          <p:cNvSpPr/>
          <p:nvPr/>
        </p:nvSpPr>
        <p:spPr>
          <a:xfrm>
            <a:off x="323528" y="6597352"/>
            <a:ext cx="8640900" cy="456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140" name="Shape 140"/>
          <p:cNvSpPr/>
          <p:nvPr/>
        </p:nvSpPr>
        <p:spPr>
          <a:xfrm>
            <a:off x="683568" y="6453335"/>
            <a:ext cx="8280899" cy="45600"/>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
        <p:nvSpPr>
          <p:cNvPr id="141" name="Shape 141"/>
          <p:cNvSpPr/>
          <p:nvPr/>
        </p:nvSpPr>
        <p:spPr>
          <a:xfrm>
            <a:off x="7956375" y="188641"/>
            <a:ext cx="1008111" cy="993233"/>
          </a:xfrm>
          <a:prstGeom prst="rect">
            <a:avLst/>
          </a:prstGeom>
          <a:blipFill>
            <a:blip r:embed="rId3"/>
            <a:stretch>
              <a:fillRect/>
            </a:stretch>
          </a:blipFill>
        </p:spPr>
      </p:sp>
      <p:sp>
        <p:nvSpPr>
          <p:cNvPr id="142" name="Shape 142"/>
          <p:cNvSpPr/>
          <p:nvPr/>
        </p:nvSpPr>
        <p:spPr>
          <a:xfrm flipH="1">
            <a:off x="445835" y="188640"/>
            <a:ext cx="72000" cy="62646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143" name="Shape 143"/>
          <p:cNvSpPr/>
          <p:nvPr/>
        </p:nvSpPr>
        <p:spPr>
          <a:xfrm>
            <a:off x="683568" y="1606537"/>
            <a:ext cx="8064899" cy="720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144" name="Shape 144"/>
          <p:cNvSpPr/>
          <p:nvPr/>
        </p:nvSpPr>
        <p:spPr>
          <a:xfrm>
            <a:off x="188143" y="188641"/>
            <a:ext cx="144000" cy="6264600"/>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
        <p:nvSpPr>
          <p:cNvPr id="145" name="Shape 145"/>
          <p:cNvSpPr/>
          <p:nvPr/>
        </p:nvSpPr>
        <p:spPr>
          <a:xfrm>
            <a:off x="935775" y="2050487"/>
            <a:ext cx="7568798" cy="3813225"/>
          </a:xfrm>
          <a:prstGeom prst="rect">
            <a:avLst/>
          </a:prstGeom>
          <a:blipFill>
            <a:blip r:embed="rId4"/>
            <a:stretch>
              <a:fillRect/>
            </a:stretch>
          </a:blipFill>
        </p:spPr>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2000">
              <a:srgbClr val="EAF1DD"/>
            </a:gs>
            <a:gs pos="100000">
              <a:srgbClr val="F9FAFD"/>
            </a:gs>
          </a:gsLst>
          <a:lin ang="5400000" scaled="0"/>
        </a:gradFill>
        <a:effectLst/>
      </p:bgPr>
    </p:bg>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827583" y="188641"/>
            <a:ext cx="6912767"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5F5F5F"/>
              </a:buClr>
              <a:buSzPct val="25000"/>
              <a:buFont typeface="MS Gothic"/>
              <a:buNone/>
            </a:pPr>
            <a:r>
              <a:rPr lang="en-US" sz="8800" b="0" i="0" u="none" strike="noStrike" cap="none" baseline="0">
                <a:solidFill>
                  <a:srgbClr val="5F5F5F"/>
                </a:solidFill>
                <a:latin typeface="Ubuntu"/>
                <a:ea typeface="Ubuntu"/>
                <a:cs typeface="Ubuntu"/>
                <a:sym typeface="Ubuntu"/>
              </a:rPr>
              <a:t>History</a:t>
            </a:r>
          </a:p>
        </p:txBody>
      </p:sp>
      <p:sp>
        <p:nvSpPr>
          <p:cNvPr id="151" name="Shape 151"/>
          <p:cNvSpPr txBox="1">
            <a:spLocks noGrp="1"/>
          </p:cNvSpPr>
          <p:nvPr>
            <p:ph type="body" idx="1"/>
          </p:nvPr>
        </p:nvSpPr>
        <p:spPr>
          <a:xfrm>
            <a:off x="684708" y="1848246"/>
            <a:ext cx="8136903" cy="4209331"/>
          </a:xfrm>
          <a:prstGeom prst="rect">
            <a:avLst/>
          </a:prstGeom>
          <a:noFill/>
          <a:ln w="9525" cap="flat">
            <a:solidFill>
              <a:schemeClr val="dk1"/>
            </a:solidFill>
            <a:prstDash val="solid"/>
            <a:round/>
            <a:headEnd type="none" w="med" len="med"/>
            <a:tailEnd type="none" w="med" len="med"/>
          </a:ln>
        </p:spPr>
        <p:txBody>
          <a:bodyPr lIns="91425" tIns="45700" rIns="91425" bIns="45700" anchor="t" anchorCtr="0">
            <a:noAutofit/>
          </a:bodyPr>
          <a:lstStyle/>
          <a:p>
            <a:pPr marL="457200" lvl="0" indent="-368300" rtl="0">
              <a:buClr>
                <a:schemeClr val="dk1"/>
              </a:buClr>
              <a:buSzPct val="100000"/>
              <a:buFont typeface="Calibri"/>
              <a:buChar char="●"/>
            </a:pPr>
            <a:r>
              <a:rPr lang="en-US" sz="2200"/>
              <a:t>Designed by Guido van Rossum to be a scripting language on the Amoeba OS</a:t>
            </a:r>
          </a:p>
          <a:p>
            <a:endParaRPr lang="en-US" sz="2200"/>
          </a:p>
          <a:p>
            <a:pPr marL="457200" lvl="0" indent="-368300" rtl="0">
              <a:buClr>
                <a:schemeClr val="dk1"/>
              </a:buClr>
              <a:buSzPct val="100000"/>
              <a:buFont typeface="Calibri"/>
              <a:buChar char="●"/>
            </a:pPr>
            <a:r>
              <a:rPr lang="en-US" sz="2200"/>
              <a:t>Embeddable and extendable while remaining extremely readable</a:t>
            </a:r>
          </a:p>
          <a:p>
            <a:endParaRPr lang="en-US" sz="2200"/>
          </a:p>
          <a:p>
            <a:pPr marL="457200" lvl="0" indent="-368300" rtl="0">
              <a:buClr>
                <a:schemeClr val="dk1"/>
              </a:buClr>
              <a:buSzPct val="100000"/>
              <a:buFont typeface="Calibri"/>
              <a:buChar char="●"/>
            </a:pPr>
            <a:r>
              <a:rPr lang="en-US" sz="2200"/>
              <a:t>Influences from ABC, Modular 3, and C</a:t>
            </a:r>
          </a:p>
          <a:p>
            <a:endParaRPr lang="en-US" sz="2200"/>
          </a:p>
          <a:p>
            <a:pPr marL="457200" lvl="0" indent="-368300">
              <a:buClr>
                <a:schemeClr val="dk1"/>
              </a:buClr>
              <a:buSzPct val="100000"/>
              <a:buFont typeface="Calibri"/>
              <a:buChar char="●"/>
            </a:pPr>
            <a:r>
              <a:rPr lang="en-US" sz="2200"/>
              <a:t>A look at how these languages contributed to syntax, semantics, implementation techniques, pragmatics, and typing mechanisms</a:t>
            </a:r>
          </a:p>
        </p:txBody>
      </p:sp>
      <p:sp>
        <p:nvSpPr>
          <p:cNvPr id="152" name="Shape 152"/>
          <p:cNvSpPr/>
          <p:nvPr/>
        </p:nvSpPr>
        <p:spPr>
          <a:xfrm>
            <a:off x="323528" y="6597352"/>
            <a:ext cx="8640960" cy="45718"/>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153" name="Shape 153"/>
          <p:cNvSpPr/>
          <p:nvPr/>
        </p:nvSpPr>
        <p:spPr>
          <a:xfrm>
            <a:off x="683568" y="6453335"/>
            <a:ext cx="8280919" cy="45718"/>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
        <p:nvSpPr>
          <p:cNvPr id="154" name="Shape 154"/>
          <p:cNvSpPr/>
          <p:nvPr/>
        </p:nvSpPr>
        <p:spPr>
          <a:xfrm>
            <a:off x="7956375" y="188641"/>
            <a:ext cx="1008111" cy="993232"/>
          </a:xfrm>
          <a:prstGeom prst="rect">
            <a:avLst/>
          </a:prstGeom>
          <a:blipFill>
            <a:blip r:embed="rId3"/>
            <a:stretch>
              <a:fillRect/>
            </a:stretch>
          </a:blipFill>
        </p:spPr>
      </p:sp>
      <p:sp>
        <p:nvSpPr>
          <p:cNvPr id="155" name="Shape 155"/>
          <p:cNvSpPr/>
          <p:nvPr/>
        </p:nvSpPr>
        <p:spPr>
          <a:xfrm flipH="1">
            <a:off x="445827" y="188640"/>
            <a:ext cx="72008" cy="6264696"/>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156" name="Shape 156"/>
          <p:cNvSpPr/>
          <p:nvPr/>
        </p:nvSpPr>
        <p:spPr>
          <a:xfrm>
            <a:off x="683568" y="1606537"/>
            <a:ext cx="8064896" cy="72008"/>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157" name="Shape 157"/>
          <p:cNvSpPr/>
          <p:nvPr/>
        </p:nvSpPr>
        <p:spPr>
          <a:xfrm>
            <a:off x="188143" y="188641"/>
            <a:ext cx="144016" cy="6264696"/>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2000">
              <a:srgbClr val="EAF1DD"/>
            </a:gs>
            <a:gs pos="100000">
              <a:srgbClr val="F9FAFD"/>
            </a:gs>
          </a:gsLst>
          <a:lin ang="5400012" scaled="0"/>
        </a:gradFill>
        <a:effectLst/>
      </p:bgPr>
    </p:bg>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827583" y="188641"/>
            <a:ext cx="69129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5F5F5F"/>
              </a:buClr>
              <a:buSzPct val="25000"/>
              <a:buFont typeface="MS Gothic"/>
              <a:buNone/>
            </a:pPr>
            <a:r>
              <a:rPr lang="en-US" sz="8800" b="0" i="0" u="none" strike="noStrike" cap="none" baseline="0">
                <a:solidFill>
                  <a:srgbClr val="5F5F5F"/>
                </a:solidFill>
                <a:latin typeface="Ubuntu"/>
                <a:ea typeface="Ubuntu"/>
                <a:cs typeface="Ubuntu"/>
                <a:sym typeface="Ubuntu"/>
              </a:rPr>
              <a:t>History</a:t>
            </a:r>
          </a:p>
        </p:txBody>
      </p:sp>
      <p:sp>
        <p:nvSpPr>
          <p:cNvPr id="163" name="Shape 163"/>
          <p:cNvSpPr txBox="1">
            <a:spLocks noGrp="1"/>
          </p:cNvSpPr>
          <p:nvPr>
            <p:ph type="body" idx="1"/>
          </p:nvPr>
        </p:nvSpPr>
        <p:spPr>
          <a:xfrm>
            <a:off x="684708" y="1848246"/>
            <a:ext cx="8136900" cy="4209300"/>
          </a:xfrm>
          <a:prstGeom prst="rect">
            <a:avLst/>
          </a:prstGeom>
          <a:noFill/>
          <a:ln w="9525" cap="flat">
            <a:solidFill>
              <a:schemeClr val="dk1"/>
            </a:solidFill>
            <a:prstDash val="solid"/>
            <a:round/>
            <a:headEnd type="none" w="med" len="med"/>
            <a:tailEnd type="none" w="med" len="med"/>
          </a:ln>
        </p:spPr>
        <p:txBody>
          <a:bodyPr lIns="91425" tIns="45700" rIns="91425" bIns="45700" anchor="t" anchorCtr="0">
            <a:noAutofit/>
          </a:bodyPr>
          <a:lstStyle/>
          <a:p>
            <a:pPr marL="0" lvl="0" indent="0" rtl="0">
              <a:buNone/>
            </a:pPr>
            <a:r>
              <a:rPr lang="en-US" sz="2400" b="1"/>
              <a:t>Type Mechanisms</a:t>
            </a:r>
          </a:p>
          <a:p>
            <a:pPr marL="457200" lvl="0" indent="-304800" rtl="0">
              <a:buClr>
                <a:schemeClr val="dk1"/>
              </a:buClr>
              <a:buSzPct val="50000"/>
              <a:buFont typeface="Calibri"/>
              <a:buChar char="●"/>
            </a:pPr>
            <a:r>
              <a:rPr lang="en-US" sz="2400"/>
              <a:t>Dynamically typed (i.e. type checking occurs during runtime)</a:t>
            </a:r>
          </a:p>
          <a:p>
            <a:endParaRPr lang="en-US" sz="2400"/>
          </a:p>
          <a:p>
            <a:pPr marL="457200" lvl="0" indent="-304800" rtl="0">
              <a:buClr>
                <a:schemeClr val="dk1"/>
              </a:buClr>
              <a:buSzPct val="50000"/>
              <a:buFont typeface="Calibri"/>
              <a:buChar char="●"/>
            </a:pPr>
            <a:r>
              <a:rPr lang="en-US" sz="2400"/>
              <a:t>This choice was influenced by ABC. However, ABC uses dynamic global variables and static local variables whereas Python uses dynamic typing for all its variables</a:t>
            </a:r>
          </a:p>
          <a:p>
            <a:pPr marL="914400" lvl="1" indent="-355600" rtl="0">
              <a:buClr>
                <a:schemeClr val="dk1"/>
              </a:buClr>
              <a:buSzPct val="100000"/>
              <a:buFont typeface="Calibri"/>
              <a:buChar char="○"/>
            </a:pPr>
            <a:r>
              <a:rPr lang="en-US" sz="2000"/>
              <a:t>This is also a major point of differentiation between C and Python</a:t>
            </a:r>
          </a:p>
        </p:txBody>
      </p:sp>
      <p:sp>
        <p:nvSpPr>
          <p:cNvPr id="164" name="Shape 164"/>
          <p:cNvSpPr/>
          <p:nvPr/>
        </p:nvSpPr>
        <p:spPr>
          <a:xfrm>
            <a:off x="323528" y="6597352"/>
            <a:ext cx="8640900" cy="456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165" name="Shape 165"/>
          <p:cNvSpPr/>
          <p:nvPr/>
        </p:nvSpPr>
        <p:spPr>
          <a:xfrm>
            <a:off x="683568" y="6453335"/>
            <a:ext cx="8280899" cy="45600"/>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
        <p:nvSpPr>
          <p:cNvPr id="166" name="Shape 166"/>
          <p:cNvSpPr/>
          <p:nvPr/>
        </p:nvSpPr>
        <p:spPr>
          <a:xfrm>
            <a:off x="7956375" y="188641"/>
            <a:ext cx="1008111" cy="993233"/>
          </a:xfrm>
          <a:prstGeom prst="rect">
            <a:avLst/>
          </a:prstGeom>
          <a:blipFill>
            <a:blip r:embed="rId3"/>
            <a:stretch>
              <a:fillRect/>
            </a:stretch>
          </a:blipFill>
        </p:spPr>
      </p:sp>
      <p:sp>
        <p:nvSpPr>
          <p:cNvPr id="167" name="Shape 167"/>
          <p:cNvSpPr/>
          <p:nvPr/>
        </p:nvSpPr>
        <p:spPr>
          <a:xfrm flipH="1">
            <a:off x="445835" y="188640"/>
            <a:ext cx="72000" cy="62646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168" name="Shape 168"/>
          <p:cNvSpPr/>
          <p:nvPr/>
        </p:nvSpPr>
        <p:spPr>
          <a:xfrm>
            <a:off x="683568" y="1606537"/>
            <a:ext cx="8064899" cy="720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169" name="Shape 169"/>
          <p:cNvSpPr/>
          <p:nvPr/>
        </p:nvSpPr>
        <p:spPr>
          <a:xfrm>
            <a:off x="188143" y="188641"/>
            <a:ext cx="144000" cy="6264600"/>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2000">
              <a:srgbClr val="EAF1DD"/>
            </a:gs>
            <a:gs pos="100000">
              <a:srgbClr val="F9FAFD"/>
            </a:gs>
          </a:gsLst>
          <a:lin ang="5400012" scaled="0"/>
        </a:gradFill>
        <a:effectLst/>
      </p:bgPr>
    </p:bg>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827583" y="188641"/>
            <a:ext cx="69129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5F5F5F"/>
              </a:buClr>
              <a:buSzPct val="25000"/>
              <a:buFont typeface="MS Gothic"/>
              <a:buNone/>
            </a:pPr>
            <a:r>
              <a:rPr lang="en-US" sz="8800" b="0" i="0" u="none" strike="noStrike" cap="none" baseline="0">
                <a:solidFill>
                  <a:srgbClr val="5F5F5F"/>
                </a:solidFill>
                <a:latin typeface="Ubuntu"/>
                <a:ea typeface="Ubuntu"/>
                <a:cs typeface="Ubuntu"/>
                <a:sym typeface="Ubuntu"/>
              </a:rPr>
              <a:t>History</a:t>
            </a:r>
          </a:p>
        </p:txBody>
      </p:sp>
      <p:sp>
        <p:nvSpPr>
          <p:cNvPr id="175" name="Shape 175"/>
          <p:cNvSpPr txBox="1">
            <a:spLocks noGrp="1"/>
          </p:cNvSpPr>
          <p:nvPr>
            <p:ph type="body" idx="1"/>
          </p:nvPr>
        </p:nvSpPr>
        <p:spPr>
          <a:xfrm>
            <a:off x="684708" y="1848246"/>
            <a:ext cx="8136900" cy="4209300"/>
          </a:xfrm>
          <a:prstGeom prst="rect">
            <a:avLst/>
          </a:prstGeom>
          <a:noFill/>
          <a:ln w="9525" cap="flat">
            <a:solidFill>
              <a:schemeClr val="dk1"/>
            </a:solidFill>
            <a:prstDash val="solid"/>
            <a:round/>
            <a:headEnd type="none" w="med" len="med"/>
            <a:tailEnd type="none" w="med" len="med"/>
          </a:ln>
        </p:spPr>
        <p:txBody>
          <a:bodyPr lIns="91425" tIns="45700" rIns="91425" bIns="45700" anchor="t" anchorCtr="0">
            <a:noAutofit/>
          </a:bodyPr>
          <a:lstStyle/>
          <a:p>
            <a:pPr marL="0" lvl="0" indent="0" rtl="0">
              <a:buNone/>
            </a:pPr>
            <a:r>
              <a:rPr lang="en-US" sz="2400" b="1"/>
              <a:t>Syntax</a:t>
            </a:r>
          </a:p>
          <a:p>
            <a:pPr marL="457200" lvl="0" indent="-304800" rtl="0">
              <a:buClr>
                <a:schemeClr val="dk1"/>
              </a:buClr>
              <a:buSzPct val="54545"/>
              <a:buFont typeface="Calibri"/>
              <a:buChar char="●"/>
            </a:pPr>
            <a:r>
              <a:rPr lang="en-US" sz="2200"/>
              <a:t>Inspired by van Rossum’s first languages - ABC, Algol 60, Algol 68, C, Pascal</a:t>
            </a:r>
          </a:p>
          <a:p>
            <a:endParaRPr lang="en-US" sz="2200"/>
          </a:p>
          <a:p>
            <a:pPr marL="457200" lvl="0" indent="-304800" rtl="0">
              <a:buClr>
                <a:schemeClr val="dk1"/>
              </a:buClr>
              <a:buSzPct val="54545"/>
              <a:buFont typeface="Calibri"/>
              <a:buChar char="●"/>
            </a:pPr>
            <a:r>
              <a:rPr lang="en-US" sz="2200"/>
              <a:t>Keywords such as if, else, and while are borrowed from C and it shares the same naming rules for identifiers as C</a:t>
            </a:r>
          </a:p>
          <a:p>
            <a:endParaRPr lang="en-US" sz="2200"/>
          </a:p>
          <a:p>
            <a:pPr marL="457200" lvl="0" indent="-304800" rtl="0">
              <a:buClr>
                <a:schemeClr val="dk1"/>
              </a:buClr>
              <a:buSzPct val="54545"/>
              <a:buFont typeface="Calibri"/>
              <a:buChar char="●"/>
            </a:pPr>
            <a:r>
              <a:rPr lang="en-US" sz="2200"/>
              <a:t>To increase readability Python uses keywords instead of punctuation and has fewer syntactic constructions than many other languages</a:t>
            </a:r>
          </a:p>
        </p:txBody>
      </p:sp>
      <p:sp>
        <p:nvSpPr>
          <p:cNvPr id="176" name="Shape 176"/>
          <p:cNvSpPr/>
          <p:nvPr/>
        </p:nvSpPr>
        <p:spPr>
          <a:xfrm>
            <a:off x="323528" y="6597352"/>
            <a:ext cx="8640900" cy="456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177" name="Shape 177"/>
          <p:cNvSpPr/>
          <p:nvPr/>
        </p:nvSpPr>
        <p:spPr>
          <a:xfrm>
            <a:off x="683568" y="6453335"/>
            <a:ext cx="8280899" cy="45600"/>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
        <p:nvSpPr>
          <p:cNvPr id="178" name="Shape 178"/>
          <p:cNvSpPr/>
          <p:nvPr/>
        </p:nvSpPr>
        <p:spPr>
          <a:xfrm>
            <a:off x="7956375" y="188641"/>
            <a:ext cx="1008111" cy="993233"/>
          </a:xfrm>
          <a:prstGeom prst="rect">
            <a:avLst/>
          </a:prstGeom>
          <a:blipFill>
            <a:blip r:embed="rId3"/>
            <a:stretch>
              <a:fillRect/>
            </a:stretch>
          </a:blipFill>
        </p:spPr>
      </p:sp>
      <p:sp>
        <p:nvSpPr>
          <p:cNvPr id="179" name="Shape 179"/>
          <p:cNvSpPr/>
          <p:nvPr/>
        </p:nvSpPr>
        <p:spPr>
          <a:xfrm flipH="1">
            <a:off x="445835" y="188640"/>
            <a:ext cx="72000" cy="62646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180" name="Shape 180"/>
          <p:cNvSpPr/>
          <p:nvPr/>
        </p:nvSpPr>
        <p:spPr>
          <a:xfrm>
            <a:off x="683568" y="1606537"/>
            <a:ext cx="8064899" cy="720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181" name="Shape 181"/>
          <p:cNvSpPr/>
          <p:nvPr/>
        </p:nvSpPr>
        <p:spPr>
          <a:xfrm>
            <a:off x="188143" y="188641"/>
            <a:ext cx="144000" cy="6264600"/>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2000">
              <a:srgbClr val="EAF1DD"/>
            </a:gs>
            <a:gs pos="100000">
              <a:srgbClr val="F9FAFD"/>
            </a:gs>
          </a:gsLst>
          <a:lin ang="5400012" scaled="0"/>
        </a:gradFill>
        <a:effectLst/>
      </p:bgPr>
    </p:bg>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827583" y="188641"/>
            <a:ext cx="69129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5F5F5F"/>
              </a:buClr>
              <a:buSzPct val="25000"/>
              <a:buFont typeface="MS Gothic"/>
              <a:buNone/>
            </a:pPr>
            <a:r>
              <a:rPr lang="en-US" sz="8800" b="0" i="0" u="none" strike="noStrike" cap="none" baseline="0">
                <a:solidFill>
                  <a:srgbClr val="5F5F5F"/>
                </a:solidFill>
                <a:latin typeface="Ubuntu"/>
                <a:ea typeface="Ubuntu"/>
                <a:cs typeface="Ubuntu"/>
                <a:sym typeface="Ubuntu"/>
              </a:rPr>
              <a:t>History</a:t>
            </a:r>
          </a:p>
        </p:txBody>
      </p:sp>
      <p:sp>
        <p:nvSpPr>
          <p:cNvPr id="187" name="Shape 187"/>
          <p:cNvSpPr txBox="1">
            <a:spLocks noGrp="1"/>
          </p:cNvSpPr>
          <p:nvPr>
            <p:ph type="body" idx="1"/>
          </p:nvPr>
        </p:nvSpPr>
        <p:spPr>
          <a:xfrm>
            <a:off x="684708" y="1848246"/>
            <a:ext cx="8136900" cy="4461074"/>
          </a:xfrm>
          <a:prstGeom prst="rect">
            <a:avLst/>
          </a:prstGeom>
          <a:noFill/>
          <a:ln w="9525" cap="flat">
            <a:solidFill>
              <a:schemeClr val="dk1"/>
            </a:solidFill>
            <a:prstDash val="solid"/>
            <a:round/>
            <a:headEnd type="none" w="med" len="med"/>
            <a:tailEnd type="none" w="med" len="med"/>
          </a:ln>
        </p:spPr>
        <p:txBody>
          <a:bodyPr lIns="91425" tIns="45700" rIns="91425" bIns="45700" anchor="t" anchorCtr="0">
            <a:noAutofit/>
          </a:bodyPr>
          <a:lstStyle/>
          <a:p>
            <a:pPr marL="0" lvl="0" indent="0" rtl="0">
              <a:buNone/>
            </a:pPr>
            <a:r>
              <a:rPr lang="en-US" sz="2400" b="1" dirty="0"/>
              <a:t>Semantics</a:t>
            </a:r>
          </a:p>
          <a:p>
            <a:pPr marL="457200" lvl="0" indent="-304800" rtl="0">
              <a:buClr>
                <a:schemeClr val="dk1"/>
              </a:buClr>
              <a:buSzPct val="54545"/>
              <a:buFont typeface="Calibri"/>
              <a:buChar char="●"/>
            </a:pPr>
            <a:r>
              <a:rPr lang="en-US" sz="2200" dirty="0"/>
              <a:t>Designed to easily be used as an extension of another language</a:t>
            </a:r>
          </a:p>
          <a:p>
            <a:pPr marL="457200" lvl="0" indent="-304800" rtl="0">
              <a:buClr>
                <a:schemeClr val="dk1"/>
              </a:buClr>
              <a:buSzPct val="54545"/>
              <a:buFont typeface="Calibri"/>
              <a:buChar char="●"/>
            </a:pPr>
            <a:r>
              <a:rPr lang="en-US" sz="2200" dirty="0"/>
              <a:t>Semantics are strongly influenced by other languages:</a:t>
            </a:r>
          </a:p>
          <a:p>
            <a:pPr marL="914400" lvl="1" indent="-304800" rtl="0">
              <a:buClr>
                <a:schemeClr val="dk1"/>
              </a:buClr>
              <a:buSzPct val="60000"/>
              <a:buFont typeface="Calibri"/>
              <a:buChar char="○"/>
            </a:pPr>
            <a:r>
              <a:rPr lang="en-US" sz="2000" dirty="0"/>
              <a:t>Strings are very similar to ABC strings but use different notation and 0-based indexing</a:t>
            </a:r>
          </a:p>
          <a:p>
            <a:pPr marL="914400" lvl="1" indent="-304800" rtl="0">
              <a:buClr>
                <a:schemeClr val="dk1"/>
              </a:buClr>
              <a:buSzPct val="60000"/>
              <a:buFont typeface="Calibri"/>
              <a:buChar char="○"/>
            </a:pPr>
            <a:r>
              <a:rPr lang="en-US" sz="2000" dirty="0"/>
              <a:t>Class mechanisms have minimal use of new syntax and semantics and were pulled from C++ and Modula-3</a:t>
            </a:r>
          </a:p>
          <a:p>
            <a:pPr marL="914400" lvl="1" indent="-304800" rtl="0">
              <a:buClr>
                <a:schemeClr val="dk1"/>
              </a:buClr>
              <a:buSzPct val="60000"/>
              <a:buFont typeface="Calibri"/>
              <a:buChar char="○"/>
            </a:pPr>
            <a:r>
              <a:rPr lang="en-US" sz="2000" dirty="0"/>
              <a:t>Like in C, class members are public while member functions are virtual</a:t>
            </a:r>
          </a:p>
          <a:p>
            <a:pPr marL="914400" lvl="1" indent="-304800" rtl="0">
              <a:buClr>
                <a:schemeClr val="dk1"/>
              </a:buClr>
              <a:buSzPct val="60000"/>
              <a:buFont typeface="Calibri"/>
              <a:buChar char="○"/>
            </a:pPr>
            <a:r>
              <a:rPr lang="en-US" sz="2000" dirty="0"/>
              <a:t>Python does not allow shorthand reference to an object member from a method, like in Modula-3</a:t>
            </a:r>
          </a:p>
          <a:p>
            <a:pPr marL="914400" lvl="1" indent="-304800" rtl="0">
              <a:buClr>
                <a:schemeClr val="dk1"/>
              </a:buClr>
              <a:buSzPct val="60000"/>
              <a:buFont typeface="Calibri"/>
              <a:buChar char="○"/>
            </a:pPr>
            <a:r>
              <a:rPr lang="en-US" sz="2000" dirty="0"/>
              <a:t>Like in Smalltalk, Python’s classes are objects</a:t>
            </a:r>
          </a:p>
        </p:txBody>
      </p:sp>
      <p:sp>
        <p:nvSpPr>
          <p:cNvPr id="188" name="Shape 188"/>
          <p:cNvSpPr/>
          <p:nvPr/>
        </p:nvSpPr>
        <p:spPr>
          <a:xfrm>
            <a:off x="323528" y="6597352"/>
            <a:ext cx="8640900" cy="456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189" name="Shape 189"/>
          <p:cNvSpPr/>
          <p:nvPr/>
        </p:nvSpPr>
        <p:spPr>
          <a:xfrm>
            <a:off x="683568" y="6453335"/>
            <a:ext cx="8280899" cy="45600"/>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
        <p:nvSpPr>
          <p:cNvPr id="190" name="Shape 190"/>
          <p:cNvSpPr/>
          <p:nvPr/>
        </p:nvSpPr>
        <p:spPr>
          <a:xfrm>
            <a:off x="7956375" y="188641"/>
            <a:ext cx="1008111" cy="993233"/>
          </a:xfrm>
          <a:prstGeom prst="rect">
            <a:avLst/>
          </a:prstGeom>
          <a:blipFill>
            <a:blip r:embed="rId3"/>
            <a:stretch>
              <a:fillRect/>
            </a:stretch>
          </a:blipFill>
        </p:spPr>
      </p:sp>
      <p:sp>
        <p:nvSpPr>
          <p:cNvPr id="191" name="Shape 191"/>
          <p:cNvSpPr/>
          <p:nvPr/>
        </p:nvSpPr>
        <p:spPr>
          <a:xfrm flipH="1">
            <a:off x="445835" y="188640"/>
            <a:ext cx="72000" cy="62646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192" name="Shape 192"/>
          <p:cNvSpPr/>
          <p:nvPr/>
        </p:nvSpPr>
        <p:spPr>
          <a:xfrm>
            <a:off x="683568" y="1606537"/>
            <a:ext cx="8064899" cy="72000"/>
          </a:xfrm>
          <a:prstGeom prst="rect">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sp>
        <p:nvSpPr>
          <p:cNvPr id="193" name="Shape 193"/>
          <p:cNvSpPr/>
          <p:nvPr/>
        </p:nvSpPr>
        <p:spPr>
          <a:xfrm>
            <a:off x="188143" y="188641"/>
            <a:ext cx="144000" cy="6264600"/>
          </a:xfrm>
          <a:prstGeom prst="rect">
            <a:avLst/>
          </a:prstGeom>
          <a:solidFill>
            <a:srgbClr val="EACF04"/>
          </a:solidFill>
          <a:ln w="9525" cap="flat">
            <a:solidFill>
              <a:srgbClr val="D6BD04"/>
            </a:solidFill>
            <a:prstDash val="solid"/>
            <a:round/>
            <a:headEnd type="none" w="med" len="med"/>
            <a:tailEnd type="none" w="med" len="med"/>
          </a:ln>
        </p:spPr>
        <p:txBody>
          <a:bodyPr lIns="91425" tIns="45700" rIns="91425" bIns="45700" anchor="ctr" anchorCtr="0">
            <a:noAutofit/>
          </a:bodyPr>
          <a:lstStyle/>
          <a:p>
            <a:endParaRPr/>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1060</Words>
  <Application>Microsoft Office PowerPoint</Application>
  <PresentationFormat>On-screen Show (4:3)</PresentationFormat>
  <Paragraphs>140</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Grammar</vt:lpstr>
      <vt:lpstr>Compiler Creation</vt:lpstr>
      <vt:lpstr>Compiler Creation</vt:lpstr>
      <vt:lpstr>Compiler Creation</vt:lpstr>
      <vt:lpstr>History</vt:lpstr>
      <vt:lpstr>History</vt:lpstr>
      <vt:lpstr>History</vt:lpstr>
      <vt:lpstr>History</vt:lpstr>
      <vt:lpstr>History</vt:lpstr>
      <vt:lpstr>History</vt:lpstr>
      <vt:lpstr>Types</vt:lpstr>
      <vt:lpstr>Types</vt:lpstr>
      <vt:lpstr>Types</vt:lpstr>
      <vt:lpstr>Types</vt:lpstr>
      <vt:lpstr>Types</vt:lpstr>
      <vt:lpstr>Types</vt:lpstr>
      <vt:lpstr>Summary</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Test generic student</cp:lastModifiedBy>
  <cp:revision>1</cp:revision>
  <dcterms:modified xsi:type="dcterms:W3CDTF">2013-10-03T06:40:35Z</dcterms:modified>
</cp:coreProperties>
</file>