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2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Explain that our team spent close to 6 hours creating the rail diagrams. This is one example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Assuming that C is running on the computer, we have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ITLE_AND_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ITLE_AND_TWO_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_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rgbClr val="000000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rgbClr val="000000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jp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jp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gif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Team D - Research Presentation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Our findings on Python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Type Inferencing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1648575" x="457200"/>
            <a:ext cy="3197999" cx="8427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50000"/>
              </a:lnSpc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Dynamically Typed - Hard to Infer</a:t>
            </a:r>
          </a:p>
          <a:p>
            <a:pPr rtl="0" lvl="0" indent="-419100" marL="457200">
              <a:lnSpc>
                <a:spcPct val="150000"/>
              </a:lnSpc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PyPy byproduct rPython could allow Inference</a:t>
            </a:r>
          </a:p>
          <a:p>
            <a:pPr rtl="0" lvl="0" indent="-419100" marL="457200">
              <a:lnSpc>
                <a:spcPct val="150000"/>
              </a:lnSpc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Python Lists Complicate Everything</a:t>
            </a:r>
          </a:p>
          <a:p>
            <a:pPr rtl="0" lvl="0" indent="-419100" marL="457200">
              <a:lnSpc>
                <a:spcPct val="150000"/>
              </a:lnSpc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“Duck” Typing</a:t>
            </a:r>
          </a:p>
        </p:txBody>
      </p:sp>
      <p:sp>
        <p:nvSpPr>
          <p:cNvPr id="84" name="Shape 84"/>
          <p:cNvSpPr/>
          <p:nvPr/>
        </p:nvSpPr>
        <p:spPr>
          <a:xfrm>
            <a:off y="3867598" x="5159875"/>
            <a:ext cy="2990400" cx="39841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More Inference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1642275" x="457200"/>
            <a:ext cy="2933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50000"/>
              </a:lnSpc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Atomic Types vs. Classes and Atomic Container Constructs</a:t>
            </a:r>
          </a:p>
          <a:p>
            <a:pPr rtl="0" lvl="0" indent="-419100" marL="457200">
              <a:lnSpc>
                <a:spcPct val="150000"/>
              </a:lnSpc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UVic Researcher comes up with ATI</a:t>
            </a:r>
          </a:p>
          <a:p>
            <a:pPr rtl="0" lvl="0" indent="-419100" marL="457200">
              <a:lnSpc>
                <a:spcPct val="150000"/>
              </a:lnSpc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Cool Names Psyco, StarKiller</a:t>
            </a:r>
          </a:p>
        </p:txBody>
      </p:sp>
      <p:sp>
        <p:nvSpPr>
          <p:cNvPr id="91" name="Shape 91"/>
          <p:cNvSpPr/>
          <p:nvPr/>
        </p:nvSpPr>
        <p:spPr>
          <a:xfrm>
            <a:off y="4425800" x="5762425"/>
            <a:ext cy="2194825" cx="292437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Questions</a:t>
            </a:r>
          </a:p>
        </p:txBody>
      </p:sp>
      <p:sp>
        <p:nvSpPr>
          <p:cNvPr id="97" name="Shape 97"/>
          <p:cNvSpPr/>
          <p:nvPr/>
        </p:nvSpPr>
        <p:spPr>
          <a:xfrm>
            <a:off y="1428750" x="2370903"/>
            <a:ext cy="5115000" cx="420392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-12" x="30295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Guido van Rossum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452950" x="302950"/>
            <a:ext cy="5213099" cx="503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25000"/>
              </a:lnSpc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Wanted a higher level language to develop administrative utilities for Amoeba OS</a:t>
            </a:r>
          </a:p>
          <a:p>
            <a:pPr rtl="0" lvl="0" indent="-419100" marL="457200">
              <a:lnSpc>
                <a:spcPct val="125000"/>
              </a:lnSpc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C took too long, and Bourne shell was not feasible</a:t>
            </a:r>
          </a:p>
          <a:p>
            <a:pPr rtl="0" lvl="0" indent="-419100" marL="457200">
              <a:lnSpc>
                <a:spcPct val="125000"/>
              </a:lnSpc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Python was Born</a:t>
            </a:r>
          </a:p>
          <a:p>
            <a:pPr rtl="0" lvl="0" indent="-419100" marL="457200">
              <a:lnSpc>
                <a:spcPct val="125000"/>
              </a:lnSpc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His Beard</a:t>
            </a:r>
          </a:p>
        </p:txBody>
      </p:sp>
      <p:sp>
        <p:nvSpPr>
          <p:cNvPr id="31" name="Shape 31"/>
          <p:cNvSpPr/>
          <p:nvPr/>
        </p:nvSpPr>
        <p:spPr>
          <a:xfrm>
            <a:off y="1753075" x="5339373"/>
            <a:ext cy="5104924" cx="380462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38" name="Shape 38"/>
          <p:cNvSpPr/>
          <p:nvPr/>
        </p:nvSpPr>
        <p:spPr>
          <a:xfrm>
            <a:off y="-2254275" x="-35961"/>
            <a:ext cy="13808025" cx="921592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45" name="Shape 45"/>
          <p:cNvSpPr/>
          <p:nvPr/>
        </p:nvSpPr>
        <p:spPr>
          <a:xfrm>
            <a:off y="-96425" x="-1311275"/>
            <a:ext cy="7202199" cx="1281142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ABC and Python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Python is ABC’s Child</a:t>
            </a:r>
          </a:p>
          <a:p>
            <a:pPr rtl="0" lvl="0" indent="-419100" marL="45720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Typing: Static vs. Dynamic</a:t>
            </a:r>
          </a:p>
          <a:p>
            <a:pPr rtl="0" lvl="0" indent="-419100" marL="45720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Concatenating Strings or Adding Ints</a:t>
            </a:r>
          </a:p>
          <a:p>
            <a:pPr lvl="0" indent="-419100" marL="45720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Data Types</a:t>
            </a:r>
          </a:p>
        </p:txBody>
      </p:sp>
      <p:sp>
        <p:nvSpPr>
          <p:cNvPr id="52" name="Shape 52"/>
          <p:cNvSpPr/>
          <p:nvPr/>
        </p:nvSpPr>
        <p:spPr>
          <a:xfrm>
            <a:off y="274637" x="5186050"/>
            <a:ext cy="1914525" cx="23622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BNF Grammer</a:t>
            </a:r>
          </a:p>
        </p:txBody>
      </p:sp>
      <p:sp>
        <p:nvSpPr>
          <p:cNvPr id="58" name="Shape 58"/>
          <p:cNvSpPr/>
          <p:nvPr/>
        </p:nvSpPr>
        <p:spPr>
          <a:xfrm>
            <a:off y="1944000" x="393637"/>
            <a:ext cy="3981724" cx="835672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Development Toolchain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1600200" x="457200"/>
            <a:ext cy="21996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Is traditionally compiled with a bytecode interpreter</a:t>
            </a:r>
          </a:p>
          <a:p>
            <a:pPr rtl="0" lvl="0" indent="-419100" marL="45720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CPython was the first compiler, which was written in C</a:t>
            </a:r>
          </a:p>
          <a:p>
            <a:r>
              <a:t/>
            </a:r>
          </a:p>
        </p:txBody>
      </p:sp>
      <p:sp>
        <p:nvSpPr>
          <p:cNvPr id="65" name="Shape 65"/>
          <p:cNvSpPr/>
          <p:nvPr/>
        </p:nvSpPr>
        <p:spPr>
          <a:xfrm>
            <a:off y="3867750" x="622325"/>
            <a:ext cy="2082649" cx="778847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Pre 2.4 CPython</a:t>
            </a:r>
          </a:p>
        </p:txBody>
      </p:sp>
      <p:sp>
        <p:nvSpPr>
          <p:cNvPr id="71" name="Shape 71"/>
          <p:cNvSpPr/>
          <p:nvPr/>
        </p:nvSpPr>
        <p:spPr>
          <a:xfrm>
            <a:off y="1709050" x="457200"/>
            <a:ext cy="3655875" cx="805942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Post 2.4 CPython</a:t>
            </a:r>
          </a:p>
        </p:txBody>
      </p:sp>
      <p:sp>
        <p:nvSpPr>
          <p:cNvPr id="77" name="Shape 77"/>
          <p:cNvSpPr/>
          <p:nvPr/>
        </p:nvSpPr>
        <p:spPr>
          <a:xfrm>
            <a:off y="2311125" x="457200"/>
            <a:ext cy="2426750" cx="84090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