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10053FB-C33A-4ED3-9D61-A9ED80C88F3F}">
  <a:tblStyle styleName="Table_0" styleId="{E10053FB-C33A-4ED3-9D61-A9ED80C88F3F}"/>
  <a:tblStyle styleName="Table_1" styleId="{D08C8E7D-F924-4728-8D13-335FD5F1A600}"/>
  <a:tblStyle styleName="Table_2" styleId="{935A65FB-03EA-4F8F-9C9D-8D1B71D6F262}"/>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theme/theme2.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GB"/>
              <a:t>example of lambda expression for a closure - closure created (ly) such that otherwise free variable y is bound.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GB">
                <a:solidFill>
                  <a:schemeClr val="dk1"/>
                </a:solidFill>
                <a:latin typeface="Trebuchet MS"/>
                <a:ea typeface="Trebuchet MS"/>
                <a:cs typeface="Trebuchet MS"/>
                <a:sym typeface="Trebuchet MS"/>
              </a:rPr>
              <a:t>problem 1: In JavaScript, and many other object oriented languages, the </a:t>
            </a:r>
            <a:r>
              <a:rPr b="1" lang="en-GB">
                <a:solidFill>
                  <a:schemeClr val="dk1"/>
                </a:solidFill>
                <a:latin typeface="Trebuchet MS"/>
                <a:ea typeface="Trebuchet MS"/>
                <a:cs typeface="Trebuchet MS"/>
                <a:sym typeface="Trebuchet MS"/>
              </a:rPr>
              <a:t>this </a:t>
            </a:r>
            <a:r>
              <a:rPr lang="en-GB">
                <a:solidFill>
                  <a:schemeClr val="dk1"/>
                </a:solidFill>
                <a:latin typeface="Trebuchet MS"/>
                <a:ea typeface="Trebuchet MS"/>
                <a:cs typeface="Trebuchet MS"/>
                <a:sym typeface="Trebuchet MS"/>
              </a:rPr>
              <a:t>variable is used to point to the current context the function is executing in.  In normal functions, </a:t>
            </a:r>
            <a:r>
              <a:rPr b="1" lang="en-GB">
                <a:solidFill>
                  <a:schemeClr val="dk1"/>
                </a:solidFill>
                <a:latin typeface="Trebuchet MS"/>
                <a:ea typeface="Trebuchet MS"/>
                <a:cs typeface="Trebuchet MS"/>
                <a:sym typeface="Trebuchet MS"/>
              </a:rPr>
              <a:t>this</a:t>
            </a:r>
            <a:r>
              <a:rPr lang="en-GB">
                <a:solidFill>
                  <a:schemeClr val="dk1"/>
                </a:solidFill>
                <a:latin typeface="Trebuchet MS"/>
                <a:ea typeface="Trebuchet MS"/>
                <a:cs typeface="Trebuchet MS"/>
                <a:sym typeface="Trebuchet MS"/>
              </a:rPr>
              <a:t> refers to the global context (JavaScript stores this as the Window object); however, when inside a method of an object, </a:t>
            </a:r>
            <a:r>
              <a:rPr b="1" lang="en-GB">
                <a:solidFill>
                  <a:schemeClr val="dk1"/>
                </a:solidFill>
                <a:latin typeface="Trebuchet MS"/>
                <a:ea typeface="Trebuchet MS"/>
                <a:cs typeface="Trebuchet MS"/>
                <a:sym typeface="Trebuchet MS"/>
              </a:rPr>
              <a:t>this</a:t>
            </a:r>
            <a:r>
              <a:rPr lang="en-GB">
                <a:solidFill>
                  <a:schemeClr val="dk1"/>
                </a:solidFill>
                <a:latin typeface="Trebuchet MS"/>
                <a:ea typeface="Trebuchet MS"/>
                <a:cs typeface="Trebuchet MS"/>
                <a:sym typeface="Trebuchet MS"/>
              </a:rPr>
              <a:t> refers to the instance of the object the method is being called on.  The problem arises when a closure is created inside a method of an object.  In this case, the </a:t>
            </a:r>
            <a:r>
              <a:rPr b="1" lang="en-GB">
                <a:solidFill>
                  <a:schemeClr val="dk1"/>
                </a:solidFill>
                <a:latin typeface="Trebuchet MS"/>
                <a:ea typeface="Trebuchet MS"/>
                <a:cs typeface="Trebuchet MS"/>
                <a:sym typeface="Trebuchet MS"/>
              </a:rPr>
              <a:t>this</a:t>
            </a:r>
            <a:r>
              <a:rPr lang="en-GB">
                <a:solidFill>
                  <a:schemeClr val="dk1"/>
                </a:solidFill>
                <a:latin typeface="Trebuchet MS"/>
                <a:ea typeface="Trebuchet MS"/>
                <a:cs typeface="Trebuchet MS"/>
                <a:sym typeface="Trebuchet MS"/>
              </a:rPr>
              <a:t> variable is not stored as part of the scope bound to the closure, so inside a closure, </a:t>
            </a:r>
            <a:r>
              <a:rPr b="1" lang="en-GB">
                <a:solidFill>
                  <a:schemeClr val="dk1"/>
                </a:solidFill>
                <a:latin typeface="Trebuchet MS"/>
                <a:ea typeface="Trebuchet MS"/>
                <a:cs typeface="Trebuchet MS"/>
                <a:sym typeface="Trebuchet MS"/>
              </a:rPr>
              <a:t>this</a:t>
            </a:r>
            <a:r>
              <a:rPr lang="en-GB">
                <a:solidFill>
                  <a:schemeClr val="dk1"/>
                </a:solidFill>
                <a:latin typeface="Trebuchet MS"/>
                <a:ea typeface="Trebuchet MS"/>
                <a:cs typeface="Trebuchet MS"/>
                <a:sym typeface="Trebuchet MS"/>
              </a:rPr>
              <a:t> always refers to the global Window object.</a:t>
            </a:r>
          </a:p>
          <a:p>
            <a:r>
              <a:t/>
            </a:r>
          </a:p>
          <a:p>
            <a:pPr rtl="0" lvl="0">
              <a:buNone/>
            </a:pPr>
            <a:r>
              <a:rPr lang="en-GB">
                <a:solidFill>
                  <a:schemeClr val="dk1"/>
                </a:solidFill>
                <a:latin typeface="Trebuchet MS"/>
                <a:ea typeface="Trebuchet MS"/>
                <a:cs typeface="Trebuchet MS"/>
                <a:sym typeface="Trebuchet MS"/>
              </a:rPr>
              <a:t>problem 2: handling of global variables referenced from within the closure.  By definition, a closure is supposed to be self-contained, it should be free of any dependency on the environment in which the closure is executed.  If a closure in JavaScript references a global variable, the self-contained aspect of the closure breaks down.  In JavaScript, the global scope is not stored as part of the scope bound to the closure, so when the global variable is referenced the value depends on the current global scope.</a:t>
            </a:r>
          </a:p>
          <a:p>
            <a:r>
              <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buClr>
                <a:srgbClr val="000000"/>
              </a:buClr>
              <a:buSzPct val="212121"/>
              <a:buFont typeface="Arial"/>
              <a:buChar char="•"/>
            </a:pPr>
            <a:r>
              <a:rPr lang="en-GB"/>
              <a:t>Brendan Eich built JavaScript in 10 days; with a Scheme and Self like structure, but disguised with a Java-like syntax</a:t>
            </a:r>
          </a:p>
          <a:p>
            <a:pPr rtl="0" lvl="0" indent="-317500" marL="457200">
              <a:buClr>
                <a:srgbClr val="000000"/>
              </a:buClr>
              <a:buSzPct val="212121"/>
              <a:buFont typeface="Arial"/>
              <a:buChar char="•"/>
            </a:pPr>
            <a:r>
              <a:rPr lang="en-GB"/>
              <a:t>First named Mocha, then LiveScript (6 months later), then JavaScript when Sun and Netscape started a license agreement</a:t>
            </a:r>
          </a:p>
          <a:p>
            <a:pPr rtl="0" lvl="0" indent="-317500" marL="457200">
              <a:buClr>
                <a:srgbClr val="000000"/>
              </a:buClr>
              <a:buSzPct val="212121"/>
              <a:buFont typeface="Arial"/>
              <a:buChar char="•"/>
            </a:pPr>
            <a:r>
              <a:rPr lang="en-GB"/>
              <a:t>JavaScript would allow for simple animations and some intelligence in web forms</a:t>
            </a:r>
          </a:p>
          <a:p>
            <a:pPr rtl="0" lvl="0" indent="-317500" marL="457200">
              <a:buClr>
                <a:srgbClr val="000000"/>
              </a:buClr>
              <a:buSzPct val="212121"/>
              <a:buFont typeface="Arial"/>
              <a:buChar char="•"/>
            </a:pPr>
            <a:r>
              <a:rPr lang="en-GB"/>
              <a:t>Browser Wars: Netscape (Mosaic → Netscape Navigator) vs. Microsoft (IE)</a:t>
            </a:r>
          </a:p>
          <a:p>
            <a:pPr rtl="0" lvl="1" indent="-317500" marL="914400">
              <a:buClr>
                <a:srgbClr val="000000"/>
              </a:buClr>
              <a:buSzPct val="127272"/>
              <a:buFont typeface="Courier New"/>
              <a:buChar char="o"/>
            </a:pPr>
            <a:r>
              <a:rPr lang="en-GB"/>
              <a:t>JavaScript was awesome and Microsoft decided to reverse engineer it to keep up in competition (JScript)</a:t>
            </a:r>
          </a:p>
          <a:p>
            <a:pPr rtl="0" lvl="2" indent="-317500" marL="1371600">
              <a:buClr>
                <a:srgbClr val="000000"/>
              </a:buClr>
              <a:buSzPct val="127272"/>
              <a:buFont typeface="Wingdings"/>
              <a:buChar char="§"/>
            </a:pPr>
            <a:r>
              <a:rPr lang="en-GB"/>
              <a:t>With only 10 days to build JavaScript, bugs were inevitable</a:t>
            </a:r>
          </a:p>
          <a:p>
            <a:pPr rtl="0" lvl="2" indent="-317500" marL="1371600">
              <a:buClr>
                <a:srgbClr val="000000"/>
              </a:buClr>
              <a:buSzPct val="127272"/>
              <a:buFont typeface="Wingdings"/>
              <a:buChar char="§"/>
            </a:pPr>
            <a:r>
              <a:rPr lang="en-GB"/>
              <a:t>JScript was a reverse engineering of JavaScript, and had accidently copied over its bugs too (lol)</a:t>
            </a:r>
          </a:p>
          <a:p>
            <a:pPr rtl="0" lvl="1" indent="-317500" marL="914400">
              <a:buClr>
                <a:srgbClr val="000000"/>
              </a:buClr>
              <a:buSzPct val="127272"/>
              <a:buFont typeface="Courier New"/>
              <a:buChar char="o"/>
            </a:pPr>
            <a:r>
              <a:rPr lang="en-GB"/>
              <a:t>Netscape was easily winning the browser wars up until about 1999</a:t>
            </a:r>
          </a:p>
          <a:p>
            <a:pPr rtl="0" lvl="1" indent="-317500" marL="914400">
              <a:buClr>
                <a:srgbClr val="000000"/>
              </a:buClr>
              <a:buSzPct val="127272"/>
              <a:buFont typeface="Courier New"/>
              <a:buChar char="o"/>
            </a:pPr>
            <a:r>
              <a:rPr lang="en-GB"/>
              <a:t>Ecma International took in JavaScript and standardized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292100" marL="457200">
              <a:lnSpc>
                <a:spcPct val="115000"/>
              </a:lnSpc>
              <a:buClr>
                <a:schemeClr val="dk1"/>
              </a:buClr>
              <a:buSzPct val="100000"/>
              <a:buFont typeface="Arial"/>
              <a:buChar char="●"/>
            </a:pPr>
            <a:r>
              <a:rPr sz="1000" lang="en-GB">
                <a:solidFill>
                  <a:schemeClr val="dk1"/>
                </a:solidFill>
              </a:rPr>
              <a:t>jQuery is an example of a well-known and widely used library that effectively utilizes JavaScript’s functional programming features. The root jQuery object that you call in the library can be qualified as a monad, a structure that represents computations defined as sequences of steps. A monad is a fundamental concept of functional programming languages.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GB"/>
              <a:t>server side - node.js, can run JavaScript on both server and client sides. </a:t>
            </a:r>
          </a:p>
          <a:p>
            <a:pPr rtl="0" lvl="0">
              <a:buNone/>
            </a:pPr>
            <a:r>
              <a:rPr lang="en-GB"/>
              <a:t>Canvas - drawing WebGL - working with Canvas, OpenGL stuff</a:t>
            </a:r>
          </a:p>
          <a:p>
            <a:pPr rtl="0" lvl="0">
              <a:buNone/>
            </a:pPr>
            <a:r>
              <a:rPr lang="en-GB"/>
              <a:t>Media Queries - microphone/webcam</a:t>
            </a:r>
          </a:p>
          <a:p>
            <a:pPr rtl="0" lvl="0">
              <a:buNone/>
            </a:pPr>
            <a:r>
              <a:rPr lang="en-GB"/>
              <a:t>Geolocation - maps, locate user’s position (YOU ARE HERE)</a:t>
            </a:r>
          </a:p>
          <a:p>
            <a:pPr rtl="0" lvl="0">
              <a:buNone/>
            </a:pPr>
            <a:r>
              <a:rPr lang="en-GB"/>
              <a:t>FileBlobs - writing files on client side to be able to download, create files on the fly</a:t>
            </a:r>
          </a:p>
          <a:p>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3518399" cx="9144000"/>
          </a:xfrm>
          <a:prstGeom prst="rect">
            <a:avLst/>
          </a:prstGeom>
          <a:solidFill>
            <a:schemeClr val="dk2"/>
          </a:solidFill>
          <a:ln>
            <a:noFill/>
          </a:ln>
        </p:spPr>
        <p:txBody>
          <a:bodyPr bIns="45700" rIns="91425" lIns="91425" tIns="45700" anchor="ctr" anchorCtr="0">
            <a:noAutofit/>
          </a:bodyPr>
          <a:lstStyle/>
          <a:p/>
        </p:txBody>
      </p:sp>
      <p:cxnSp>
        <p:nvCxnSpPr>
          <p:cNvPr id="9" name="Shape 9"/>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 name="Shape 10"/>
          <p:cNvSpPr txBox="1"/>
          <p:nvPr>
            <p:ph type="ctrTitle"/>
          </p:nvPr>
        </p:nvSpPr>
        <p:spPr>
          <a:xfrm>
            <a:off y="1867781" x="685800"/>
            <a:ext cy="1648800" cx="7772400"/>
          </a:xfrm>
          <a:prstGeom prst="rect">
            <a:avLst/>
          </a:prstGeom>
        </p:spPr>
        <p:txBody>
          <a:bodyPr bIns="91425" rIns="91425" lIns="91425" tIns="91425" anchor="b"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p:txBody>
      </p:sp>
      <p:sp>
        <p:nvSpPr>
          <p:cNvPr id="11" name="Shape 11"/>
          <p:cNvSpPr txBox="1"/>
          <p:nvPr>
            <p:ph idx="1" type="subTitle"/>
          </p:nvPr>
        </p:nvSpPr>
        <p:spPr>
          <a:xfrm>
            <a:off y="3627026" x="685800"/>
            <a:ext cy="774300" cx="7772400"/>
          </a:xfrm>
          <a:prstGeom prst="rect">
            <a:avLst/>
          </a:prstGeom>
        </p:spPr>
        <p:txBody>
          <a:bodyPr bIns="91425" rIns="91425" lIns="91425" tIns="91425" anchor="t" anchorCtr="0"/>
          <a:lstStyle>
            <a:lvl1pPr marL="0">
              <a:spcBef>
                <a:spcPts val="0"/>
              </a:spcBef>
              <a:buClr>
                <a:schemeClr val="dk2"/>
              </a:buClr>
              <a:buNone/>
              <a:defRPr>
                <a:solidFill>
                  <a:schemeClr val="dk2"/>
                </a:solidFill>
              </a:defRPr>
            </a:lvl1pPr>
            <a:lvl2pPr indent="190500" marL="0">
              <a:spcBef>
                <a:spcPts val="0"/>
              </a:spcBef>
              <a:buClr>
                <a:schemeClr val="dk2"/>
              </a:buClr>
              <a:buSzPct val="100000"/>
              <a:buNone/>
              <a:defRPr sz="3000">
                <a:solidFill>
                  <a:schemeClr val="dk2"/>
                </a:solidFill>
              </a:defRPr>
            </a:lvl2pPr>
            <a:lvl3pPr indent="190500" marL="0">
              <a:spcBef>
                <a:spcPts val="0"/>
              </a:spcBef>
              <a:buClr>
                <a:schemeClr val="dk2"/>
              </a:buClr>
              <a:buSzPct val="100000"/>
              <a:buNone/>
              <a:defRPr sz="3000">
                <a:solidFill>
                  <a:schemeClr val="dk2"/>
                </a:solidFill>
              </a:defRPr>
            </a:lvl3pPr>
            <a:lvl4pPr indent="190500" marL="0">
              <a:spcBef>
                <a:spcPts val="0"/>
              </a:spcBef>
              <a:buClr>
                <a:schemeClr val="dk2"/>
              </a:buClr>
              <a:buSzPct val="100000"/>
              <a:buNone/>
              <a:defRPr sz="3000">
                <a:solidFill>
                  <a:schemeClr val="dk2"/>
                </a:solidFill>
              </a:defRPr>
            </a:lvl4pPr>
            <a:lvl5pPr indent="190500" marL="0">
              <a:spcBef>
                <a:spcPts val="0"/>
              </a:spcBef>
              <a:buClr>
                <a:schemeClr val="dk2"/>
              </a:buClr>
              <a:buSzPct val="100000"/>
              <a:buNone/>
              <a:defRPr sz="3000">
                <a:solidFill>
                  <a:schemeClr val="dk2"/>
                </a:solidFill>
              </a:defRPr>
            </a:lvl5pPr>
            <a:lvl6pPr indent="190500" marL="0">
              <a:spcBef>
                <a:spcPts val="0"/>
              </a:spcBef>
              <a:buClr>
                <a:schemeClr val="dk2"/>
              </a:buClr>
              <a:buSzPct val="100000"/>
              <a:buNone/>
              <a:defRPr sz="3000">
                <a:solidFill>
                  <a:schemeClr val="dk2"/>
                </a:solidFill>
              </a:defRPr>
            </a:lvl6pPr>
            <a:lvl7pPr indent="190500" marL="0">
              <a:spcBef>
                <a:spcPts val="0"/>
              </a:spcBef>
              <a:buClr>
                <a:schemeClr val="dk2"/>
              </a:buClr>
              <a:buSzPct val="100000"/>
              <a:buNone/>
              <a:defRPr sz="3000">
                <a:solidFill>
                  <a:schemeClr val="dk2"/>
                </a:solidFill>
              </a:defRPr>
            </a:lvl7pPr>
            <a:lvl8pPr indent="190500" marL="0">
              <a:spcBef>
                <a:spcPts val="0"/>
              </a:spcBef>
              <a:buClr>
                <a:schemeClr val="dk2"/>
              </a:buClr>
              <a:buSzPct val="100000"/>
              <a:buNone/>
              <a:defRPr sz="3000">
                <a:solidFill>
                  <a:schemeClr val="dk2"/>
                </a:solidFill>
              </a:defRPr>
            </a:lvl8pPr>
            <a:lvl9pP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p:txBody>
      </p:sp>
      <p:cxnSp>
        <p:nvCxnSpPr>
          <p:cNvPr id="14" name="Shape 14"/>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49900" cx="9144000"/>
          </a:xfrm>
          <a:prstGeom prst="rect">
            <a:avLst/>
          </a:prstGeom>
          <a:solidFill>
            <a:schemeClr val="dk2"/>
          </a:solidFill>
          <a:ln>
            <a:noFill/>
          </a:ln>
        </p:spPr>
        <p:txBody>
          <a:bodyPr bIns="45700" rIns="91425" lIns="91425" tIns="45700" anchor="ctr" anchorCtr="0">
            <a:noAutofit/>
          </a:bodyPr>
          <a:lstStyle/>
          <a:p/>
        </p:txBody>
      </p:sp>
      <p:cxnSp>
        <p:nvCxnSpPr>
          <p:cNvPr id="19" name="Shape 1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p:txBody>
      </p:sp>
      <p:cxnSp>
        <p:nvCxnSpPr>
          <p:cNvPr id="25" name="Shape 25"/>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indent="-171450" marL="285750">
              <a:spcBef>
                <a:spcPts val="0"/>
              </a:spcBef>
              <a:buClr>
                <a:schemeClr val="dk2"/>
              </a:buClr>
              <a:buSzPct val="100000"/>
              <a:buNone/>
              <a:defRPr sz="1800">
                <a:solidFill>
                  <a:schemeClr val="dk2"/>
                </a:solidFill>
              </a:defRPr>
            </a:lvl1pPr>
          </a:lstStyle>
          <a:p/>
        </p:txBody>
      </p:sp>
      <p:sp>
        <p:nvSpPr>
          <p:cNvPr id="29" name="Shape 29"/>
          <p:cNvSpPr/>
          <p:nvPr/>
        </p:nvSpPr>
        <p:spPr>
          <a:xfrm>
            <a:off y="0" x="4274"/>
            <a:ext cy="4406399" cx="9144000"/>
          </a:xfrm>
          <a:prstGeom prst="rect">
            <a:avLst/>
          </a:prstGeom>
          <a:solidFill>
            <a:srgbClr val="2388DB"/>
          </a:solidFill>
          <a:ln>
            <a:noFill/>
          </a:ln>
        </p:spPr>
        <p:txBody>
          <a:bodyPr bIns="45700" rIns="91425" lIns="91425" tIns="45700" anchor="ctr" anchorCtr="0">
            <a:noAutofit/>
          </a:bodyPr>
          <a:lstStyle/>
          <a:p/>
        </p:txBody>
      </p:sp>
      <p:cxnSp>
        <p:nvCxnSpPr>
          <p:cNvPr id="30" name="Shape 30"/>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lt1"/>
              </a:buClr>
              <a:buSzPct val="100000"/>
              <a:buNone/>
              <a:defRPr b="1" sz="3600">
                <a:solidFill>
                  <a:schemeClr val="lt1"/>
                </a:solidFill>
              </a:defRPr>
            </a:lvl1pPr>
            <a:lvl2pPr indent="228600" marL="0">
              <a:buClr>
                <a:schemeClr val="lt1"/>
              </a:buClr>
              <a:buSzPct val="100000"/>
              <a:buNone/>
              <a:defRPr b="1" sz="3600">
                <a:solidFill>
                  <a:schemeClr val="lt1"/>
                </a:solidFill>
              </a:defRPr>
            </a:lvl2pPr>
            <a:lvl3pPr indent="228600" marL="0">
              <a:buClr>
                <a:schemeClr val="lt1"/>
              </a:buClr>
              <a:buSzPct val="100000"/>
              <a:buNone/>
              <a:defRPr b="1" sz="3600">
                <a:solidFill>
                  <a:schemeClr val="lt1"/>
                </a:solidFill>
              </a:defRPr>
            </a:lvl3pPr>
            <a:lvl4pPr indent="228600" marL="0">
              <a:buClr>
                <a:schemeClr val="lt1"/>
              </a:buClr>
              <a:buSzPct val="100000"/>
              <a:buNone/>
              <a:defRPr b="1" sz="3600">
                <a:solidFill>
                  <a:schemeClr val="lt1"/>
                </a:solidFill>
              </a:defRPr>
            </a:lvl4pPr>
            <a:lvl5pPr indent="228600" marL="0">
              <a:buClr>
                <a:schemeClr val="lt1"/>
              </a:buClr>
              <a:buSzPct val="100000"/>
              <a:buNone/>
              <a:defRPr b="1" sz="3600">
                <a:solidFill>
                  <a:schemeClr val="lt1"/>
                </a:solidFill>
              </a:defRPr>
            </a:lvl5pPr>
            <a:lvl6pPr indent="228600" marL="0">
              <a:buClr>
                <a:schemeClr val="lt1"/>
              </a:buClr>
              <a:buSzPct val="100000"/>
              <a:buNone/>
              <a:defRPr b="1" sz="3600">
                <a:solidFill>
                  <a:schemeClr val="lt1"/>
                </a:solidFill>
              </a:defRPr>
            </a:lvl6pPr>
            <a:lvl7pPr indent="228600" marL="0">
              <a:buClr>
                <a:schemeClr val="lt1"/>
              </a:buClr>
              <a:buSzPct val="100000"/>
              <a:buNone/>
              <a:defRPr b="1" sz="3600">
                <a:solidFill>
                  <a:schemeClr val="lt1"/>
                </a:solidFill>
              </a:defRPr>
            </a:lvl7pPr>
            <a:lvl8pPr indent="228600" marL="0">
              <a:buClr>
                <a:schemeClr val="lt1"/>
              </a:buClr>
              <a:buSzPct val="100000"/>
              <a:buNone/>
              <a:defRPr b="1" sz="3600">
                <a:solidFill>
                  <a:schemeClr val="lt1"/>
                </a:solidFill>
              </a:defRPr>
            </a:lvl8pPr>
            <a:lvl9pPr indent="228600" marL="0">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0.jp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03.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1682656" x="685800"/>
            <a:ext cy="1648800" cx="7772400"/>
          </a:xfrm>
          <a:prstGeom prst="rect">
            <a:avLst/>
          </a:prstGeom>
        </p:spPr>
        <p:txBody>
          <a:bodyPr bIns="91425" rIns="91425" lIns="91425" tIns="91425" anchor="b" anchorCtr="0">
            <a:noAutofit/>
          </a:bodyPr>
          <a:lstStyle/>
          <a:p>
            <a:pPr rtl="0" lvl="0">
              <a:buNone/>
            </a:pPr>
            <a:r>
              <a:rPr sz="3600" lang="en-GB"/>
              <a:t>JavaScript &amp; </a:t>
            </a:r>
          </a:p>
          <a:p>
            <a:pPr rtl="0" lvl="0">
              <a:buNone/>
            </a:pPr>
            <a:r>
              <a:rPr sz="3600" lang="en-GB"/>
              <a:t>Functional Programming</a:t>
            </a:r>
          </a:p>
        </p:txBody>
      </p:sp>
      <p:sp>
        <p:nvSpPr>
          <p:cNvPr id="34" name="Shape 34"/>
          <p:cNvSpPr txBox="1"/>
          <p:nvPr>
            <p:ph idx="1" type="subTitle"/>
          </p:nvPr>
        </p:nvSpPr>
        <p:spPr>
          <a:xfrm>
            <a:off y="3627026" x="685800"/>
            <a:ext cy="774300" cx="7772400"/>
          </a:xfrm>
          <a:prstGeom prst="rect">
            <a:avLst/>
          </a:prstGeom>
        </p:spPr>
        <p:txBody>
          <a:bodyPr bIns="91425" rIns="91425" lIns="91425" tIns="91425" anchor="t" anchorCtr="0">
            <a:noAutofit/>
          </a:bodyPr>
          <a:lstStyle/>
          <a:p>
            <a:pPr>
              <a:buNone/>
            </a:pPr>
            <a:r>
              <a:rPr lang="en-GB"/>
              <a:t>CSC 330 Group A</a:t>
            </a:r>
            <a:r>
              <a:rPr lang="en-GB">
                <a:solidFill>
                  <a:srgbClr val="D9D9D9"/>
                </a:solidFill>
              </a:rPr>
              <a:t>wesome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324825" x="0"/>
            <a:ext cy="452400" cx="8717099"/>
          </a:xfrm>
          <a:prstGeom prst="rect">
            <a:avLst/>
          </a:prstGeom>
        </p:spPr>
        <p:txBody>
          <a:bodyPr bIns="91425" rIns="91425" lIns="91425" tIns="91425" anchor="b" anchorCtr="0">
            <a:noAutofit/>
          </a:bodyPr>
          <a:lstStyle/>
          <a:p>
            <a:pPr algn="r" rtl="0" lvl="0" indent="0" marL="5029200">
              <a:buNone/>
            </a:pPr>
            <a:r>
              <a:rPr sz="1800" lang="en-GB"/>
              <a:t>Closure - What is closure? </a:t>
            </a:r>
          </a:p>
        </p:txBody>
      </p:sp>
      <p:sp>
        <p:nvSpPr>
          <p:cNvPr id="99" name="Shape 99"/>
          <p:cNvSpPr/>
          <p:nvPr/>
        </p:nvSpPr>
        <p:spPr>
          <a:xfrm>
            <a:off y="4147950" x="5605050"/>
            <a:ext cy="527999" cx="2594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00" name="Shape 100"/>
          <p:cNvSpPr txBox="1"/>
          <p:nvPr>
            <p:ph idx="1" type="body"/>
          </p:nvPr>
        </p:nvSpPr>
        <p:spPr>
          <a:xfrm>
            <a:off y="1344050" x="691000"/>
            <a:ext cy="2637000" cx="8229600"/>
          </a:xfrm>
          <a:prstGeom prst="rect">
            <a:avLst/>
          </a:prstGeom>
        </p:spPr>
        <p:txBody>
          <a:bodyPr bIns="91425" rIns="91425" lIns="91425" tIns="91425" anchor="t" anchorCtr="0">
            <a:noAutofit/>
          </a:bodyPr>
          <a:lstStyle/>
          <a:p>
            <a:pPr rtl="0" lvl="0" indent="-330200" marL="457200">
              <a:lnSpc>
                <a:spcPct val="100000"/>
              </a:lnSpc>
              <a:buClr>
                <a:srgbClr val="000000"/>
              </a:buClr>
              <a:buSzPct val="100000"/>
              <a:buFont typeface="Arial"/>
              <a:buChar char="●"/>
            </a:pPr>
            <a:r>
              <a:rPr sz="1600" lang="en-GB">
                <a:solidFill>
                  <a:srgbClr val="000000"/>
                </a:solidFill>
                <a:latin typeface="Trebuchet MS"/>
                <a:ea typeface="Trebuchet MS"/>
                <a:cs typeface="Trebuchet MS"/>
                <a:sym typeface="Trebuchet MS"/>
              </a:rPr>
              <a:t>Developed in the 1960s as a feature of Scheme as a method for supporting lexically scoped first-class functions</a:t>
            </a:r>
          </a:p>
          <a:p>
            <a:r>
              <a:t/>
            </a:r>
          </a:p>
          <a:p>
            <a:pPr rtl="0" lvl="1" indent="-330200" marL="914400">
              <a:lnSpc>
                <a:spcPct val="100000"/>
              </a:lnSpc>
              <a:buClr>
                <a:srgbClr val="000000"/>
              </a:buClr>
              <a:buSzPct val="100000"/>
              <a:buFont typeface="Trebuchet MS"/>
              <a:buChar char="○"/>
            </a:pPr>
            <a:r>
              <a:rPr sz="1600" lang="en-GB">
                <a:solidFill>
                  <a:srgbClr val="000000"/>
                </a:solidFill>
                <a:latin typeface="Trebuchet MS"/>
                <a:ea typeface="Trebuchet MS"/>
                <a:cs typeface="Trebuchet MS"/>
                <a:sym typeface="Trebuchet MS"/>
              </a:rPr>
              <a:t>Defined to include two things: a function and an environment, which consists of any local variables that were in scope at the time that the closure was created. </a:t>
            </a:r>
          </a:p>
          <a:p>
            <a:r>
              <a:t/>
            </a:r>
          </a:p>
          <a:p>
            <a:pPr rtl="0" lvl="2" indent="-330200" marL="1371600">
              <a:lnSpc>
                <a:spcPct val="100000"/>
              </a:lnSpc>
              <a:buClr>
                <a:srgbClr val="000000"/>
              </a:buClr>
              <a:buSzPct val="100000"/>
              <a:buFont typeface="Trebuchet MS"/>
              <a:buChar char="■"/>
            </a:pPr>
            <a:r>
              <a:rPr sz="1600" lang="en-GB">
                <a:solidFill>
                  <a:srgbClr val="000000"/>
                </a:solidFill>
                <a:latin typeface="Trebuchet MS"/>
                <a:ea typeface="Trebuchet MS"/>
                <a:cs typeface="Trebuchet MS"/>
                <a:sym typeface="Trebuchet MS"/>
              </a:rPr>
              <a:t>These variables can be referenced by the function even after their scope has terminated.</a:t>
            </a:r>
          </a:p>
          <a:p>
            <a:r>
              <a:t/>
            </a:r>
          </a:p>
          <a:p>
            <a:r>
              <a:t/>
            </a:r>
          </a:p>
        </p:txBody>
      </p:sp>
      <p:sp>
        <p:nvSpPr>
          <p:cNvPr id="101" name="Shape 101"/>
          <p:cNvSpPr txBox="1"/>
          <p:nvPr/>
        </p:nvSpPr>
        <p:spPr>
          <a:xfrm>
            <a:off y="4147950" x="5698950"/>
            <a:ext cy="385199" cx="2406600"/>
          </a:xfrm>
          <a:prstGeom prst="rect">
            <a:avLst/>
          </a:prstGeom>
        </p:spPr>
        <p:txBody>
          <a:bodyPr bIns="91425" rIns="91425" lIns="91425" tIns="91425" anchor="t" anchorCtr="0">
            <a:noAutofit/>
          </a:bodyPr>
          <a:lstStyle/>
          <a:p>
            <a:pPr>
              <a:buNone/>
            </a:pPr>
            <a:r>
              <a:rPr sz="1800" lang="en-GB">
                <a:solidFill>
                  <a:schemeClr val="dk1"/>
                </a:solidFill>
                <a:latin typeface="Trebuchet MS"/>
                <a:ea typeface="Trebuchet MS"/>
                <a:cs typeface="Trebuchet MS"/>
                <a:sym typeface="Trebuchet MS"/>
              </a:rPr>
              <a:t>𝛌𝚡.𝚡𝚢 =&gt; 𝛌𝚢.(𝛌𝚡.𝚡𝚢)</a:t>
            </a:r>
          </a:p>
        </p:txBody>
      </p:sp>
      <p:sp>
        <p:nvSpPr>
          <p:cNvPr id="102" name="Shape 102"/>
          <p:cNvSpPr/>
          <p:nvPr/>
        </p:nvSpPr>
        <p:spPr>
          <a:xfrm>
            <a:off y="2380821" x="-82503"/>
            <a:ext cy="2636999" cx="2594399"/>
          </a:xfrm>
          <a:prstGeom prst="rect">
            <a:avLst/>
          </a:prstGeom>
          <a:blipFill>
            <a:blip r:embed="rId3"/>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363350" x="0"/>
            <a:ext cy="452400" cx="8620800"/>
          </a:xfrm>
          <a:prstGeom prst="rect">
            <a:avLst/>
          </a:prstGeom>
        </p:spPr>
        <p:txBody>
          <a:bodyPr bIns="91425" rIns="91425" lIns="91425" tIns="91425" anchor="b" anchorCtr="0">
            <a:noAutofit/>
          </a:bodyPr>
          <a:lstStyle/>
          <a:p>
            <a:pPr algn="r" rtl="0" lvl="0" indent="457200" marL="2743200">
              <a:buNone/>
            </a:pPr>
            <a:r>
              <a:rPr sz="1800" lang="en-GB"/>
              <a:t>Closure - How JavaScript implements closure </a:t>
            </a:r>
          </a:p>
        </p:txBody>
      </p:sp>
      <p:sp>
        <p:nvSpPr>
          <p:cNvPr id="108" name="Shape 108"/>
          <p:cNvSpPr txBox="1"/>
          <p:nvPr>
            <p:ph idx="1" type="body"/>
          </p:nvPr>
        </p:nvSpPr>
        <p:spPr>
          <a:xfrm>
            <a:off y="1012400" x="318375"/>
            <a:ext cy="3614400" cx="6728399"/>
          </a:xfrm>
          <a:prstGeom prst="rect">
            <a:avLst/>
          </a:prstGeom>
        </p:spPr>
        <p:txBody>
          <a:bodyPr bIns="91425" rIns="91425" lIns="91425" tIns="91425" anchor="t" anchorCtr="0">
            <a:noAutofit/>
          </a:bodyPr>
          <a:lstStyle/>
          <a:p>
            <a:pPr rtl="0" lvl="0">
              <a:lnSpc>
                <a:spcPct val="115000"/>
              </a:lnSpc>
              <a:spcBef>
                <a:spcPts val="0"/>
              </a:spcBef>
              <a:buClr>
                <a:srgbClr val="000000"/>
              </a:buClr>
              <a:buSzPct val="100000"/>
              <a:buNone/>
            </a:pPr>
            <a:r>
              <a:rPr sz="1100" lang="en-GB">
                <a:latin typeface="Trebuchet MS"/>
                <a:ea typeface="Trebuchet MS"/>
                <a:cs typeface="Trebuchet MS"/>
                <a:sym typeface="Trebuchet MS"/>
              </a:rPr>
              <a:t> </a:t>
            </a:r>
          </a:p>
          <a:p>
            <a:pPr rtl="0" lvl="0" indent="-330200" marL="457200">
              <a:lnSpc>
                <a:spcPct val="115000"/>
              </a:lnSpc>
              <a:spcBef>
                <a:spcPts val="0"/>
              </a:spcBef>
              <a:buClr>
                <a:schemeClr val="dk1"/>
              </a:buClr>
              <a:buSzPct val="100000"/>
              <a:buFont typeface="Trebuchet MS"/>
              <a:buChar char="●"/>
            </a:pPr>
            <a:r>
              <a:rPr sz="1600" lang="en-GB">
                <a:latin typeface="Trebuchet MS"/>
                <a:ea typeface="Trebuchet MS"/>
                <a:cs typeface="Trebuchet MS"/>
                <a:sym typeface="Trebuchet MS"/>
              </a:rPr>
              <a:t>Closures are used extensively throughout JavaScript and can be created in one of two ways: </a:t>
            </a:r>
          </a:p>
          <a:p>
            <a:pPr rtl="0" lvl="0" indent="-330200" marL="914400">
              <a:lnSpc>
                <a:spcPct val="115000"/>
              </a:lnSpc>
              <a:spcBef>
                <a:spcPts val="0"/>
              </a:spcBef>
              <a:buClr>
                <a:schemeClr val="dk1"/>
              </a:buClr>
              <a:buSzPct val="100000"/>
              <a:buFont typeface="Trebuchet MS"/>
              <a:buAutoNum type="arabicPeriod"/>
            </a:pPr>
            <a:r>
              <a:rPr sz="1600" lang="en-GB">
                <a:latin typeface="Trebuchet MS"/>
                <a:ea typeface="Trebuchet MS"/>
                <a:cs typeface="Trebuchet MS"/>
                <a:sym typeface="Trebuchet MS"/>
              </a:rPr>
              <a:t>By returning a function that was defined within a called function</a:t>
            </a:r>
          </a:p>
          <a:p>
            <a:pPr rtl="0" lvl="0" indent="-330200" marL="914400">
              <a:lnSpc>
                <a:spcPct val="115000"/>
              </a:lnSpc>
              <a:spcBef>
                <a:spcPts val="0"/>
              </a:spcBef>
              <a:buClr>
                <a:schemeClr val="dk1"/>
              </a:buClr>
              <a:buSzPct val="100000"/>
              <a:buFont typeface="Trebuchet MS"/>
              <a:buAutoNum type="arabicPeriod"/>
            </a:pPr>
            <a:r>
              <a:rPr sz="1600" lang="en-GB">
                <a:latin typeface="Trebuchet MS"/>
                <a:ea typeface="Trebuchet MS"/>
                <a:cs typeface="Trebuchet MS"/>
                <a:sym typeface="Trebuchet MS"/>
              </a:rPr>
              <a:t>By creating an anonymous function and assigning it to a variable</a:t>
            </a:r>
          </a:p>
          <a:p>
            <a:r>
              <a:t/>
            </a:r>
          </a:p>
          <a:p>
            <a:pPr rtl="0" lvl="0" indent="-330200" marL="457200">
              <a:lnSpc>
                <a:spcPct val="115000"/>
              </a:lnSpc>
              <a:spcBef>
                <a:spcPts val="0"/>
              </a:spcBef>
              <a:buClr>
                <a:schemeClr val="dk1"/>
              </a:buClr>
              <a:buSzPct val="166666"/>
              <a:buFont typeface="Arial"/>
              <a:buChar char="•"/>
            </a:pPr>
            <a:r>
              <a:rPr sz="1600" lang="en-GB">
                <a:latin typeface="Trebuchet MS"/>
                <a:ea typeface="Trebuchet MS"/>
                <a:cs typeface="Trebuchet MS"/>
                <a:sym typeface="Trebuchet MS"/>
              </a:rPr>
              <a:t>When the closure is called, JavaScript uses the scope bound to the closure to resolve non-local variables referenced within the function.</a:t>
            </a:r>
          </a:p>
          <a:p>
            <a:r>
              <a:t/>
            </a:r>
          </a:p>
          <a:p>
            <a:pPr rtl="0" lvl="0" indent="-330200" marL="457200">
              <a:lnSpc>
                <a:spcPct val="115000"/>
              </a:lnSpc>
              <a:spcBef>
                <a:spcPts val="0"/>
              </a:spcBef>
              <a:buClr>
                <a:schemeClr val="dk1"/>
              </a:buClr>
              <a:buSzPct val="166666"/>
              <a:buFont typeface="Arial"/>
              <a:buChar char="•"/>
            </a:pPr>
            <a:r>
              <a:rPr sz="1600" lang="en-GB">
                <a:latin typeface="Trebuchet MS"/>
                <a:ea typeface="Trebuchet MS"/>
                <a:cs typeface="Trebuchet MS"/>
                <a:sym typeface="Trebuchet MS"/>
              </a:rPr>
              <a:t>Two problems with JavaScript’s implementation of closures: </a:t>
            </a:r>
            <a:r>
              <a:rPr b="1" sz="1600" lang="en-GB">
                <a:latin typeface="Trebuchet MS"/>
                <a:ea typeface="Trebuchet MS"/>
                <a:cs typeface="Trebuchet MS"/>
                <a:sym typeface="Trebuchet MS"/>
              </a:rPr>
              <a:t>this</a:t>
            </a:r>
            <a:r>
              <a:rPr sz="1600" lang="en-GB">
                <a:latin typeface="Trebuchet MS"/>
                <a:ea typeface="Trebuchet MS"/>
                <a:cs typeface="Trebuchet MS"/>
                <a:sym typeface="Trebuchet MS"/>
              </a:rPr>
              <a:t> keyword &amp; global scoping</a:t>
            </a:r>
          </a:p>
        </p:txBody>
      </p:sp>
      <p:sp>
        <p:nvSpPr>
          <p:cNvPr id="109" name="Shape 109"/>
          <p:cNvSpPr/>
          <p:nvPr/>
        </p:nvSpPr>
        <p:spPr>
          <a:xfrm>
            <a:off y="1595924" x="6951225"/>
            <a:ext cy="2885424" cx="2192774"/>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p:nvPr/>
        </p:nvSpPr>
        <p:spPr>
          <a:xfrm>
            <a:off y="2432000" x="4639850"/>
            <a:ext cy="2030099" cx="3841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5" name="Shape 115"/>
          <p:cNvSpPr txBox="1"/>
          <p:nvPr>
            <p:ph type="title"/>
          </p:nvPr>
        </p:nvSpPr>
        <p:spPr>
          <a:xfrm>
            <a:off y="363375" x="0"/>
            <a:ext cy="452400" cx="8686800"/>
          </a:xfrm>
          <a:prstGeom prst="rect">
            <a:avLst/>
          </a:prstGeom>
        </p:spPr>
        <p:txBody>
          <a:bodyPr bIns="91425" rIns="91425" lIns="91425" tIns="91425" anchor="b" anchorCtr="0">
            <a:noAutofit/>
          </a:bodyPr>
          <a:lstStyle/>
          <a:p>
            <a:pPr algn="r" rtl="0" lvl="0" indent="457200" marL="3657600">
              <a:buNone/>
            </a:pPr>
            <a:r>
              <a:rPr sz="1800" lang="en-GB"/>
              <a:t>Higher Order Functions in JavaScript </a:t>
            </a:r>
          </a:p>
        </p:txBody>
      </p:sp>
      <p:sp>
        <p:nvSpPr>
          <p:cNvPr id="116" name="Shape 116"/>
          <p:cNvSpPr txBox="1"/>
          <p:nvPr>
            <p:ph idx="1" type="body"/>
          </p:nvPr>
        </p:nvSpPr>
        <p:spPr>
          <a:xfrm>
            <a:off y="1316525" x="457200"/>
            <a:ext cy="3590399" cx="8229600"/>
          </a:xfrm>
          <a:prstGeom prst="rect">
            <a:avLst/>
          </a:prstGeom>
        </p:spPr>
        <p:txBody>
          <a:bodyPr bIns="91425" rIns="91425" lIns="91425" tIns="91425" anchor="t" anchorCtr="0">
            <a:noAutofit/>
          </a:bodyPr>
          <a:lstStyle/>
          <a:p>
            <a:pPr rtl="0" lvl="0" indent="-330200" marL="457200">
              <a:lnSpc>
                <a:spcPct val="100000"/>
              </a:lnSpc>
              <a:buClr>
                <a:schemeClr val="dk1"/>
              </a:buClr>
              <a:buSzPct val="100000"/>
              <a:buFont typeface="Trebuchet MS"/>
              <a:buChar char="●"/>
            </a:pPr>
            <a:r>
              <a:rPr sz="1600" lang="en-GB">
                <a:latin typeface="Trebuchet MS"/>
                <a:ea typeface="Trebuchet MS"/>
                <a:cs typeface="Trebuchet MS"/>
                <a:sym typeface="Trebuchet MS"/>
              </a:rPr>
              <a:t>higher order functions refer to functions which take a function as a parameter and return a function as a return value</a:t>
            </a:r>
          </a:p>
          <a:p>
            <a:r>
              <a:t/>
            </a:r>
          </a:p>
          <a:p>
            <a:r>
              <a:t/>
            </a:r>
          </a:p>
          <a:p>
            <a:r>
              <a:t/>
            </a:r>
          </a:p>
        </p:txBody>
      </p:sp>
      <p:sp>
        <p:nvSpPr>
          <p:cNvPr id="117" name="Shape 117"/>
          <p:cNvSpPr/>
          <p:nvPr/>
        </p:nvSpPr>
        <p:spPr>
          <a:xfrm>
            <a:off y="2432000" x="940525"/>
            <a:ext cy="2030100" cx="2549625"/>
          </a:xfrm>
          <a:prstGeom prst="rect">
            <a:avLst/>
          </a:prstGeom>
          <a:blipFill>
            <a:blip r:embed="rId3"/>
            <a:stretch>
              <a:fillRect/>
            </a:stretch>
          </a:blipFill>
          <a:ln>
            <a:noFill/>
          </a:ln>
        </p:spPr>
      </p:sp>
      <p:sp>
        <p:nvSpPr>
          <p:cNvPr id="118" name="Shape 118"/>
          <p:cNvSpPr txBox="1"/>
          <p:nvPr/>
        </p:nvSpPr>
        <p:spPr>
          <a:xfrm>
            <a:off y="2527725" x="4743200"/>
            <a:ext cy="1934400" cx="3841500"/>
          </a:xfrm>
          <a:prstGeom prst="rect">
            <a:avLst/>
          </a:prstGeom>
        </p:spPr>
        <p:txBody>
          <a:bodyPr bIns="91425" rIns="91425" lIns="91425" tIns="91425" anchor="t" anchorCtr="0">
            <a:noAutofit/>
          </a:bodyPr>
          <a:lstStyle/>
          <a:p>
            <a:pPr rtl="0" lvl="0">
              <a:lnSpc>
                <a:spcPct val="115000"/>
              </a:lnSpc>
              <a:buClr>
                <a:schemeClr val="dk1"/>
              </a:buClr>
              <a:buSzPct val="100000"/>
              <a:buFont typeface="Arial"/>
              <a:buNone/>
            </a:pPr>
            <a:r>
              <a:rPr sz="1100" lang="en-GB">
                <a:solidFill>
                  <a:schemeClr val="dk1"/>
                </a:solidFill>
                <a:latin typeface="Trebuchet MS"/>
                <a:ea typeface="Trebuchet MS"/>
                <a:cs typeface="Trebuchet MS"/>
                <a:sym typeface="Trebuchet MS"/>
              </a:rPr>
              <a:t>JavaScript Map function:</a:t>
            </a:r>
          </a:p>
          <a:p>
            <a:r>
              <a:t/>
            </a:r>
          </a:p>
          <a:p>
            <a:pPr rtl="0" lvl="0">
              <a:buClr>
                <a:schemeClr val="dk1"/>
              </a:buClr>
              <a:buSzPct val="100000"/>
              <a:buFont typeface="Arial"/>
              <a:buNone/>
            </a:pPr>
            <a:r>
              <a:rPr sz="1100" lang="en-GB">
                <a:solidFill>
                  <a:schemeClr val="dk1"/>
                </a:solidFill>
                <a:latin typeface="Trebuchet MS"/>
                <a:ea typeface="Trebuchet MS"/>
                <a:cs typeface="Trebuchet MS"/>
                <a:sym typeface="Trebuchet MS"/>
              </a:rPr>
              <a:t>array.map(callback[, thisArg])</a:t>
            </a:r>
          </a:p>
          <a:p>
            <a:pPr rtl="0" lvl="0">
              <a:buClr>
                <a:schemeClr val="dk1"/>
              </a:buClr>
              <a:buSzPct val="100000"/>
              <a:buFont typeface="Arial"/>
              <a:buNone/>
            </a:pPr>
            <a:r>
              <a:rPr sz="1100" lang="en-GB">
                <a:solidFill>
                  <a:schemeClr val="dk1"/>
                </a:solidFill>
                <a:latin typeface="Trebuchet MS"/>
                <a:ea typeface="Trebuchet MS"/>
                <a:cs typeface="Trebuchet MS"/>
                <a:sym typeface="Trebuchet MS"/>
              </a:rPr>
              <a:t>--------------------------------------</a:t>
            </a:r>
          </a:p>
          <a:p>
            <a:pPr rtl="0" lvl="0">
              <a:spcBef>
                <a:spcPts val="1000"/>
              </a:spcBef>
              <a:buClr>
                <a:schemeClr val="dk1"/>
              </a:buClr>
              <a:buSzPct val="100000"/>
              <a:buFont typeface="Arial"/>
              <a:buNone/>
            </a:pPr>
            <a:r>
              <a:rPr b="1" sz="1100" lang="en-GB">
                <a:solidFill>
                  <a:srgbClr val="333333"/>
                </a:solidFill>
                <a:latin typeface="Trebuchet MS"/>
                <a:ea typeface="Trebuchet MS"/>
                <a:cs typeface="Trebuchet MS"/>
                <a:sym typeface="Trebuchet MS"/>
              </a:rPr>
              <a:t>Parameters:</a:t>
            </a:r>
          </a:p>
          <a:p>
            <a:pPr rtl="0" lvl="0">
              <a:buClr>
                <a:schemeClr val="dk1"/>
              </a:buClr>
              <a:buSzPct val="100000"/>
              <a:buFont typeface="Arial"/>
              <a:buNone/>
            </a:pPr>
            <a:r>
              <a:rPr b="1" sz="1100" lang="en-GB">
                <a:solidFill>
                  <a:srgbClr val="333333"/>
                </a:solidFill>
                <a:latin typeface="Trebuchet MS"/>
                <a:ea typeface="Trebuchet MS"/>
                <a:cs typeface="Trebuchet MS"/>
                <a:sym typeface="Trebuchet MS"/>
              </a:rPr>
              <a:t>callback: </a:t>
            </a:r>
            <a:r>
              <a:rPr sz="1100" lang="en-GB">
                <a:solidFill>
                  <a:srgbClr val="333333"/>
                </a:solidFill>
                <a:latin typeface="Trebuchet MS"/>
                <a:ea typeface="Trebuchet MS"/>
                <a:cs typeface="Trebuchet MS"/>
                <a:sym typeface="Trebuchet MS"/>
              </a:rPr>
              <a:t>function that produces an element </a:t>
            </a:r>
          </a:p>
          <a:p>
            <a:pPr rtl="0" lvl="0">
              <a:buClr>
                <a:schemeClr val="dk1"/>
              </a:buClr>
              <a:buSzPct val="100000"/>
              <a:buFont typeface="Arial"/>
              <a:buNone/>
            </a:pPr>
            <a:r>
              <a:rPr sz="1100" lang="en-GB">
                <a:solidFill>
                  <a:srgbClr val="333333"/>
                </a:solidFill>
                <a:latin typeface="Trebuchet MS"/>
                <a:ea typeface="Trebuchet MS"/>
                <a:cs typeface="Trebuchet MS"/>
                <a:sym typeface="Trebuchet MS"/>
              </a:rPr>
              <a:t>of the new Array from an element of the current one.</a:t>
            </a:r>
          </a:p>
          <a:p>
            <a:pPr rtl="0" lvl="0">
              <a:buClr>
                <a:schemeClr val="dk1"/>
              </a:buClr>
              <a:buSzPct val="100000"/>
              <a:buFont typeface="Arial"/>
              <a:buNone/>
            </a:pPr>
            <a:r>
              <a:rPr b="1" sz="1100" lang="en-GB">
                <a:solidFill>
                  <a:srgbClr val="333333"/>
                </a:solidFill>
                <a:latin typeface="Trebuchet MS"/>
                <a:ea typeface="Trebuchet MS"/>
                <a:cs typeface="Trebuchet MS"/>
                <a:sym typeface="Trebuchet MS"/>
              </a:rPr>
              <a:t>thisArg: </a:t>
            </a:r>
            <a:r>
              <a:rPr sz="1100" lang="en-GB">
                <a:solidFill>
                  <a:srgbClr val="333333"/>
                </a:solidFill>
                <a:latin typeface="Trebuchet MS"/>
                <a:ea typeface="Trebuchet MS"/>
                <a:cs typeface="Trebuchet MS"/>
                <a:sym typeface="Trebuchet MS"/>
              </a:rPr>
              <a:t>object to use as </a:t>
            </a:r>
            <a:r>
              <a:rPr b="1" sz="1100" lang="en-GB">
                <a:solidFill>
                  <a:srgbClr val="333333"/>
                </a:solidFill>
                <a:latin typeface="Trebuchet MS"/>
                <a:ea typeface="Trebuchet MS"/>
                <a:cs typeface="Trebuchet MS"/>
                <a:sym typeface="Trebuchet MS"/>
              </a:rPr>
              <a:t>this</a:t>
            </a:r>
            <a:r>
              <a:rPr sz="1100" lang="en-GB">
                <a:solidFill>
                  <a:srgbClr val="333333"/>
                </a:solidFill>
                <a:latin typeface="Trebuchet MS"/>
                <a:ea typeface="Trebuchet MS"/>
                <a:cs typeface="Trebuchet MS"/>
                <a:sym typeface="Trebuchet MS"/>
              </a:rPr>
              <a:t> keyword when executing</a:t>
            </a:r>
          </a:p>
          <a:p>
            <a:pPr rtl="0" lvl="0">
              <a:buClr>
                <a:schemeClr val="dk1"/>
              </a:buClr>
              <a:buSzPct val="100000"/>
              <a:buFont typeface="Arial"/>
              <a:buNone/>
            </a:pPr>
            <a:r>
              <a:rPr sz="1100" lang="en-GB">
                <a:solidFill>
                  <a:srgbClr val="333333"/>
                </a:solidFill>
                <a:latin typeface="Trebuchet MS"/>
                <a:ea typeface="Trebuchet MS"/>
                <a:cs typeface="Trebuchet MS"/>
                <a:sym typeface="Trebuchet MS"/>
              </a:rPr>
              <a:t>callback (optional argument).</a:t>
            </a:r>
          </a:p>
          <a:p>
            <a:r>
              <a:t/>
            </a:r>
          </a:p>
          <a:p>
            <a:r>
              <a:t/>
            </a:r>
          </a:p>
          <a:p>
            <a:pPr rtl="0" lvl="0">
              <a:buClr>
                <a:schemeClr val="dk1"/>
              </a:buClr>
              <a:buSzPct val="100000"/>
              <a:buFont typeface="Arial"/>
              <a:buNone/>
            </a:pPr>
            <a:r>
              <a:rPr sz="1100" lang="en-GB" i="1">
                <a:solidFill>
                  <a:srgbClr val="333333"/>
                </a:solidFill>
                <a:latin typeface="Trebuchet MS"/>
                <a:ea typeface="Trebuchet MS"/>
                <a:cs typeface="Trebuchet MS"/>
                <a:sym typeface="Trebuchet MS"/>
              </a:rPr>
              <a:t>example of Map function in JavaScript</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354975" x="0"/>
            <a:ext cy="452400" cx="8686800"/>
          </a:xfrm>
          <a:prstGeom prst="rect">
            <a:avLst/>
          </a:prstGeom>
        </p:spPr>
        <p:txBody>
          <a:bodyPr bIns="91425" rIns="91425" lIns="91425" tIns="91425" anchor="b" anchorCtr="0">
            <a:noAutofit/>
          </a:bodyPr>
          <a:lstStyle/>
          <a:p>
            <a:pPr algn="r" rtl="0" lvl="0" indent="457200" marL="5486400">
              <a:buNone/>
            </a:pPr>
            <a:r>
              <a:rPr sz="1800" lang="en-GB"/>
              <a:t>List Comprehension </a:t>
            </a:r>
          </a:p>
        </p:txBody>
      </p:sp>
      <p:sp>
        <p:nvSpPr>
          <p:cNvPr id="124" name="Shape 124"/>
          <p:cNvSpPr txBox="1"/>
          <p:nvPr>
            <p:ph idx="1" type="body"/>
          </p:nvPr>
        </p:nvSpPr>
        <p:spPr>
          <a:xfrm>
            <a:off y="1336375" x="221400"/>
            <a:ext cy="2700600" cx="8243999"/>
          </a:xfrm>
          <a:prstGeom prst="rect">
            <a:avLst/>
          </a:prstGeom>
        </p:spPr>
        <p:txBody>
          <a:bodyPr bIns="91425" rIns="91425" lIns="91425" tIns="91425" anchor="t" anchorCtr="0">
            <a:noAutofit/>
          </a:bodyPr>
          <a:lstStyle/>
          <a:p>
            <a:pPr rtl="0" lvl="0">
              <a:lnSpc>
                <a:spcPct val="200000"/>
              </a:lnSpc>
              <a:buNone/>
            </a:pPr>
            <a:r>
              <a:rPr sz="1800" lang="en-GB"/>
              <a:t>Predicates and generators:</a:t>
            </a:r>
          </a:p>
          <a:p>
            <a:pPr rtl="0" lvl="0" indent="-342900" marL="457200">
              <a:lnSpc>
                <a:spcPct val="200000"/>
              </a:lnSpc>
              <a:buClr>
                <a:schemeClr val="dk1"/>
              </a:buClr>
              <a:buSzPct val="100000"/>
              <a:buFont typeface="Arial"/>
              <a:buChar char="●"/>
            </a:pPr>
            <a:r>
              <a:rPr sz="1800" lang="en-GB"/>
              <a:t>JavaScript supports predicates in the form of ‘guard functions’ </a:t>
            </a:r>
          </a:p>
          <a:p>
            <a:pPr rtl="0" lvl="0" indent="-342900" marL="457200">
              <a:lnSpc>
                <a:spcPct val="200000"/>
              </a:lnSpc>
              <a:buClr>
                <a:schemeClr val="dk1"/>
              </a:buClr>
              <a:buSzPct val="100000"/>
              <a:buFont typeface="Arial"/>
              <a:buChar char="●"/>
            </a:pPr>
            <a:r>
              <a:rPr sz="1800" lang="en-GB"/>
              <a:t>Guard functions work almost identically to predicates, outputs True or False</a:t>
            </a:r>
          </a:p>
          <a:p>
            <a:pPr rtl="0" lvl="0" indent="-317500" marL="457200">
              <a:lnSpc>
                <a:spcPct val="200000"/>
              </a:lnSpc>
              <a:buClr>
                <a:schemeClr val="dk1"/>
              </a:buClr>
              <a:buSzPct val="100000"/>
              <a:buFont typeface="Arial"/>
              <a:buChar char="●"/>
            </a:pPr>
            <a:r>
              <a:rPr sz="1400" lang="en-GB"/>
              <a:t>Haskell Example: </a:t>
            </a:r>
            <a:r>
              <a:rPr sz="1400" lang="en-GB">
                <a:solidFill>
                  <a:srgbClr val="00FF00"/>
                </a:solidFill>
              </a:rPr>
              <a:t>[x | x &lt;- [0,1,2,3,4,5], x &gt; 3]</a:t>
            </a:r>
            <a:r>
              <a:rPr sz="1400" lang="en-GB">
                <a:solidFill>
                  <a:srgbClr val="000000"/>
                </a:solidFill>
              </a:rPr>
              <a:t>, Outputs: </a:t>
            </a:r>
            <a:r>
              <a:rPr sz="1400" lang="en-GB">
                <a:solidFill>
                  <a:srgbClr val="FF0000"/>
                </a:solidFill>
              </a:rPr>
              <a:t>[4,5]</a:t>
            </a:r>
          </a:p>
          <a:p>
            <a:pPr rtl="0" lvl="0" indent="-317500" marL="457200">
              <a:lnSpc>
                <a:spcPct val="200000"/>
              </a:lnSpc>
              <a:buClr>
                <a:schemeClr val="dk1"/>
              </a:buClr>
              <a:buSzPct val="100000"/>
              <a:buFont typeface="Arial"/>
              <a:buChar char="●"/>
            </a:pPr>
            <a:r>
              <a:rPr sz="1400" lang="en-GB"/>
              <a:t>JavaScript Example:</a:t>
            </a:r>
            <a:r>
              <a:rPr sz="1400" lang="en-GB">
                <a:solidFill>
                  <a:srgbClr val="00FF00"/>
                </a:solidFill>
              </a:rPr>
              <a:t> [x for each (x in [0,1,2,3,4,5]) if x &gt; 3]</a:t>
            </a:r>
            <a:r>
              <a:rPr sz="1400" lang="en-GB">
                <a:solidFill>
                  <a:srgbClr val="000000"/>
                </a:solidFill>
              </a:rPr>
              <a:t>, Outputs: </a:t>
            </a:r>
            <a:r>
              <a:rPr sz="1400" lang="en-GB">
                <a:solidFill>
                  <a:srgbClr val="FF0000"/>
                </a:solidFill>
              </a:rPr>
              <a:t>[4,5]</a:t>
            </a:r>
          </a:p>
        </p:txBody>
      </p:sp>
      <p:sp>
        <p:nvSpPr>
          <p:cNvPr id="125" name="Shape 125"/>
          <p:cNvSpPr/>
          <p:nvPr/>
        </p:nvSpPr>
        <p:spPr>
          <a:xfrm>
            <a:off y="3814225" x="6613750"/>
            <a:ext cy="1146275" cx="2285949"/>
          </a:xfrm>
          <a:prstGeom prst="rect">
            <a:avLst/>
          </a:prstGeom>
          <a:blipFill>
            <a:blip r:embed="rId3"/>
            <a:stretch>
              <a:fillRect/>
            </a:stretch>
          </a:blipFill>
          <a:ln>
            <a:noFill/>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idx="1" type="body"/>
          </p:nvPr>
        </p:nvSpPr>
        <p:spPr>
          <a:xfrm>
            <a:off y="1485125" x="285800"/>
            <a:ext cy="3032700" cx="8348100"/>
          </a:xfrm>
          <a:prstGeom prst="rect">
            <a:avLst/>
          </a:prstGeom>
        </p:spPr>
        <p:txBody>
          <a:bodyPr bIns="91425" rIns="91425" lIns="91425" tIns="91425" anchor="t" anchorCtr="0">
            <a:noAutofit/>
          </a:bodyPr>
          <a:lstStyle/>
          <a:p>
            <a:pPr rtl="0" lvl="0" indent="-342900" marL="457200">
              <a:lnSpc>
                <a:spcPct val="150000"/>
              </a:lnSpc>
              <a:buClr>
                <a:schemeClr val="dk1"/>
              </a:buClr>
              <a:buSzPct val="166666"/>
              <a:buFont typeface="Arial"/>
              <a:buChar char="•"/>
            </a:pPr>
            <a:r>
              <a:rPr sz="1800" lang="en-GB"/>
              <a:t>Although Haskell supports generators in list comprehension J.S does NOT support it in array comprehension</a:t>
            </a:r>
          </a:p>
          <a:p>
            <a:pPr rtl="0" lvl="0" indent="-342900" marL="457200">
              <a:lnSpc>
                <a:spcPct val="150000"/>
              </a:lnSpc>
              <a:buClr>
                <a:schemeClr val="dk1"/>
              </a:buClr>
              <a:buSzPct val="166666"/>
              <a:buFont typeface="Arial"/>
              <a:buChar char="•"/>
            </a:pPr>
            <a:r>
              <a:rPr sz="1800" lang="en-GB"/>
              <a:t>Arrays must be defined and finite before array comprehension can use them to construct a new array</a:t>
            </a:r>
          </a:p>
          <a:p>
            <a:pPr rtl="0" lvl="0" indent="-342900" marL="457200">
              <a:lnSpc>
                <a:spcPct val="150000"/>
              </a:lnSpc>
              <a:buClr>
                <a:schemeClr val="dk1"/>
              </a:buClr>
              <a:buSzPct val="166666"/>
              <a:buFont typeface="Arial"/>
              <a:buChar char="•"/>
            </a:pPr>
            <a:r>
              <a:rPr sz="1800" lang="en-GB"/>
              <a:t>Haskell can have dependent multiple, and variable, generators:</a:t>
            </a:r>
          </a:p>
          <a:p>
            <a:pPr rtl="0" lvl="1" indent="-330200" marL="914400">
              <a:lnSpc>
                <a:spcPct val="150000"/>
              </a:lnSpc>
              <a:buClr>
                <a:schemeClr val="dk1"/>
              </a:buClr>
              <a:buSzPct val="100000"/>
              <a:buFont typeface="Courier New"/>
              <a:buChar char="o"/>
            </a:pPr>
            <a:r>
              <a:rPr sz="1600" lang="en-GB"/>
              <a:t> </a:t>
            </a:r>
            <a:r>
              <a:rPr sz="1600" lang="en-GB">
                <a:solidFill>
                  <a:srgbClr val="00FF00"/>
                </a:solidFill>
              </a:rPr>
              <a:t>[(x,y) | x &lt;- [1..3], y &lt;- [x..3]]</a:t>
            </a:r>
            <a:r>
              <a:rPr sz="1600" lang="en-GB">
                <a:solidFill>
                  <a:srgbClr val="000000"/>
                </a:solidFill>
              </a:rPr>
              <a:t> O.P </a:t>
            </a:r>
            <a:r>
              <a:rPr sz="1600" lang="en-GB">
                <a:solidFill>
                  <a:srgbClr val="FF0000"/>
                </a:solidFill>
              </a:rPr>
              <a:t>[(1,1),(1,2),(1,3),(2,2),(2,3),(3,3)]</a:t>
            </a:r>
          </a:p>
          <a:p>
            <a:pPr rtl="0" lvl="1" indent="-330200" marL="914400">
              <a:lnSpc>
                <a:spcPct val="150000"/>
              </a:lnSpc>
              <a:buClr>
                <a:srgbClr val="000000"/>
              </a:buClr>
              <a:buSzPct val="100000"/>
              <a:buFont typeface="Courier New"/>
              <a:buChar char="o"/>
            </a:pPr>
            <a:r>
              <a:rPr sz="1600" lang="en-GB"/>
              <a:t> </a:t>
            </a:r>
            <a:r>
              <a:rPr sz="1600" lang="en-GB">
                <a:solidFill>
                  <a:srgbClr val="00FF00"/>
                </a:solidFill>
              </a:rPr>
              <a:t>[x | x &lt;- [1..n], n’mod’x == 0]</a:t>
            </a:r>
            <a:r>
              <a:rPr sz="1600" lang="en-GB">
                <a:solidFill>
                  <a:srgbClr val="000000"/>
                </a:solidFill>
              </a:rPr>
              <a:t> Will output factors of user input ‘n’</a:t>
            </a:r>
          </a:p>
          <a:p>
            <a:r>
              <a:t/>
            </a:r>
          </a:p>
        </p:txBody>
      </p:sp>
      <p:sp>
        <p:nvSpPr>
          <p:cNvPr id="131" name="Shape 131"/>
          <p:cNvSpPr txBox="1"/>
          <p:nvPr>
            <p:ph type="title"/>
          </p:nvPr>
        </p:nvSpPr>
        <p:spPr>
          <a:xfrm>
            <a:off y="351175" x="0"/>
            <a:ext cy="452400" cx="8686800"/>
          </a:xfrm>
          <a:prstGeom prst="rect">
            <a:avLst/>
          </a:prstGeom>
        </p:spPr>
        <p:txBody>
          <a:bodyPr bIns="91425" rIns="91425" lIns="91425" tIns="91425" anchor="b" anchorCtr="0">
            <a:noAutofit/>
          </a:bodyPr>
          <a:lstStyle/>
          <a:p>
            <a:pPr algn="r" rtl="0" lvl="0" indent="457200" marL="5486400">
              <a:buNone/>
            </a:pPr>
            <a:r>
              <a:rPr sz="1800" lang="en-GB"/>
              <a:t>List Comprehension </a:t>
            </a:r>
          </a:p>
        </p:txBody>
      </p:sp>
      <p:sp>
        <p:nvSpPr>
          <p:cNvPr id="132" name="Shape 132"/>
          <p:cNvSpPr/>
          <p:nvPr/>
        </p:nvSpPr>
        <p:spPr>
          <a:xfrm>
            <a:off y="3491725" x="7418566"/>
            <a:ext cy="1316974" cx="1406974"/>
          </a:xfrm>
          <a:prstGeom prst="rect">
            <a:avLst/>
          </a:prstGeom>
          <a:blipFill>
            <a:blip r:embed="rId3"/>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355600" x="0"/>
            <a:ext cy="452400" cx="8686800"/>
          </a:xfrm>
          <a:prstGeom prst="rect">
            <a:avLst/>
          </a:prstGeom>
        </p:spPr>
        <p:txBody>
          <a:bodyPr bIns="91425" rIns="91425" lIns="91425" tIns="91425" anchor="b" anchorCtr="0">
            <a:noAutofit/>
          </a:bodyPr>
          <a:lstStyle/>
          <a:p>
            <a:pPr algn="r" rtl="0" lvl="0" indent="457200" marL="5486400">
              <a:buNone/>
            </a:pPr>
            <a:r>
              <a:rPr sz="1800" lang="en-GB"/>
              <a:t>List Comprehension </a:t>
            </a:r>
          </a:p>
        </p:txBody>
      </p:sp>
      <p:sp>
        <p:nvSpPr>
          <p:cNvPr id="138" name="Shape 138"/>
          <p:cNvSpPr txBox="1"/>
          <p:nvPr>
            <p:ph idx="1" type="body"/>
          </p:nvPr>
        </p:nvSpPr>
        <p:spPr>
          <a:xfrm>
            <a:off y="1218500" x="457200"/>
            <a:ext cy="3832800" cx="8229600"/>
          </a:xfrm>
          <a:prstGeom prst="rect">
            <a:avLst/>
          </a:prstGeom>
        </p:spPr>
        <p:txBody>
          <a:bodyPr bIns="91425" rIns="91425" lIns="91425" tIns="91425" anchor="t" anchorCtr="0">
            <a:noAutofit/>
          </a:bodyPr>
          <a:lstStyle/>
          <a:p>
            <a:pPr rtl="0" lvl="0">
              <a:spcBef>
                <a:spcPts val="0"/>
              </a:spcBef>
              <a:buNone/>
            </a:pPr>
            <a:r>
              <a:rPr sz="1800" lang="en-GB"/>
              <a:t>Style and Expressiveness:</a:t>
            </a:r>
          </a:p>
          <a:p>
            <a:r>
              <a:t/>
            </a:r>
          </a:p>
          <a:p>
            <a:pPr rtl="0" lvl="0" indent="-342900" marL="457200">
              <a:spcBef>
                <a:spcPts val="0"/>
              </a:spcBef>
              <a:buClr>
                <a:schemeClr val="dk1"/>
              </a:buClr>
              <a:buSzPct val="166666"/>
              <a:buFont typeface="Arial"/>
              <a:buChar char="•"/>
            </a:pPr>
            <a:r>
              <a:rPr sz="1800" lang="en-GB">
                <a:latin typeface="Consolas"/>
                <a:ea typeface="Consolas"/>
                <a:cs typeface="Consolas"/>
                <a:sym typeface="Consolas"/>
              </a:rPr>
              <a:t>Haskell uses the set-comprehension notation:</a:t>
            </a:r>
          </a:p>
          <a:p>
            <a:pPr rtl="0" lvl="1" indent="-342900" marL="914400">
              <a:spcBef>
                <a:spcPts val="0"/>
              </a:spcBef>
              <a:buClr>
                <a:schemeClr val="dk1"/>
              </a:buClr>
              <a:buSzPct val="128571"/>
              <a:buFont typeface="Courier New"/>
              <a:buChar char="o"/>
            </a:pPr>
            <a:r>
              <a:rPr sz="1400" lang="en-GB">
                <a:latin typeface="Consolas"/>
                <a:ea typeface="Consolas"/>
                <a:cs typeface="Consolas"/>
                <a:sym typeface="Consolas"/>
              </a:rPr>
              <a:t>Haskell: s = [x | x &lt;- [0..5], x &gt; 2]</a:t>
            </a:r>
          </a:p>
          <a:p>
            <a:r>
              <a:t/>
            </a:r>
          </a:p>
          <a:p>
            <a:pPr algn="l" rtl="0" lvl="0" indent="-342900" marL="457200">
              <a:lnSpc>
                <a:spcPct val="115000"/>
              </a:lnSpc>
              <a:spcBef>
                <a:spcPts val="0"/>
              </a:spcBef>
              <a:buClr>
                <a:schemeClr val="dk1"/>
              </a:buClr>
              <a:buSzPct val="100000"/>
              <a:buFont typeface="Arial"/>
              <a:buChar char="●"/>
            </a:pPr>
            <a:r>
              <a:rPr sz="1800" lang="en-GB"/>
              <a:t>JavaScript approximates set-comprehension notation but without generators:</a:t>
            </a:r>
          </a:p>
          <a:p>
            <a:pPr algn="l" rtl="0" lvl="1" indent="-342900" marL="914400">
              <a:lnSpc>
                <a:spcPct val="115000"/>
              </a:lnSpc>
              <a:spcBef>
                <a:spcPts val="0"/>
              </a:spcBef>
              <a:buClr>
                <a:schemeClr val="dk1"/>
              </a:buClr>
              <a:buSzPct val="128571"/>
              <a:buFont typeface="Arial"/>
              <a:buChar char="○"/>
            </a:pPr>
            <a:r>
              <a:rPr sz="1400" lang="en-GB">
                <a:latin typeface="Consolas"/>
                <a:ea typeface="Consolas"/>
                <a:cs typeface="Consolas"/>
                <a:sym typeface="Consolas"/>
              </a:rPr>
              <a:t>JavaScript: js&gt; [x for each (x in [0,1,2,3,4,5]) if x &gt; 2]</a:t>
            </a:r>
          </a:p>
          <a:p>
            <a:r>
              <a:t/>
            </a:r>
          </a:p>
          <a:p>
            <a:pPr algn="l" rtl="0" lvl="0" indent="-342900" marL="457200">
              <a:lnSpc>
                <a:spcPct val="115000"/>
              </a:lnSpc>
              <a:spcBef>
                <a:spcPts val="0"/>
              </a:spcBef>
              <a:buClr>
                <a:schemeClr val="dk1"/>
              </a:buClr>
              <a:buSzPct val="100000"/>
              <a:buFont typeface="Arial"/>
              <a:buChar char="●"/>
            </a:pPr>
            <a:r>
              <a:rPr sz="1800" lang="en-GB"/>
              <a:t>Haskell's list comprehension style is more expressive than JavaScript:</a:t>
            </a:r>
          </a:p>
          <a:p>
            <a:pPr algn="l" rtl="0" lvl="1" indent="-317500" marL="914400">
              <a:lnSpc>
                <a:spcPct val="100000"/>
              </a:lnSpc>
              <a:spcBef>
                <a:spcPts val="300"/>
              </a:spcBef>
              <a:buClr>
                <a:schemeClr val="dk1"/>
              </a:buClr>
              <a:buSzPct val="100000"/>
              <a:buFont typeface="Consolas"/>
              <a:buChar char="○"/>
            </a:pPr>
            <a:r>
              <a:rPr sz="1400" lang="en-GB">
                <a:latin typeface="Consolas"/>
                <a:ea typeface="Consolas"/>
                <a:cs typeface="Consolas"/>
                <a:sym typeface="Consolas"/>
              </a:rPr>
              <a:t>A JavaScript sometimes requires more lines and User Defined Functions compared to an equivalent Haskell statement. </a:t>
            </a:r>
          </a:p>
          <a:p>
            <a:pPr algn="l" rtl="0" lvl="1" indent="-317500" marL="914400">
              <a:lnSpc>
                <a:spcPct val="100000"/>
              </a:lnSpc>
              <a:spcBef>
                <a:spcPts val="300"/>
              </a:spcBef>
              <a:buClr>
                <a:schemeClr val="dk1"/>
              </a:buClr>
              <a:buSzPct val="100000"/>
              <a:buFont typeface="Consolas"/>
              <a:buChar char="○"/>
            </a:pPr>
            <a:r>
              <a:rPr sz="1400" lang="en-GB">
                <a:latin typeface="Consolas"/>
                <a:ea typeface="Consolas"/>
                <a:cs typeface="Consolas"/>
                <a:sym typeface="Consolas"/>
              </a:rPr>
              <a:t>Javascript cannot represent the same breadth of ideas as Haskell due to lack of generator support</a:t>
            </a:r>
          </a:p>
        </p:txBody>
      </p:sp>
      <p:sp>
        <p:nvSpPr>
          <p:cNvPr id="139" name="Shape 139"/>
          <p:cNvSpPr/>
          <p:nvPr/>
        </p:nvSpPr>
        <p:spPr>
          <a:xfrm>
            <a:off y="1599887" x="6690525"/>
            <a:ext cy="515700" cx="2261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40" name="Shape 140"/>
          <p:cNvSpPr/>
          <p:nvPr/>
        </p:nvSpPr>
        <p:spPr>
          <a:xfrm>
            <a:off y="1676487" x="6803875"/>
            <a:ext cy="362524" cx="2034399"/>
          </a:xfrm>
          <a:prstGeom prst="rect">
            <a:avLst/>
          </a:prstGeom>
          <a:blipFill>
            <a:blip r:embed="rId3"/>
            <a:stretch>
              <a:fillRect/>
            </a:stretch>
          </a:blipFill>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ctrTitle"/>
          </p:nvPr>
        </p:nvSpPr>
        <p:spPr>
          <a:xfrm>
            <a:off y="1867781" x="685800"/>
            <a:ext cy="1648800" cx="7772400"/>
          </a:xfrm>
          <a:prstGeom prst="rect">
            <a:avLst/>
          </a:prstGeom>
        </p:spPr>
        <p:txBody>
          <a:bodyPr bIns="91425" rIns="91425" lIns="91425" tIns="91425" anchor="b" anchorCtr="0">
            <a:noAutofit/>
          </a:bodyPr>
          <a:lstStyle/>
          <a:p>
            <a:pPr rtl="0" lvl="0">
              <a:buNone/>
            </a:pPr>
            <a:r>
              <a:rPr sz="3600" lang="en-GB"/>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366125" x="0"/>
            <a:ext cy="452400" cx="8682600"/>
          </a:xfrm>
          <a:prstGeom prst="rect">
            <a:avLst/>
          </a:prstGeom>
        </p:spPr>
        <p:txBody>
          <a:bodyPr bIns="91425" rIns="91425" lIns="91425" tIns="91425" anchor="b" anchorCtr="0">
            <a:noAutofit/>
          </a:bodyPr>
          <a:lstStyle/>
          <a:p>
            <a:pPr algn="r" rtl="0" lvl="0">
              <a:buNone/>
            </a:pPr>
            <a:r>
              <a:rPr sz="1800" lang="en-GB"/>
              <a:t>Javascript: Origins</a:t>
            </a:r>
          </a:p>
        </p:txBody>
      </p:sp>
      <p:sp>
        <p:nvSpPr>
          <p:cNvPr id="40" name="Shape 40"/>
          <p:cNvSpPr txBox="1"/>
          <p:nvPr>
            <p:ph idx="1" type="body"/>
          </p:nvPr>
        </p:nvSpPr>
        <p:spPr>
          <a:xfrm>
            <a:off y="1537950" x="543325"/>
            <a:ext cy="3252300" cx="5953500"/>
          </a:xfrm>
          <a:prstGeom prst="rect">
            <a:avLst/>
          </a:prstGeom>
        </p:spPr>
        <p:txBody>
          <a:bodyPr bIns="91425" rIns="91425" lIns="91425" tIns="91425" anchor="t" anchorCtr="0">
            <a:noAutofit/>
          </a:bodyPr>
          <a:lstStyle/>
          <a:p>
            <a:pPr rtl="0" lvl="0" indent="-342900" marL="457200">
              <a:lnSpc>
                <a:spcPct val="200000"/>
              </a:lnSpc>
              <a:buClr>
                <a:schemeClr val="dk1"/>
              </a:buClr>
              <a:buSzPct val="100000"/>
              <a:buFont typeface="Arial"/>
              <a:buChar char="●"/>
            </a:pPr>
            <a:r>
              <a:rPr sz="1800" lang="en-GB"/>
              <a:t>Brendan Eich, 1995</a:t>
            </a:r>
          </a:p>
          <a:p>
            <a:pPr rtl="0" lvl="0" indent="-342900" marL="457200">
              <a:lnSpc>
                <a:spcPct val="200000"/>
              </a:lnSpc>
              <a:buClr>
                <a:schemeClr val="dk1"/>
              </a:buClr>
              <a:buSzPct val="100000"/>
              <a:buFont typeface="Arial"/>
              <a:buChar char="●"/>
            </a:pPr>
            <a:r>
              <a:rPr sz="1800" lang="en-GB"/>
              <a:t>“Bringing Scheme to the Browser”</a:t>
            </a:r>
          </a:p>
          <a:p>
            <a:pPr rtl="0" lvl="0" indent="-342900" marL="457200">
              <a:lnSpc>
                <a:spcPct val="200000"/>
              </a:lnSpc>
              <a:buClr>
                <a:schemeClr val="dk1"/>
              </a:buClr>
              <a:buSzPct val="100000"/>
              <a:buFont typeface="Arial"/>
              <a:buChar char="●"/>
            </a:pPr>
            <a:r>
              <a:rPr sz="1800" lang="en-GB"/>
              <a:t>Targeted towards amateur programmers</a:t>
            </a:r>
          </a:p>
          <a:p>
            <a:pPr rtl="0" lvl="0" indent="-342900" marL="457200">
              <a:lnSpc>
                <a:spcPct val="200000"/>
              </a:lnSpc>
              <a:buClr>
                <a:schemeClr val="dk1"/>
              </a:buClr>
              <a:buSzPct val="100000"/>
              <a:buFont typeface="Arial"/>
              <a:buChar char="●"/>
            </a:pPr>
            <a:r>
              <a:rPr sz="1800" lang="en-GB"/>
              <a:t>JScript, Microsoft Clone </a:t>
            </a:r>
          </a:p>
          <a:p>
            <a:pPr rtl="0" lvl="0" indent="-342900" marL="457200">
              <a:lnSpc>
                <a:spcPct val="100000"/>
              </a:lnSpc>
              <a:buClr>
                <a:schemeClr val="dk1"/>
              </a:buClr>
              <a:buSzPct val="100000"/>
              <a:buFont typeface="Arial"/>
              <a:buChar char="●"/>
            </a:pPr>
            <a:r>
              <a:rPr sz="1800" lang="en-GB"/>
              <a:t>Used in 89.3% of all websites, supported by all browsers</a:t>
            </a:r>
          </a:p>
        </p:txBody>
      </p:sp>
      <p:sp>
        <p:nvSpPr>
          <p:cNvPr id="41" name="Shape 41"/>
          <p:cNvSpPr/>
          <p:nvPr/>
        </p:nvSpPr>
        <p:spPr>
          <a:xfrm>
            <a:off y="1592962" x="6593100"/>
            <a:ext cy="2638425" cx="2095500"/>
          </a:xfrm>
          <a:prstGeom prst="rect">
            <a:avLst/>
          </a:prstGeom>
          <a:blipFill>
            <a:blip r:embed="rId3"/>
            <a:stretch>
              <a:fillRect/>
            </a:stretch>
          </a:blipFill>
          <a:ln>
            <a:noFill/>
          </a:ln>
        </p:spPr>
      </p:sp>
      <p:sp>
        <p:nvSpPr>
          <p:cNvPr id="42" name="Shape 42"/>
          <p:cNvSpPr txBox="1"/>
          <p:nvPr/>
        </p:nvSpPr>
        <p:spPr>
          <a:xfrm>
            <a:off y="4231400" x="6599100"/>
            <a:ext cy="310800" cx="2083500"/>
          </a:xfrm>
          <a:prstGeom prst="rect">
            <a:avLst/>
          </a:prstGeom>
        </p:spPr>
        <p:txBody>
          <a:bodyPr bIns="91425" rIns="91425" lIns="91425" tIns="91425" anchor="t" anchorCtr="0">
            <a:noAutofit/>
          </a:bodyPr>
          <a:lstStyle/>
          <a:p>
            <a:pPr algn="ctr">
              <a:buNone/>
            </a:pPr>
            <a:r>
              <a:rPr sz="1200" lang="en-GB"/>
              <a:t>Brendan Eich</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319125" x="0"/>
            <a:ext cy="494700" cx="8686800"/>
          </a:xfrm>
          <a:prstGeom prst="rect">
            <a:avLst/>
          </a:prstGeom>
        </p:spPr>
        <p:txBody>
          <a:bodyPr bIns="91425" rIns="91425" lIns="91425" tIns="91425" anchor="b" anchorCtr="0">
            <a:noAutofit/>
          </a:bodyPr>
          <a:lstStyle/>
          <a:p>
            <a:pPr algn="r">
              <a:buNone/>
            </a:pPr>
            <a:r>
              <a:rPr sz="1800" lang="en-GB"/>
              <a:t>Functional Characteristics</a:t>
            </a:r>
          </a:p>
        </p:txBody>
      </p:sp>
      <p:sp>
        <p:nvSpPr>
          <p:cNvPr id="48" name="Shape 48"/>
          <p:cNvSpPr txBox="1"/>
          <p:nvPr>
            <p:ph idx="1" type="body"/>
          </p:nvPr>
        </p:nvSpPr>
        <p:spPr>
          <a:xfrm>
            <a:off y="1467650" x="457200"/>
            <a:ext cy="3182100" cx="8229600"/>
          </a:xfrm>
          <a:prstGeom prst="rect">
            <a:avLst/>
          </a:prstGeom>
        </p:spPr>
        <p:txBody>
          <a:bodyPr bIns="91425" rIns="91425" lIns="91425" tIns="91425" anchor="t" anchorCtr="0">
            <a:noAutofit/>
          </a:bodyPr>
          <a:lstStyle/>
          <a:p>
            <a:pPr rtl="0" lvl="0" indent="-342900" marL="457200">
              <a:lnSpc>
                <a:spcPct val="115000"/>
              </a:lnSpc>
              <a:spcBef>
                <a:spcPts val="0"/>
              </a:spcBef>
              <a:buClr>
                <a:schemeClr val="dk1"/>
              </a:buClr>
              <a:buSzPct val="100000"/>
              <a:buFont typeface="Arial"/>
              <a:buChar char="●"/>
            </a:pPr>
            <a:r>
              <a:rPr sz="1800" lang="en-GB"/>
              <a:t>First-class functions</a:t>
            </a:r>
          </a:p>
          <a:p>
            <a:pPr rtl="0" lvl="0" indent="-342900" marL="457200">
              <a:lnSpc>
                <a:spcPct val="115000"/>
              </a:lnSpc>
              <a:spcBef>
                <a:spcPts val="0"/>
              </a:spcBef>
              <a:buClr>
                <a:schemeClr val="dk1"/>
              </a:buClr>
              <a:buSzPct val="100000"/>
              <a:buFont typeface="Arial"/>
              <a:buChar char="●"/>
            </a:pPr>
            <a:r>
              <a:rPr sz="1800" lang="en-GB"/>
              <a:t>Lexical Scoping</a:t>
            </a:r>
          </a:p>
          <a:p>
            <a:pPr rtl="0" lvl="0" indent="-342900" marL="457200">
              <a:lnSpc>
                <a:spcPct val="115000"/>
              </a:lnSpc>
              <a:spcBef>
                <a:spcPts val="0"/>
              </a:spcBef>
              <a:buClr>
                <a:schemeClr val="dk1"/>
              </a:buClr>
              <a:buSzPct val="100000"/>
              <a:buFont typeface="Arial"/>
              <a:buChar char="●"/>
            </a:pPr>
            <a:r>
              <a:rPr sz="1800" lang="en-GB"/>
              <a:t>Global variables can be declared implicitly at the global level</a:t>
            </a:r>
          </a:p>
          <a:p>
            <a:pPr rtl="0" lvl="0" indent="-342900" marL="457200">
              <a:lnSpc>
                <a:spcPct val="115000"/>
              </a:lnSpc>
              <a:spcBef>
                <a:spcPts val="0"/>
              </a:spcBef>
              <a:buClr>
                <a:schemeClr val="dk1"/>
              </a:buClr>
              <a:buSzPct val="100000"/>
              <a:buFont typeface="Arial"/>
              <a:buChar char="●"/>
            </a:pPr>
            <a:r>
              <a:rPr sz="1800" lang="en-GB"/>
              <a:t>Closures</a:t>
            </a:r>
          </a:p>
          <a:p>
            <a:pPr lvl="0" indent="-342900" marL="457200">
              <a:lnSpc>
                <a:spcPct val="115000"/>
              </a:lnSpc>
              <a:spcBef>
                <a:spcPts val="0"/>
              </a:spcBef>
              <a:buClr>
                <a:schemeClr val="dk1"/>
              </a:buClr>
              <a:buSzPct val="100000"/>
              <a:buFont typeface="Arial"/>
              <a:buChar char="●"/>
            </a:pPr>
            <a:r>
              <a:rPr sz="1800" lang="en-GB"/>
              <a:t>jQuery utilizes JavaScript’s functional characteristics</a:t>
            </a:r>
          </a:p>
        </p:txBody>
      </p:sp>
      <p:sp>
        <p:nvSpPr>
          <p:cNvPr id="49" name="Shape 49"/>
          <p:cNvSpPr/>
          <p:nvPr/>
        </p:nvSpPr>
        <p:spPr>
          <a:xfrm>
            <a:off y="2792171" x="6737175"/>
            <a:ext cy="2284949" cx="2278050"/>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p:nvPr/>
        </p:nvSpPr>
        <p:spPr>
          <a:xfrm>
            <a:off y="2598250" x="6843187"/>
            <a:ext cy="1586024" cx="2300824"/>
          </a:xfrm>
          <a:prstGeom prst="rect">
            <a:avLst/>
          </a:prstGeom>
          <a:blipFill>
            <a:blip r:embed="rId3"/>
            <a:stretch>
              <a:fillRect/>
            </a:stretch>
          </a:blipFill>
          <a:ln>
            <a:noFill/>
          </a:ln>
        </p:spPr>
      </p:sp>
      <p:sp>
        <p:nvSpPr>
          <p:cNvPr id="55" name="Shape 55"/>
          <p:cNvSpPr txBox="1"/>
          <p:nvPr>
            <p:ph type="title"/>
          </p:nvPr>
        </p:nvSpPr>
        <p:spPr>
          <a:xfrm>
            <a:off y="331125" x="0"/>
            <a:ext cy="461099" cx="8700599"/>
          </a:xfrm>
          <a:prstGeom prst="rect">
            <a:avLst/>
          </a:prstGeom>
        </p:spPr>
        <p:txBody>
          <a:bodyPr bIns="91425" rIns="91425" lIns="91425" tIns="91425" anchor="b" anchorCtr="0">
            <a:noAutofit/>
          </a:bodyPr>
          <a:lstStyle/>
          <a:p>
            <a:pPr algn="r" rtl="0" lvl="0">
              <a:buNone/>
            </a:pPr>
            <a:r>
              <a:rPr sz="1800" lang="en-GB"/>
              <a:t>JavaScript Expressiveness</a:t>
            </a:r>
          </a:p>
        </p:txBody>
      </p:sp>
      <p:sp>
        <p:nvSpPr>
          <p:cNvPr id="56" name="Shape 56"/>
          <p:cNvSpPr txBox="1"/>
          <p:nvPr>
            <p:ph idx="1" type="body"/>
          </p:nvPr>
        </p:nvSpPr>
        <p:spPr>
          <a:xfrm>
            <a:off y="1328900" x="247850"/>
            <a:ext cy="3582600" cx="6938999"/>
          </a:xfrm>
          <a:prstGeom prst="rect">
            <a:avLst/>
          </a:prstGeom>
        </p:spPr>
        <p:txBody>
          <a:bodyPr bIns="91425" rIns="91425" lIns="91425" tIns="91425" anchor="t" anchorCtr="0">
            <a:noAutofit/>
          </a:bodyPr>
          <a:lstStyle/>
          <a:p>
            <a:pPr rtl="0" lvl="0" indent="-330200" marL="457200">
              <a:lnSpc>
                <a:spcPct val="115000"/>
              </a:lnSpc>
              <a:spcBef>
                <a:spcPts val="0"/>
              </a:spcBef>
              <a:buClr>
                <a:schemeClr val="dk1"/>
              </a:buClr>
              <a:buSzPct val="166666"/>
              <a:buFont typeface="Arial"/>
              <a:buChar char="•"/>
            </a:pPr>
            <a:r>
              <a:rPr sz="1600" lang="en-GB"/>
              <a:t>Readable</a:t>
            </a:r>
          </a:p>
          <a:p>
            <a:pPr rtl="0" lvl="1" indent="-330200" marL="914400">
              <a:lnSpc>
                <a:spcPct val="115000"/>
              </a:lnSpc>
              <a:spcBef>
                <a:spcPts val="0"/>
              </a:spcBef>
              <a:buClr>
                <a:schemeClr val="dk1"/>
              </a:buClr>
              <a:buSzPct val="100000"/>
              <a:buFont typeface="Courier New"/>
              <a:buChar char="o"/>
            </a:pPr>
            <a:r>
              <a:rPr sz="1600" lang="en-GB"/>
              <a:t>Built with the web designer in mind</a:t>
            </a:r>
          </a:p>
          <a:p>
            <a:r>
              <a:t/>
            </a:r>
          </a:p>
          <a:p>
            <a:pPr rtl="0" lvl="0" indent="-330200" marL="457200">
              <a:lnSpc>
                <a:spcPct val="115000"/>
              </a:lnSpc>
              <a:spcBef>
                <a:spcPts val="0"/>
              </a:spcBef>
              <a:buClr>
                <a:schemeClr val="dk1"/>
              </a:buClr>
              <a:buSzPct val="166666"/>
              <a:buFont typeface="Arial"/>
              <a:buChar char="•"/>
            </a:pPr>
            <a:r>
              <a:rPr sz="1600" lang="en-GB"/>
              <a:t>Compact</a:t>
            </a:r>
          </a:p>
          <a:p>
            <a:pPr rtl="0" lvl="1" indent="-330200" marL="914400">
              <a:lnSpc>
                <a:spcPct val="115000"/>
              </a:lnSpc>
              <a:spcBef>
                <a:spcPts val="0"/>
              </a:spcBef>
              <a:buClr>
                <a:schemeClr val="dk1"/>
              </a:buClr>
              <a:buSzPct val="100000"/>
              <a:buFont typeface="Courier New"/>
              <a:buChar char="o"/>
            </a:pPr>
            <a:r>
              <a:rPr sz="1600" lang="en-GB"/>
              <a:t>Popular libraries like jQuery offer solutions to common problems</a:t>
            </a:r>
          </a:p>
          <a:p>
            <a:pPr rtl="0" lvl="2" indent="-330200" marL="1371600">
              <a:lnSpc>
                <a:spcPct val="115000"/>
              </a:lnSpc>
              <a:spcBef>
                <a:spcPts val="0"/>
              </a:spcBef>
              <a:buClr>
                <a:schemeClr val="dk1"/>
              </a:buClr>
              <a:buSzPct val="100000"/>
              <a:buFont typeface="Wingdings"/>
              <a:buChar char="§"/>
            </a:pPr>
            <a:r>
              <a:rPr sz="1600" lang="en-GB"/>
              <a:t>$.animate, $.ajax, $.clone</a:t>
            </a:r>
          </a:p>
          <a:p>
            <a:r>
              <a:t/>
            </a:r>
          </a:p>
          <a:p>
            <a:pPr rtl="0" lvl="0" indent="-330200" marL="457200">
              <a:lnSpc>
                <a:spcPct val="115000"/>
              </a:lnSpc>
              <a:spcBef>
                <a:spcPts val="0"/>
              </a:spcBef>
              <a:buClr>
                <a:schemeClr val="dk1"/>
              </a:buClr>
              <a:buSzPct val="166666"/>
              <a:buFont typeface="Arial"/>
              <a:buChar char="•"/>
            </a:pPr>
            <a:r>
              <a:rPr sz="1600" lang="en-GB"/>
              <a:t>Powerful</a:t>
            </a:r>
          </a:p>
          <a:p>
            <a:pPr rtl="0" lvl="1" indent="-330200" marL="914400">
              <a:lnSpc>
                <a:spcPct val="115000"/>
              </a:lnSpc>
              <a:spcBef>
                <a:spcPts val="0"/>
              </a:spcBef>
              <a:buClr>
                <a:schemeClr val="dk1"/>
              </a:buClr>
              <a:buSzPct val="100000"/>
              <a:buFont typeface="Courier New"/>
              <a:buChar char="o"/>
            </a:pPr>
            <a:r>
              <a:rPr sz="1600" lang="en-GB"/>
              <a:t>Client Side / Server Side</a:t>
            </a:r>
          </a:p>
          <a:p>
            <a:pPr rtl="0" lvl="1" indent="-330200" marL="914400">
              <a:lnSpc>
                <a:spcPct val="115000"/>
              </a:lnSpc>
              <a:spcBef>
                <a:spcPts val="0"/>
              </a:spcBef>
              <a:buClr>
                <a:schemeClr val="dk1"/>
              </a:buClr>
              <a:buSzPct val="100000"/>
              <a:buFont typeface="Courier New"/>
              <a:buChar char="o"/>
            </a:pPr>
            <a:r>
              <a:rPr sz="1600" lang="en-GB"/>
              <a:t>HTML5 features extending the JavaScript API</a:t>
            </a:r>
          </a:p>
          <a:p>
            <a:pPr rtl="0" lvl="2" indent="-330200" marL="1371600">
              <a:lnSpc>
                <a:spcPct val="115000"/>
              </a:lnSpc>
              <a:spcBef>
                <a:spcPts val="0"/>
              </a:spcBef>
              <a:buClr>
                <a:schemeClr val="dk1"/>
              </a:buClr>
              <a:buSzPct val="100000"/>
              <a:buFont typeface="Wingdings"/>
              <a:buChar char="§"/>
            </a:pPr>
            <a:r>
              <a:rPr sz="1600" lang="en-GB"/>
              <a:t>Canvas, WebGL, Media Queries, Geolocation, FileBlobs</a:t>
            </a:r>
          </a:p>
        </p:txBody>
      </p:sp>
      <p:sp>
        <p:nvSpPr>
          <p:cNvPr id="57" name="Shape 57"/>
          <p:cNvSpPr/>
          <p:nvPr/>
        </p:nvSpPr>
        <p:spPr>
          <a:xfrm>
            <a:off y="1506550" x="7085800"/>
            <a:ext cy="946250" cx="1815600"/>
          </a:xfrm>
          <a:prstGeom prst="rect">
            <a:avLst/>
          </a:prstGeom>
          <a:blipFill>
            <a:blip r:embed="rId4"/>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328450" x="0"/>
            <a:ext cy="483600" cx="8686800"/>
          </a:xfrm>
          <a:prstGeom prst="rect">
            <a:avLst/>
          </a:prstGeom>
        </p:spPr>
        <p:txBody>
          <a:bodyPr bIns="91425" rIns="91425" lIns="91425" tIns="91425" anchor="b" anchorCtr="0">
            <a:noAutofit/>
          </a:bodyPr>
          <a:lstStyle/>
          <a:p>
            <a:pPr algn="r" rtl="0" lvl="0">
              <a:buNone/>
            </a:pPr>
            <a:r>
              <a:rPr sz="1800" lang="en-GB"/>
              <a:t>Lazy JavaScript</a:t>
            </a:r>
          </a:p>
        </p:txBody>
      </p:sp>
      <p:sp>
        <p:nvSpPr>
          <p:cNvPr id="63" name="Shape 63"/>
          <p:cNvSpPr/>
          <p:nvPr/>
        </p:nvSpPr>
        <p:spPr>
          <a:xfrm>
            <a:off y="1651225" x="5693225"/>
            <a:ext cy="3396200" cx="3331699"/>
          </a:xfrm>
          <a:prstGeom prst="rect">
            <a:avLst/>
          </a:prstGeom>
          <a:blipFill>
            <a:blip r:embed="rId3"/>
            <a:stretch>
              <a:fillRect/>
            </a:stretch>
          </a:blipFill>
          <a:ln>
            <a:noFill/>
          </a:ln>
        </p:spPr>
      </p:sp>
      <p:sp>
        <p:nvSpPr>
          <p:cNvPr id="64" name="Shape 64"/>
          <p:cNvSpPr txBox="1"/>
          <p:nvPr>
            <p:ph idx="1" type="body"/>
          </p:nvPr>
        </p:nvSpPr>
        <p:spPr>
          <a:xfrm>
            <a:off y="1246625" x="457200"/>
            <a:ext cy="3679200" cx="8229600"/>
          </a:xfrm>
          <a:prstGeom prst="rect">
            <a:avLst/>
          </a:prstGeom>
        </p:spPr>
        <p:txBody>
          <a:bodyPr bIns="91425" rIns="91425" lIns="91425" tIns="91425" anchor="t" anchorCtr="0">
            <a:noAutofit/>
          </a:bodyPr>
          <a:lstStyle/>
          <a:p>
            <a:pPr algn="l" rtl="0" lvl="0" indent="-342900" marL="457200">
              <a:lnSpc>
                <a:spcPct val="200000"/>
              </a:lnSpc>
              <a:buClr>
                <a:schemeClr val="dk1"/>
              </a:buClr>
              <a:buSzPct val="100000"/>
              <a:buFont typeface="Consolas"/>
              <a:buChar char="●"/>
            </a:pPr>
            <a:r>
              <a:rPr sz="1800" lang="en-GB">
                <a:solidFill>
                  <a:srgbClr val="00008B"/>
                </a:solidFill>
                <a:latin typeface="Consolas"/>
                <a:ea typeface="Consolas"/>
                <a:cs typeface="Consolas"/>
                <a:sym typeface="Consolas"/>
              </a:rPr>
              <a:t>function</a:t>
            </a:r>
            <a:r>
              <a:rPr sz="1800" lang="en-GB">
                <a:latin typeface="Consolas"/>
                <a:ea typeface="Consolas"/>
                <a:cs typeface="Consolas"/>
                <a:sym typeface="Consolas"/>
              </a:rPr>
              <a:t>(){</a:t>
            </a:r>
            <a:r>
              <a:rPr sz="1800" lang="en-GB">
                <a:solidFill>
                  <a:srgbClr val="00008B"/>
                </a:solidFill>
                <a:latin typeface="Consolas"/>
                <a:ea typeface="Consolas"/>
                <a:cs typeface="Consolas"/>
                <a:sym typeface="Consolas"/>
              </a:rPr>
              <a:t>return</a:t>
            </a:r>
            <a:r>
              <a:rPr sz="1800" lang="en-GB">
                <a:latin typeface="Consolas"/>
                <a:ea typeface="Consolas"/>
                <a:cs typeface="Consolas"/>
                <a:sym typeface="Consolas"/>
              </a:rPr>
              <a:t> my_delayed_function()}</a:t>
            </a:r>
          </a:p>
          <a:p>
            <a:pPr rtl="0" lvl="0" indent="-342900" marL="457200">
              <a:lnSpc>
                <a:spcPct val="200000"/>
              </a:lnSpc>
              <a:buClr>
                <a:schemeClr val="dk1"/>
              </a:buClr>
              <a:buSzPct val="100000"/>
              <a:buFont typeface="Arial"/>
              <a:buChar char="●"/>
            </a:pPr>
            <a:r>
              <a:rPr sz="1800" lang="en-GB"/>
              <a:t>efficient mapping / filtering</a:t>
            </a:r>
          </a:p>
          <a:p>
            <a:pPr rtl="0" lvl="0" indent="-342900" marL="457200">
              <a:lnSpc>
                <a:spcPct val="200000"/>
              </a:lnSpc>
              <a:buClr>
                <a:schemeClr val="dk1"/>
              </a:buClr>
              <a:buSzPct val="100000"/>
              <a:buFont typeface="Arial"/>
              <a:buChar char="●"/>
            </a:pPr>
            <a:r>
              <a:rPr sz="1800" lang="en-GB"/>
              <a:t>indefinite sequences </a:t>
            </a:r>
          </a:p>
          <a:p>
            <a:pPr rtl="0" lvl="0" indent="-342900" marL="457200">
              <a:lnSpc>
                <a:spcPct val="200000"/>
              </a:lnSpc>
              <a:buClr>
                <a:schemeClr val="dk1"/>
              </a:buClr>
              <a:buSzPct val="100000"/>
              <a:buFont typeface="Arial"/>
              <a:buChar char="●"/>
            </a:pPr>
            <a:r>
              <a:rPr sz="1800" lang="en-GB"/>
              <a:t>parsing strings</a:t>
            </a:r>
          </a:p>
          <a:p>
            <a:pPr rtl="0" lvl="0" indent="-342900" marL="457200">
              <a:lnSpc>
                <a:spcPct val="200000"/>
              </a:lnSpc>
              <a:buClr>
                <a:schemeClr val="dk1"/>
              </a:buClr>
              <a:buSzPct val="100000"/>
              <a:buFont typeface="Arial"/>
              <a:buChar char="●"/>
            </a:pPr>
            <a:r>
              <a:rPr sz="1800" lang="en-GB"/>
              <a:t>Node-Lazy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391250" x="0"/>
            <a:ext cy="452400" cx="8717099"/>
          </a:xfrm>
          <a:prstGeom prst="rect">
            <a:avLst/>
          </a:prstGeom>
        </p:spPr>
        <p:txBody>
          <a:bodyPr bIns="91425" rIns="91425" lIns="91425" tIns="91425" anchor="b" anchorCtr="0">
            <a:noAutofit/>
          </a:bodyPr>
          <a:lstStyle/>
          <a:p>
            <a:pPr algn="r" rtl="0" lvl="0">
              <a:buNone/>
            </a:pPr>
            <a:r>
              <a:rPr sz="1800" lang="en-GB"/>
              <a:t>Efficient Mapping / Filtering</a:t>
            </a:r>
          </a:p>
        </p:txBody>
      </p:sp>
      <p:graphicFrame>
        <p:nvGraphicFramePr>
          <p:cNvPr id="70" name="Shape 70"/>
          <p:cNvGraphicFramePr/>
          <p:nvPr/>
        </p:nvGraphicFramePr>
        <p:xfrm>
          <a:off y="1275325" x="334650"/>
          <a:ext cy="3000000" cx="3000000"/>
        </p:xfrm>
        <a:graphic>
          <a:graphicData uri="http://schemas.openxmlformats.org/drawingml/2006/table">
            <a:tbl>
              <a:tblPr>
                <a:noFill/>
                <a:tableStyleId>{E10053FB-C33A-4ED3-9D61-A9ED80C88F3F}</a:tableStyleId>
              </a:tblPr>
              <a:tblGrid>
                <a:gridCol w="2971800"/>
                <a:gridCol w="4486900"/>
              </a:tblGrid>
              <a:tr h="12700">
                <a:tc>
                  <a:txBody>
                    <a:bodyPr>
                      <a:noAutofit/>
                    </a:bodyPr>
                    <a:lstStyle/>
                    <a:p>
                      <a:pPr rtl="0" lvl="0">
                        <a:buNone/>
                      </a:pPr>
                      <a:r>
                        <a:rPr sz="1800" lang="en-GB"/>
                        <a:t>With Lazy.js</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c>
                  <a:txBody>
                    <a:bodyPr>
                      <a:noAutofit/>
                    </a:bodyPr>
                    <a:lstStyle/>
                    <a:p>
                      <a:pPr rtl="0" lvl="0">
                        <a:buNone/>
                      </a:pPr>
                      <a:r>
                        <a:rPr sz="1800" lang="en-GB"/>
                        <a:t>Without Lazy.js</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r>
              <a:tr h="12700">
                <a:tc>
                  <a:txBody>
                    <a:bodyPr>
                      <a:noAutofit/>
                    </a:bodyPr>
                    <a:lstStyle/>
                    <a:p>
                      <a:pPr rtl="0" lvl="0">
                        <a:buNone/>
                      </a:pPr>
                      <a:r>
                        <a:rPr sz="1800" lang="en-GB"/>
                        <a:t>var result = Lazy(array)</a:t>
                      </a:r>
                    </a:p>
                    <a:p>
                      <a:pPr rtl="0" lvl="0">
                        <a:buNone/>
                      </a:pPr>
                      <a:r>
                        <a:rPr sz="1800" lang="en-GB"/>
                        <a:t>   .map(myfunction)</a:t>
                      </a:r>
                    </a:p>
                    <a:p>
                      <a:pPr rtl="0" lvl="0">
                        <a:buNone/>
                      </a:pPr>
                      <a:r>
                        <a:rPr sz="1800" lang="en-GB"/>
                        <a:t>   .filter(myfilter)</a:t>
                      </a:r>
                    </a:p>
                    <a:p>
                      <a:pPr rtl="0" lvl="0">
                        <a:buNone/>
                      </a:pPr>
                      <a:r>
                        <a:rPr sz="1800" lang="en-GB"/>
                        <a:t>   .take(somenumber);</a:t>
                      </a:r>
                    </a:p>
                    <a:p>
                      <a:r>
                        <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c>
                  <a:txBody>
                    <a:bodyPr>
                      <a:noAutofit/>
                    </a:bodyPr>
                    <a:lstStyle/>
                    <a:p>
                      <a:pPr rtl="0" lvl="0">
                        <a:buNone/>
                      </a:pPr>
                      <a:r>
                        <a:rPr sz="1800" lang="en-GB"/>
                        <a:t>var results = [];</a:t>
                      </a:r>
                      <a:br>
                        <a:rPr sz="1800" lang="en-GB"/>
                      </a:br>
                      <a:r>
                        <a:rPr sz="1800" lang="en-GB"/>
                        <a:t>for (var i = 0; i &lt; array.length; ++i) {</a:t>
                      </a:r>
                      <a:br>
                        <a:rPr sz="1800" lang="en-GB"/>
                      </a:br>
                      <a:r>
                        <a:rPr sz="1800" lang="en-GB"/>
                        <a:t>  var value = myfunction(array[i]);</a:t>
                      </a:r>
                      <a:br>
                        <a:rPr sz="1800" lang="en-GB"/>
                      </a:br>
                      <a:r>
                        <a:rPr sz="1800" lang="en-GB"/>
                        <a:t>  if (!myfilter(value)) {</a:t>
                      </a:r>
                      <a:br>
                        <a:rPr sz="1800" lang="en-GB"/>
                      </a:br>
                      <a:r>
                        <a:rPr sz="1800" lang="en-GB"/>
                        <a:t>    results.push(value);</a:t>
                      </a:r>
                      <a:br>
                        <a:rPr sz="1800" lang="en-GB"/>
                      </a:br>
                      <a:r>
                        <a:rPr sz="1800" lang="en-GB"/>
                        <a:t>    if (results.length === somenumber) {</a:t>
                      </a:r>
                      <a:br>
                        <a:rPr sz="1800" lang="en-GB"/>
                      </a:br>
                      <a:r>
                        <a:rPr sz="1800" lang="en-GB"/>
                        <a:t>      break;</a:t>
                      </a:r>
                      <a:br>
                        <a:rPr sz="1800" lang="en-GB"/>
                      </a:br>
                      <a:r>
                        <a:rPr sz="1800" lang="en-GB"/>
                        <a:t>    }</a:t>
                      </a:r>
                      <a:br>
                        <a:rPr sz="1800" lang="en-GB"/>
                      </a:br>
                      <a:r>
                        <a:rPr sz="1800" lang="en-GB"/>
                        <a:t>  }</a:t>
                      </a:r>
                      <a:br>
                        <a:rPr sz="1800" lang="en-GB"/>
                      </a:br>
                      <a:r>
                        <a:rPr sz="1800" lang="en-GB"/>
                        <a:t>}</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r>
            </a:tbl>
          </a:graphicData>
        </a:graphic>
      </p:graphicFrame>
      <p:sp>
        <p:nvSpPr>
          <p:cNvPr id="71" name="Shape 71"/>
          <p:cNvSpPr txBox="1"/>
          <p:nvPr/>
        </p:nvSpPr>
        <p:spPr>
          <a:xfrm>
            <a:off y="4625475" x="356500"/>
            <a:ext cy="518100" cx="7415099"/>
          </a:xfrm>
          <a:prstGeom prst="rect">
            <a:avLst/>
          </a:prstGeom>
        </p:spPr>
        <p:txBody>
          <a:bodyPr bIns="91425" rIns="91425" lIns="91425" tIns="91425" anchor="t" anchorCtr="0">
            <a:noAutofit/>
          </a:bodyPr>
          <a:lstStyle/>
          <a:p>
            <a:pPr rtl="0" lvl="0" indent="-317500" marL="457200">
              <a:buClr>
                <a:srgbClr val="000000"/>
              </a:buClr>
              <a:buSzPct val="140000"/>
              <a:buFont typeface="Arial"/>
              <a:buChar char="●"/>
            </a:pPr>
            <a:r>
              <a:rPr b="1" sz="1000" lang="en-GB">
                <a:solidFill>
                  <a:srgbClr val="008000"/>
                </a:solidFill>
                <a:latin typeface="Verdana"/>
                <a:ea typeface="Verdana"/>
                <a:cs typeface="Verdana"/>
                <a:sym typeface="Verdana"/>
              </a:rPr>
              <a:t>var</a:t>
            </a:r>
            <a:r>
              <a:rPr sz="1000" lang="en-GB">
                <a:solidFill>
                  <a:schemeClr val="dk1"/>
                </a:solidFill>
                <a:latin typeface="Verdana"/>
                <a:ea typeface="Verdana"/>
                <a:cs typeface="Verdana"/>
                <a:sym typeface="Verdana"/>
              </a:rPr>
              <a:t> result </a:t>
            </a:r>
            <a:r>
              <a:rPr sz="1000" lang="en-GB">
                <a:solidFill>
                  <a:srgbClr val="666666"/>
                </a:solidFill>
                <a:latin typeface="Verdana"/>
                <a:ea typeface="Verdana"/>
                <a:cs typeface="Verdana"/>
                <a:sym typeface="Verdana"/>
              </a:rPr>
              <a:t>=</a:t>
            </a:r>
            <a:r>
              <a:rPr sz="1000" lang="en-GB">
                <a:solidFill>
                  <a:schemeClr val="dk1"/>
                </a:solidFill>
                <a:latin typeface="Verdana"/>
                <a:ea typeface="Verdana"/>
                <a:cs typeface="Verdana"/>
                <a:sym typeface="Verdana"/>
              </a:rPr>
              <a:t> _.chain(array).map(myfunction).filter(myfilter).take(</a:t>
            </a:r>
            <a:r>
              <a:rPr sz="1000" lang="en-GB">
                <a:solidFill>
                  <a:srgbClr val="666666"/>
                </a:solidFill>
                <a:latin typeface="Verdana"/>
                <a:ea typeface="Verdana"/>
                <a:cs typeface="Verdana"/>
                <a:sym typeface="Verdana"/>
              </a:rPr>
              <a:t>somenumber</a:t>
            </a:r>
            <a:r>
              <a:rPr sz="1000" lang="en-GB">
                <a:solidFill>
                  <a:schemeClr val="dk1"/>
                </a:solidFill>
                <a:latin typeface="Verdana"/>
                <a:ea typeface="Verdana"/>
                <a:cs typeface="Verdana"/>
                <a:sym typeface="Verdana"/>
              </a:rPr>
              <a:t>).value(); </a:t>
            </a:r>
          </a:p>
          <a:p>
            <a:pPr rtl="0" lvl="0" indent="-317500" marL="457200">
              <a:buClr>
                <a:srgbClr val="000000"/>
              </a:buClr>
              <a:buSzPct val="140000"/>
              <a:buFont typeface="Arial"/>
              <a:buChar char="●"/>
            </a:pPr>
            <a:r>
              <a:rPr sz="1000" lang="en-GB">
                <a:solidFill>
                  <a:schemeClr val="dk1"/>
                </a:solidFill>
                <a:latin typeface="Verdana"/>
                <a:ea typeface="Verdana"/>
                <a:cs typeface="Verdana"/>
                <a:sym typeface="Verdana"/>
              </a:rPr>
              <a:t>generates several arrays</a:t>
            </a:r>
          </a:p>
        </p:txBody>
      </p:sp>
      <p:sp>
        <p:nvSpPr>
          <p:cNvPr id="72" name="Shape 72"/>
          <p:cNvSpPr/>
          <p:nvPr/>
        </p:nvSpPr>
        <p:spPr>
          <a:xfrm>
            <a:off y="3726850" x="7890675"/>
            <a:ext cy="1307349" cx="1253325"/>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388225" x="0"/>
            <a:ext cy="452400" cx="8631000"/>
          </a:xfrm>
          <a:prstGeom prst="rect">
            <a:avLst/>
          </a:prstGeom>
        </p:spPr>
        <p:txBody>
          <a:bodyPr bIns="91425" rIns="91425" lIns="91425" tIns="91425" anchor="b" anchorCtr="0">
            <a:noAutofit/>
          </a:bodyPr>
          <a:lstStyle/>
          <a:p>
            <a:pPr algn="r" rtl="0" lvl="0">
              <a:buNone/>
            </a:pPr>
            <a:r>
              <a:rPr sz="1800" lang="en-GB"/>
              <a:t>Indefinite Sequences</a:t>
            </a:r>
          </a:p>
        </p:txBody>
      </p:sp>
      <p:graphicFrame>
        <p:nvGraphicFramePr>
          <p:cNvPr id="78" name="Shape 78"/>
          <p:cNvGraphicFramePr/>
          <p:nvPr/>
        </p:nvGraphicFramePr>
        <p:xfrm>
          <a:off y="1484800" x="512900"/>
          <a:ext cy="3000000" cx="3000000"/>
        </p:xfrm>
        <a:graphic>
          <a:graphicData uri="http://schemas.openxmlformats.org/drawingml/2006/table">
            <a:tbl>
              <a:tblPr>
                <a:noFill/>
                <a:tableStyleId>{D08C8E7D-F924-4728-8D13-335FD5F1A600}</a:tableStyleId>
              </a:tblPr>
              <a:tblGrid>
                <a:gridCol w="8118200"/>
              </a:tblGrid>
              <a:tr h="3361800">
                <a:tc>
                  <a:txBody>
                    <a:bodyPr>
                      <a:noAutofit/>
                    </a:bodyPr>
                    <a:lstStyle/>
                    <a:p>
                      <a:pPr rtl="0" lvl="0">
                        <a:buNone/>
                      </a:pPr>
                      <a:r>
                        <a:rPr sz="1800" lang="en-GB"/>
                        <a:t>var unlimitedRandomNumbers = Lazy.generate(function() { return Math.random(); })</a:t>
                      </a:r>
                      <a:br>
                        <a:rPr sz="1800" lang="en-GB"/>
                      </a:br>
                      <a:r>
                        <a:rPr sz="1800" lang="en-GB"/>
                        <a:t>  .map(function(e) { return Math.floor(e * 1000) + 1; })</a:t>
                      </a:r>
                      <a:br>
                        <a:rPr sz="1800" lang="en-GB"/>
                      </a:br>
                      <a:r>
                        <a:rPr sz="1800" lang="en-GB"/>
                        <a:t>  .take(somenumber);</a:t>
                      </a:r>
                    </a:p>
                    <a:p>
                      <a:r>
                        <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r>
            </a:tbl>
          </a:graphicData>
        </a:graphic>
      </p:graphicFrame>
      <p:sp>
        <p:nvSpPr>
          <p:cNvPr id="79" name="Shape 79"/>
          <p:cNvSpPr/>
          <p:nvPr/>
        </p:nvSpPr>
        <p:spPr>
          <a:xfrm>
            <a:off y="2431050" x="6458725"/>
            <a:ext cy="2616375" cx="2566200"/>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388225" x="0"/>
            <a:ext cy="452400" cx="8730900"/>
          </a:xfrm>
          <a:prstGeom prst="rect">
            <a:avLst/>
          </a:prstGeom>
        </p:spPr>
        <p:txBody>
          <a:bodyPr bIns="91425" rIns="91425" lIns="91425" tIns="91425" anchor="b" anchorCtr="0">
            <a:noAutofit/>
          </a:bodyPr>
          <a:lstStyle/>
          <a:p>
            <a:pPr algn="r" rtl="0" lvl="0">
              <a:buNone/>
            </a:pPr>
            <a:r>
              <a:rPr sz="1800" lang="en-GB"/>
              <a:t>String Parsing</a:t>
            </a:r>
          </a:p>
        </p:txBody>
      </p:sp>
      <p:sp>
        <p:nvSpPr>
          <p:cNvPr id="85" name="Shape 85"/>
          <p:cNvSpPr txBox="1"/>
          <p:nvPr/>
        </p:nvSpPr>
        <p:spPr>
          <a:xfrm>
            <a:off y="1354675" x="525825"/>
            <a:ext cy="2488799" cx="5739300"/>
          </a:xfrm>
          <a:prstGeom prst="rect">
            <a:avLst/>
          </a:prstGeom>
        </p:spPr>
        <p:txBody>
          <a:bodyPr bIns="91425" rIns="91425" lIns="91425" tIns="91425" anchor="t" anchorCtr="0">
            <a:noAutofit/>
          </a:bodyPr>
          <a:lstStyle/>
          <a:p>
            <a:pPr rtl="0" lvl="0" indent="-381000" marL="457200">
              <a:lnSpc>
                <a:spcPct val="200000"/>
              </a:lnSpc>
              <a:buClr>
                <a:schemeClr val="dk1"/>
              </a:buClr>
              <a:buSzPct val="100000"/>
              <a:buFont typeface="Arial"/>
              <a:buChar char="●"/>
            </a:pPr>
            <a:r>
              <a:rPr sz="2400" lang="en-GB">
                <a:solidFill>
                  <a:schemeClr val="dk1"/>
                </a:solidFill>
              </a:rPr>
              <a:t>var firstFiveLines = Lazy(text).split("\n").take(5);</a:t>
            </a:r>
          </a:p>
          <a:p>
            <a:pPr rtl="0" lvl="0" indent="-381000" marL="457200">
              <a:lnSpc>
                <a:spcPct val="200000"/>
              </a:lnSpc>
              <a:buClr>
                <a:schemeClr val="dk1"/>
              </a:buClr>
              <a:buSzPct val="100000"/>
              <a:buFont typeface="Arial"/>
              <a:buChar char="●"/>
            </a:pPr>
            <a:r>
              <a:rPr sz="2400" lang="en-GB"/>
              <a:t>No need to parse entire string</a:t>
            </a:r>
          </a:p>
        </p:txBody>
      </p:sp>
      <p:sp>
        <p:nvSpPr>
          <p:cNvPr id="86" name="Shape 86"/>
          <p:cNvSpPr/>
          <p:nvPr/>
        </p:nvSpPr>
        <p:spPr>
          <a:xfrm>
            <a:off y="1617250" x="5659075"/>
            <a:ext cy="3430175" cx="3365849"/>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305725" x="0"/>
            <a:ext cy="452400" cx="8703299"/>
          </a:xfrm>
          <a:prstGeom prst="rect">
            <a:avLst/>
          </a:prstGeom>
        </p:spPr>
        <p:txBody>
          <a:bodyPr bIns="91425" rIns="91425" lIns="91425" tIns="91425" anchor="b" anchorCtr="0">
            <a:noAutofit/>
          </a:bodyPr>
          <a:lstStyle/>
          <a:p>
            <a:pPr algn="r" rtl="0" lvl="0">
              <a:buNone/>
            </a:pPr>
            <a:r>
              <a:rPr sz="1800" lang="en-GB"/>
              <a:t>Node-Lazy</a:t>
            </a:r>
          </a:p>
        </p:txBody>
      </p:sp>
      <p:graphicFrame>
        <p:nvGraphicFramePr>
          <p:cNvPr id="92" name="Shape 92"/>
          <p:cNvGraphicFramePr/>
          <p:nvPr/>
        </p:nvGraphicFramePr>
        <p:xfrm>
          <a:off y="1097575" x="147925"/>
          <a:ext cy="3000000" cx="3000000"/>
        </p:xfrm>
        <a:graphic>
          <a:graphicData uri="http://schemas.openxmlformats.org/drawingml/2006/table">
            <a:tbl>
              <a:tblPr>
                <a:noFill/>
                <a:tableStyleId>{935A65FB-03EA-4F8F-9C9D-8D1B71D6F262}</a:tableStyleId>
              </a:tblPr>
              <a:tblGrid>
                <a:gridCol w="4108025"/>
                <a:gridCol w="4513700"/>
              </a:tblGrid>
              <a:tr h="259225">
                <a:tc>
                  <a:txBody>
                    <a:bodyPr>
                      <a:noAutofit/>
                    </a:bodyPr>
                    <a:lstStyle/>
                    <a:p>
                      <a:pPr rtl="0" lvl="0">
                        <a:buNone/>
                      </a:pPr>
                      <a:r>
                        <a:rPr sz="1100" lang="en-GB"/>
                        <a:t>With Node-Lazy</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solidFill>
                      <a:srgbClr val="EFEFEF"/>
                    </a:solidFill>
                  </a:tcPr>
                </a:tc>
                <a:tc>
                  <a:txBody>
                    <a:bodyPr>
                      <a:noAutofit/>
                    </a:bodyPr>
                    <a:lstStyle/>
                    <a:p>
                      <a:pPr rtl="0" lvl="0">
                        <a:buNone/>
                      </a:pPr>
                      <a:r>
                        <a:rPr sz="1100" lang="en-GB"/>
                        <a:t>Without</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solidFill>
                      <a:srgbClr val="EFEFEF"/>
                    </a:solidFill>
                  </a:tcPr>
                </a:tc>
              </a:tr>
              <a:tr h="3568375">
                <a:tc>
                  <a:txBody>
                    <a:bodyPr>
                      <a:noAutofit/>
                    </a:bodyPr>
                    <a:lstStyle/>
                    <a:p>
                      <a:pPr rtl="0" lvl="0">
                        <a:buNone/>
                      </a:pPr>
                      <a:r>
                        <a:rPr sz="1000" lang="en-GB">
                          <a:latin typeface="Consolas"/>
                          <a:ea typeface="Consolas"/>
                          <a:cs typeface="Consolas"/>
                          <a:sym typeface="Consolas"/>
                        </a:rPr>
                        <a:t>   var Store = require('supermarket');</a:t>
                      </a:r>
                      <a:br>
                        <a:rPr sz="1000" lang="en-GB">
                          <a:latin typeface="Consolas"/>
                          <a:ea typeface="Consolas"/>
                          <a:cs typeface="Consolas"/>
                          <a:sym typeface="Consolas"/>
                        </a:rPr>
                      </a:br>
                      <a:br>
                        <a:rPr sz="1000" lang="en-GB">
                          <a:latin typeface="Consolas"/>
                          <a:ea typeface="Consolas"/>
                          <a:cs typeface="Consolas"/>
                          <a:sym typeface="Consolas"/>
                        </a:rPr>
                      </a:br>
                      <a:r>
                        <a:rPr sz="1000" lang="en-GB">
                          <a:latin typeface="Consolas"/>
                          <a:ea typeface="Consolas"/>
                          <a:cs typeface="Consolas"/>
                          <a:sym typeface="Consolas"/>
                        </a:rPr>
                        <a:t>    var db = new Store({ filename : 'users.db', json : true });</a:t>
                      </a:r>
                      <a:br>
                        <a:rPr sz="1000" lang="en-GB">
                          <a:latin typeface="Consolas"/>
                          <a:ea typeface="Consolas"/>
                          <a:cs typeface="Consolas"/>
                          <a:sym typeface="Consolas"/>
                        </a:rPr>
                      </a:br>
                      <a:br>
                        <a:rPr sz="1000" lang="en-GB">
                          <a:latin typeface="Consolas"/>
                          <a:ea typeface="Consolas"/>
                          <a:cs typeface="Consolas"/>
                          <a:sym typeface="Consolas"/>
                        </a:rPr>
                      </a:br>
                      <a:r>
                        <a:rPr sz="1000" lang="en-GB">
                          <a:latin typeface="Consolas"/>
                          <a:ea typeface="Consolas"/>
                          <a:cs typeface="Consolas"/>
                          <a:sym typeface="Consolas"/>
                        </a:rPr>
                        <a:t>    db.filter(function (user, meta) {</a:t>
                      </a:r>
                      <a:br>
                        <a:rPr sz="1000" lang="en-GB">
                          <a:latin typeface="Consolas"/>
                          <a:ea typeface="Consolas"/>
                          <a:cs typeface="Consolas"/>
                          <a:sym typeface="Consolas"/>
                        </a:rPr>
                      </a:br>
                      <a:r>
                        <a:rPr sz="1000" lang="en-GB">
                          <a:latin typeface="Consolas"/>
                          <a:ea typeface="Consolas"/>
                          <a:cs typeface="Consolas"/>
                          <a:sym typeface="Consolas"/>
                        </a:rPr>
                        <a:t>        return meta.age &gt; 20;</a:t>
                      </a:r>
                      <a:br>
                        <a:rPr sz="1000" lang="en-GB">
                          <a:latin typeface="Consolas"/>
                          <a:ea typeface="Consolas"/>
                          <a:cs typeface="Consolas"/>
                          <a:sym typeface="Consolas"/>
                        </a:rPr>
                      </a:br>
                      <a:r>
                        <a:rPr sz="1000" lang="en-GB">
                          <a:latin typeface="Consolas"/>
                          <a:ea typeface="Consolas"/>
                          <a:cs typeface="Consolas"/>
                          <a:sym typeface="Consolas"/>
                        </a:rPr>
                        <a:t>      })</a:t>
                      </a:r>
                      <a:br>
                        <a:rPr sz="1000" lang="en-GB">
                          <a:latin typeface="Consolas"/>
                          <a:ea typeface="Consolas"/>
                          <a:cs typeface="Consolas"/>
                          <a:sym typeface="Consolas"/>
                        </a:rPr>
                      </a:br>
                      <a:r>
                        <a:rPr sz="1000" lang="en-GB">
                          <a:latin typeface="Consolas"/>
                          <a:ea typeface="Consolas"/>
                          <a:cs typeface="Consolas"/>
                          <a:sym typeface="Consolas"/>
                        </a:rPr>
                        <a:t>      .take(5)</a:t>
                      </a:r>
                      <a:br>
                        <a:rPr sz="1000" lang="en-GB">
                          <a:latin typeface="Consolas"/>
                          <a:ea typeface="Consolas"/>
                          <a:cs typeface="Consolas"/>
                          <a:sym typeface="Consolas"/>
                        </a:rPr>
                      </a:br>
                      <a:r>
                        <a:rPr sz="1000" lang="en-GB">
                          <a:latin typeface="Consolas"/>
                          <a:ea typeface="Consolas"/>
                          <a:cs typeface="Consolas"/>
                          <a:sym typeface="Consolas"/>
                        </a:rPr>
                        <a:t>      .join(function (xs) {</a:t>
                      </a:r>
                      <a:br>
                        <a:rPr sz="1000" lang="en-GB">
                          <a:latin typeface="Consolas"/>
                          <a:ea typeface="Consolas"/>
                          <a:cs typeface="Consolas"/>
                          <a:sym typeface="Consolas"/>
                        </a:rPr>
                      </a:br>
                      <a:r>
                        <a:rPr sz="1000" lang="en-GB">
                          <a:latin typeface="Consolas"/>
                          <a:ea typeface="Consolas"/>
                          <a:cs typeface="Consolas"/>
                          <a:sym typeface="Consolas"/>
                        </a:rPr>
                        <a:t>        // xs contains the first 5 users who are over 20!</a:t>
                      </a:r>
                      <a:br>
                        <a:rPr sz="1000" lang="en-GB">
                          <a:latin typeface="Consolas"/>
                          <a:ea typeface="Consolas"/>
                          <a:cs typeface="Consolas"/>
                          <a:sym typeface="Consolas"/>
                        </a:rPr>
                      </a:br>
                      <a:r>
                        <a:rPr sz="1000" lang="en-GB">
                          <a:latin typeface="Consolas"/>
                          <a:ea typeface="Consolas"/>
                          <a:cs typeface="Consolas"/>
                          <a:sym typeface="Consolas"/>
                        </a:rPr>
                        <a:t>      });</a:t>
                      </a:r>
                    </a:p>
                    <a:p>
                      <a:r>
                        <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c>
                  <a:txBody>
                    <a:bodyPr>
                      <a:noAutofit/>
                    </a:bodyPr>
                    <a:lstStyle/>
                    <a:p>
                      <a:pPr rtl="0" lvl="0">
                        <a:buNone/>
                      </a:pPr>
                      <a:r>
                        <a:rPr sz="1000" lang="en-GB">
                          <a:latin typeface="Consolas"/>
                          <a:ea typeface="Consolas"/>
                          <a:cs typeface="Consolas"/>
                          <a:sym typeface="Consolas"/>
                        </a:rPr>
                        <a:t>   var Store = require('supermarket');</a:t>
                      </a:r>
                      <a:br>
                        <a:rPr sz="1000" lang="en-GB">
                          <a:latin typeface="Consolas"/>
                          <a:ea typeface="Consolas"/>
                          <a:cs typeface="Consolas"/>
                          <a:sym typeface="Consolas"/>
                        </a:rPr>
                      </a:br>
                      <a:br>
                        <a:rPr sz="1000" lang="en-GB">
                          <a:latin typeface="Consolas"/>
                          <a:ea typeface="Consolas"/>
                          <a:cs typeface="Consolas"/>
                          <a:sym typeface="Consolas"/>
                        </a:rPr>
                      </a:br>
                      <a:r>
                        <a:rPr sz="1000" lang="en-GB">
                          <a:latin typeface="Consolas"/>
                          <a:ea typeface="Consolas"/>
                          <a:cs typeface="Consolas"/>
                          <a:sym typeface="Consolas"/>
                        </a:rPr>
                        <a:t>    var db = new Store({ filename : 'users.db', json : true });</a:t>
                      </a:r>
                      <a:br>
                        <a:rPr sz="1000" lang="en-GB">
                          <a:latin typeface="Consolas"/>
                          <a:ea typeface="Consolas"/>
                          <a:cs typeface="Consolas"/>
                          <a:sym typeface="Consolas"/>
                        </a:rPr>
                      </a:br>
                      <a:br>
                        <a:rPr sz="1000" lang="en-GB">
                          <a:latin typeface="Consolas"/>
                          <a:ea typeface="Consolas"/>
                          <a:cs typeface="Consolas"/>
                          <a:sym typeface="Consolas"/>
                        </a:rPr>
                      </a:br>
                      <a:r>
                        <a:rPr sz="1000" lang="en-GB">
                          <a:latin typeface="Consolas"/>
                          <a:ea typeface="Consolas"/>
                          <a:cs typeface="Consolas"/>
                          <a:sym typeface="Consolas"/>
                        </a:rPr>
                        <a:t>    var users_over_20 = [];</a:t>
                      </a:r>
                      <a:br>
                        <a:rPr sz="1000" lang="en-GB">
                          <a:latin typeface="Consolas"/>
                          <a:ea typeface="Consolas"/>
                          <a:cs typeface="Consolas"/>
                          <a:sym typeface="Consolas"/>
                        </a:rPr>
                      </a:br>
                      <a:r>
                        <a:rPr sz="1000" lang="en-GB">
                          <a:latin typeface="Consolas"/>
                          <a:ea typeface="Consolas"/>
                          <a:cs typeface="Consolas"/>
                          <a:sym typeface="Consolas"/>
                        </a:rPr>
                        <a:t>    db.filter(</a:t>
                      </a:r>
                      <a:br>
                        <a:rPr sz="1000" lang="en-GB">
                          <a:latin typeface="Consolas"/>
                          <a:ea typeface="Consolas"/>
                          <a:cs typeface="Consolas"/>
                          <a:sym typeface="Consolas"/>
                        </a:rPr>
                      </a:br>
                      <a:r>
                        <a:rPr sz="1000" lang="en-GB">
                          <a:latin typeface="Consolas"/>
                          <a:ea typeface="Consolas"/>
                          <a:cs typeface="Consolas"/>
                          <a:sym typeface="Consolas"/>
                        </a:rPr>
                        <a:t>      function (user, meta) {</a:t>
                      </a:r>
                      <a:br>
                        <a:rPr sz="1000" lang="en-GB">
                          <a:latin typeface="Consolas"/>
                          <a:ea typeface="Consolas"/>
                          <a:cs typeface="Consolas"/>
                          <a:sym typeface="Consolas"/>
                        </a:rPr>
                      </a:br>
                      <a:r>
                        <a:rPr sz="1000" lang="en-GB">
                          <a:latin typeface="Consolas"/>
                          <a:ea typeface="Consolas"/>
                          <a:cs typeface="Consolas"/>
                          <a:sym typeface="Consolas"/>
                        </a:rPr>
                        <a:t>        // predicate function</a:t>
                      </a:r>
                      <a:br>
                        <a:rPr sz="1000" lang="en-GB">
                          <a:latin typeface="Consolas"/>
                          <a:ea typeface="Consolas"/>
                          <a:cs typeface="Consolas"/>
                          <a:sym typeface="Consolas"/>
                        </a:rPr>
                      </a:br>
                      <a:r>
                        <a:rPr sz="1000" lang="en-GB">
                          <a:latin typeface="Consolas"/>
                          <a:ea typeface="Consolas"/>
                          <a:cs typeface="Consolas"/>
                          <a:sym typeface="Consolas"/>
                        </a:rPr>
                        <a:t>        return meta.age &gt; 20;</a:t>
                      </a:r>
                      <a:br>
                        <a:rPr sz="1000" lang="en-GB">
                          <a:latin typeface="Consolas"/>
                          <a:ea typeface="Consolas"/>
                          <a:cs typeface="Consolas"/>
                          <a:sym typeface="Consolas"/>
                        </a:rPr>
                      </a:br>
                      <a:r>
                        <a:rPr sz="1000" lang="en-GB">
                          <a:latin typeface="Consolas"/>
                          <a:ea typeface="Consolas"/>
                          <a:cs typeface="Consolas"/>
                          <a:sym typeface="Consolas"/>
                        </a:rPr>
                        <a:t>      },</a:t>
                      </a:r>
                      <a:br>
                        <a:rPr sz="1000" lang="en-GB">
                          <a:latin typeface="Consolas"/>
                          <a:ea typeface="Consolas"/>
                          <a:cs typeface="Consolas"/>
                          <a:sym typeface="Consolas"/>
                        </a:rPr>
                      </a:br>
                      <a:r>
                        <a:rPr sz="1000" lang="en-GB">
                          <a:latin typeface="Consolas"/>
                          <a:ea typeface="Consolas"/>
                          <a:cs typeface="Consolas"/>
                          <a:sym typeface="Consolas"/>
                        </a:rPr>
                        <a:t>      function (err, user, meta) {</a:t>
                      </a:r>
                      <a:br>
                        <a:rPr sz="1000" lang="en-GB">
                          <a:latin typeface="Consolas"/>
                          <a:ea typeface="Consolas"/>
                          <a:cs typeface="Consolas"/>
                          <a:sym typeface="Consolas"/>
                        </a:rPr>
                      </a:br>
                      <a:r>
                        <a:rPr sz="1000" lang="en-GB">
                          <a:latin typeface="Consolas"/>
                          <a:ea typeface="Consolas"/>
                          <a:cs typeface="Consolas"/>
                          <a:sym typeface="Consolas"/>
                        </a:rPr>
                        <a:t>        // function that gets executed when predicate is true</a:t>
                      </a:r>
                      <a:br>
                        <a:rPr sz="1000" lang="en-GB">
                          <a:latin typeface="Consolas"/>
                          <a:ea typeface="Consolas"/>
                          <a:cs typeface="Consolas"/>
                          <a:sym typeface="Consolas"/>
                        </a:rPr>
                      </a:br>
                      <a:r>
                        <a:rPr sz="1000" lang="en-GB">
                          <a:latin typeface="Consolas"/>
                          <a:ea typeface="Consolas"/>
                          <a:cs typeface="Consolas"/>
                          <a:sym typeface="Consolas"/>
                        </a:rPr>
                        <a:t>        if (users_over_20.length &lt; 5)</a:t>
                      </a:r>
                      <a:br>
                        <a:rPr sz="1000" lang="en-GB">
                          <a:latin typeface="Consolas"/>
                          <a:ea typeface="Consolas"/>
                          <a:cs typeface="Consolas"/>
                          <a:sym typeface="Consolas"/>
                        </a:rPr>
                      </a:br>
                      <a:r>
                        <a:rPr sz="1000" lang="en-GB">
                          <a:latin typeface="Consolas"/>
                          <a:ea typeface="Consolas"/>
                          <a:cs typeface="Consolas"/>
                          <a:sym typeface="Consolas"/>
                        </a:rPr>
                        <a:t>          users_over_20.push(meta);</a:t>
                      </a:r>
                      <a:br>
                        <a:rPr sz="1000" lang="en-GB">
                          <a:latin typeface="Consolas"/>
                          <a:ea typeface="Consolas"/>
                          <a:cs typeface="Consolas"/>
                          <a:sym typeface="Consolas"/>
                        </a:rPr>
                      </a:br>
                      <a:r>
                        <a:rPr sz="1000" lang="en-GB">
                          <a:latin typeface="Consolas"/>
                          <a:ea typeface="Consolas"/>
                          <a:cs typeface="Consolas"/>
                          <a:sym typeface="Consolas"/>
                        </a:rPr>
                        <a:t>      },</a:t>
                      </a:r>
                      <a:br>
                        <a:rPr sz="1000" lang="en-GB">
                          <a:latin typeface="Consolas"/>
                          <a:ea typeface="Consolas"/>
                          <a:cs typeface="Consolas"/>
                          <a:sym typeface="Consolas"/>
                        </a:rPr>
                      </a:br>
                      <a:r>
                        <a:rPr sz="1000" lang="en-GB">
                          <a:latin typeface="Consolas"/>
                          <a:ea typeface="Consolas"/>
                          <a:cs typeface="Consolas"/>
                          <a:sym typeface="Consolas"/>
                        </a:rPr>
                        <a:t>      function () {</a:t>
                      </a:r>
                      <a:br>
                        <a:rPr sz="1000" lang="en-GB">
                          <a:latin typeface="Consolas"/>
                          <a:ea typeface="Consolas"/>
                          <a:cs typeface="Consolas"/>
                          <a:sym typeface="Consolas"/>
                        </a:rPr>
                      </a:br>
                      <a:r>
                        <a:rPr sz="1000" lang="en-GB">
                          <a:latin typeface="Consolas"/>
                          <a:ea typeface="Consolas"/>
                          <a:cs typeface="Consolas"/>
                          <a:sym typeface="Consolas"/>
                        </a:rPr>
                        <a:t>        // done function, called when all records have been filtered</a:t>
                      </a:r>
                      <a:br>
                        <a:rPr sz="1000" lang="en-GB">
                          <a:latin typeface="Consolas"/>
                          <a:ea typeface="Consolas"/>
                          <a:cs typeface="Consolas"/>
                          <a:sym typeface="Consolas"/>
                        </a:rPr>
                      </a:br>
                      <a:br>
                        <a:rPr sz="1000" lang="en-GB">
                          <a:latin typeface="Consolas"/>
                          <a:ea typeface="Consolas"/>
                          <a:cs typeface="Consolas"/>
                          <a:sym typeface="Consolas"/>
                        </a:rPr>
                      </a:br>
                      <a:r>
                        <a:rPr sz="1000" lang="en-GB">
                          <a:latin typeface="Consolas"/>
                          <a:ea typeface="Consolas"/>
                          <a:cs typeface="Consolas"/>
                          <a:sym typeface="Consolas"/>
                        </a:rPr>
                        <a:t>        // now do something with users_over_20</a:t>
                      </a:r>
                      <a:br>
                        <a:rPr sz="1000" lang="en-GB">
                          <a:latin typeface="Consolas"/>
                          <a:ea typeface="Consolas"/>
                          <a:cs typeface="Consolas"/>
                          <a:sym typeface="Consolas"/>
                        </a:rPr>
                      </a:br>
                      <a:r>
                        <a:rPr sz="1000" lang="en-GB">
                          <a:latin typeface="Consolas"/>
                          <a:ea typeface="Consolas"/>
                          <a:cs typeface="Consolas"/>
                          <a:sym typeface="Consolas"/>
                        </a:rPr>
                        <a:t>      }</a:t>
                      </a:r>
                      <a:br>
                        <a:rPr sz="1000" lang="en-GB">
                          <a:latin typeface="Consolas"/>
                          <a:ea typeface="Consolas"/>
                          <a:cs typeface="Consolas"/>
                          <a:sym typeface="Consolas"/>
                        </a:rPr>
                      </a:br>
                      <a:r>
                        <a:rPr sz="1000" lang="en-GB">
                          <a:latin typeface="Consolas"/>
                          <a:ea typeface="Consolas"/>
                          <a:cs typeface="Consolas"/>
                          <a:sym typeface="Consolas"/>
                        </a:rPr>
                        <a:t>    )</a:t>
                      </a:r>
                    </a:p>
                    <a:p>
                      <a:r>
                        <a:t/>
                      </a:r>
                    </a:p>
                  </a:txBody>
                  <a:tcPr marR="63500" marB="63500" marT="63500" marL="63500">
                    <a:lnL w="12700" cap="flat">
                      <a:solidFill>
                        <a:srgbClr val="000000"/>
                      </a:solidFill>
                      <a:prstDash val="solid"/>
                      <a:round/>
                      <a:headEnd w="med" len="med" type="none"/>
                      <a:tailEnd w="med" len="med" type="none"/>
                    </a:lnL>
                    <a:lnR w="12700" cap="flat">
                      <a:solidFill>
                        <a:srgbClr val="000000"/>
                      </a:solidFill>
                      <a:prstDash val="solid"/>
                      <a:round/>
                      <a:headEnd w="med" len="med" type="none"/>
                      <a:tailEnd w="med" len="med" type="none"/>
                    </a:lnR>
                    <a:lnT w="12700" cap="flat">
                      <a:solidFill>
                        <a:srgbClr val="000000"/>
                      </a:solidFill>
                      <a:prstDash val="solid"/>
                      <a:round/>
                      <a:headEnd w="med" len="med" type="none"/>
                      <a:tailEnd w="med" len="med" type="none"/>
                    </a:lnT>
                    <a:lnB w="12700" cap="flat">
                      <a:solidFill>
                        <a:srgbClr val="000000"/>
                      </a:solidFill>
                      <a:prstDash val="solid"/>
                      <a:round/>
                      <a:headEnd w="med" len="med" type="none"/>
                      <a:tailEnd w="med" len="med" type="none"/>
                    </a:lnB>
                  </a:tcPr>
                </a:tc>
              </a:tr>
            </a:tbl>
          </a:graphicData>
        </a:graphic>
      </p:graphicFrame>
      <p:sp>
        <p:nvSpPr>
          <p:cNvPr id="93" name="Shape 93"/>
          <p:cNvSpPr/>
          <p:nvPr/>
        </p:nvSpPr>
        <p:spPr>
          <a:xfrm>
            <a:off y="4079699" x="8077250"/>
            <a:ext cy="967724" cx="947675"/>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