
<file path=[Content_Types].xml><?xml version="1.0" encoding="utf-8"?>
<Types xmlns="http://schemas.openxmlformats.org/package/2006/content-types">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15.xml" ContentType="application/vnd.openxmlformats-officedocument.presentationml.notesSlide+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17.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19.xml" ContentType="application/vnd.openxmlformats-officedocument.presentationml.notesSlide+xml"/>
  <Override PartName="/ppt/notesSlides/notesSlide13.xml" ContentType="application/vnd.openxmlformats-officedocument.presentationml.notesSlide+xml"/>
  <Override PartName="/ppt/notesSlides/notesSlide16.xml" ContentType="application/vnd.openxmlformats-officedocument.presentationml.notesSlide+xml"/>
  <Override PartName="/ppt/notesSlides/notesSlide18.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0.xml" ContentType="application/vnd.openxmlformats-officedocument.presentationml.slide+xml"/>
  <Override PartName="/ppt/slides/slide16.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1.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mc:PreserveAttributes="mv:*" mc:Ignorable="mv">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4.xml" Type="http://schemas.openxmlformats.org/officeDocument/2006/relationships/slide" Id="rId19"/><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slides/slide7.xml" Type="http://schemas.openxmlformats.org/officeDocument/2006/relationships/slide" Id="rId12"/><Relationship Target="slides/slide8.xml" Type="http://schemas.openxmlformats.org/officeDocument/2006/relationships/slide" Id="rId13"/><Relationship Target="slides/slide5.xml" Type="http://schemas.openxmlformats.org/officeDocument/2006/relationships/slide" Id="rId10"/><Relationship Target="slides/slide6.xml" Type="http://schemas.openxmlformats.org/officeDocument/2006/relationships/slide" Id="rId11"/><Relationship Target="slides/slide20.xml" Type="http://schemas.openxmlformats.org/officeDocument/2006/relationships/slide" Id="rId25"/><Relationship Target="presProps.xml" Type="http://schemas.openxmlformats.org/officeDocument/2006/relationships/presProps" Id="rId2"/><Relationship Target="slides/slide16.xml" Type="http://schemas.openxmlformats.org/officeDocument/2006/relationships/slide" Id="rId21"/><Relationship Target="theme/theme3.xml" Type="http://schemas.openxmlformats.org/officeDocument/2006/relationships/theme" Id="rId1"/><Relationship Target="slides/slide17.xml" Type="http://schemas.openxmlformats.org/officeDocument/2006/relationships/slide" Id="rId22"/><Relationship Target="slideMasters/slideMaster1.xml" Type="http://schemas.openxmlformats.org/officeDocument/2006/relationships/slideMaster" Id="rId4"/><Relationship Target="slides/slide18.xml" Type="http://schemas.openxmlformats.org/officeDocument/2006/relationships/slide" Id="rId23"/><Relationship Target="tableStyles.xml" Type="http://schemas.openxmlformats.org/officeDocument/2006/relationships/tableStyles" Id="rId3"/><Relationship Target="slides/slide19.xml" Type="http://schemas.openxmlformats.org/officeDocument/2006/relationships/slide" Id="rId24"/><Relationship Target="slides/slide15.xml" Type="http://schemas.openxmlformats.org/officeDocument/2006/relationships/slide" Id="rId20"/><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2.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
        <p:nvSpPr>
          <p:cNvPr id="3" name="Shape 3"/>
          <p:cNvSpPr txBox="1"/>
          <p:nvPr>
            <p:ph idx="1" type="body"/>
          </p:nvPr>
        </p:nvSpPr>
        <p:spPr>
          <a:xfrm>
            <a:off y="4343400" x="685800"/>
            <a:ext cy="4114800" cx="5486399"/>
          </a:xfrm>
          <a:prstGeom prst="rect">
            <a:avLst/>
          </a:prstGeom>
        </p:spPr>
        <p:txBody>
          <a:bodyPr bIns="91425" rIns="91425" lIns="91425" t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2" name="Shape 42"/>
        <p:cNvGrpSpPr/>
        <p:nvPr/>
      </p:nvGrpSpPr>
      <p:grpSpPr>
        <a:xfrm>
          <a:off y="0" x="0"/>
          <a:ext cy="0" cx="0"/>
          <a:chOff y="0" x="0"/>
          <a:chExt cy="0" cx="0"/>
        </a:xfrm>
      </p:grpSpPr>
      <p:sp>
        <p:nvSpPr>
          <p:cNvPr id="43" name="Shape 43"/>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
        <p:nvSpPr>
          <p:cNvPr id="44" name="Shape 4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0" name="Shape 100"/>
        <p:cNvGrpSpPr/>
        <p:nvPr/>
      </p:nvGrpSpPr>
      <p:grpSpPr>
        <a:xfrm>
          <a:off y="0" x="0"/>
          <a:ext cy="0" cx="0"/>
          <a:chOff y="0" x="0"/>
          <a:chExt cy="0" cx="0"/>
        </a:xfrm>
      </p:grpSpPr>
      <p:sp>
        <p:nvSpPr>
          <p:cNvPr id="101" name="Shape 10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02" name="Shape 10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7" name="Shape 107"/>
        <p:cNvGrpSpPr/>
        <p:nvPr/>
      </p:nvGrpSpPr>
      <p:grpSpPr>
        <a:xfrm>
          <a:off y="0" x="0"/>
          <a:ext cy="0" cx="0"/>
          <a:chOff y="0" x="0"/>
          <a:chExt cy="0" cx="0"/>
        </a:xfrm>
      </p:grpSpPr>
      <p:sp>
        <p:nvSpPr>
          <p:cNvPr id="108" name="Shape 10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09" name="Shape 10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3" name="Shape 113"/>
        <p:cNvGrpSpPr/>
        <p:nvPr/>
      </p:nvGrpSpPr>
      <p:grpSpPr>
        <a:xfrm>
          <a:off y="0" x="0"/>
          <a:ext cy="0" cx="0"/>
          <a:chOff y="0" x="0"/>
          <a:chExt cy="0" cx="0"/>
        </a:xfrm>
      </p:grpSpPr>
      <p:sp>
        <p:nvSpPr>
          <p:cNvPr id="114" name="Shape 11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15" name="Shape 11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9" name="Shape 119"/>
        <p:cNvGrpSpPr/>
        <p:nvPr/>
      </p:nvGrpSpPr>
      <p:grpSpPr>
        <a:xfrm>
          <a:off y="0" x="0"/>
          <a:ext cy="0" cx="0"/>
          <a:chOff y="0" x="0"/>
          <a:chExt cy="0" cx="0"/>
        </a:xfrm>
      </p:grpSpPr>
      <p:sp>
        <p:nvSpPr>
          <p:cNvPr id="120" name="Shape 12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21" name="Shape 121"/>
          <p:cNvSpPr txBox="1"/>
          <p:nvPr>
            <p:ph idx="1" type="body"/>
          </p:nvPr>
        </p:nvSpPr>
        <p:spPr>
          <a:xfrm>
            <a:off y="4343400" x="685800"/>
            <a:ext cy="4114800" cx="5486399"/>
          </a:xfrm>
          <a:prstGeom prst="rect">
            <a:avLst/>
          </a:prstGeom>
        </p:spPr>
        <p:txBody>
          <a:bodyPr bIns="91425" rIns="91425" lIns="91425" tIns="91425" anchor="t" anchorCtr="0">
            <a:noAutofit/>
          </a:bodyPr>
          <a:lstStyle/>
          <a:p>
            <a:pPr>
              <a:buNone/>
            </a:pPr>
            <a:r>
              <a:rPr lang="en-GB"/>
              <a:t>One must be careful of the left-to-right as well, as switching the order of predicates may change your comprehension to one you did not intend</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5" name="Shape 125"/>
        <p:cNvGrpSpPr/>
        <p:nvPr/>
      </p:nvGrpSpPr>
      <p:grpSpPr>
        <a:xfrm>
          <a:off y="0" x="0"/>
          <a:ext cy="0" cx="0"/>
          <a:chOff y="0" x="0"/>
          <a:chExt cy="0" cx="0"/>
        </a:xfrm>
      </p:grpSpPr>
      <p:sp>
        <p:nvSpPr>
          <p:cNvPr id="126" name="Shape 12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27" name="Shape 12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1" name="Shape 131"/>
        <p:cNvGrpSpPr/>
        <p:nvPr/>
      </p:nvGrpSpPr>
      <p:grpSpPr>
        <a:xfrm>
          <a:off y="0" x="0"/>
          <a:ext cy="0" cx="0"/>
          <a:chOff y="0" x="0"/>
          <a:chExt cy="0" cx="0"/>
        </a:xfrm>
      </p:grpSpPr>
      <p:sp>
        <p:nvSpPr>
          <p:cNvPr id="132" name="Shape 13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33" name="Shape 133"/>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7" name="Shape 137"/>
        <p:cNvGrpSpPr/>
        <p:nvPr/>
      </p:nvGrpSpPr>
      <p:grpSpPr>
        <a:xfrm>
          <a:off y="0" x="0"/>
          <a:ext cy="0" cx="0"/>
          <a:chOff y="0" x="0"/>
          <a:chExt cy="0" cx="0"/>
        </a:xfrm>
      </p:grpSpPr>
      <p:sp>
        <p:nvSpPr>
          <p:cNvPr id="138" name="Shape 13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39" name="Shape 13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3" name="Shape 143"/>
        <p:cNvGrpSpPr/>
        <p:nvPr/>
      </p:nvGrpSpPr>
      <p:grpSpPr>
        <a:xfrm>
          <a:off y="0" x="0"/>
          <a:ext cy="0" cx="0"/>
          <a:chOff y="0" x="0"/>
          <a:chExt cy="0" cx="0"/>
        </a:xfrm>
      </p:grpSpPr>
      <p:sp>
        <p:nvSpPr>
          <p:cNvPr id="144" name="Shape 14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45" name="Shape 145"/>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buNone/>
            </a:pPr>
            <a:r>
              <a:rPr lang="en-GB"/>
              <a:t>NOTICE lazyOperator takes the function add(x, y) as a parameter!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9" name="Shape 149"/>
        <p:cNvGrpSpPr/>
        <p:nvPr/>
      </p:nvGrpSpPr>
      <p:grpSpPr>
        <a:xfrm>
          <a:off y="0" x="0"/>
          <a:ext cy="0" cx="0"/>
          <a:chOff y="0" x="0"/>
          <a:chExt cy="0" cx="0"/>
        </a:xfrm>
      </p:grpSpPr>
      <p:sp>
        <p:nvSpPr>
          <p:cNvPr id="150" name="Shape 15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51" name="Shape 15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5" name="Shape 155"/>
        <p:cNvGrpSpPr/>
        <p:nvPr/>
      </p:nvGrpSpPr>
      <p:grpSpPr>
        <a:xfrm>
          <a:off y="0" x="0"/>
          <a:ext cy="0" cx="0"/>
          <a:chOff y="0" x="0"/>
          <a:chExt cy="0" cx="0"/>
        </a:xfrm>
      </p:grpSpPr>
      <p:sp>
        <p:nvSpPr>
          <p:cNvPr id="156" name="Shape 15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57" name="Shape 15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8" name="Shape 48"/>
        <p:cNvGrpSpPr/>
        <p:nvPr/>
      </p:nvGrpSpPr>
      <p:grpSpPr>
        <a:xfrm>
          <a:off y="0" x="0"/>
          <a:ext cy="0" cx="0"/>
          <a:chOff y="0" x="0"/>
          <a:chExt cy="0" cx="0"/>
        </a:xfrm>
      </p:grpSpPr>
      <p:sp>
        <p:nvSpPr>
          <p:cNvPr id="49" name="Shape 4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50" name="Shape 5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1" name="Shape 161"/>
        <p:cNvGrpSpPr/>
        <p:nvPr/>
      </p:nvGrpSpPr>
      <p:grpSpPr>
        <a:xfrm>
          <a:off y="0" x="0"/>
          <a:ext cy="0" cx="0"/>
          <a:chOff y="0" x="0"/>
          <a:chExt cy="0" cx="0"/>
        </a:xfrm>
      </p:grpSpPr>
      <p:sp>
        <p:nvSpPr>
          <p:cNvPr id="162" name="Shape 16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63" name="Shape 163"/>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4" name="Shape 54"/>
        <p:cNvGrpSpPr/>
        <p:nvPr/>
      </p:nvGrpSpPr>
      <p:grpSpPr>
        <a:xfrm>
          <a:off y="0" x="0"/>
          <a:ext cy="0" cx="0"/>
          <a:chOff y="0" x="0"/>
          <a:chExt cy="0" cx="0"/>
        </a:xfrm>
      </p:grpSpPr>
      <p:sp>
        <p:nvSpPr>
          <p:cNvPr id="55" name="Shape 5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56" name="Shape 5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0" name="Shape 60"/>
        <p:cNvGrpSpPr/>
        <p:nvPr/>
      </p:nvGrpSpPr>
      <p:grpSpPr>
        <a:xfrm>
          <a:off y="0" x="0"/>
          <a:ext cy="0" cx="0"/>
          <a:chOff y="0" x="0"/>
          <a:chExt cy="0" cx="0"/>
        </a:xfrm>
      </p:grpSpPr>
      <p:sp>
        <p:nvSpPr>
          <p:cNvPr id="61" name="Shape 6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62" name="Shape 6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6" name="Shape 66"/>
        <p:cNvGrpSpPr/>
        <p:nvPr/>
      </p:nvGrpSpPr>
      <p:grpSpPr>
        <a:xfrm>
          <a:off y="0" x="0"/>
          <a:ext cy="0" cx="0"/>
          <a:chOff y="0" x="0"/>
          <a:chExt cy="0" cx="0"/>
        </a:xfrm>
      </p:grpSpPr>
      <p:sp>
        <p:nvSpPr>
          <p:cNvPr id="67" name="Shape 6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68" name="Shape 6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2" name="Shape 72"/>
        <p:cNvGrpSpPr/>
        <p:nvPr/>
      </p:nvGrpSpPr>
      <p:grpSpPr>
        <a:xfrm>
          <a:off y="0" x="0"/>
          <a:ext cy="0" cx="0"/>
          <a:chOff y="0" x="0"/>
          <a:chExt cy="0" cx="0"/>
        </a:xfrm>
      </p:grpSpPr>
      <p:sp>
        <p:nvSpPr>
          <p:cNvPr id="73" name="Shape 7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74" name="Shape 7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8" name="Shape 78"/>
        <p:cNvGrpSpPr/>
        <p:nvPr/>
      </p:nvGrpSpPr>
      <p:grpSpPr>
        <a:xfrm>
          <a:off y="0" x="0"/>
          <a:ext cy="0" cx="0"/>
          <a:chOff y="0" x="0"/>
          <a:chExt cy="0" cx="0"/>
        </a:xfrm>
      </p:grpSpPr>
      <p:sp>
        <p:nvSpPr>
          <p:cNvPr id="79" name="Shape 7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80" name="Shape 8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4" name="Shape 84"/>
        <p:cNvGrpSpPr/>
        <p:nvPr/>
      </p:nvGrpSpPr>
      <p:grpSpPr>
        <a:xfrm>
          <a:off y="0" x="0"/>
          <a:ext cy="0" cx="0"/>
          <a:chOff y="0" x="0"/>
          <a:chExt cy="0" cx="0"/>
        </a:xfrm>
      </p:grpSpPr>
      <p:sp>
        <p:nvSpPr>
          <p:cNvPr id="85" name="Shape 8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86" name="Shape 8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2" name="Shape 92"/>
        <p:cNvGrpSpPr/>
        <p:nvPr/>
      </p:nvGrpSpPr>
      <p:grpSpPr>
        <a:xfrm>
          <a:off y="0" x="0"/>
          <a:ext cy="0" cx="0"/>
          <a:chOff y="0" x="0"/>
          <a:chExt cy="0" cx="0"/>
        </a:xfrm>
      </p:grpSpPr>
      <p:sp>
        <p:nvSpPr>
          <p:cNvPr id="93" name="Shape 9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94" name="Shape 9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y="0" x="0"/>
          <a:ext cy="0" cx="0"/>
          <a:chOff y="0" x="0"/>
          <a:chExt cy="0" cx="0"/>
        </a:xfrm>
      </p:grpSpPr>
      <p:sp>
        <p:nvSpPr>
          <p:cNvPr id="8" name="Shape 8"/>
          <p:cNvSpPr/>
          <p:nvPr/>
        </p:nvSpPr>
        <p:spPr>
          <a:xfrm rot="10800000" flipH="1">
            <a:off y="2984999" x="0"/>
            <a:ext cy="2158500" cx="9144000"/>
          </a:xfrm>
          <a:prstGeom prst="rect">
            <a:avLst/>
          </a:prstGeom>
          <a:solidFill>
            <a:schemeClr val="lt1"/>
          </a:solidFill>
          <a:ln>
            <a:noFill/>
          </a:ln>
        </p:spPr>
        <p:txBody>
          <a:bodyPr bIns="45700" rIns="91425" lIns="91425" tIns="45700" anchor="ctr" anchorCtr="0">
            <a:noAutofit/>
          </a:bodyPr>
          <a:lstStyle/>
          <a:p/>
        </p:txBody>
      </p:sp>
      <p:sp>
        <p:nvSpPr>
          <p:cNvPr id="9" name="Shape 9"/>
          <p:cNvSpPr/>
          <p:nvPr/>
        </p:nvSpPr>
        <p:spPr>
          <a:xfrm>
            <a:off y="2393175" x="0"/>
            <a:ext cy="590502"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rgbClr val="FFFFFF">
              <a:alpha val="6666"/>
            </a:srgbClr>
          </a:solidFill>
          <a:ln>
            <a:noFill/>
          </a:ln>
        </p:spPr>
        <p:txBody>
          <a:bodyPr bIns="45700" rIns="91425" lIns="91425" tIns="45700" anchor="ctr" anchorCtr="0">
            <a:noAutofit/>
          </a:bodyPr>
          <a:lstStyle/>
          <a:p/>
        </p:txBody>
      </p:sp>
      <p:sp>
        <p:nvSpPr>
          <p:cNvPr id="10" name="Shape 10"/>
          <p:cNvSpPr/>
          <p:nvPr/>
        </p:nvSpPr>
        <p:spPr>
          <a:xfrm rot="10800000" flipH="1">
            <a:off y="2983958" x="0"/>
            <a:ext cy="571095"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chemeClr val="dk1">
              <a:alpha val="7843"/>
            </a:schemeClr>
          </a:solidFill>
          <a:ln>
            <a:noFill/>
          </a:ln>
        </p:spPr>
        <p:txBody>
          <a:bodyPr bIns="45700" rIns="91425" lIns="91425" tIns="45700" anchor="ctr" anchorCtr="0">
            <a:noAutofit/>
          </a:bodyPr>
          <a:lstStyle/>
          <a:p/>
        </p:txBody>
      </p:sp>
      <p:sp>
        <p:nvSpPr>
          <p:cNvPr id="11" name="Shape 11"/>
          <p:cNvSpPr txBox="1"/>
          <p:nvPr>
            <p:ph type="ctrTitle"/>
          </p:nvPr>
        </p:nvSpPr>
        <p:spPr>
          <a:xfrm>
            <a:off y="1746892" x="685800"/>
            <a:ext cy="1238099" cx="7772400"/>
          </a:xfrm>
          <a:prstGeom prst="rect">
            <a:avLst/>
          </a:prstGeom>
        </p:spPr>
        <p:txBody>
          <a:bodyPr bIns="91425" rIns="91425" lIns="91425" tIns="91425" anchor="b" anchorCtr="0"/>
          <a:lstStyle>
            <a:lvl1pPr algn="ctr">
              <a:defRPr/>
            </a:lvl1pPr>
            <a:lvl2pPr algn="ctr">
              <a:defRPr/>
            </a:lvl2pPr>
            <a:lvl3pPr algn="ctr">
              <a:defRPr/>
            </a:lvl3pPr>
            <a:lvl4pPr algn="ctr">
              <a:defRPr/>
            </a:lvl4pPr>
            <a:lvl5pPr algn="ctr">
              <a:defRPr/>
            </a:lvl5pPr>
            <a:lvl6pPr algn="ctr">
              <a:defRPr/>
            </a:lvl6pPr>
            <a:lvl7pPr algn="ctr">
              <a:defRPr/>
            </a:lvl7pPr>
            <a:lvl8pPr algn="ctr">
              <a:defRPr/>
            </a:lvl8pPr>
            <a:lvl9pPr algn="ctr">
              <a:defRPr/>
            </a:lvl9pPr>
          </a:lstStyle>
          <a:p/>
        </p:txBody>
      </p:sp>
      <p:sp>
        <p:nvSpPr>
          <p:cNvPr id="12" name="Shape 12"/>
          <p:cNvSpPr txBox="1"/>
          <p:nvPr>
            <p:ph idx="1" type="subTitle"/>
          </p:nvPr>
        </p:nvSpPr>
        <p:spPr>
          <a:xfrm>
            <a:off y="3093357" x="685800"/>
            <a:ext cy="666600" cx="7772400"/>
          </a:xfrm>
          <a:prstGeom prst="rect">
            <a:avLst/>
          </a:prstGeom>
        </p:spPr>
        <p:txBody>
          <a:bodyPr bIns="91425" rIns="91425" lIns="91425" tIns="91425" anchor="t" anchorCtr="0"/>
          <a:lstStyle>
            <a:lvl1pPr algn="ctr" indent="152400" marL="0">
              <a:spcBef>
                <a:spcPts val="0"/>
              </a:spcBef>
              <a:buClr>
                <a:schemeClr val="dk2"/>
              </a:buClr>
              <a:buSzPct val="100000"/>
              <a:buNone/>
              <a:defRPr sz="2400" i="1">
                <a:solidFill>
                  <a:schemeClr val="dk2"/>
                </a:solidFill>
              </a:defRPr>
            </a:lvl1pPr>
            <a:lvl2pPr algn="ctr" indent="152400" marL="0">
              <a:spcBef>
                <a:spcPts val="0"/>
              </a:spcBef>
              <a:buClr>
                <a:schemeClr val="dk2"/>
              </a:buClr>
              <a:buNone/>
              <a:defRPr i="1">
                <a:solidFill>
                  <a:schemeClr val="dk2"/>
                </a:solidFill>
              </a:defRPr>
            </a:lvl2pPr>
            <a:lvl3pPr algn="ctr" indent="152400" marL="0">
              <a:spcBef>
                <a:spcPts val="0"/>
              </a:spcBef>
              <a:buClr>
                <a:schemeClr val="dk2"/>
              </a:buClr>
              <a:buNone/>
              <a:defRPr i="1">
                <a:solidFill>
                  <a:schemeClr val="dk2"/>
                </a:solidFill>
              </a:defRPr>
            </a:lvl3pPr>
            <a:lvl4pPr algn="ctr" indent="152400" marL="0">
              <a:spcBef>
                <a:spcPts val="0"/>
              </a:spcBef>
              <a:buClr>
                <a:schemeClr val="dk2"/>
              </a:buClr>
              <a:buSzPct val="100000"/>
              <a:buNone/>
              <a:defRPr sz="2400" i="1">
                <a:solidFill>
                  <a:schemeClr val="dk2"/>
                </a:solidFill>
              </a:defRPr>
            </a:lvl4pPr>
            <a:lvl5pPr algn="ctr" indent="152400" marL="0">
              <a:spcBef>
                <a:spcPts val="0"/>
              </a:spcBef>
              <a:buClr>
                <a:schemeClr val="dk2"/>
              </a:buClr>
              <a:buSzPct val="100000"/>
              <a:buNone/>
              <a:defRPr sz="2400" i="1">
                <a:solidFill>
                  <a:schemeClr val="dk2"/>
                </a:solidFill>
              </a:defRPr>
            </a:lvl5pPr>
            <a:lvl6pPr algn="ctr" indent="152400" marL="0">
              <a:spcBef>
                <a:spcPts val="0"/>
              </a:spcBef>
              <a:buClr>
                <a:schemeClr val="dk2"/>
              </a:buClr>
              <a:buSzPct val="100000"/>
              <a:buNone/>
              <a:defRPr sz="2400" i="1">
                <a:solidFill>
                  <a:schemeClr val="dk2"/>
                </a:solidFill>
              </a:defRPr>
            </a:lvl6pPr>
            <a:lvl7pPr algn="ctr" indent="152400" marL="0">
              <a:spcBef>
                <a:spcPts val="0"/>
              </a:spcBef>
              <a:buClr>
                <a:schemeClr val="dk2"/>
              </a:buClr>
              <a:buSzPct val="100000"/>
              <a:buNone/>
              <a:defRPr sz="2400" i="1">
                <a:solidFill>
                  <a:schemeClr val="dk2"/>
                </a:solidFill>
              </a:defRPr>
            </a:lvl7pPr>
            <a:lvl8pPr algn="ctr" indent="152400" marL="0">
              <a:spcBef>
                <a:spcPts val="0"/>
              </a:spcBef>
              <a:buClr>
                <a:schemeClr val="dk2"/>
              </a:buClr>
              <a:buSzPct val="100000"/>
              <a:buNone/>
              <a:defRPr sz="2400" i="1">
                <a:solidFill>
                  <a:schemeClr val="dk2"/>
                </a:solidFill>
              </a:defRPr>
            </a:lvl8pPr>
            <a:lvl9pPr algn="ctr" indent="152400" marL="0">
              <a:spcBef>
                <a:spcPts val="0"/>
              </a:spcBef>
              <a:buClr>
                <a:schemeClr val="dk2"/>
              </a:buClr>
              <a:buSzPct val="100000"/>
              <a:buNone/>
              <a:defRPr sz="2400" i="1">
                <a:solidFill>
                  <a:schemeClr val="dk2"/>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3" name="Shape 13"/>
        <p:cNvGrpSpPr/>
        <p:nvPr/>
      </p:nvGrpSpPr>
      <p:grpSpPr>
        <a:xfrm>
          <a:off y="0" x="0"/>
          <a:ext cy="0" cx="0"/>
          <a:chOff y="0" x="0"/>
          <a:chExt cy="0" cx="0"/>
        </a:xfrm>
      </p:grpSpPr>
      <p:sp>
        <p:nvSpPr>
          <p:cNvPr id="14" name="Shape 14"/>
          <p:cNvSpPr/>
          <p:nvPr/>
        </p:nvSpPr>
        <p:spPr>
          <a:xfrm rot="10800000" flipH="1">
            <a:off y="1163100" x="0"/>
            <a:ext cy="3980399" cx="9144000"/>
          </a:xfrm>
          <a:prstGeom prst="rect">
            <a:avLst/>
          </a:prstGeom>
          <a:solidFill>
            <a:schemeClr val="lt1"/>
          </a:solidFill>
          <a:ln>
            <a:noFill/>
          </a:ln>
        </p:spPr>
        <p:txBody>
          <a:bodyPr bIns="45700" rIns="91425" lIns="91425" tIns="45700" anchor="ctr" anchorCtr="0">
            <a:noAutofit/>
          </a:bodyPr>
          <a:lstStyle/>
          <a:p/>
        </p:txBody>
      </p:sp>
      <p:sp>
        <p:nvSpPr>
          <p:cNvPr id="15" name="Shape 15"/>
          <p:cNvSpPr/>
          <p:nvPr/>
        </p:nvSpPr>
        <p:spPr>
          <a:xfrm flipH="1">
            <a:off y="571349" x="4526627"/>
            <a:ext cy="590502"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rgbClr val="FFFFFF">
              <a:alpha val="6666"/>
            </a:srgbClr>
          </a:solidFill>
          <a:ln>
            <a:noFill/>
          </a:ln>
        </p:spPr>
        <p:txBody>
          <a:bodyPr bIns="45700" rIns="91425" lIns="91425" tIns="45700" anchor="ctr" anchorCtr="0">
            <a:noAutofit/>
          </a:bodyPr>
          <a:lstStyle/>
          <a:p/>
        </p:txBody>
      </p:sp>
      <p:sp>
        <p:nvSpPr>
          <p:cNvPr id="16" name="Shape 16"/>
          <p:cNvSpPr/>
          <p:nvPr/>
        </p:nvSpPr>
        <p:spPr>
          <a:xfrm rot="10800000">
            <a:off y="1162132" x="4526627"/>
            <a:ext cy="571095"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chemeClr val="dk1">
              <a:alpha val="7843"/>
            </a:schemeClr>
          </a:solidFill>
          <a:ln>
            <a:noFill/>
          </a:ln>
        </p:spPr>
        <p:txBody>
          <a:bodyPr bIns="45700" rIns="91425" lIns="91425" tIns="45700" anchor="ctr" anchorCtr="0">
            <a:noAutofit/>
          </a:bodyPr>
          <a:lstStyle/>
          <a:p/>
        </p:txBody>
      </p:sp>
      <p:sp>
        <p:nvSpPr>
          <p:cNvPr id="17" name="Shape 17"/>
          <p:cNvSpPr txBox="1"/>
          <p:nvPr>
            <p:ph type="title"/>
          </p:nvPr>
        </p:nvSpPr>
        <p:spPr>
          <a:xfrm>
            <a:off y="205978" x="457200"/>
            <a:ext cy="857400" cx="8229600"/>
          </a:xfrm>
          <a:prstGeom prst="rect">
            <a:avLst/>
          </a:prstGeom>
        </p:spPr>
        <p:txBody>
          <a:bodyPr bIns="91425" rIns="91425" lIns="91425" t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
        <p:nvSpPr>
          <p:cNvPr id="18" name="Shape 18"/>
          <p:cNvSpPr txBox="1"/>
          <p:nvPr>
            <p:ph idx="1" type="body"/>
          </p:nvPr>
        </p:nvSpPr>
        <p:spPr>
          <a:xfrm>
            <a:off y="1200150" x="457200"/>
            <a:ext cy="3725699" cx="8229600"/>
          </a:xfrm>
          <a:prstGeom prst="rect">
            <a:avLst/>
          </a:prstGeom>
        </p:spPr>
        <p:txBody>
          <a:bodyPr bIns="91425" rIns="91425" lIns="91425" t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9" name="Shape 19"/>
        <p:cNvGrpSpPr/>
        <p:nvPr/>
      </p:nvGrpSpPr>
      <p:grpSpPr>
        <a:xfrm>
          <a:off y="0" x="0"/>
          <a:ext cy="0" cx="0"/>
          <a:chOff y="0" x="0"/>
          <a:chExt cy="0" cx="0"/>
        </a:xfrm>
      </p:grpSpPr>
      <p:sp>
        <p:nvSpPr>
          <p:cNvPr id="20" name="Shape 20"/>
          <p:cNvSpPr/>
          <p:nvPr/>
        </p:nvSpPr>
        <p:spPr>
          <a:xfrm rot="10800000" flipH="1">
            <a:off y="1163100" x="0"/>
            <a:ext cy="3980399" cx="9144000"/>
          </a:xfrm>
          <a:prstGeom prst="rect">
            <a:avLst/>
          </a:prstGeom>
          <a:solidFill>
            <a:schemeClr val="lt1"/>
          </a:solidFill>
          <a:ln>
            <a:noFill/>
          </a:ln>
        </p:spPr>
        <p:txBody>
          <a:bodyPr bIns="45700" rIns="91425" lIns="91425" tIns="45700" anchor="ctr" anchorCtr="0">
            <a:noAutofit/>
          </a:bodyPr>
          <a:lstStyle/>
          <a:p/>
        </p:txBody>
      </p:sp>
      <p:sp>
        <p:nvSpPr>
          <p:cNvPr id="21" name="Shape 21"/>
          <p:cNvSpPr/>
          <p:nvPr/>
        </p:nvSpPr>
        <p:spPr>
          <a:xfrm rot="10800000">
            <a:off y="1162132" x="4526627"/>
            <a:ext cy="571095"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chemeClr val="dk1">
              <a:alpha val="7843"/>
            </a:schemeClr>
          </a:solidFill>
          <a:ln>
            <a:noFill/>
          </a:ln>
        </p:spPr>
        <p:txBody>
          <a:bodyPr bIns="45700" rIns="91425" lIns="91425" tIns="45700" anchor="ctr" anchorCtr="0">
            <a:noAutofit/>
          </a:bodyPr>
          <a:lstStyle/>
          <a:p/>
        </p:txBody>
      </p:sp>
      <p:sp>
        <p:nvSpPr>
          <p:cNvPr id="22" name="Shape 22"/>
          <p:cNvSpPr txBox="1"/>
          <p:nvPr>
            <p:ph type="title"/>
          </p:nvPr>
        </p:nvSpPr>
        <p:spPr>
          <a:xfrm>
            <a:off y="205978" x="457200"/>
            <a:ext cy="857400" cx="8229600"/>
          </a:xfrm>
          <a:prstGeom prst="rect">
            <a:avLst/>
          </a:prstGeom>
        </p:spPr>
        <p:txBody>
          <a:bodyPr bIns="91425" rIns="91425" lIns="91425" t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
        <p:nvSpPr>
          <p:cNvPr id="23" name="Shape 23"/>
          <p:cNvSpPr txBox="1"/>
          <p:nvPr>
            <p:ph idx="1" type="body"/>
          </p:nvPr>
        </p:nvSpPr>
        <p:spPr>
          <a:xfrm>
            <a:off y="1200150" x="457200"/>
            <a:ext cy="3725699" cx="3994500"/>
          </a:xfrm>
          <a:prstGeom prst="rect">
            <a:avLst/>
          </a:prstGeom>
        </p:spPr>
        <p:txBody>
          <a:bodyPr bIns="91425" rIns="91425" lIns="91425" t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
        <p:nvSpPr>
          <p:cNvPr id="24" name="Shape 24"/>
          <p:cNvSpPr/>
          <p:nvPr/>
        </p:nvSpPr>
        <p:spPr>
          <a:xfrm flipH="1">
            <a:off y="571349" x="4526627"/>
            <a:ext cy="590502"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rgbClr val="FFFFFF">
              <a:alpha val="6666"/>
            </a:srgbClr>
          </a:solidFill>
          <a:ln>
            <a:noFill/>
          </a:ln>
        </p:spPr>
        <p:txBody>
          <a:bodyPr bIns="45700" rIns="91425" lIns="91425" tIns="45700" anchor="ctr" anchorCtr="0">
            <a:noAutofit/>
          </a:bodyPr>
          <a:lstStyle/>
          <a:p/>
        </p:txBody>
      </p:sp>
      <p:sp>
        <p:nvSpPr>
          <p:cNvPr id="25" name="Shape 25"/>
          <p:cNvSpPr txBox="1"/>
          <p:nvPr>
            <p:ph idx="2" type="body"/>
          </p:nvPr>
        </p:nvSpPr>
        <p:spPr>
          <a:xfrm>
            <a:off y="1200150" x="4692273"/>
            <a:ext cy="3725699" cx="3994500"/>
          </a:xfrm>
          <a:prstGeom prst="rect">
            <a:avLst/>
          </a:prstGeom>
        </p:spPr>
        <p:txBody>
          <a:bodyPr bIns="91425" rIns="91425" lIns="91425" t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6" name="Shape 26"/>
        <p:cNvGrpSpPr/>
        <p:nvPr/>
      </p:nvGrpSpPr>
      <p:grpSpPr>
        <a:xfrm>
          <a:off y="0" x="0"/>
          <a:ext cy="0" cx="0"/>
          <a:chOff y="0" x="0"/>
          <a:chExt cy="0" cx="0"/>
        </a:xfrm>
      </p:grpSpPr>
      <p:sp>
        <p:nvSpPr>
          <p:cNvPr id="27" name="Shape 27"/>
          <p:cNvSpPr/>
          <p:nvPr/>
        </p:nvSpPr>
        <p:spPr>
          <a:xfrm rot="10800000" flipH="1">
            <a:off y="1163100" x="0"/>
            <a:ext cy="3980399" cx="9144000"/>
          </a:xfrm>
          <a:prstGeom prst="rect">
            <a:avLst/>
          </a:prstGeom>
          <a:solidFill>
            <a:schemeClr val="lt1"/>
          </a:solidFill>
          <a:ln>
            <a:noFill/>
          </a:ln>
        </p:spPr>
        <p:txBody>
          <a:bodyPr bIns="45700" rIns="91425" lIns="91425" tIns="45700" anchor="ctr" anchorCtr="0">
            <a:noAutofit/>
          </a:bodyPr>
          <a:lstStyle/>
          <a:p/>
        </p:txBody>
      </p:sp>
      <p:sp>
        <p:nvSpPr>
          <p:cNvPr id="28" name="Shape 28"/>
          <p:cNvSpPr/>
          <p:nvPr/>
        </p:nvSpPr>
        <p:spPr>
          <a:xfrm flipH="1">
            <a:off y="571349" x="4526627"/>
            <a:ext cy="590502"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rgbClr val="FFFFFF">
              <a:alpha val="6666"/>
            </a:srgbClr>
          </a:solidFill>
          <a:ln>
            <a:noFill/>
          </a:ln>
        </p:spPr>
        <p:txBody>
          <a:bodyPr bIns="45700" rIns="91425" lIns="91425" tIns="45700" anchor="ctr" anchorCtr="0">
            <a:noAutofit/>
          </a:bodyPr>
          <a:lstStyle/>
          <a:p/>
        </p:txBody>
      </p:sp>
      <p:sp>
        <p:nvSpPr>
          <p:cNvPr id="29" name="Shape 29"/>
          <p:cNvSpPr txBox="1"/>
          <p:nvPr>
            <p:ph type="title"/>
          </p:nvPr>
        </p:nvSpPr>
        <p:spPr>
          <a:xfrm>
            <a:off y="205978" x="457200"/>
            <a:ext cy="857400" cx="8229600"/>
          </a:xfrm>
          <a:prstGeom prst="rect">
            <a:avLst/>
          </a:prstGeom>
        </p:spPr>
        <p:txBody>
          <a:bodyPr bIns="91425" rIns="91425" lIns="91425" t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
        <p:nvSpPr>
          <p:cNvPr id="30" name="Shape 30"/>
          <p:cNvSpPr/>
          <p:nvPr/>
        </p:nvSpPr>
        <p:spPr>
          <a:xfrm rot="10800000">
            <a:off y="1162132" x="4526627"/>
            <a:ext cy="571095"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chemeClr val="dk1">
              <a:alpha val="7843"/>
            </a:schemeClr>
          </a:solidFill>
          <a:ln>
            <a:noFill/>
          </a:ln>
        </p:spPr>
        <p:txBody>
          <a:bodyPr bIns="45700" rIns="91425" lIns="91425" tIns="45700" anchor="ctr" anchorCtr="0">
            <a:noAutofit/>
          </a:body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1" name="Shape 31"/>
        <p:cNvGrpSpPr/>
        <p:nvPr/>
      </p:nvGrpSpPr>
      <p:grpSpPr>
        <a:xfrm>
          <a:off y="0" x="0"/>
          <a:ext cy="0" cx="0"/>
          <a:chOff y="0" x="0"/>
          <a:chExt cy="0" cx="0"/>
        </a:xfrm>
      </p:grpSpPr>
      <p:sp>
        <p:nvSpPr>
          <p:cNvPr id="32" name="Shape 32"/>
          <p:cNvSpPr/>
          <p:nvPr/>
        </p:nvSpPr>
        <p:spPr>
          <a:xfrm rot="10800000" flipH="1">
            <a:off y="4412699" x="0"/>
            <a:ext cy="730799" cx="9144000"/>
          </a:xfrm>
          <a:prstGeom prst="rect">
            <a:avLst/>
          </a:prstGeom>
          <a:solidFill>
            <a:schemeClr val="lt1"/>
          </a:solidFill>
          <a:ln>
            <a:noFill/>
          </a:ln>
        </p:spPr>
        <p:txBody>
          <a:bodyPr bIns="45700" rIns="91425" lIns="91425" tIns="45700" anchor="ctr" anchorCtr="0">
            <a:noAutofit/>
          </a:bodyPr>
          <a:lstStyle/>
          <a:p/>
        </p:txBody>
      </p:sp>
      <p:sp>
        <p:nvSpPr>
          <p:cNvPr id="33" name="Shape 33"/>
          <p:cNvSpPr/>
          <p:nvPr/>
        </p:nvSpPr>
        <p:spPr>
          <a:xfrm flipH="1">
            <a:off y="3820834" x="4526627"/>
            <a:ext cy="590502"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rgbClr val="FFFFFF">
              <a:alpha val="6666"/>
            </a:srgbClr>
          </a:solidFill>
          <a:ln>
            <a:noFill/>
          </a:ln>
        </p:spPr>
        <p:txBody>
          <a:bodyPr bIns="45700" rIns="91425" lIns="91425" tIns="45700" anchor="ctr" anchorCtr="0">
            <a:noAutofit/>
          </a:bodyPr>
          <a:lstStyle/>
          <a:p/>
        </p:txBody>
      </p:sp>
      <p:sp>
        <p:nvSpPr>
          <p:cNvPr id="34" name="Shape 34"/>
          <p:cNvSpPr/>
          <p:nvPr/>
        </p:nvSpPr>
        <p:spPr>
          <a:xfrm rot="10800000">
            <a:off y="4411617" x="4526627"/>
            <a:ext cy="571095"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chemeClr val="dk1">
              <a:alpha val="7843"/>
            </a:schemeClr>
          </a:solidFill>
          <a:ln>
            <a:noFill/>
          </a:ln>
        </p:spPr>
        <p:txBody>
          <a:bodyPr bIns="45700" rIns="91425" lIns="91425" tIns="45700" anchor="ctr" anchorCtr="0">
            <a:noAutofit/>
          </a:bodyPr>
          <a:lstStyle/>
          <a:p/>
        </p:txBody>
      </p:sp>
      <p:sp>
        <p:nvSpPr>
          <p:cNvPr id="35" name="Shape 35"/>
          <p:cNvSpPr txBox="1"/>
          <p:nvPr>
            <p:ph idx="1" type="body"/>
          </p:nvPr>
        </p:nvSpPr>
        <p:spPr>
          <a:xfrm>
            <a:off y="4421726" x="457200"/>
            <a:ext cy="505200" cx="8229600"/>
          </a:xfrm>
          <a:prstGeom prst="rect">
            <a:avLst/>
          </a:prstGeom>
        </p:spPr>
        <p:txBody>
          <a:bodyPr bIns="91425" rIns="91425" lIns="91425" tIns="91425" anchor="ctr" anchorCtr="0"/>
          <a:lstStyle>
            <a:lvl1pPr indent="152400">
              <a:spcBef>
                <a:spcPts val="0"/>
              </a:spcBef>
              <a:buClr>
                <a:schemeClr val="dk2"/>
              </a:buClr>
              <a:buSzPct val="100000"/>
              <a:buNone/>
              <a:defRPr sz="2400" i="1">
                <a:solidFill>
                  <a:schemeClr val="dk2"/>
                </a:solidFill>
              </a:defRPr>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6" name="Shape 36"/>
        <p:cNvGrpSpPr/>
        <p:nvPr/>
      </p:nvGrpSpPr>
      <p:grpSpPr>
        <a:xfrm>
          <a:off y="0" x="0"/>
          <a:ext cy="0" cx="0"/>
          <a:chOff y="0" x="0"/>
          <a:chExt cy="0" cx="0"/>
        </a:xfrm>
      </p:grpSpPr>
      <p:sp>
        <p:nvSpPr>
          <p:cNvPr id="37" name="Shape 37"/>
          <p:cNvSpPr/>
          <p:nvPr/>
        </p:nvSpPr>
        <p:spPr>
          <a:xfrm>
            <a:off y="76256" x="6676"/>
            <a:ext cy="5054792" cx="9134130"/>
          </a:xfrm>
          <a:custGeom>
            <a:pathLst>
              <a:path w="9157023" extrusionOk="0" h="6739723">
                <a:moveTo>
                  <a:pt y="0" x="1629"/>
                </a:moveTo>
                <a:lnTo>
                  <a:pt y="4340980" x="9157023"/>
                </a:lnTo>
                <a:lnTo>
                  <a:pt y="6739723" x="1593"/>
                </a:lnTo>
                <a:cubicBezTo>
                  <a:pt y="5123960" x="-3941"/>
                  <a:pt y="1615763" x="7163"/>
                  <a:pt y="0" x="1629"/>
                </a:cubicBezTo>
                <a:close/>
              </a:path>
            </a:pathLst>
          </a:custGeom>
          <a:solidFill>
            <a:srgbClr val="FFFFFF">
              <a:alpha val="6666"/>
            </a:srgbClr>
          </a:solidFill>
          <a:ln>
            <a:noFill/>
          </a:ln>
        </p:spPr>
        <p:txBody>
          <a:bodyPr bIns="45700" rIns="91425" lIns="91425" tIns="45700" anchor="ctr" anchorCtr="0">
            <a:noAutofit/>
          </a:bodyPr>
          <a:lstStyle/>
          <a:p/>
        </p:txBody>
      </p:sp>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1.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accent1"/>
            </a:gs>
            <a:gs pos="100000">
              <a:schemeClr val="dk2"/>
            </a:gs>
          </a:gsLst>
          <a:path path="circle">
            <a:fillToRect t="50%" b="50%" r="50%" l="50%"/>
          </a:path>
          <a:tileRect/>
        </a:gradFill>
      </p:bgPr>
    </p:bg>
    <p:spTree>
      <p:nvGrpSpPr>
        <p:cNvPr id="4" name="Shape 4"/>
        <p:cNvGrpSpPr/>
        <p:nvPr/>
      </p:nvGrpSpPr>
      <p:grpSpPr>
        <a:xfrm>
          <a:off y="0" x="0"/>
          <a:ext cy="0" cx="0"/>
          <a:chOff y="0" x="0"/>
          <a:chExt cy="0" cx="0"/>
        </a:xfrm>
      </p:grpSpPr>
      <p:sp>
        <p:nvSpPr>
          <p:cNvPr id="5" name="Shape 5"/>
          <p:cNvSpPr txBox="1"/>
          <p:nvPr>
            <p:ph type="title"/>
          </p:nvPr>
        </p:nvSpPr>
        <p:spPr>
          <a:xfrm>
            <a:off y="205978" x="457200"/>
            <a:ext cy="857400" cx="8229600"/>
          </a:xfrm>
          <a:prstGeom prst="rect">
            <a:avLst/>
          </a:prstGeom>
        </p:spPr>
        <p:txBody>
          <a:bodyPr bIns="91425" rIns="91425" lIns="91425" tIns="91425" anchor="ctr" anchorCtr="0"/>
          <a:lstStyle>
            <a:lvl1pPr indent="304800" marL="0">
              <a:buClr>
                <a:schemeClr val="lt1"/>
              </a:buClr>
              <a:buSzPct val="100000"/>
              <a:buFont typeface="Georgia"/>
              <a:buNone/>
              <a:defRPr sz="4800">
                <a:solidFill>
                  <a:schemeClr val="lt1"/>
                </a:solidFill>
                <a:latin typeface="Georgia"/>
                <a:ea typeface="Georgia"/>
                <a:cs typeface="Georgia"/>
                <a:sym typeface="Georgia"/>
              </a:defRPr>
            </a:lvl1pPr>
            <a:lvl2pPr indent="304800" marL="0">
              <a:buClr>
                <a:schemeClr val="lt1"/>
              </a:buClr>
              <a:buSzPct val="100000"/>
              <a:buFont typeface="Georgia"/>
              <a:buNone/>
              <a:defRPr sz="4800">
                <a:solidFill>
                  <a:schemeClr val="lt1"/>
                </a:solidFill>
                <a:latin typeface="Georgia"/>
                <a:ea typeface="Georgia"/>
                <a:cs typeface="Georgia"/>
                <a:sym typeface="Georgia"/>
              </a:defRPr>
            </a:lvl2pPr>
            <a:lvl3pPr indent="304800" marL="0">
              <a:buClr>
                <a:schemeClr val="lt1"/>
              </a:buClr>
              <a:buSzPct val="100000"/>
              <a:buFont typeface="Georgia"/>
              <a:buNone/>
              <a:defRPr sz="4800">
                <a:solidFill>
                  <a:schemeClr val="lt1"/>
                </a:solidFill>
                <a:latin typeface="Georgia"/>
                <a:ea typeface="Georgia"/>
                <a:cs typeface="Georgia"/>
                <a:sym typeface="Georgia"/>
              </a:defRPr>
            </a:lvl3pPr>
            <a:lvl4pPr indent="304800" marL="0">
              <a:buClr>
                <a:schemeClr val="lt1"/>
              </a:buClr>
              <a:buSzPct val="100000"/>
              <a:buFont typeface="Georgia"/>
              <a:buNone/>
              <a:defRPr sz="4800">
                <a:solidFill>
                  <a:schemeClr val="lt1"/>
                </a:solidFill>
                <a:latin typeface="Georgia"/>
                <a:ea typeface="Georgia"/>
                <a:cs typeface="Georgia"/>
                <a:sym typeface="Georgia"/>
              </a:defRPr>
            </a:lvl4pPr>
            <a:lvl5pPr indent="304800" marL="0">
              <a:buClr>
                <a:schemeClr val="lt1"/>
              </a:buClr>
              <a:buSzPct val="100000"/>
              <a:buFont typeface="Georgia"/>
              <a:buNone/>
              <a:defRPr sz="4800">
                <a:solidFill>
                  <a:schemeClr val="lt1"/>
                </a:solidFill>
                <a:latin typeface="Georgia"/>
                <a:ea typeface="Georgia"/>
                <a:cs typeface="Georgia"/>
                <a:sym typeface="Georgia"/>
              </a:defRPr>
            </a:lvl5pPr>
            <a:lvl6pPr indent="304800" marL="0">
              <a:buClr>
                <a:schemeClr val="lt1"/>
              </a:buClr>
              <a:buSzPct val="100000"/>
              <a:buFont typeface="Georgia"/>
              <a:buNone/>
              <a:defRPr sz="4800">
                <a:solidFill>
                  <a:schemeClr val="lt1"/>
                </a:solidFill>
                <a:latin typeface="Georgia"/>
                <a:ea typeface="Georgia"/>
                <a:cs typeface="Georgia"/>
                <a:sym typeface="Georgia"/>
              </a:defRPr>
            </a:lvl6pPr>
            <a:lvl7pPr indent="304800" marL="0">
              <a:buClr>
                <a:schemeClr val="lt1"/>
              </a:buClr>
              <a:buSzPct val="100000"/>
              <a:buFont typeface="Georgia"/>
              <a:buNone/>
              <a:defRPr sz="4800">
                <a:solidFill>
                  <a:schemeClr val="lt1"/>
                </a:solidFill>
                <a:latin typeface="Georgia"/>
                <a:ea typeface="Georgia"/>
                <a:cs typeface="Georgia"/>
                <a:sym typeface="Georgia"/>
              </a:defRPr>
            </a:lvl7pPr>
            <a:lvl8pPr indent="304800" marL="0">
              <a:buClr>
                <a:schemeClr val="lt1"/>
              </a:buClr>
              <a:buSzPct val="100000"/>
              <a:buFont typeface="Georgia"/>
              <a:buNone/>
              <a:defRPr sz="4800">
                <a:solidFill>
                  <a:schemeClr val="lt1"/>
                </a:solidFill>
                <a:latin typeface="Georgia"/>
                <a:ea typeface="Georgia"/>
                <a:cs typeface="Georgia"/>
                <a:sym typeface="Georgia"/>
              </a:defRPr>
            </a:lvl8pPr>
            <a:lvl9pPr indent="304800" marL="0">
              <a:buClr>
                <a:schemeClr val="lt1"/>
              </a:buClr>
              <a:buSzPct val="100000"/>
              <a:buFont typeface="Georgia"/>
              <a:buNone/>
              <a:defRPr sz="4800">
                <a:solidFill>
                  <a:schemeClr val="lt1"/>
                </a:solidFill>
                <a:latin typeface="Georgia"/>
                <a:ea typeface="Georgia"/>
                <a:cs typeface="Georgia"/>
                <a:sym typeface="Georgia"/>
              </a:defRPr>
            </a:lvl9pPr>
          </a:lstStyle>
          <a:p/>
        </p:txBody>
      </p:sp>
      <p:sp>
        <p:nvSpPr>
          <p:cNvPr id="6" name="Shape 6"/>
          <p:cNvSpPr txBox="1"/>
          <p:nvPr>
            <p:ph idx="1" type="body"/>
          </p:nvPr>
        </p:nvSpPr>
        <p:spPr>
          <a:xfrm>
            <a:off y="1200150" x="457200"/>
            <a:ext cy="3725699" cx="8229600"/>
          </a:xfrm>
          <a:prstGeom prst="rect">
            <a:avLst/>
          </a:prstGeom>
        </p:spPr>
        <p:txBody>
          <a:bodyPr bIns="91425" rIns="91425" lIns="91425" tIns="91425" anchor="t" anchorCtr="0"/>
          <a:lstStyle>
            <a:lvl1pPr indent="-152400" marL="342900">
              <a:spcBef>
                <a:spcPts val="600"/>
              </a:spcBef>
              <a:buClr>
                <a:schemeClr val="dk1"/>
              </a:buClr>
              <a:buSzPct val="100000"/>
              <a:buFont typeface="Georgia"/>
              <a:defRPr sz="3000">
                <a:solidFill>
                  <a:schemeClr val="dk1"/>
                </a:solidFill>
                <a:latin typeface="Georgia"/>
                <a:ea typeface="Georgia"/>
                <a:cs typeface="Georgia"/>
                <a:sym typeface="Georgia"/>
              </a:defRPr>
            </a:lvl1pPr>
            <a:lvl2pPr indent="-133350" marL="742950">
              <a:spcBef>
                <a:spcPts val="480"/>
              </a:spcBef>
              <a:buClr>
                <a:schemeClr val="dk1"/>
              </a:buClr>
              <a:buSzPct val="100000"/>
              <a:buFont typeface="Georgia"/>
              <a:defRPr sz="2400">
                <a:solidFill>
                  <a:schemeClr val="dk1"/>
                </a:solidFill>
                <a:latin typeface="Georgia"/>
                <a:ea typeface="Georgia"/>
                <a:cs typeface="Georgia"/>
                <a:sym typeface="Georgia"/>
              </a:defRPr>
            </a:lvl2pPr>
            <a:lvl3pPr indent="-76200" marL="1143000">
              <a:spcBef>
                <a:spcPts val="480"/>
              </a:spcBef>
              <a:buClr>
                <a:schemeClr val="dk1"/>
              </a:buClr>
              <a:buSzPct val="100000"/>
              <a:buFont typeface="Georgia"/>
              <a:defRPr sz="2400">
                <a:solidFill>
                  <a:schemeClr val="dk1"/>
                </a:solidFill>
                <a:latin typeface="Georgia"/>
                <a:ea typeface="Georgia"/>
                <a:cs typeface="Georgia"/>
                <a:sym typeface="Georgia"/>
              </a:defRPr>
            </a:lvl3pPr>
            <a:lvl4pPr indent="-114300" marL="1600200">
              <a:spcBef>
                <a:spcPts val="360"/>
              </a:spcBef>
              <a:buClr>
                <a:schemeClr val="dk1"/>
              </a:buClr>
              <a:buSzPct val="100000"/>
              <a:buFont typeface="Georgia"/>
              <a:defRPr sz="1800">
                <a:solidFill>
                  <a:schemeClr val="dk1"/>
                </a:solidFill>
                <a:latin typeface="Georgia"/>
                <a:ea typeface="Georgia"/>
                <a:cs typeface="Georgia"/>
                <a:sym typeface="Georgia"/>
              </a:defRPr>
            </a:lvl4pPr>
            <a:lvl5pPr indent="-114300" marL="2057400">
              <a:spcBef>
                <a:spcPts val="360"/>
              </a:spcBef>
              <a:buClr>
                <a:schemeClr val="dk1"/>
              </a:buClr>
              <a:buSzPct val="100000"/>
              <a:buFont typeface="Georgia"/>
              <a:defRPr sz="1800">
                <a:solidFill>
                  <a:schemeClr val="dk1"/>
                </a:solidFill>
                <a:latin typeface="Georgia"/>
                <a:ea typeface="Georgia"/>
                <a:cs typeface="Georgia"/>
                <a:sym typeface="Georgia"/>
              </a:defRPr>
            </a:lvl5pPr>
            <a:lvl6pPr indent="-114300" marL="2514600">
              <a:spcBef>
                <a:spcPts val="360"/>
              </a:spcBef>
              <a:buClr>
                <a:schemeClr val="dk1"/>
              </a:buClr>
              <a:buSzPct val="100000"/>
              <a:buFont typeface="Georgia"/>
              <a:defRPr sz="1800">
                <a:solidFill>
                  <a:schemeClr val="dk1"/>
                </a:solidFill>
                <a:latin typeface="Georgia"/>
                <a:ea typeface="Georgia"/>
                <a:cs typeface="Georgia"/>
                <a:sym typeface="Georgia"/>
              </a:defRPr>
            </a:lvl6pPr>
            <a:lvl7pPr indent="-114300" marL="2971800">
              <a:spcBef>
                <a:spcPts val="360"/>
              </a:spcBef>
              <a:buClr>
                <a:schemeClr val="dk1"/>
              </a:buClr>
              <a:buSzPct val="100000"/>
              <a:buFont typeface="Georgia"/>
              <a:defRPr sz="1800">
                <a:solidFill>
                  <a:schemeClr val="dk1"/>
                </a:solidFill>
                <a:latin typeface="Georgia"/>
                <a:ea typeface="Georgia"/>
                <a:cs typeface="Georgia"/>
                <a:sym typeface="Georgia"/>
              </a:defRPr>
            </a:lvl7pPr>
            <a:lvl8pPr indent="-114300" marL="3429000">
              <a:spcBef>
                <a:spcPts val="360"/>
              </a:spcBef>
              <a:buClr>
                <a:schemeClr val="dk1"/>
              </a:buClr>
              <a:buSzPct val="100000"/>
              <a:buFont typeface="Georgia"/>
              <a:defRPr sz="1800">
                <a:solidFill>
                  <a:schemeClr val="dk1"/>
                </a:solidFill>
                <a:latin typeface="Georgia"/>
                <a:ea typeface="Georgia"/>
                <a:cs typeface="Georgia"/>
                <a:sym typeface="Georgia"/>
              </a:defRPr>
            </a:lvl8pPr>
            <a:lvl9pPr indent="-114300" marL="3886200">
              <a:spcBef>
                <a:spcPts val="360"/>
              </a:spcBef>
              <a:buClr>
                <a:schemeClr val="dk1"/>
              </a:buClr>
              <a:buSzPct val="100000"/>
              <a:buFont typeface="Georgia"/>
              <a:defRPr sz="1800">
                <a:solidFill>
                  <a:schemeClr val="dk1"/>
                </a:solidFill>
                <a:latin typeface="Georgia"/>
                <a:ea typeface="Georgia"/>
                <a:cs typeface="Georgia"/>
                <a:sym typeface="Georgia"/>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 Target="../media/image01.png" Type="http://schemas.openxmlformats.org/officeDocument/2006/relationships/image" Id="rId3"/></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 Target="../media/image00.png" Type="http://schemas.openxmlformats.org/officeDocument/2006/relationships/image" Id="rId3"/></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xml" Type="http://schemas.openxmlformats.org/officeDocument/2006/relationships/slideLayout" Id="rId1"/></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xml" Type="http://schemas.openxmlformats.org/officeDocument/2006/relationships/slideLayout" Id="rId1"/></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2.xml" Type="http://schemas.openxmlformats.org/officeDocument/2006/relationships/slideLayout" Id="rId1"/></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2.xml" Type="http://schemas.openxmlformats.org/officeDocument/2006/relationships/slideLayout" Id="rId1"/></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2.xml" Type="http://schemas.openxmlformats.org/officeDocument/2006/relationships/slideLayout" Id="rId1"/></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2.xml" Type="http://schemas.openxmlformats.org/officeDocument/2006/relationships/slideLayout" Id="rId1"/></Relationships>
</file>

<file path=ppt/slides/_rels/slide18.xml.rels><?xml version="1.0" encoding="UTF-8" standalone="yes"?><Relationships xmlns="http://schemas.openxmlformats.org/package/2006/relationships"><Relationship Target="../notesSlides/notesSlide18.xml" Type="http://schemas.openxmlformats.org/officeDocument/2006/relationships/notesSlide" Id="rId2"/><Relationship Target="../slideLayouts/slideLayout2.xml" Type="http://schemas.openxmlformats.org/officeDocument/2006/relationships/slideLayout" Id="rId1"/></Relationships>
</file>

<file path=ppt/slides/_rels/slide19.xml.rels><?xml version="1.0" encoding="UTF-8" standalone="yes"?><Relationships xmlns="http://schemas.openxmlformats.org/package/2006/relationships"><Relationship Target="../notesSlides/notesSlide19.xml" Type="http://schemas.openxmlformats.org/officeDocument/2006/relationships/notesSlide" Id="rId2"/><Relationship Target="../slideLayouts/slideLayout2.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s>
</file>

<file path=ppt/slides/_rels/slide20.xml.rels><?xml version="1.0" encoding="UTF-8" standalone="yes"?><Relationships xmlns="http://schemas.openxmlformats.org/package/2006/relationships"><Relationship Target="../notesSlides/notesSlide20.xml" Type="http://schemas.openxmlformats.org/officeDocument/2006/relationships/notesSlide" Id="rId2"/><Relationship Target="../slideLayouts/slideLayout2.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 name="Shape 38"/>
        <p:cNvGrpSpPr/>
        <p:nvPr/>
      </p:nvGrpSpPr>
      <p:grpSpPr>
        <a:xfrm>
          <a:off y="0" x="0"/>
          <a:ext cy="0" cx="0"/>
          <a:chOff y="0" x="0"/>
          <a:chExt cy="0" cx="0"/>
        </a:xfrm>
      </p:grpSpPr>
      <p:sp>
        <p:nvSpPr>
          <p:cNvPr id="39" name="Shape 39"/>
          <p:cNvSpPr txBox="1"/>
          <p:nvPr>
            <p:ph type="ctrTitle"/>
          </p:nvPr>
        </p:nvSpPr>
        <p:spPr>
          <a:xfrm>
            <a:off y="1746892" x="685800"/>
            <a:ext cy="1238099" cx="7772400"/>
          </a:xfrm>
          <a:prstGeom prst="rect">
            <a:avLst/>
          </a:prstGeom>
        </p:spPr>
        <p:txBody>
          <a:bodyPr bIns="91425" rIns="91425" lIns="91425" tIns="91425" anchor="b" anchorCtr="0">
            <a:noAutofit/>
          </a:bodyPr>
          <a:lstStyle/>
          <a:p>
            <a:pPr>
              <a:buNone/>
            </a:pPr>
            <a:r>
              <a:rPr lang="en-GB"/>
              <a:t>Take Home Test 2</a:t>
            </a:r>
          </a:p>
        </p:txBody>
      </p:sp>
      <p:sp>
        <p:nvSpPr>
          <p:cNvPr id="40" name="Shape 40"/>
          <p:cNvSpPr txBox="1"/>
          <p:nvPr>
            <p:ph idx="1" type="subTitle"/>
          </p:nvPr>
        </p:nvSpPr>
        <p:spPr>
          <a:xfrm>
            <a:off y="3677100" x="1578450"/>
            <a:ext cy="666600" cx="5987100"/>
          </a:xfrm>
          <a:prstGeom prst="rect">
            <a:avLst/>
          </a:prstGeom>
        </p:spPr>
        <p:txBody>
          <a:bodyPr bIns="91425" rIns="91425" lIns="91425" tIns="91425" anchor="t" anchorCtr="0">
            <a:noAutofit/>
          </a:bodyPr>
          <a:lstStyle/>
          <a:p>
            <a:pPr>
              <a:buNone/>
            </a:pPr>
            <a:r>
              <a:rPr lang="en-GB"/>
              <a:t>Tyler, Jaimee, Brad, Max, Shaquille, Brent, Dan, Nick, and Matt</a:t>
            </a:r>
          </a:p>
        </p:txBody>
      </p:sp>
      <p:sp>
        <p:nvSpPr>
          <p:cNvPr id="41" name="Shape 41"/>
          <p:cNvSpPr txBox="1"/>
          <p:nvPr/>
        </p:nvSpPr>
        <p:spPr>
          <a:xfrm>
            <a:off y="2985000" x="3816600"/>
            <a:ext cy="692100" cx="1510800"/>
          </a:xfrm>
          <a:prstGeom prst="rect">
            <a:avLst/>
          </a:prstGeom>
        </p:spPr>
        <p:txBody>
          <a:bodyPr bIns="91425" rIns="91425" lIns="91425" tIns="91425" anchor="t" anchorCtr="0">
            <a:noAutofit/>
          </a:bodyPr>
          <a:lstStyle/>
          <a:p>
            <a:pPr algn="ctr">
              <a:buNone/>
            </a:pPr>
            <a:r>
              <a:rPr sz="3000" lang="en-GB">
                <a:latin typeface="Times New Roman"/>
                <a:ea typeface="Times New Roman"/>
                <a:cs typeface="Times New Roman"/>
                <a:sym typeface="Times New Roman"/>
              </a:rPr>
              <a:t>Team B</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y="0" x="0"/>
          <a:ext cy="0" cx="0"/>
          <a:chOff y="0" x="0"/>
          <a:chExt cy="0" cx="0"/>
        </a:xfrm>
      </p:grpSpPr>
      <p:sp>
        <p:nvSpPr>
          <p:cNvPr id="96" name="Shape 96"/>
          <p:cNvSpPr txBox="1"/>
          <p:nvPr>
            <p:ph type="title"/>
          </p:nvPr>
        </p:nvSpPr>
        <p:spPr>
          <a:xfrm>
            <a:off y="205978" x="457200"/>
            <a:ext cy="857400" cx="8229600"/>
          </a:xfrm>
          <a:prstGeom prst="rect">
            <a:avLst/>
          </a:prstGeom>
        </p:spPr>
        <p:txBody>
          <a:bodyPr bIns="91425" rIns="91425" lIns="91425" tIns="91425" anchor="ctr" anchorCtr="0">
            <a:noAutofit/>
          </a:bodyPr>
          <a:lstStyle/>
          <a:p>
            <a:pPr>
              <a:buNone/>
            </a:pPr>
            <a:r>
              <a:rPr lang="en-GB"/>
              <a:t>Expressiveness</a:t>
            </a:r>
          </a:p>
        </p:txBody>
      </p:sp>
      <p:sp>
        <p:nvSpPr>
          <p:cNvPr id="97" name="Shape 97"/>
          <p:cNvSpPr txBox="1"/>
          <p:nvPr>
            <p:ph idx="1" type="body"/>
          </p:nvPr>
        </p:nvSpPr>
        <p:spPr>
          <a:xfrm>
            <a:off y="1200150" x="3459225"/>
            <a:ext cy="3725699" cx="5227499"/>
          </a:xfrm>
          <a:prstGeom prst="rect">
            <a:avLst/>
          </a:prstGeom>
        </p:spPr>
        <p:txBody>
          <a:bodyPr bIns="91425" rIns="91425" lIns="91425" tIns="91425" anchor="t" anchorCtr="0">
            <a:noAutofit/>
          </a:bodyPr>
          <a:lstStyle/>
          <a:p>
            <a:pPr rtl="0" lvl="0">
              <a:buNone/>
            </a:pPr>
            <a:r>
              <a:rPr sz="1800" lang="en-GB"/>
              <a:t>Expressiveness of a language is the ability for programmers to say what they want done, rather than how they want it done. Expressive languages allow simple statements to do complex operations. </a:t>
            </a:r>
          </a:p>
          <a:p>
            <a:r>
              <a:t/>
            </a:r>
          </a:p>
          <a:p>
            <a:pPr rtl="0" lvl="0">
              <a:buNone/>
            </a:pPr>
            <a:r>
              <a:rPr sz="1800" lang="en-GB"/>
              <a:t>Lazy Evaluation boost expressiveness by allowing things like infinite list comprehension, etc. </a:t>
            </a:r>
          </a:p>
          <a:p>
            <a:r>
              <a:t/>
            </a:r>
          </a:p>
        </p:txBody>
      </p:sp>
      <p:sp>
        <p:nvSpPr>
          <p:cNvPr id="98" name="Shape 98"/>
          <p:cNvSpPr/>
          <p:nvPr/>
        </p:nvSpPr>
        <p:spPr>
          <a:xfrm>
            <a:off y="1296487" x="353512"/>
            <a:ext cy="1838325" cx="2695575"/>
          </a:xfrm>
          <a:prstGeom prst="rect">
            <a:avLst/>
          </a:prstGeom>
          <a:blipFill>
            <a:blip r:embed="rId3"/>
            <a:stretch>
              <a:fillRect/>
            </a:stretch>
          </a:blipFill>
          <a:ln>
            <a:noFill/>
          </a:ln>
        </p:spPr>
      </p:sp>
      <p:sp>
        <p:nvSpPr>
          <p:cNvPr id="99" name="Shape 99"/>
          <p:cNvSpPr txBox="1"/>
          <p:nvPr/>
        </p:nvSpPr>
        <p:spPr>
          <a:xfrm>
            <a:off y="3134825" x="353562"/>
            <a:ext cy="652800" cx="2695500"/>
          </a:xfrm>
          <a:prstGeom prst="rect">
            <a:avLst/>
          </a:prstGeom>
        </p:spPr>
        <p:txBody>
          <a:bodyPr bIns="91425" rIns="91425" lIns="91425" tIns="91425" anchor="t" anchorCtr="0">
            <a:noAutofit/>
          </a:bodyPr>
          <a:lstStyle/>
          <a:p>
            <a:pPr>
              <a:buNone/>
            </a:pPr>
            <a:r>
              <a:rPr sz="1000" lang="en-GB"/>
              <a:t>expressiveness of many common languages</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y="0" x="0"/>
          <a:ext cy="0" cx="0"/>
          <a:chOff y="0" x="0"/>
          <a:chExt cy="0" cx="0"/>
        </a:xfrm>
      </p:grpSpPr>
      <p:sp>
        <p:nvSpPr>
          <p:cNvPr id="104" name="Shape 104"/>
          <p:cNvSpPr txBox="1"/>
          <p:nvPr>
            <p:ph type="title"/>
          </p:nvPr>
        </p:nvSpPr>
        <p:spPr>
          <a:xfrm>
            <a:off y="205978" x="457200"/>
            <a:ext cy="857400" cx="8229600"/>
          </a:xfrm>
          <a:prstGeom prst="rect">
            <a:avLst/>
          </a:prstGeom>
        </p:spPr>
        <p:txBody>
          <a:bodyPr bIns="91425" rIns="91425" lIns="91425" tIns="91425" anchor="ctr" anchorCtr="0">
            <a:noAutofit/>
          </a:bodyPr>
          <a:lstStyle/>
          <a:p>
            <a:pPr>
              <a:buNone/>
            </a:pPr>
            <a:r>
              <a:rPr sz="4000" lang="en-GB"/>
              <a:t>Lazy Evaluation in JavaScript</a:t>
            </a:r>
          </a:p>
        </p:txBody>
      </p:sp>
      <p:sp>
        <p:nvSpPr>
          <p:cNvPr id="105" name="Shape 105"/>
          <p:cNvSpPr txBox="1"/>
          <p:nvPr>
            <p:ph idx="1" type="body"/>
          </p:nvPr>
        </p:nvSpPr>
        <p:spPr>
          <a:xfrm>
            <a:off y="1305400" x="4073725"/>
            <a:ext cy="3699000" cx="4968600"/>
          </a:xfrm>
          <a:prstGeom prst="rect">
            <a:avLst/>
          </a:prstGeom>
        </p:spPr>
        <p:txBody>
          <a:bodyPr bIns="91425" rIns="91425" lIns="91425" tIns="91425" anchor="t" anchorCtr="0">
            <a:noAutofit/>
          </a:bodyPr>
          <a:lstStyle/>
          <a:p>
            <a:pPr rtl="0" lvl="0">
              <a:buNone/>
            </a:pPr>
            <a:r>
              <a:rPr sz="1800" lang="en-GB"/>
              <a:t>Lazy.js Javascript library</a:t>
            </a:r>
          </a:p>
          <a:p>
            <a:pPr rtl="0" lvl="0" indent="-342900" marL="457200">
              <a:buClr>
                <a:schemeClr val="dk1"/>
              </a:buClr>
              <a:buSzPct val="100000"/>
              <a:buFont typeface="Georgia"/>
              <a:buChar char="❖"/>
            </a:pPr>
            <a:r>
              <a:rPr sz="1800" lang="en-GB"/>
              <a:t>Allows functions to be ‘chained’ together without evaluation until the final step</a:t>
            </a:r>
          </a:p>
          <a:p>
            <a:pPr rtl="0" lvl="0" indent="-342900" marL="457200">
              <a:buClr>
                <a:schemeClr val="dk1"/>
              </a:buClr>
              <a:buSzPct val="100000"/>
              <a:buFont typeface="Georgia"/>
              <a:buChar char="❖"/>
            </a:pPr>
            <a:r>
              <a:rPr sz="1800" lang="en-GB"/>
              <a:t>Methods aren’t evaluated until the ‘each’ method is called</a:t>
            </a:r>
          </a:p>
          <a:p>
            <a:r>
              <a:t/>
            </a:r>
          </a:p>
          <a:p>
            <a:pPr rtl="0" lvl="0">
              <a:buNone/>
            </a:pPr>
            <a:r>
              <a:rPr sz="1800" lang="en-GB"/>
              <a:t>wu.js</a:t>
            </a:r>
          </a:p>
          <a:p>
            <a:pPr rtl="0" lvl="0" indent="-342900" marL="457200">
              <a:buClr>
                <a:schemeClr val="dk1"/>
              </a:buClr>
              <a:buSzPct val="100000"/>
              <a:buFont typeface="Georgia"/>
              <a:buChar char="❖"/>
            </a:pPr>
            <a:r>
              <a:rPr sz="1800" lang="en-GB"/>
              <a:t>inspired by Haskell</a:t>
            </a:r>
          </a:p>
          <a:p>
            <a:pPr rtl="0" lvl="0" indent="-342900" marL="457200">
              <a:buClr>
                <a:schemeClr val="dk1"/>
              </a:buClr>
              <a:buSzPct val="100000"/>
              <a:buFont typeface="Georgia"/>
              <a:buChar char="❖"/>
            </a:pPr>
            <a:r>
              <a:rPr sz="1800" lang="en-GB"/>
              <a:t>includes many higher order functions</a:t>
            </a:r>
          </a:p>
          <a:p>
            <a:pPr rtl="0" lvl="0">
              <a:buNone/>
            </a:pPr>
            <a:r>
              <a:rPr sz="1800" lang="en-GB"/>
              <a:t>	</a:t>
            </a:r>
          </a:p>
        </p:txBody>
      </p:sp>
      <p:sp>
        <p:nvSpPr>
          <p:cNvPr id="106" name="Shape 106"/>
          <p:cNvSpPr/>
          <p:nvPr/>
        </p:nvSpPr>
        <p:spPr>
          <a:xfrm>
            <a:off y="1189475" x="501450"/>
            <a:ext cy="3698999" cx="3502724"/>
          </a:xfrm>
          <a:prstGeom prst="rect">
            <a:avLst/>
          </a:prstGeom>
          <a:blipFill>
            <a:blip r:embed="rId3"/>
            <a:stretch>
              <a:fillRect/>
            </a:stretch>
          </a:blipFill>
          <a:ln>
            <a:noFill/>
          </a:ln>
        </p:spPr>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y="0" x="0"/>
          <a:ext cy="0" cx="0"/>
          <a:chOff y="0" x="0"/>
          <a:chExt cy="0" cx="0"/>
        </a:xfrm>
      </p:grpSpPr>
      <p:sp>
        <p:nvSpPr>
          <p:cNvPr id="111" name="Shape 111"/>
          <p:cNvSpPr txBox="1"/>
          <p:nvPr>
            <p:ph type="title"/>
          </p:nvPr>
        </p:nvSpPr>
        <p:spPr>
          <a:xfrm>
            <a:off y="205975" x="41575"/>
            <a:ext cy="857400" cx="9211499"/>
          </a:xfrm>
          <a:prstGeom prst="rect">
            <a:avLst/>
          </a:prstGeom>
        </p:spPr>
        <p:txBody>
          <a:bodyPr bIns="91425" rIns="91425" lIns="91425" tIns="91425" anchor="ctr" anchorCtr="0">
            <a:noAutofit/>
          </a:bodyPr>
          <a:lstStyle/>
          <a:p>
            <a:pPr>
              <a:buNone/>
            </a:pPr>
            <a:r>
              <a:rPr sz="3600" lang="en-GB"/>
              <a:t>   Javascript: Array comprehension </a:t>
            </a:r>
          </a:p>
        </p:txBody>
      </p:sp>
      <p:sp>
        <p:nvSpPr>
          <p:cNvPr id="112" name="Shape 112"/>
          <p:cNvSpPr txBox="1"/>
          <p:nvPr>
            <p:ph idx="1" type="body"/>
          </p:nvPr>
        </p:nvSpPr>
        <p:spPr>
          <a:xfrm>
            <a:off y="1235575" x="457200"/>
            <a:ext cy="3725699" cx="8229600"/>
          </a:xfrm>
          <a:prstGeom prst="rect">
            <a:avLst/>
          </a:prstGeom>
        </p:spPr>
        <p:txBody>
          <a:bodyPr bIns="91425" rIns="91425" lIns="91425" tIns="91425" anchor="t" anchorCtr="0">
            <a:noAutofit/>
          </a:bodyPr>
          <a:lstStyle/>
          <a:p>
            <a:pPr rtl="0" lvl="0">
              <a:buClr>
                <a:schemeClr val="dk1"/>
              </a:buClr>
              <a:buSzPct val="61111"/>
              <a:buFont typeface="Arial"/>
              <a:buNone/>
            </a:pPr>
            <a:r>
              <a:rPr sz="1800" lang="en-GB">
                <a:solidFill>
                  <a:srgbClr val="000000"/>
                </a:solidFill>
                <a:latin typeface="Times New Roman"/>
                <a:ea typeface="Times New Roman"/>
                <a:cs typeface="Times New Roman"/>
                <a:sym typeface="Times New Roman"/>
              </a:rPr>
              <a:t>Array comprehensions were introduced in JavaScript 1.7. Comprehensions are a well-understood and popular language feature of list comprehensions, found in languages such as Python and Haskell, inspired by the mathematical notation of set comprehensions.</a:t>
            </a:r>
          </a:p>
          <a:p>
            <a:pPr rtl="0" lvl="0">
              <a:buClr>
                <a:schemeClr val="dk1"/>
              </a:buClr>
              <a:buSzPct val="61111"/>
              <a:buFont typeface="Arial"/>
              <a:buNone/>
            </a:pPr>
            <a:r>
              <a:rPr sz="1800" lang="en-GB">
                <a:solidFill>
                  <a:srgbClr val="000000"/>
                </a:solidFill>
                <a:latin typeface="Times New Roman"/>
                <a:ea typeface="Times New Roman"/>
                <a:cs typeface="Times New Roman"/>
                <a:sym typeface="Times New Roman"/>
              </a:rPr>
              <a:t>Array comprehensions are a convenient, declarative form for creating computed arrays with a literal syntax that reads natural</a:t>
            </a:r>
          </a:p>
          <a:p>
            <a:r>
              <a:t/>
            </a:r>
          </a:p>
          <a:p>
            <a:pPr rtl="0" lvl="0">
              <a:lnSpc>
                <a:spcPct val="115000"/>
              </a:lnSpc>
              <a:spcBef>
                <a:spcPts val="0"/>
              </a:spcBef>
              <a:buClr>
                <a:schemeClr val="dk1"/>
              </a:buClr>
              <a:buSzPct val="91666"/>
              <a:buFont typeface="Arial"/>
              <a:buNone/>
            </a:pPr>
            <a:r>
              <a:rPr sz="1200" lang="en-GB" i="1">
                <a:solidFill>
                  <a:srgbClr val="000000"/>
                </a:solidFill>
                <a:latin typeface="Arial"/>
                <a:ea typeface="Arial"/>
                <a:cs typeface="Arial"/>
                <a:sym typeface="Arial"/>
              </a:rPr>
              <a:t>ex 1 : var numbers = [1, 2, 3, 21, 22, 30];</a:t>
            </a:r>
            <a:br>
              <a:rPr sz="1200" lang="en-GB" i="1">
                <a:solidFill>
                  <a:srgbClr val="000000"/>
                </a:solidFill>
                <a:latin typeface="Arial"/>
                <a:ea typeface="Arial"/>
                <a:cs typeface="Arial"/>
                <a:sym typeface="Arial"/>
              </a:rPr>
            </a:br>
            <a:r>
              <a:rPr sz="1200" lang="en-GB" i="1">
                <a:solidFill>
                  <a:srgbClr val="000000"/>
                </a:solidFill>
                <a:latin typeface="Arial"/>
                <a:ea typeface="Arial"/>
                <a:cs typeface="Arial"/>
                <a:sym typeface="Arial"/>
              </a:rPr>
              <a:t>var events = [i for (i of numbers) if (i % 2 === 0)];  </a:t>
            </a:r>
          </a:p>
          <a:p>
            <a:pPr rtl="0" lvl="0">
              <a:lnSpc>
                <a:spcPct val="115000"/>
              </a:lnSpc>
              <a:spcBef>
                <a:spcPts val="0"/>
              </a:spcBef>
              <a:buClr>
                <a:schemeClr val="dk1"/>
              </a:buClr>
              <a:buSzPct val="91666"/>
              <a:buFont typeface="Arial"/>
              <a:buNone/>
            </a:pPr>
            <a:r>
              <a:rPr sz="1200" lang="en-GB">
                <a:solidFill>
                  <a:srgbClr val="000000"/>
                </a:solidFill>
                <a:latin typeface="Arial"/>
                <a:ea typeface="Arial"/>
                <a:cs typeface="Arial"/>
                <a:sym typeface="Arial"/>
              </a:rPr>
              <a:t>returns an array that contains all the even numbers from </a:t>
            </a:r>
            <a:r>
              <a:rPr sz="1200" lang="en-GB" i="1">
                <a:solidFill>
                  <a:srgbClr val="000000"/>
                </a:solidFill>
                <a:latin typeface="Arial"/>
                <a:ea typeface="Arial"/>
                <a:cs typeface="Arial"/>
                <a:sym typeface="Arial"/>
              </a:rPr>
              <a:t>numbers</a:t>
            </a:r>
            <a:r>
              <a:rPr sz="1200" lang="en-GB">
                <a:solidFill>
                  <a:srgbClr val="000000"/>
                </a:solidFill>
                <a:latin typeface="Arial"/>
                <a:ea typeface="Arial"/>
                <a:cs typeface="Arial"/>
                <a:sym typeface="Arial"/>
              </a:rPr>
              <a:t>,</a:t>
            </a:r>
            <a:r>
              <a:rPr sz="1200" lang="en-GB" i="1">
                <a:solidFill>
                  <a:srgbClr val="000000"/>
                </a:solidFill>
                <a:latin typeface="Arial"/>
                <a:ea typeface="Arial"/>
                <a:cs typeface="Arial"/>
                <a:sym typeface="Arial"/>
              </a:rPr>
              <a:t> [2,22,30]</a:t>
            </a:r>
            <a:r>
              <a:rPr sz="1200" lang="en-GB">
                <a:solidFill>
                  <a:srgbClr val="000000"/>
                </a:solidFill>
                <a:latin typeface="Arial"/>
                <a:ea typeface="Arial"/>
                <a:cs typeface="Arial"/>
                <a:sym typeface="Arial"/>
              </a:rPr>
              <a:t>.</a:t>
            </a:r>
          </a:p>
          <a:p>
            <a:pPr rtl="0" lvl="0">
              <a:buClr>
                <a:schemeClr val="dk1"/>
              </a:buClr>
              <a:buSzPct val="91666"/>
              <a:buFont typeface="Arial"/>
              <a:buNone/>
            </a:pPr>
            <a:r>
              <a:rPr sz="1200" lang="en-GB" i="1">
                <a:solidFill>
                  <a:srgbClr val="000000"/>
                </a:solidFill>
                <a:latin typeface="Arial"/>
                <a:ea typeface="Arial"/>
                <a:cs typeface="Arial"/>
                <a:sym typeface="Arial"/>
              </a:rPr>
              <a:t>ex 2 : var numbers =[1, 2, 3, 21, 22, 30];</a:t>
            </a:r>
            <a:br>
              <a:rPr sz="1200" lang="en-GB" i="1">
                <a:solidFill>
                  <a:srgbClr val="000000"/>
                </a:solidFill>
                <a:latin typeface="Arial"/>
                <a:ea typeface="Arial"/>
                <a:cs typeface="Arial"/>
                <a:sym typeface="Arial"/>
              </a:rPr>
            </a:br>
            <a:r>
              <a:rPr sz="1200" lang="en-GB" i="1">
                <a:solidFill>
                  <a:srgbClr val="000000"/>
                </a:solidFill>
                <a:latin typeface="Arial"/>
                <a:ea typeface="Arial"/>
                <a:cs typeface="Arial"/>
                <a:sym typeface="Arial"/>
              </a:rPr>
              <a:t>var doubledEvens = [i * 2 for (i of numbers) if (i % 2 === 0)];</a:t>
            </a:r>
          </a:p>
          <a:p>
            <a:pPr rtl="0" lvl="0">
              <a:buClr>
                <a:schemeClr val="dk1"/>
              </a:buClr>
              <a:buSzPct val="91666"/>
              <a:buFont typeface="Arial"/>
              <a:buNone/>
            </a:pPr>
            <a:r>
              <a:rPr sz="1200" lang="en-GB">
                <a:solidFill>
                  <a:srgbClr val="000000"/>
                </a:solidFill>
                <a:latin typeface="Arial"/>
                <a:ea typeface="Arial"/>
                <a:cs typeface="Arial"/>
                <a:sym typeface="Arial"/>
              </a:rPr>
              <a:t>returns an array that contains the double of the even numbers from </a:t>
            </a:r>
            <a:r>
              <a:rPr sz="1200" lang="en-GB" i="1">
                <a:solidFill>
                  <a:srgbClr val="000000"/>
                </a:solidFill>
                <a:latin typeface="Arial"/>
                <a:ea typeface="Arial"/>
                <a:cs typeface="Arial"/>
                <a:sym typeface="Arial"/>
              </a:rPr>
              <a:t>numbers</a:t>
            </a:r>
            <a:r>
              <a:rPr sz="1200" lang="en-GB">
                <a:solidFill>
                  <a:srgbClr val="000000"/>
                </a:solidFill>
                <a:latin typeface="Arial"/>
                <a:ea typeface="Arial"/>
                <a:cs typeface="Arial"/>
                <a:sym typeface="Arial"/>
              </a:rPr>
              <a:t>, </a:t>
            </a:r>
            <a:r>
              <a:rPr sz="1200" lang="en-GB" i="1">
                <a:solidFill>
                  <a:srgbClr val="000000"/>
                </a:solidFill>
                <a:latin typeface="Arial"/>
                <a:ea typeface="Arial"/>
                <a:cs typeface="Arial"/>
                <a:sym typeface="Arial"/>
              </a:rPr>
              <a:t>[4,44,60].</a:t>
            </a:r>
          </a:p>
          <a:p>
            <a:pPr rtl="0" lvl="0">
              <a:lnSpc>
                <a:spcPct val="115000"/>
              </a:lnSpc>
              <a:spcBef>
                <a:spcPts val="0"/>
              </a:spcBef>
              <a:buClr>
                <a:schemeClr val="dk1"/>
              </a:buClr>
              <a:buSzPct val="91666"/>
              <a:buFont typeface="Arial"/>
              <a:buNone/>
            </a:pPr>
            <a:r>
              <a:rPr sz="1200" lang="en-GB">
                <a:solidFill>
                  <a:srgbClr val="000000"/>
                </a:solidFill>
                <a:latin typeface="Times New Roman"/>
                <a:ea typeface="Times New Roman"/>
                <a:cs typeface="Times New Roman"/>
                <a:sym typeface="Times New Roman"/>
              </a:rPr>
              <a:t>combines the map() and filter() type comprehensions.</a:t>
            </a:r>
          </a:p>
          <a:p>
            <a:r>
              <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y="0" x="0"/>
          <a:ext cy="0" cx="0"/>
          <a:chOff y="0" x="0"/>
          <a:chExt cy="0" cx="0"/>
        </a:xfrm>
      </p:grpSpPr>
      <p:sp>
        <p:nvSpPr>
          <p:cNvPr id="117" name="Shape 117"/>
          <p:cNvSpPr txBox="1"/>
          <p:nvPr>
            <p:ph type="title"/>
          </p:nvPr>
        </p:nvSpPr>
        <p:spPr>
          <a:xfrm>
            <a:off y="205975" x="45175"/>
            <a:ext cy="857400" cx="9098700"/>
          </a:xfrm>
          <a:prstGeom prst="rect">
            <a:avLst/>
          </a:prstGeom>
        </p:spPr>
        <p:txBody>
          <a:bodyPr bIns="91425" rIns="91425" lIns="91425" tIns="91425" anchor="ctr" anchorCtr="0">
            <a:noAutofit/>
          </a:bodyPr>
          <a:lstStyle/>
          <a:p>
            <a:pPr>
              <a:buNone/>
            </a:pPr>
            <a:r>
              <a:rPr lang="en-GB"/>
              <a:t>Haskell: List comprehension</a:t>
            </a:r>
          </a:p>
        </p:txBody>
      </p:sp>
      <p:sp>
        <p:nvSpPr>
          <p:cNvPr id="118" name="Shape 118"/>
          <p:cNvSpPr txBox="1"/>
          <p:nvPr>
            <p:ph idx="1" type="body"/>
          </p:nvPr>
        </p:nvSpPr>
        <p:spPr>
          <a:xfrm>
            <a:off y="1200150" x="186950"/>
            <a:ext cy="3725699" cx="8814599"/>
          </a:xfrm>
          <a:prstGeom prst="rect">
            <a:avLst/>
          </a:prstGeom>
        </p:spPr>
        <p:txBody>
          <a:bodyPr bIns="91425" rIns="91425" lIns="91425" tIns="91425" anchor="t" anchorCtr="0">
            <a:noAutofit/>
          </a:bodyPr>
          <a:lstStyle/>
          <a:p>
            <a:pPr rtl="0" lvl="0">
              <a:lnSpc>
                <a:spcPct val="100000"/>
              </a:lnSpc>
              <a:buNone/>
            </a:pPr>
            <a:r>
              <a:rPr b="1" sz="1800" lang="en-GB">
                <a:latin typeface="Arial"/>
                <a:ea typeface="Arial"/>
                <a:cs typeface="Arial"/>
                <a:sym typeface="Arial"/>
              </a:rPr>
              <a:t>One may have multiple generators, separated by commas.</a:t>
            </a:r>
          </a:p>
          <a:p>
            <a:pPr rtl="0" lvl="0">
              <a:lnSpc>
                <a:spcPct val="100000"/>
              </a:lnSpc>
              <a:spcBef>
                <a:spcPts val="0"/>
              </a:spcBef>
              <a:buNone/>
            </a:pPr>
            <a:r>
              <a:rPr sz="1800" lang="en-GB" i="1">
                <a:latin typeface="Arial"/>
                <a:ea typeface="Arial"/>
                <a:cs typeface="Arial"/>
                <a:sym typeface="Arial"/>
              </a:rPr>
              <a:t>[(i,j) | i &lt;- [1,2], j &lt;- [1..4]] </a:t>
            </a:r>
          </a:p>
          <a:p>
            <a:pPr rtl="0" lvl="0">
              <a:lnSpc>
                <a:spcPct val="100000"/>
              </a:lnSpc>
              <a:spcBef>
                <a:spcPts val="0"/>
              </a:spcBef>
              <a:buNone/>
            </a:pPr>
            <a:r>
              <a:rPr sz="1800" lang="en-GB" i="1">
                <a:latin typeface="Arial"/>
                <a:ea typeface="Arial"/>
                <a:cs typeface="Arial"/>
                <a:sym typeface="Arial"/>
              </a:rPr>
              <a:t>yields the result [(1,1),(1,2),(1,3),(1,4),(2,1),(2,2),(2,3),(2,4)].</a:t>
            </a:r>
          </a:p>
          <a:p>
            <a:r>
              <a:t/>
            </a:r>
          </a:p>
          <a:p>
            <a:pPr rtl="0" lvl="0">
              <a:lnSpc>
                <a:spcPct val="100000"/>
              </a:lnSpc>
              <a:spcBef>
                <a:spcPts val="0"/>
              </a:spcBef>
              <a:buNone/>
            </a:pPr>
            <a:r>
              <a:rPr b="1" sz="1800" lang="en-GB">
                <a:solidFill>
                  <a:srgbClr val="000000"/>
                </a:solidFill>
                <a:latin typeface="Arial"/>
                <a:ea typeface="Arial"/>
                <a:cs typeface="Arial"/>
                <a:sym typeface="Arial"/>
              </a:rPr>
              <a:t>One can also provide boolean guards(predicates).</a:t>
            </a:r>
          </a:p>
          <a:p>
            <a:pPr rtl="0" lvl="0">
              <a:lnSpc>
                <a:spcPct val="100000"/>
              </a:lnSpc>
              <a:spcBef>
                <a:spcPts val="0"/>
              </a:spcBef>
              <a:buNone/>
            </a:pPr>
            <a:r>
              <a:rPr sz="1800" lang="en-GB" i="1">
                <a:latin typeface="Arial"/>
                <a:ea typeface="Arial"/>
                <a:cs typeface="Arial"/>
                <a:sym typeface="Arial"/>
              </a:rPr>
              <a:t>take 10 [ (i,j) | i &lt;- [1..], j &lt;- [1..i-1], gcd i j == 1 ]  </a:t>
            </a:r>
          </a:p>
          <a:p>
            <a:pPr rtl="0" lvl="0">
              <a:lnSpc>
                <a:spcPct val="100000"/>
              </a:lnSpc>
              <a:spcBef>
                <a:spcPts val="0"/>
              </a:spcBef>
              <a:buNone/>
            </a:pPr>
            <a:r>
              <a:rPr sz="1800" lang="en-GB" i="1">
                <a:latin typeface="Arial"/>
                <a:ea typeface="Arial"/>
                <a:cs typeface="Arial"/>
                <a:sym typeface="Arial"/>
              </a:rPr>
              <a:t>yields [(2,1),(3,1),(3,2),(4,1),(4,3),(5,1),(5,2),(),(5,4),(6,1)]5,3</a:t>
            </a:r>
          </a:p>
          <a:p>
            <a:r>
              <a:t/>
            </a:r>
          </a:p>
          <a:p>
            <a:pPr rtl="0" lvl="0">
              <a:lnSpc>
                <a:spcPct val="100000"/>
              </a:lnSpc>
              <a:spcBef>
                <a:spcPts val="0"/>
              </a:spcBef>
              <a:spcAft>
                <a:spcPts val="0"/>
              </a:spcAft>
              <a:buNone/>
            </a:pPr>
            <a:r>
              <a:rPr b="1" sz="1800" lang="en-GB">
                <a:latin typeface="Arial"/>
                <a:ea typeface="Arial"/>
                <a:cs typeface="Arial"/>
                <a:sym typeface="Arial"/>
              </a:rPr>
              <a:t>One can also make local </a:t>
            </a:r>
            <a:r>
              <a:rPr b="1" sz="1800" lang="en-GB" i="1">
                <a:latin typeface="Arial"/>
                <a:ea typeface="Arial"/>
                <a:cs typeface="Arial"/>
                <a:sym typeface="Arial"/>
              </a:rPr>
              <a:t>let</a:t>
            </a:r>
            <a:r>
              <a:rPr b="1" sz="1800" lang="en-GB">
                <a:latin typeface="Arial"/>
                <a:ea typeface="Arial"/>
                <a:cs typeface="Arial"/>
                <a:sym typeface="Arial"/>
              </a:rPr>
              <a:t> declarations.</a:t>
            </a:r>
          </a:p>
          <a:p>
            <a:pPr rtl="0" lvl="0">
              <a:lnSpc>
                <a:spcPct val="100000"/>
              </a:lnSpc>
              <a:spcBef>
                <a:spcPts val="0"/>
              </a:spcBef>
              <a:spcAft>
                <a:spcPts val="0"/>
              </a:spcAft>
              <a:buNone/>
            </a:pPr>
            <a:r>
              <a:rPr sz="1800" lang="en-GB" i="1">
                <a:latin typeface="Arial"/>
                <a:ea typeface="Arial"/>
                <a:cs typeface="Arial"/>
                <a:sym typeface="Arial"/>
              </a:rPr>
              <a:t>take 10 [ (i,j) | i &lt;- [1..], let k = i*i, j &lt;- [1..k]]</a:t>
            </a:r>
          </a:p>
          <a:p>
            <a:pPr rtl="0" lvl="0">
              <a:lnSpc>
                <a:spcPct val="100000"/>
              </a:lnSpc>
              <a:spcBef>
                <a:spcPts val="0"/>
              </a:spcBef>
              <a:spcAft>
                <a:spcPts val="0"/>
              </a:spcAft>
              <a:buNone/>
            </a:pPr>
            <a:r>
              <a:rPr sz="1800" lang="en-GB">
                <a:latin typeface="Arial"/>
                <a:ea typeface="Arial"/>
                <a:cs typeface="Arial"/>
                <a:sym typeface="Arial"/>
              </a:rPr>
              <a:t>yields </a:t>
            </a:r>
            <a:r>
              <a:rPr sz="1800" lang="en-GB" i="1">
                <a:latin typeface="Arial"/>
                <a:ea typeface="Arial"/>
                <a:cs typeface="Arial"/>
                <a:sym typeface="Arial"/>
              </a:rPr>
              <a:t>[(1,1),(2,1),(2,2),(2,3),(2,4),(3,1),(3,2),(3,3),(3,4),(3,5)].</a:t>
            </a:r>
          </a:p>
          <a:p>
            <a:r>
              <a:t/>
            </a:r>
          </a:p>
          <a:p>
            <a:pPr rtl="0" lvl="0">
              <a:lnSpc>
                <a:spcPct val="115000"/>
              </a:lnSpc>
              <a:spcBef>
                <a:spcPts val="0"/>
              </a:spcBef>
              <a:buNone/>
            </a:pPr>
            <a:r>
              <a:rPr b="1" sz="1400" lang="en-GB">
                <a:solidFill>
                  <a:srgbClr val="000000"/>
                </a:solidFill>
                <a:latin typeface="Arial"/>
                <a:ea typeface="Arial"/>
                <a:cs typeface="Arial"/>
                <a:sym typeface="Arial"/>
              </a:rPr>
              <a:t>These generators and predicates are read left to right, allowing for customisation of comprehensions</a:t>
            </a:r>
          </a:p>
          <a:p>
            <a:r>
              <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y="0" x="0"/>
          <a:ext cy="0" cx="0"/>
          <a:chOff y="0" x="0"/>
          <a:chExt cy="0" cx="0"/>
        </a:xfrm>
      </p:grpSpPr>
      <p:sp>
        <p:nvSpPr>
          <p:cNvPr id="123" name="Shape 123"/>
          <p:cNvSpPr txBox="1"/>
          <p:nvPr>
            <p:ph type="title"/>
          </p:nvPr>
        </p:nvSpPr>
        <p:spPr>
          <a:xfrm>
            <a:off y="139525" x="0"/>
            <a:ext cy="1060500" cx="9144000"/>
          </a:xfrm>
          <a:prstGeom prst="rect">
            <a:avLst/>
          </a:prstGeom>
        </p:spPr>
        <p:txBody>
          <a:bodyPr bIns="91425" rIns="91425" lIns="91425" tIns="91425" anchor="ctr" anchorCtr="0">
            <a:noAutofit/>
          </a:bodyPr>
          <a:lstStyle/>
          <a:p>
            <a:pPr algn="ctr">
              <a:buNone/>
            </a:pPr>
            <a:r>
              <a:rPr sz="2700" lang="en-GB"/>
              <a:t>JS:Array comprehension VS Haskell: List comprehension</a:t>
            </a:r>
          </a:p>
        </p:txBody>
      </p:sp>
      <p:sp>
        <p:nvSpPr>
          <p:cNvPr id="124" name="Shape 124"/>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81000" marL="457200">
              <a:buClr>
                <a:schemeClr val="dk1"/>
              </a:buClr>
              <a:buSzPct val="100000"/>
              <a:buFont typeface="Trebuchet MS"/>
              <a:buChar char="❏"/>
            </a:pPr>
            <a:r>
              <a:rPr sz="2400" lang="en-GB">
                <a:latin typeface="Trebuchet MS"/>
                <a:ea typeface="Trebuchet MS"/>
                <a:cs typeface="Trebuchet MS"/>
                <a:sym typeface="Trebuchet MS"/>
              </a:rPr>
              <a:t>Both Haskell and Javascript use predicates to filter() their lists/arrays</a:t>
            </a:r>
          </a:p>
          <a:p>
            <a:pPr rtl="0" lvl="0" indent="-317500" marL="457200">
              <a:buClr>
                <a:srgbClr val="000000"/>
              </a:buClr>
              <a:buSzPct val="100000"/>
              <a:buFont typeface="Trebuchet MS"/>
              <a:buChar char="❏"/>
            </a:pPr>
            <a:r>
              <a:rPr sz="1400" lang="en-GB">
                <a:solidFill>
                  <a:srgbClr val="000000"/>
                </a:solidFill>
                <a:latin typeface="Trebuchet MS"/>
                <a:ea typeface="Trebuchet MS"/>
                <a:cs typeface="Trebuchet MS"/>
                <a:sym typeface="Trebuchet MS"/>
              </a:rPr>
              <a:t>Haskell has the benefit of being able to use multiple predicates to further filter the elements in a list</a:t>
            </a:r>
          </a:p>
          <a:p>
            <a:pPr rtl="0" lvl="0" indent="-317500" marL="457200">
              <a:buClr>
                <a:srgbClr val="000000"/>
              </a:buClr>
              <a:buSzPct val="100000"/>
              <a:buFont typeface="Trebuchet MS"/>
              <a:buChar char="❏"/>
            </a:pPr>
            <a:r>
              <a:rPr sz="1400" lang="en-GB">
                <a:solidFill>
                  <a:srgbClr val="000000"/>
                </a:solidFill>
                <a:latin typeface="Trebuchet MS"/>
                <a:ea typeface="Trebuchet MS"/>
                <a:cs typeface="Trebuchet MS"/>
                <a:sym typeface="Trebuchet MS"/>
              </a:rPr>
              <a:t>Haskell is also unique in the way that it reads its generators and predicates from left to right. </a:t>
            </a:r>
          </a:p>
          <a:p>
            <a:pPr rtl="0" lvl="0" indent="-317500" marL="457200">
              <a:buClr>
                <a:srgbClr val="000000"/>
              </a:buClr>
              <a:buSzPct val="100000"/>
              <a:buFont typeface="Trebuchet MS"/>
              <a:buChar char="❏"/>
            </a:pPr>
            <a:r>
              <a:rPr sz="1400" lang="en-GB">
                <a:solidFill>
                  <a:srgbClr val="000000"/>
                </a:solidFill>
                <a:latin typeface="Trebuchet MS"/>
                <a:ea typeface="Trebuchet MS"/>
                <a:cs typeface="Trebuchet MS"/>
                <a:sym typeface="Trebuchet MS"/>
              </a:rPr>
              <a:t>In Javascript, one would have to write a new comprehension to do so</a:t>
            </a:r>
          </a:p>
          <a:p>
            <a:r>
              <a:t/>
            </a:r>
          </a:p>
          <a:p>
            <a:pPr rtl="0" lvl="0" indent="-381000" marL="457200">
              <a:buClr>
                <a:schemeClr val="dk1"/>
              </a:buClr>
              <a:buSzPct val="100000"/>
              <a:buFont typeface="Trebuchet MS"/>
              <a:buChar char="❏"/>
            </a:pPr>
            <a:r>
              <a:rPr sz="2400" lang="en-GB">
                <a:latin typeface="Trebuchet MS"/>
                <a:ea typeface="Trebuchet MS"/>
                <a:cs typeface="Trebuchet MS"/>
                <a:sym typeface="Trebuchet MS"/>
              </a:rPr>
              <a:t>Both Haskell and Javascript allow you to apply functions to each element of a list/array and then return the result in the return array</a:t>
            </a:r>
          </a:p>
          <a:p>
            <a:pPr rtl="0" lvl="0" indent="-317500" marL="457200">
              <a:buClr>
                <a:srgbClr val="000000"/>
              </a:buClr>
              <a:buSzPct val="100000"/>
              <a:buFont typeface="Trebuchet MS"/>
              <a:buChar char="❏"/>
            </a:pPr>
            <a:r>
              <a:rPr sz="1400" lang="en-GB">
                <a:solidFill>
                  <a:srgbClr val="000000"/>
                </a:solidFill>
                <a:latin typeface="Trebuchet MS"/>
                <a:ea typeface="Trebuchet MS"/>
                <a:cs typeface="Trebuchet MS"/>
                <a:sym typeface="Trebuchet MS"/>
              </a:rPr>
              <a:t>easy ways to implement the map() function in one line</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y="0" x="0"/>
          <a:ext cy="0" cx="0"/>
          <a:chOff y="0" x="0"/>
          <a:chExt cy="0" cx="0"/>
        </a:xfrm>
      </p:grpSpPr>
      <p:sp>
        <p:nvSpPr>
          <p:cNvPr id="129" name="Shape 129"/>
          <p:cNvSpPr txBox="1"/>
          <p:nvPr>
            <p:ph type="title"/>
          </p:nvPr>
        </p:nvSpPr>
        <p:spPr>
          <a:xfrm>
            <a:off y="205975" x="0"/>
            <a:ext cy="857400" cx="9080999"/>
          </a:xfrm>
          <a:prstGeom prst="rect">
            <a:avLst/>
          </a:prstGeom>
        </p:spPr>
        <p:txBody>
          <a:bodyPr bIns="91425" rIns="91425" lIns="91425" tIns="91425" anchor="ctr" anchorCtr="0">
            <a:noAutofit/>
          </a:bodyPr>
          <a:lstStyle/>
          <a:p>
            <a:pPr algn="ctr">
              <a:buNone/>
            </a:pPr>
            <a:r>
              <a:rPr sz="2700" lang="en-GB"/>
              <a:t>JS:Array comprehension VS Haskell: List comprehension</a:t>
            </a:r>
          </a:p>
        </p:txBody>
      </p:sp>
      <p:sp>
        <p:nvSpPr>
          <p:cNvPr id="130" name="Shape 130"/>
          <p:cNvSpPr txBox="1"/>
          <p:nvPr>
            <p:ph idx="1" type="body"/>
          </p:nvPr>
        </p:nvSpPr>
        <p:spPr>
          <a:xfrm>
            <a:off y="1200150" x="457200"/>
            <a:ext cy="3725699" cx="8229600"/>
          </a:xfrm>
          <a:prstGeom prst="rect">
            <a:avLst/>
          </a:prstGeom>
        </p:spPr>
        <p:txBody>
          <a:bodyPr bIns="91425" rIns="91425" lIns="91425" tIns="91425" anchor="t" anchorCtr="0">
            <a:noAutofit/>
          </a:bodyPr>
          <a:lstStyle/>
          <a:p>
            <a:pPr>
              <a:buNone/>
            </a:pPr>
            <a:r>
              <a:rPr lang="en-GB">
                <a:latin typeface="Trebuchet MS"/>
                <a:ea typeface="Trebuchet MS"/>
                <a:cs typeface="Trebuchet MS"/>
                <a:sym typeface="Trebuchet MS"/>
              </a:rPr>
              <a:t>While the two languages are very similar in their use of comprehensions, it is Haskell that is more expressive. It is much easier to manipulate and filter the elements of a list in many ways all in one comprehension. </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y="0" x="0"/>
          <a:ext cy="0" cx="0"/>
          <a:chOff y="0" x="0"/>
          <a:chExt cy="0" cx="0"/>
        </a:xfrm>
      </p:grpSpPr>
      <p:sp>
        <p:nvSpPr>
          <p:cNvPr id="135" name="Shape 135"/>
          <p:cNvSpPr txBox="1"/>
          <p:nvPr>
            <p:ph type="title"/>
          </p:nvPr>
        </p:nvSpPr>
        <p:spPr>
          <a:xfrm>
            <a:off y="205978" x="457200"/>
            <a:ext cy="857400" cx="8229600"/>
          </a:xfrm>
          <a:prstGeom prst="rect">
            <a:avLst/>
          </a:prstGeom>
        </p:spPr>
        <p:txBody>
          <a:bodyPr bIns="91425" rIns="91425" lIns="91425" tIns="91425" anchor="ctr" anchorCtr="0">
            <a:noAutofit/>
          </a:bodyPr>
          <a:lstStyle/>
          <a:p>
            <a:pPr>
              <a:buNone/>
            </a:pPr>
            <a:r>
              <a:rPr sz="3600" lang="en-GB"/>
              <a:t>Higher-Order Functions And Closure</a:t>
            </a:r>
          </a:p>
        </p:txBody>
      </p:sp>
      <p:sp>
        <p:nvSpPr>
          <p:cNvPr id="136" name="Shape 136"/>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buNone/>
            </a:pPr>
            <a:r>
              <a:rPr lang="en-GB"/>
              <a:t>What is a higher order function?</a:t>
            </a:r>
          </a:p>
          <a:p>
            <a:r>
              <a:t/>
            </a:r>
          </a:p>
          <a:p>
            <a:pPr rtl="0" lvl="0">
              <a:lnSpc>
                <a:spcPct val="115000"/>
              </a:lnSpc>
              <a:spcBef>
                <a:spcPts val="0"/>
              </a:spcBef>
              <a:buNone/>
            </a:pPr>
            <a:r>
              <a:rPr sz="2400" lang="en-GB"/>
              <a:t>A higher-order function does at least one of the following:</a:t>
            </a:r>
          </a:p>
          <a:p>
            <a:pPr rtl="0" lvl="0" indent="-381000" marL="457200">
              <a:lnSpc>
                <a:spcPct val="115000"/>
              </a:lnSpc>
              <a:spcBef>
                <a:spcPts val="0"/>
              </a:spcBef>
              <a:buClr>
                <a:schemeClr val="dk1"/>
              </a:buClr>
              <a:buSzPct val="100000"/>
              <a:buFont typeface="Georgia"/>
              <a:buChar char="❖"/>
            </a:pPr>
            <a:r>
              <a:rPr sz="2400" lang="en-GB"/>
              <a:t>take one or more functions as parameters</a:t>
            </a:r>
          </a:p>
          <a:p>
            <a:pPr rtl="0" lvl="0" indent="-381000" marL="457200">
              <a:lnSpc>
                <a:spcPct val="115000"/>
              </a:lnSpc>
              <a:spcBef>
                <a:spcPts val="0"/>
              </a:spcBef>
              <a:buClr>
                <a:schemeClr val="dk1"/>
              </a:buClr>
              <a:buSzPct val="100000"/>
              <a:buFont typeface="Georgia"/>
              <a:buChar char="❖"/>
            </a:pPr>
            <a:r>
              <a:rPr sz="2400" lang="en-GB"/>
              <a:t>returns or outputs a function</a:t>
            </a:r>
          </a:p>
          <a:p>
            <a:r>
              <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y="0" x="0"/>
          <a:ext cy="0" cx="0"/>
          <a:chOff y="0" x="0"/>
          <a:chExt cy="0" cx="0"/>
        </a:xfrm>
      </p:grpSpPr>
      <p:sp>
        <p:nvSpPr>
          <p:cNvPr id="141" name="Shape 141"/>
          <p:cNvSpPr txBox="1"/>
          <p:nvPr>
            <p:ph type="title"/>
          </p:nvPr>
        </p:nvSpPr>
        <p:spPr>
          <a:xfrm>
            <a:off y="205978" x="457200"/>
            <a:ext cy="857400" cx="8229600"/>
          </a:xfrm>
          <a:prstGeom prst="rect">
            <a:avLst/>
          </a:prstGeom>
        </p:spPr>
        <p:txBody>
          <a:bodyPr bIns="91425" rIns="91425" lIns="91425" tIns="91425" anchor="ctr" anchorCtr="0">
            <a:noAutofit/>
          </a:bodyPr>
          <a:lstStyle/>
          <a:p>
            <a:pPr rtl="0" lvl="0">
              <a:buNone/>
            </a:pPr>
            <a:r>
              <a:rPr sz="3600" lang="en-GB"/>
              <a:t>Higher-Order Functions And Closure</a:t>
            </a:r>
          </a:p>
        </p:txBody>
      </p:sp>
      <p:sp>
        <p:nvSpPr>
          <p:cNvPr id="142" name="Shape 142"/>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buNone/>
            </a:pPr>
            <a:r>
              <a:rPr lang="en-GB"/>
              <a:t>Example of a Higher-Order Function:</a:t>
            </a:r>
          </a:p>
          <a:p>
            <a:r>
              <a:t/>
            </a:r>
          </a:p>
          <a:p>
            <a:pPr rtl="0" lvl="0" indent="0" marL="457200">
              <a:lnSpc>
                <a:spcPct val="115000"/>
              </a:lnSpc>
              <a:spcBef>
                <a:spcPts val="0"/>
              </a:spcBef>
              <a:buClr>
                <a:schemeClr val="dk1"/>
              </a:buClr>
              <a:buSzPct val="78571"/>
              <a:buFont typeface="Arial"/>
              <a:buNone/>
            </a:pPr>
            <a:r>
              <a:rPr b="1" sz="1400" lang="en-GB">
                <a:latin typeface="Courier New"/>
                <a:ea typeface="Courier New"/>
                <a:cs typeface="Courier New"/>
                <a:sym typeface="Courier New"/>
              </a:rPr>
              <a:t>function </a:t>
            </a:r>
            <a:r>
              <a:rPr sz="1400" lang="en-GB">
                <a:latin typeface="Courier New"/>
                <a:ea typeface="Courier New"/>
                <a:cs typeface="Courier New"/>
                <a:sym typeface="Courier New"/>
              </a:rPr>
              <a:t>lazyOperator(x,y,func) {</a:t>
            </a:r>
          </a:p>
          <a:p>
            <a:pPr rtl="0" lvl="0" indent="0" marL="457200">
              <a:lnSpc>
                <a:spcPct val="115000"/>
              </a:lnSpc>
              <a:spcBef>
                <a:spcPts val="0"/>
              </a:spcBef>
              <a:buClr>
                <a:schemeClr val="dk1"/>
              </a:buClr>
              <a:buSzPct val="78571"/>
              <a:buFont typeface="Arial"/>
              <a:buNone/>
            </a:pPr>
            <a:r>
              <a:rPr sz="1400" lang="en-GB">
                <a:latin typeface="Courier New"/>
                <a:ea typeface="Courier New"/>
                <a:cs typeface="Courier New"/>
                <a:sym typeface="Courier New"/>
              </a:rPr>
              <a:t>  var result = func(x,y);</a:t>
            </a:r>
          </a:p>
          <a:p>
            <a:pPr rtl="0" lvl="0" indent="0" marL="457200">
              <a:lnSpc>
                <a:spcPct val="115000"/>
              </a:lnSpc>
              <a:spcBef>
                <a:spcPts val="0"/>
              </a:spcBef>
              <a:buClr>
                <a:schemeClr val="dk1"/>
              </a:buClr>
              <a:buSzPct val="78571"/>
              <a:buFont typeface="Arial"/>
              <a:buNone/>
            </a:pPr>
            <a:r>
              <a:rPr sz="1400" lang="en-GB">
                <a:latin typeface="Courier New"/>
                <a:ea typeface="Courier New"/>
                <a:cs typeface="Courier New"/>
                <a:sym typeface="Courier New"/>
              </a:rPr>
              <a:t>}</a:t>
            </a:r>
          </a:p>
          <a:p>
            <a:pPr rtl="0" lvl="0" indent="0" marL="457200">
              <a:lnSpc>
                <a:spcPct val="115000"/>
              </a:lnSpc>
              <a:spcBef>
                <a:spcPts val="0"/>
              </a:spcBef>
              <a:buClr>
                <a:schemeClr val="dk1"/>
              </a:buClr>
              <a:buSzPct val="78571"/>
              <a:buFont typeface="Arial"/>
              <a:buNone/>
            </a:pPr>
            <a:r>
              <a:rPr b="1" sz="1400" lang="en-GB">
                <a:latin typeface="Courier New"/>
                <a:ea typeface="Courier New"/>
                <a:cs typeface="Courier New"/>
                <a:sym typeface="Courier New"/>
              </a:rPr>
              <a:t>function </a:t>
            </a:r>
            <a:r>
              <a:rPr sz="1400" lang="en-GB">
                <a:latin typeface="Courier New"/>
                <a:ea typeface="Courier New"/>
                <a:cs typeface="Courier New"/>
                <a:sym typeface="Courier New"/>
              </a:rPr>
              <a:t>add(x, y){</a:t>
            </a:r>
          </a:p>
          <a:p>
            <a:pPr rtl="0" lvl="0" indent="0" marL="457200">
              <a:lnSpc>
                <a:spcPct val="115000"/>
              </a:lnSpc>
              <a:spcBef>
                <a:spcPts val="0"/>
              </a:spcBef>
              <a:buClr>
                <a:schemeClr val="dk1"/>
              </a:buClr>
              <a:buSzPct val="78571"/>
              <a:buFont typeface="Arial"/>
              <a:buNone/>
            </a:pPr>
            <a:r>
              <a:rPr sz="1400" lang="en-GB">
                <a:latin typeface="Courier New"/>
                <a:ea typeface="Courier New"/>
                <a:cs typeface="Courier New"/>
                <a:sym typeface="Courier New"/>
              </a:rPr>
              <a:t>  return x+y;</a:t>
            </a:r>
          </a:p>
          <a:p>
            <a:pPr rtl="0" lvl="0" indent="0" marL="457200">
              <a:lnSpc>
                <a:spcPct val="115000"/>
              </a:lnSpc>
              <a:spcBef>
                <a:spcPts val="0"/>
              </a:spcBef>
              <a:buClr>
                <a:schemeClr val="dk1"/>
              </a:buClr>
              <a:buSzPct val="78571"/>
              <a:buFont typeface="Arial"/>
              <a:buNone/>
            </a:pPr>
            <a:r>
              <a:rPr sz="1400" lang="en-GB">
                <a:latin typeface="Courier New"/>
                <a:ea typeface="Courier New"/>
                <a:cs typeface="Courier New"/>
                <a:sym typeface="Courier New"/>
              </a:rPr>
              <a:t>}</a:t>
            </a:r>
          </a:p>
          <a:p>
            <a:pPr rtl="0" lvl="0" indent="0" marL="457200">
              <a:lnSpc>
                <a:spcPct val="115000"/>
              </a:lnSpc>
              <a:spcBef>
                <a:spcPts val="0"/>
              </a:spcBef>
              <a:buClr>
                <a:schemeClr val="dk1"/>
              </a:buClr>
              <a:buSzPct val="78571"/>
              <a:buFont typeface="Arial"/>
              <a:buNone/>
            </a:pPr>
            <a:r>
              <a:rPr sz="1400" lang="en-GB">
                <a:latin typeface="Courier New"/>
                <a:ea typeface="Courier New"/>
                <a:cs typeface="Courier New"/>
                <a:sym typeface="Courier New"/>
              </a:rPr>
              <a:t>lazyOperator(1,2,add);</a:t>
            </a:r>
          </a:p>
          <a:p>
            <a:r>
              <a:t/>
            </a:r>
          </a:p>
          <a:p>
            <a:r>
              <a:t/>
            </a:r>
          </a:p>
          <a:p>
            <a:r>
              <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y="0" x="0"/>
          <a:ext cy="0" cx="0"/>
          <a:chOff y="0" x="0"/>
          <a:chExt cy="0" cx="0"/>
        </a:xfrm>
      </p:grpSpPr>
      <p:sp>
        <p:nvSpPr>
          <p:cNvPr id="147" name="Shape 147"/>
          <p:cNvSpPr txBox="1"/>
          <p:nvPr>
            <p:ph type="title"/>
          </p:nvPr>
        </p:nvSpPr>
        <p:spPr>
          <a:xfrm>
            <a:off y="205978" x="457200"/>
            <a:ext cy="857400" cx="8229600"/>
          </a:xfrm>
          <a:prstGeom prst="rect">
            <a:avLst/>
          </a:prstGeom>
        </p:spPr>
        <p:txBody>
          <a:bodyPr bIns="91425" rIns="91425" lIns="91425" tIns="91425" anchor="ctr" anchorCtr="0">
            <a:noAutofit/>
          </a:bodyPr>
          <a:lstStyle/>
          <a:p>
            <a:pPr rtl="0" lvl="0">
              <a:buNone/>
            </a:pPr>
            <a:r>
              <a:rPr sz="3600" lang="en-GB"/>
              <a:t>Higher-Order Functions And Closure</a:t>
            </a:r>
          </a:p>
        </p:txBody>
      </p:sp>
      <p:sp>
        <p:nvSpPr>
          <p:cNvPr id="148" name="Shape 148"/>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buNone/>
            </a:pPr>
            <a:r>
              <a:rPr lang="en-GB"/>
              <a:t>What is a closure?</a:t>
            </a:r>
          </a:p>
          <a:p>
            <a:r>
              <a:t/>
            </a:r>
          </a:p>
          <a:p>
            <a:pPr rtl="0" lvl="0">
              <a:buNone/>
            </a:pPr>
            <a:r>
              <a:rPr sz="1400" lang="en-GB"/>
              <a:t>A closure is a function (or reference to a function) together with a table storing a reference to each of the free variables of that function. A closure allows a function to access those non-local(free) variables even when invoked outside its immediate lexical scope.</a:t>
            </a:r>
          </a:p>
          <a:p>
            <a:r>
              <a:t/>
            </a:r>
          </a:p>
          <a:p>
            <a:pPr rtl="0" lvl="0">
              <a:buNone/>
            </a:pPr>
            <a:r>
              <a:rPr sz="1400" lang="en-GB"/>
              <a:t>A closure is made when you create a nested function. This nested function can then bind the free variables of its parent function and use the values after the parent function no longer exists.</a:t>
            </a:r>
            <a:r>
              <a:rPr sz="1800" lang="en-GB"/>
              <a:t>  </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y="0" x="0"/>
          <a:ext cy="0" cx="0"/>
          <a:chOff y="0" x="0"/>
          <a:chExt cy="0" cx="0"/>
        </a:xfrm>
      </p:grpSpPr>
      <p:sp>
        <p:nvSpPr>
          <p:cNvPr id="153" name="Shape 153"/>
          <p:cNvSpPr txBox="1"/>
          <p:nvPr>
            <p:ph type="title"/>
          </p:nvPr>
        </p:nvSpPr>
        <p:spPr>
          <a:xfrm>
            <a:off y="205978" x="457200"/>
            <a:ext cy="857400" cx="8229600"/>
          </a:xfrm>
          <a:prstGeom prst="rect">
            <a:avLst/>
          </a:prstGeom>
        </p:spPr>
        <p:txBody>
          <a:bodyPr bIns="91425" rIns="91425" lIns="91425" tIns="91425" anchor="ctr" anchorCtr="0">
            <a:noAutofit/>
          </a:bodyPr>
          <a:lstStyle/>
          <a:p>
            <a:pPr rtl="0" lvl="0">
              <a:buNone/>
            </a:pPr>
            <a:r>
              <a:rPr sz="3600" lang="en-GB"/>
              <a:t>Higher-Order Functions And Closure</a:t>
            </a:r>
          </a:p>
        </p:txBody>
      </p:sp>
      <p:sp>
        <p:nvSpPr>
          <p:cNvPr id="154" name="Shape 154"/>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buNone/>
            </a:pPr>
            <a:r>
              <a:rPr lang="en-GB"/>
              <a:t>Example of Nested Functions in JavaScript</a:t>
            </a:r>
          </a:p>
          <a:p>
            <a:r>
              <a:t/>
            </a:r>
          </a:p>
          <a:p>
            <a:r>
              <a:t/>
            </a:r>
          </a:p>
          <a:p>
            <a:pPr rtl="0" lvl="0" indent="0" marL="457200">
              <a:lnSpc>
                <a:spcPct val="115000"/>
              </a:lnSpc>
              <a:spcBef>
                <a:spcPts val="0"/>
              </a:spcBef>
              <a:buClr>
                <a:schemeClr val="dk1"/>
              </a:buClr>
              <a:buSzPct val="122222"/>
              <a:buFont typeface="Arial"/>
              <a:buNone/>
            </a:pPr>
            <a:r>
              <a:rPr b="1" sz="900" lang="en-GB">
                <a:latin typeface="Courier New"/>
                <a:ea typeface="Courier New"/>
                <a:cs typeface="Courier New"/>
                <a:sym typeface="Courier New"/>
              </a:rPr>
              <a:t>function</a:t>
            </a:r>
            <a:r>
              <a:rPr sz="900" lang="en-GB">
                <a:latin typeface="Courier New"/>
                <a:ea typeface="Courier New"/>
                <a:cs typeface="Courier New"/>
                <a:sym typeface="Courier New"/>
              </a:rPr>
              <a:t> numbers() {</a:t>
            </a:r>
          </a:p>
          <a:p>
            <a:pPr rtl="0" lvl="0" indent="0" marL="457200">
              <a:lnSpc>
                <a:spcPct val="115000"/>
              </a:lnSpc>
              <a:spcBef>
                <a:spcPts val="0"/>
              </a:spcBef>
              <a:buClr>
                <a:schemeClr val="dk1"/>
              </a:buClr>
              <a:buSzPct val="122222"/>
              <a:buFont typeface="Arial"/>
              <a:buNone/>
            </a:pPr>
            <a:r>
              <a:rPr sz="900" lang="en-GB">
                <a:latin typeface="Courier New"/>
                <a:ea typeface="Courier New"/>
                <a:cs typeface="Courier New"/>
                <a:sym typeface="Courier New"/>
              </a:rPr>
              <a:t>  var num = 1 // local variable</a:t>
            </a:r>
          </a:p>
          <a:p>
            <a:pPr rtl="0" lvl="0" indent="0" marL="457200">
              <a:lnSpc>
                <a:spcPct val="115000"/>
              </a:lnSpc>
              <a:spcBef>
                <a:spcPts val="0"/>
              </a:spcBef>
              <a:buClr>
                <a:schemeClr val="dk1"/>
              </a:buClr>
              <a:buSzPct val="122222"/>
              <a:buFont typeface="Arial"/>
              <a:buNone/>
            </a:pPr>
            <a:r>
              <a:rPr sz="900" lang="en-GB">
                <a:latin typeface="Courier New"/>
                <a:ea typeface="Courier New"/>
                <a:cs typeface="Courier New"/>
                <a:sym typeface="Courier New"/>
              </a:rPr>
              <a:t>  </a:t>
            </a:r>
            <a:r>
              <a:rPr b="1" sz="900" lang="en-GB">
                <a:latin typeface="Courier New"/>
                <a:ea typeface="Courier New"/>
                <a:cs typeface="Courier New"/>
                <a:sym typeface="Courier New"/>
              </a:rPr>
              <a:t>function</a:t>
            </a:r>
            <a:r>
              <a:rPr sz="900" lang="en-GB">
                <a:latin typeface="Courier New"/>
                <a:ea typeface="Courier New"/>
                <a:cs typeface="Courier New"/>
                <a:sym typeface="Courier New"/>
              </a:rPr>
              <a:t> incrementnum() { </a:t>
            </a:r>
          </a:p>
          <a:p>
            <a:pPr rtl="0" lvl="0" indent="0" marL="457200">
              <a:lnSpc>
                <a:spcPct val="115000"/>
              </a:lnSpc>
              <a:spcBef>
                <a:spcPts val="0"/>
              </a:spcBef>
              <a:buClr>
                <a:schemeClr val="dk1"/>
              </a:buClr>
              <a:buSzPct val="122222"/>
              <a:buFont typeface="Arial"/>
              <a:buNone/>
            </a:pPr>
            <a:r>
              <a:rPr sz="900" lang="en-GB">
                <a:latin typeface="Courier New"/>
                <a:ea typeface="Courier New"/>
                <a:cs typeface="Courier New"/>
                <a:sym typeface="Courier New"/>
              </a:rPr>
              <a:t>     num++; //now num is 2</a:t>
            </a:r>
          </a:p>
          <a:p>
            <a:pPr rtl="0" lvl="0" indent="0" marL="457200">
              <a:lnSpc>
                <a:spcPct val="115000"/>
              </a:lnSpc>
              <a:spcBef>
                <a:spcPts val="0"/>
              </a:spcBef>
              <a:buClr>
                <a:schemeClr val="dk1"/>
              </a:buClr>
              <a:buSzPct val="122222"/>
              <a:buFont typeface="Arial"/>
              <a:buNone/>
            </a:pPr>
            <a:r>
              <a:rPr sz="900" lang="en-GB">
                <a:latin typeface="Courier New"/>
                <a:ea typeface="Courier New"/>
                <a:cs typeface="Courier New"/>
                <a:sym typeface="Courier New"/>
              </a:rPr>
              <a:t>  }</a:t>
            </a:r>
          </a:p>
          <a:p>
            <a:pPr rtl="0" lvl="0" indent="0" marL="457200">
              <a:lnSpc>
                <a:spcPct val="115000"/>
              </a:lnSpc>
              <a:spcBef>
                <a:spcPts val="0"/>
              </a:spcBef>
              <a:buClr>
                <a:schemeClr val="dk1"/>
              </a:buClr>
              <a:buSzPct val="122222"/>
              <a:buFont typeface="Arial"/>
              <a:buNone/>
            </a:pPr>
            <a:r>
              <a:rPr sz="900" lang="en-GB">
                <a:latin typeface="Courier New"/>
                <a:ea typeface="Courier New"/>
                <a:cs typeface="Courier New"/>
                <a:sym typeface="Courier New"/>
              </a:rPr>
              <a:t>  </a:t>
            </a:r>
            <a:r>
              <a:rPr b="1" sz="900" lang="en-GB">
                <a:latin typeface="Courier New"/>
                <a:ea typeface="Courier New"/>
                <a:cs typeface="Courier New"/>
                <a:sym typeface="Courier New"/>
              </a:rPr>
              <a:t>function</a:t>
            </a:r>
            <a:r>
              <a:rPr sz="900" lang="en-GB">
                <a:latin typeface="Courier New"/>
                <a:ea typeface="Courier New"/>
                <a:cs typeface="Courier New"/>
                <a:sym typeface="Courier New"/>
              </a:rPr>
              <a:t> squarenum() {</a:t>
            </a:r>
          </a:p>
          <a:p>
            <a:pPr rtl="0" lvl="0" indent="0" marL="457200">
              <a:lnSpc>
                <a:spcPct val="115000"/>
              </a:lnSpc>
              <a:spcBef>
                <a:spcPts val="0"/>
              </a:spcBef>
              <a:buClr>
                <a:schemeClr val="dk1"/>
              </a:buClr>
              <a:buSzPct val="122222"/>
              <a:buFont typeface="Arial"/>
              <a:buNone/>
            </a:pPr>
            <a:r>
              <a:rPr sz="900" lang="en-GB">
                <a:latin typeface="Courier New"/>
                <a:ea typeface="Courier New"/>
                <a:cs typeface="Courier New"/>
                <a:sym typeface="Courier New"/>
              </a:rPr>
              <a:t>     num = num * num; //now num is 4</a:t>
            </a:r>
          </a:p>
          <a:p>
            <a:pPr rtl="0" lvl="0" indent="0" marL="457200">
              <a:lnSpc>
                <a:spcPct val="115000"/>
              </a:lnSpc>
              <a:spcBef>
                <a:spcPts val="0"/>
              </a:spcBef>
              <a:buClr>
                <a:schemeClr val="dk1"/>
              </a:buClr>
              <a:buSzPct val="122222"/>
              <a:buFont typeface="Arial"/>
              <a:buNone/>
            </a:pPr>
            <a:r>
              <a:rPr sz="900" lang="en-GB">
                <a:latin typeface="Courier New"/>
                <a:ea typeface="Courier New"/>
                <a:cs typeface="Courier New"/>
                <a:sym typeface="Courier New"/>
              </a:rPr>
              <a:t>  } </a:t>
            </a:r>
          </a:p>
          <a:p>
            <a:pPr rtl="0" lvl="0" indent="0" marL="457200">
              <a:lnSpc>
                <a:spcPct val="115000"/>
              </a:lnSpc>
              <a:spcBef>
                <a:spcPts val="0"/>
              </a:spcBef>
              <a:buClr>
                <a:schemeClr val="dk1"/>
              </a:buClr>
              <a:buSzPct val="122222"/>
              <a:buFont typeface="Arial"/>
              <a:buNone/>
            </a:pPr>
            <a:r>
              <a:rPr sz="900" lang="en-GB">
                <a:latin typeface="Courier New"/>
                <a:ea typeface="Courier New"/>
                <a:cs typeface="Courier New"/>
                <a:sym typeface="Courier New"/>
              </a:rPr>
              <a:t>  return num; //returns 4 </a:t>
            </a:r>
          </a:p>
          <a:p>
            <a:pPr rtl="0" lvl="0" indent="0" marL="457200">
              <a:lnSpc>
                <a:spcPct val="115000"/>
              </a:lnSpc>
              <a:spcBef>
                <a:spcPts val="0"/>
              </a:spcBef>
              <a:buClr>
                <a:schemeClr val="dk1"/>
              </a:buClr>
              <a:buSzPct val="122222"/>
              <a:buFont typeface="Arial"/>
              <a:buNone/>
            </a:pPr>
            <a:r>
              <a:rPr sz="900" lang="en-GB">
                <a:latin typeface="Courier New"/>
                <a:ea typeface="Courier New"/>
                <a:cs typeface="Courier New"/>
                <a:sym typeface="Courier New"/>
              </a:rPr>
              <a:t>}</a:t>
            </a:r>
          </a:p>
          <a:p>
            <a:pPr rtl="0" lvl="0">
              <a:lnSpc>
                <a:spcPct val="115000"/>
              </a:lnSpc>
              <a:spcBef>
                <a:spcPts val="0"/>
              </a:spcBef>
              <a:buNone/>
            </a:pPr>
            <a:r>
              <a:rPr sz="1400" lang="en-GB"/>
              <a:t>Num is bound in a closure by the two nested functions so that when num is no longer available because numbers is gone, squarenum() and incrementnum() will still be able to manipulate the value of num that is referenced by the closure.</a:t>
            </a:r>
          </a:p>
          <a:p>
            <a:r>
              <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 name="Shape 45"/>
        <p:cNvGrpSpPr/>
        <p:nvPr/>
      </p:nvGrpSpPr>
      <p:grpSpPr>
        <a:xfrm>
          <a:off y="0" x="0"/>
          <a:ext cy="0" cx="0"/>
          <a:chOff y="0" x="0"/>
          <a:chExt cy="0" cx="0"/>
        </a:xfrm>
      </p:grpSpPr>
      <p:sp>
        <p:nvSpPr>
          <p:cNvPr id="46" name="Shape 46"/>
          <p:cNvSpPr txBox="1"/>
          <p:nvPr>
            <p:ph type="title"/>
          </p:nvPr>
        </p:nvSpPr>
        <p:spPr>
          <a:xfrm>
            <a:off y="205978" x="457200"/>
            <a:ext cy="857400" cx="8229600"/>
          </a:xfrm>
          <a:prstGeom prst="rect">
            <a:avLst/>
          </a:prstGeom>
        </p:spPr>
        <p:txBody>
          <a:bodyPr bIns="91425" rIns="91425" lIns="91425" tIns="91425" anchor="ctr" anchorCtr="0">
            <a:noAutofit/>
          </a:bodyPr>
          <a:lstStyle/>
          <a:p>
            <a:pPr>
              <a:buNone/>
            </a:pPr>
            <a:r>
              <a:rPr lang="en-GB"/>
              <a:t>History</a:t>
            </a:r>
          </a:p>
        </p:txBody>
      </p:sp>
      <p:sp>
        <p:nvSpPr>
          <p:cNvPr id="47" name="Shape 47"/>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buClr>
                <a:schemeClr val="dk1"/>
              </a:buClr>
              <a:buSzPct val="100000"/>
              <a:buFont typeface="Georgia"/>
              <a:buChar char="➢"/>
            </a:pPr>
            <a:r>
              <a:rPr lang="en-GB"/>
              <a:t>JavaScript was created in 1995 by Brendan Eich while working for Netscape</a:t>
            </a:r>
          </a:p>
          <a:p>
            <a:pPr rtl="0" lvl="0" indent="-419100" marL="457200">
              <a:buClr>
                <a:schemeClr val="dk1"/>
              </a:buClr>
              <a:buSzPct val="100000"/>
              <a:buFont typeface="Georgia"/>
              <a:buChar char="➢"/>
            </a:pPr>
            <a:r>
              <a:rPr lang="en-GB"/>
              <a:t>It was originally conceived to be an“object-based scripting language”</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y="0" x="0"/>
          <a:ext cy="0" cx="0"/>
          <a:chOff y="0" x="0"/>
          <a:chExt cy="0" cx="0"/>
        </a:xfrm>
      </p:grpSpPr>
      <p:sp>
        <p:nvSpPr>
          <p:cNvPr id="159" name="Shape 159"/>
          <p:cNvSpPr txBox="1"/>
          <p:nvPr>
            <p:ph type="title"/>
          </p:nvPr>
        </p:nvSpPr>
        <p:spPr>
          <a:xfrm>
            <a:off y="205978" x="457200"/>
            <a:ext cy="857400" cx="8229600"/>
          </a:xfrm>
          <a:prstGeom prst="rect">
            <a:avLst/>
          </a:prstGeom>
        </p:spPr>
        <p:txBody>
          <a:bodyPr bIns="91425" rIns="91425" lIns="91425" tIns="91425" anchor="ctr" anchorCtr="0">
            <a:noAutofit/>
          </a:bodyPr>
          <a:lstStyle/>
          <a:p>
            <a:pPr rtl="0" lvl="0">
              <a:buNone/>
            </a:pPr>
            <a:r>
              <a:rPr sz="3600" lang="en-GB"/>
              <a:t>Higher-Order Functions And Closure</a:t>
            </a:r>
          </a:p>
        </p:txBody>
      </p:sp>
      <p:sp>
        <p:nvSpPr>
          <p:cNvPr id="160" name="Shape 160"/>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buNone/>
            </a:pPr>
            <a:r>
              <a:rPr lang="en-GB"/>
              <a:t>
</a:t>
            </a:r>
            <a:r>
              <a:rPr sz="1800" lang="en-GB"/>
              <a:t>Example of a closure in Lambda Calculus:</a:t>
            </a:r>
          </a:p>
          <a:p>
            <a:r>
              <a:t/>
            </a:r>
          </a:p>
          <a:p>
            <a:pPr rtl="0" lvl="0" indent="-298450" marL="457200">
              <a:lnSpc>
                <a:spcPct val="115000"/>
              </a:lnSpc>
              <a:spcBef>
                <a:spcPts val="0"/>
              </a:spcBef>
              <a:buClr>
                <a:schemeClr val="dk1"/>
              </a:buClr>
              <a:buSzPct val="100000"/>
              <a:buFont typeface="Georgia"/>
              <a:buChar char="❖"/>
            </a:pPr>
            <a:r>
              <a:rPr sz="1100" lang="en-GB"/>
              <a:t>λx.x y </a:t>
            </a:r>
          </a:p>
          <a:p>
            <a:pPr rtl="0" lvl="0" indent="-298450" marL="457200">
              <a:lnSpc>
                <a:spcPct val="115000"/>
              </a:lnSpc>
              <a:spcBef>
                <a:spcPts val="0"/>
              </a:spcBef>
              <a:buClr>
                <a:schemeClr val="dk1"/>
              </a:buClr>
              <a:buSzPct val="100000"/>
              <a:buFont typeface="Georgia"/>
              <a:buChar char="❖"/>
            </a:pPr>
            <a:r>
              <a:rPr sz="1100" lang="en-GB"/>
              <a:t>λx. → introduces a new scope which lasts for the length of the lambda expression, and x is a local variable in that scope.</a:t>
            </a:r>
          </a:p>
          <a:p>
            <a:pPr rtl="0" lvl="0" indent="-298450" marL="457200">
              <a:lnSpc>
                <a:spcPct val="115000"/>
              </a:lnSpc>
              <a:spcBef>
                <a:spcPts val="0"/>
              </a:spcBef>
              <a:buClr>
                <a:schemeClr val="dk1"/>
              </a:buClr>
              <a:buSzPct val="100000"/>
              <a:buFont typeface="Georgia"/>
              <a:buChar char="❖"/>
            </a:pPr>
            <a:r>
              <a:rPr sz="1100" lang="en-GB"/>
              <a:t>λx.x → the x defined is now bound to the local variable x in the scope.</a:t>
            </a:r>
          </a:p>
          <a:p>
            <a:pPr rtl="0" lvl="0" indent="-298450" marL="457200">
              <a:lnSpc>
                <a:spcPct val="115000"/>
              </a:lnSpc>
              <a:spcBef>
                <a:spcPts val="0"/>
              </a:spcBef>
              <a:buClr>
                <a:schemeClr val="dk1"/>
              </a:buClr>
              <a:buSzPct val="100000"/>
              <a:buFont typeface="Georgia"/>
              <a:buChar char="❖"/>
            </a:pPr>
            <a:r>
              <a:rPr sz="1100" lang="en-GB"/>
              <a:t>λx.x y → y is a free variable. We can pair this open lambda term with an environment that maps variables to values</a:t>
            </a:r>
          </a:p>
          <a:p>
            <a:pPr rtl="0" lvl="0" indent="-298450" marL="457200">
              <a:lnSpc>
                <a:spcPct val="115000"/>
              </a:lnSpc>
              <a:spcBef>
                <a:spcPts val="0"/>
              </a:spcBef>
              <a:buClr>
                <a:schemeClr val="dk1"/>
              </a:buClr>
              <a:buSzPct val="100000"/>
              <a:buFont typeface="Georgia"/>
              <a:buChar char="❖"/>
            </a:pPr>
            <a:r>
              <a:rPr sz="1100" lang="en-GB"/>
              <a:t>λx.x y [y = 2] is a closure because y is a free variable which is now assigned. </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 name="Shape 51"/>
        <p:cNvGrpSpPr/>
        <p:nvPr/>
      </p:nvGrpSpPr>
      <p:grpSpPr>
        <a:xfrm>
          <a:off y="0" x="0"/>
          <a:ext cy="0" cx="0"/>
          <a:chOff y="0" x="0"/>
          <a:chExt cy="0" cx="0"/>
        </a:xfrm>
      </p:grpSpPr>
      <p:sp>
        <p:nvSpPr>
          <p:cNvPr id="52" name="Shape 52"/>
          <p:cNvSpPr txBox="1"/>
          <p:nvPr>
            <p:ph type="title"/>
          </p:nvPr>
        </p:nvSpPr>
        <p:spPr>
          <a:xfrm>
            <a:off y="205978" x="457200"/>
            <a:ext cy="857400" cx="8229600"/>
          </a:xfrm>
          <a:prstGeom prst="rect">
            <a:avLst/>
          </a:prstGeom>
        </p:spPr>
        <p:txBody>
          <a:bodyPr bIns="91425" rIns="91425" lIns="91425" tIns="91425" anchor="ctr" anchorCtr="0">
            <a:noAutofit/>
          </a:bodyPr>
          <a:lstStyle/>
          <a:p>
            <a:pPr>
              <a:buNone/>
            </a:pPr>
            <a:r>
              <a:rPr lang="en-GB"/>
              <a:t>History</a:t>
            </a:r>
          </a:p>
        </p:txBody>
      </p:sp>
      <p:sp>
        <p:nvSpPr>
          <p:cNvPr id="53" name="Shape 53"/>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buClr>
                <a:schemeClr val="dk1"/>
              </a:buClr>
              <a:buSzPct val="100000"/>
              <a:buFont typeface="Georgia"/>
              <a:buChar char="➢"/>
            </a:pPr>
            <a:r>
              <a:rPr lang="en-GB"/>
              <a:t>Before JavaScript, web browsers were very basic pieces of software capable of displaying hypertext documents.</a:t>
            </a:r>
          </a:p>
          <a:p>
            <a:pPr rtl="0" lvl="0" indent="-419100" marL="457200">
              <a:buClr>
                <a:schemeClr val="dk1"/>
              </a:buClr>
              <a:buSzPct val="100000"/>
              <a:buFont typeface="Georgia"/>
              <a:buChar char="➢"/>
            </a:pPr>
            <a:r>
              <a:rPr lang="en-GB"/>
              <a:t>JavaScript was created in order to add more “spice” and interactivity to web pages.</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 name="Shape 57"/>
        <p:cNvGrpSpPr/>
        <p:nvPr/>
      </p:nvGrpSpPr>
      <p:grpSpPr>
        <a:xfrm>
          <a:off y="0" x="0"/>
          <a:ext cy="0" cx="0"/>
          <a:chOff y="0" x="0"/>
          <a:chExt cy="0" cx="0"/>
        </a:xfrm>
      </p:grpSpPr>
      <p:sp>
        <p:nvSpPr>
          <p:cNvPr id="58" name="Shape 58"/>
          <p:cNvSpPr txBox="1"/>
          <p:nvPr>
            <p:ph type="title"/>
          </p:nvPr>
        </p:nvSpPr>
        <p:spPr>
          <a:xfrm>
            <a:off y="205978" x="457200"/>
            <a:ext cy="857400" cx="8229600"/>
          </a:xfrm>
          <a:prstGeom prst="rect">
            <a:avLst/>
          </a:prstGeom>
        </p:spPr>
        <p:txBody>
          <a:bodyPr bIns="91425" rIns="91425" lIns="91425" tIns="91425" anchor="ctr" anchorCtr="0">
            <a:noAutofit/>
          </a:bodyPr>
          <a:lstStyle/>
          <a:p>
            <a:pPr>
              <a:buNone/>
            </a:pPr>
            <a:r>
              <a:rPr lang="en-GB"/>
              <a:t>History</a:t>
            </a:r>
          </a:p>
        </p:txBody>
      </p:sp>
      <p:sp>
        <p:nvSpPr>
          <p:cNvPr id="59" name="Shape 59"/>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buClr>
                <a:schemeClr val="dk1"/>
              </a:buClr>
              <a:buSzPct val="100000"/>
              <a:buFont typeface="Georgia"/>
              <a:buChar char="➢"/>
            </a:pPr>
            <a:r>
              <a:rPr lang="en-GB"/>
              <a:t>At the time of JavaScripts release, Netscape dominated the browser market.</a:t>
            </a:r>
          </a:p>
          <a:p>
            <a:pPr rtl="0" lvl="0" indent="-419100" marL="457200">
              <a:buClr>
                <a:schemeClr val="dk1"/>
              </a:buClr>
              <a:buSzPct val="100000"/>
              <a:buFont typeface="Georgia"/>
              <a:buChar char="➢"/>
            </a:pPr>
            <a:r>
              <a:rPr lang="en-GB"/>
              <a:t>Microsoft set out to create its own version of JavaScript eventually called Jscript.</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y="0" x="0"/>
          <a:ext cy="0" cx="0"/>
          <a:chOff y="0" x="0"/>
          <a:chExt cy="0" cx="0"/>
        </a:xfrm>
      </p:grpSpPr>
      <p:sp>
        <p:nvSpPr>
          <p:cNvPr id="64" name="Shape 64"/>
          <p:cNvSpPr txBox="1"/>
          <p:nvPr>
            <p:ph type="title"/>
          </p:nvPr>
        </p:nvSpPr>
        <p:spPr>
          <a:xfrm>
            <a:off y="205978" x="457200"/>
            <a:ext cy="857400" cx="8229600"/>
          </a:xfrm>
          <a:prstGeom prst="rect">
            <a:avLst/>
          </a:prstGeom>
        </p:spPr>
        <p:txBody>
          <a:bodyPr bIns="91425" rIns="91425" lIns="91425" tIns="91425" anchor="ctr" anchorCtr="0">
            <a:noAutofit/>
          </a:bodyPr>
          <a:lstStyle/>
          <a:p>
            <a:pPr>
              <a:buNone/>
            </a:pPr>
            <a:r>
              <a:rPr lang="en-GB"/>
              <a:t>History</a:t>
            </a:r>
          </a:p>
        </p:txBody>
      </p:sp>
      <p:sp>
        <p:nvSpPr>
          <p:cNvPr id="65" name="Shape 65"/>
          <p:cNvSpPr txBox="1"/>
          <p:nvPr>
            <p:ph idx="1" type="body"/>
          </p:nvPr>
        </p:nvSpPr>
        <p:spPr>
          <a:xfrm>
            <a:off y="1200150" x="457200"/>
            <a:ext cy="3725699" cx="8229600"/>
          </a:xfrm>
          <a:prstGeom prst="rect">
            <a:avLst/>
          </a:prstGeom>
        </p:spPr>
        <p:txBody>
          <a:bodyPr bIns="91425" rIns="91425" lIns="91425" tIns="91425" anchor="t" anchorCtr="0">
            <a:noAutofit/>
          </a:bodyPr>
          <a:lstStyle/>
          <a:p>
            <a:pPr lvl="0" indent="-419100" marL="457200">
              <a:buClr>
                <a:schemeClr val="dk1"/>
              </a:buClr>
              <a:buSzPct val="100000"/>
              <a:buFont typeface="Georgia"/>
              <a:buChar char="➢"/>
            </a:pPr>
            <a:r>
              <a:rPr lang="en-GB"/>
              <a:t>In response to this, Netscape, and Microsoft, with help from the European Computer Manufacturers Association (EMCA), set out to standardize the language.</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y="0" x="0"/>
          <a:ext cy="0" cx="0"/>
          <a:chOff y="0" x="0"/>
          <a:chExt cy="0" cx="0"/>
        </a:xfrm>
      </p:grpSpPr>
      <p:sp>
        <p:nvSpPr>
          <p:cNvPr id="70" name="Shape 70"/>
          <p:cNvSpPr txBox="1"/>
          <p:nvPr>
            <p:ph type="title"/>
          </p:nvPr>
        </p:nvSpPr>
        <p:spPr>
          <a:xfrm>
            <a:off y="205978" x="457200"/>
            <a:ext cy="857400" cx="8229600"/>
          </a:xfrm>
          <a:prstGeom prst="rect">
            <a:avLst/>
          </a:prstGeom>
        </p:spPr>
        <p:txBody>
          <a:bodyPr bIns="91425" rIns="91425" lIns="91425" tIns="91425" anchor="ctr" anchorCtr="0">
            <a:noAutofit/>
          </a:bodyPr>
          <a:lstStyle/>
          <a:p>
            <a:pPr>
              <a:buNone/>
            </a:pPr>
            <a:r>
              <a:rPr lang="en-GB"/>
              <a:t>History</a:t>
            </a:r>
          </a:p>
        </p:txBody>
      </p:sp>
      <p:sp>
        <p:nvSpPr>
          <p:cNvPr id="71" name="Shape 71"/>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buClr>
                <a:schemeClr val="dk1"/>
              </a:buClr>
              <a:buSzPct val="100000"/>
              <a:buFont typeface="Georgia"/>
              <a:buChar char="➢"/>
            </a:pPr>
            <a:r>
              <a:rPr lang="en-GB"/>
              <a:t>While JavaScript is not truly a functional language, it does support some constructs typical of a functional language.</a:t>
            </a:r>
          </a:p>
          <a:p>
            <a:pPr rtl="0" lvl="0" indent="-419100" marL="457200">
              <a:buClr>
                <a:schemeClr val="dk1"/>
              </a:buClr>
              <a:buSzPct val="100000"/>
              <a:buFont typeface="Georgia"/>
              <a:buChar char="➢"/>
            </a:pPr>
            <a:r>
              <a:rPr lang="en-GB"/>
              <a:t>By using existing constructs, JavaScript is capable of functional programming.</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y="0" x="0"/>
          <a:ext cy="0" cx="0"/>
          <a:chOff y="0" x="0"/>
          <a:chExt cy="0" cx="0"/>
        </a:xfrm>
      </p:grpSpPr>
      <p:sp>
        <p:nvSpPr>
          <p:cNvPr id="76" name="Shape 76"/>
          <p:cNvSpPr txBox="1"/>
          <p:nvPr>
            <p:ph type="title"/>
          </p:nvPr>
        </p:nvSpPr>
        <p:spPr>
          <a:xfrm>
            <a:off y="205978" x="457200"/>
            <a:ext cy="857400" cx="8229600"/>
          </a:xfrm>
          <a:prstGeom prst="rect">
            <a:avLst/>
          </a:prstGeom>
        </p:spPr>
        <p:txBody>
          <a:bodyPr bIns="91425" rIns="91425" lIns="91425" tIns="91425" anchor="ctr" anchorCtr="0">
            <a:noAutofit/>
          </a:bodyPr>
          <a:lstStyle/>
          <a:p>
            <a:pPr>
              <a:buNone/>
            </a:pPr>
            <a:r>
              <a:rPr lang="en-GB"/>
              <a:t>History</a:t>
            </a:r>
          </a:p>
        </p:txBody>
      </p:sp>
      <p:sp>
        <p:nvSpPr>
          <p:cNvPr id="77" name="Shape 77"/>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buClr>
                <a:schemeClr val="dk1"/>
              </a:buClr>
              <a:buSzPct val="100000"/>
              <a:buFont typeface="Georgia"/>
              <a:buChar char="➢"/>
            </a:pPr>
            <a:r>
              <a:rPr lang="en-GB"/>
              <a:t>Anonymous functions are the building blocks of functional programming in JavaScript. They are used when you want to pass functions are parameters.</a:t>
            </a:r>
          </a:p>
          <a:p>
            <a:pPr rtl="0" lvl="0" indent="-419100" marL="457200">
              <a:buClr>
                <a:schemeClr val="dk1"/>
              </a:buClr>
              <a:buSzPct val="100000"/>
              <a:buFont typeface="Georgia"/>
              <a:buChar char="➢"/>
            </a:pPr>
            <a:r>
              <a:rPr lang="en-GB"/>
              <a:t>Anonymous functions are direct offshoots from lambda calculus.</a:t>
            </a:r>
          </a:p>
          <a:p>
            <a:r>
              <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y="0" x="0"/>
          <a:ext cy="0" cx="0"/>
          <a:chOff y="0" x="0"/>
          <a:chExt cy="0" cx="0"/>
        </a:xfrm>
      </p:grpSpPr>
      <p:sp>
        <p:nvSpPr>
          <p:cNvPr id="82" name="Shape 82"/>
          <p:cNvSpPr txBox="1"/>
          <p:nvPr>
            <p:ph type="title"/>
          </p:nvPr>
        </p:nvSpPr>
        <p:spPr>
          <a:xfrm>
            <a:off y="205978" x="457200"/>
            <a:ext cy="857400" cx="8229600"/>
          </a:xfrm>
          <a:prstGeom prst="rect">
            <a:avLst/>
          </a:prstGeom>
        </p:spPr>
        <p:txBody>
          <a:bodyPr bIns="91425" rIns="91425" lIns="91425" tIns="91425" anchor="ctr" anchorCtr="0">
            <a:noAutofit/>
          </a:bodyPr>
          <a:lstStyle/>
          <a:p>
            <a:pPr>
              <a:buNone/>
            </a:pPr>
            <a:r>
              <a:rPr lang="en-GB"/>
              <a:t>History </a:t>
            </a:r>
          </a:p>
        </p:txBody>
      </p:sp>
      <p:sp>
        <p:nvSpPr>
          <p:cNvPr id="83" name="Shape 83"/>
          <p:cNvSpPr txBox="1"/>
          <p:nvPr>
            <p:ph idx="1" type="body"/>
          </p:nvPr>
        </p:nvSpPr>
        <p:spPr>
          <a:xfrm>
            <a:off y="1200150" x="457200"/>
            <a:ext cy="3725699" cx="8229600"/>
          </a:xfrm>
          <a:prstGeom prst="rect">
            <a:avLst/>
          </a:prstGeom>
        </p:spPr>
        <p:txBody>
          <a:bodyPr bIns="91425" rIns="91425" lIns="91425" tIns="91425" anchor="t" anchorCtr="0">
            <a:noAutofit/>
          </a:bodyPr>
          <a:lstStyle/>
          <a:p>
            <a:pPr lvl="0" indent="-419100" marL="457200">
              <a:buClr>
                <a:schemeClr val="dk1"/>
              </a:buClr>
              <a:buSzPct val="100000"/>
              <a:buFont typeface="Georgia"/>
              <a:buChar char="➢"/>
            </a:pPr>
            <a:r>
              <a:rPr lang="en-GB"/>
              <a:t>Another concept from functional programming in JavaScript, closure, was added in version 1.8</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y="0" x="0"/>
          <a:ext cy="0" cx="0"/>
          <a:chOff y="0" x="0"/>
          <a:chExt cy="0" cx="0"/>
        </a:xfrm>
      </p:grpSpPr>
      <p:sp>
        <p:nvSpPr>
          <p:cNvPr id="88" name="Shape 88"/>
          <p:cNvSpPr txBox="1"/>
          <p:nvPr>
            <p:ph type="title"/>
          </p:nvPr>
        </p:nvSpPr>
        <p:spPr>
          <a:xfrm>
            <a:off y="205978" x="457200"/>
            <a:ext cy="857400" cx="8229600"/>
          </a:xfrm>
          <a:prstGeom prst="rect">
            <a:avLst/>
          </a:prstGeom>
        </p:spPr>
        <p:txBody>
          <a:bodyPr bIns="91425" rIns="91425" lIns="91425" tIns="91425" anchor="ctr" anchorCtr="0">
            <a:noAutofit/>
          </a:bodyPr>
          <a:lstStyle/>
          <a:p>
            <a:pPr>
              <a:buNone/>
            </a:pPr>
            <a:r>
              <a:rPr lang="en-GB"/>
              <a:t>Lazy Evaluation: The Idea </a:t>
            </a:r>
          </a:p>
        </p:txBody>
      </p:sp>
      <p:sp>
        <p:nvSpPr>
          <p:cNvPr id="89" name="Shape 89"/>
          <p:cNvSpPr txBox="1"/>
          <p:nvPr>
            <p:ph idx="1" type="body"/>
          </p:nvPr>
        </p:nvSpPr>
        <p:spPr>
          <a:xfrm>
            <a:off y="1063375" x="457200"/>
            <a:ext cy="1714500" cx="8229600"/>
          </a:xfrm>
          <a:prstGeom prst="rect">
            <a:avLst/>
          </a:prstGeom>
        </p:spPr>
        <p:txBody>
          <a:bodyPr bIns="91425" rIns="91425" lIns="91425" tIns="91425" anchor="t" anchorCtr="0">
            <a:noAutofit/>
          </a:bodyPr>
          <a:lstStyle/>
          <a:p>
            <a:pPr rtl="0" lvl="0">
              <a:buNone/>
            </a:pPr>
            <a:r>
              <a:rPr sz="1800" lang="en-GB"/>
              <a:t>Lazy evaluation: waiting until the last possible moment to evaluate an expression, often for the purpose of optimizing an algorithm</a:t>
            </a:r>
          </a:p>
          <a:p>
            <a:r>
              <a:t/>
            </a:r>
          </a:p>
          <a:p>
            <a:pPr rtl="0" lvl="0">
              <a:buNone/>
            </a:pPr>
            <a:r>
              <a:rPr sz="1800" lang="en-GB"/>
              <a:t>At the time of evaluation, the data used in a calculation must be available and meaningful</a:t>
            </a:r>
          </a:p>
          <a:p>
            <a:r>
              <a:t/>
            </a:r>
          </a:p>
          <a:p>
            <a:r>
              <a:t/>
            </a:r>
          </a:p>
        </p:txBody>
      </p:sp>
      <p:sp>
        <p:nvSpPr>
          <p:cNvPr id="90" name="Shape 90"/>
          <p:cNvSpPr txBox="1"/>
          <p:nvPr/>
        </p:nvSpPr>
        <p:spPr>
          <a:xfrm>
            <a:off y="2777875" x="469600"/>
            <a:ext cy="2006700" cx="3628200"/>
          </a:xfrm>
          <a:prstGeom prst="rect">
            <a:avLst/>
          </a:prstGeom>
        </p:spPr>
        <p:txBody>
          <a:bodyPr bIns="91425" rIns="91425" lIns="91425" tIns="91425" anchor="t" anchorCtr="0">
            <a:noAutofit/>
          </a:bodyPr>
          <a:lstStyle/>
          <a:p>
            <a:pPr rtl="0" lvl="0">
              <a:buNone/>
            </a:pPr>
            <a:r>
              <a:rPr sz="1800" lang="en-GB">
                <a:latin typeface="Times New Roman"/>
                <a:ea typeface="Times New Roman"/>
                <a:cs typeface="Times New Roman"/>
                <a:sym typeface="Times New Roman"/>
              </a:rPr>
              <a:t>Pros:</a:t>
            </a:r>
          </a:p>
          <a:p>
            <a:pPr rtl="0" lvl="0" indent="-336550" marL="457200">
              <a:buClr>
                <a:srgbClr val="000000"/>
              </a:buClr>
              <a:buSzPct val="100000"/>
              <a:buFont typeface="Times New Roman"/>
              <a:buChar char="❖"/>
            </a:pPr>
            <a:r>
              <a:rPr sz="1700" lang="en-GB">
                <a:latin typeface="Times New Roman"/>
                <a:ea typeface="Times New Roman"/>
                <a:cs typeface="Times New Roman"/>
                <a:sym typeface="Times New Roman"/>
              </a:rPr>
              <a:t>performance increase (avoids unnecessary calculations) </a:t>
            </a:r>
          </a:p>
          <a:p>
            <a:pPr rtl="0" lvl="0" indent="-336550" marL="457200">
              <a:buClr>
                <a:srgbClr val="000000"/>
              </a:buClr>
              <a:buSzPct val="100000"/>
              <a:buFont typeface="Times New Roman"/>
              <a:buChar char="❖"/>
            </a:pPr>
            <a:r>
              <a:rPr sz="1700" lang="en-GB">
                <a:latin typeface="Times New Roman"/>
                <a:ea typeface="Times New Roman"/>
                <a:cs typeface="Times New Roman"/>
                <a:sym typeface="Times New Roman"/>
              </a:rPr>
              <a:t>beneficial for recursion</a:t>
            </a:r>
          </a:p>
          <a:p>
            <a:pPr rtl="0" lvl="0" indent="-336550" marL="457200">
              <a:buClr>
                <a:srgbClr val="000000"/>
              </a:buClr>
              <a:buSzPct val="100000"/>
              <a:buFont typeface="Times New Roman"/>
              <a:buChar char="❖"/>
            </a:pPr>
            <a:r>
              <a:rPr sz="1700" lang="en-GB">
                <a:latin typeface="Times New Roman"/>
                <a:ea typeface="Times New Roman"/>
                <a:cs typeface="Times New Roman"/>
                <a:sym typeface="Times New Roman"/>
              </a:rPr>
              <a:t>reduction in memory footprint</a:t>
            </a:r>
          </a:p>
        </p:txBody>
      </p:sp>
      <p:sp>
        <p:nvSpPr>
          <p:cNvPr id="91" name="Shape 91"/>
          <p:cNvSpPr txBox="1"/>
          <p:nvPr/>
        </p:nvSpPr>
        <p:spPr>
          <a:xfrm>
            <a:off y="2777850" x="4097800"/>
            <a:ext cy="2006700" cx="4589100"/>
          </a:xfrm>
          <a:prstGeom prst="rect">
            <a:avLst/>
          </a:prstGeom>
        </p:spPr>
        <p:txBody>
          <a:bodyPr bIns="91425" rIns="91425" lIns="91425" tIns="91425" anchor="t" anchorCtr="0">
            <a:noAutofit/>
          </a:bodyPr>
          <a:lstStyle/>
          <a:p>
            <a:pPr rtl="0" lvl="0">
              <a:buNone/>
            </a:pPr>
            <a:r>
              <a:rPr sz="1800" lang="en-GB">
                <a:latin typeface="Times New Roman"/>
                <a:ea typeface="Times New Roman"/>
                <a:cs typeface="Times New Roman"/>
                <a:sym typeface="Times New Roman"/>
              </a:rPr>
              <a:t>Cons:</a:t>
            </a:r>
          </a:p>
          <a:p>
            <a:pPr rtl="0" lvl="0" indent="-336550" marL="457200">
              <a:buClr>
                <a:srgbClr val="000000"/>
              </a:buClr>
              <a:buSzPct val="100000"/>
              <a:buFont typeface="Times New Roman"/>
              <a:buChar char="❖"/>
            </a:pPr>
            <a:r>
              <a:rPr sz="1700" lang="en-GB">
                <a:latin typeface="Times New Roman"/>
                <a:ea typeface="Times New Roman"/>
                <a:cs typeface="Times New Roman"/>
                <a:sym typeface="Times New Roman"/>
              </a:rPr>
              <a:t>timing must fall in “window of opportunity” if language supports state change</a:t>
            </a:r>
          </a:p>
          <a:p>
            <a:pPr rtl="0" lvl="0" indent="-336550" marL="457200">
              <a:buClr>
                <a:srgbClr val="000000"/>
              </a:buClr>
              <a:buSzPct val="100000"/>
              <a:buFont typeface="Times New Roman"/>
              <a:buChar char="❖"/>
            </a:pPr>
            <a:r>
              <a:rPr sz="1700" lang="en-GB">
                <a:latin typeface="Times New Roman"/>
                <a:ea typeface="Times New Roman"/>
                <a:cs typeface="Times New Roman"/>
                <a:sym typeface="Times New Roman"/>
              </a:rPr>
              <a:t>may be counter-intuitive and difficult to implement, particularly with:</a:t>
            </a:r>
          </a:p>
          <a:p>
            <a:pPr rtl="0" lvl="1" indent="-336550" marL="914400">
              <a:buClr>
                <a:srgbClr val="000000"/>
              </a:buClr>
              <a:buSzPct val="100000"/>
              <a:buFont typeface="Times New Roman"/>
              <a:buChar char="➢"/>
            </a:pPr>
            <a:r>
              <a:rPr sz="1700" lang="en-GB">
                <a:latin typeface="Times New Roman"/>
                <a:ea typeface="Times New Roman"/>
                <a:cs typeface="Times New Roman"/>
                <a:sym typeface="Times New Roman"/>
              </a:rPr>
              <a:t>exception handling</a:t>
            </a:r>
          </a:p>
          <a:p>
            <a:pPr rtl="0" lvl="1" indent="-336550" marL="914400">
              <a:buClr>
                <a:srgbClr val="000000"/>
              </a:buClr>
              <a:buSzPct val="100000"/>
              <a:buFont typeface="Times New Roman"/>
              <a:buChar char="➢"/>
            </a:pPr>
            <a:r>
              <a:rPr sz="1700" lang="en-GB">
                <a:latin typeface="Times New Roman"/>
                <a:ea typeface="Times New Roman"/>
                <a:cs typeface="Times New Roman"/>
                <a:sym typeface="Times New Roman"/>
              </a:rPr>
              <a:t>input/output</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paper-plane">
  <a:themeElements>
    <a:clrScheme name="Custom 354">
      <a:dk1>
        <a:srgbClr val="000000"/>
      </a:dk1>
      <a:lt1>
        <a:srgbClr val="FFFFFF"/>
      </a:lt1>
      <a:dk2>
        <a:srgbClr val="30182B"/>
      </a:dk2>
      <a:lt2>
        <a:srgbClr val="DFDFDF"/>
      </a:lt2>
      <a:accent1>
        <a:srgbClr val="592D50"/>
      </a:accent1>
      <a:accent2>
        <a:srgbClr val="D3A67A"/>
      </a:accent2>
      <a:accent3>
        <a:srgbClr val="45485F"/>
      </a:accent3>
      <a:accent4>
        <a:srgbClr val="6B9756"/>
      </a:accent4>
      <a:accent5>
        <a:srgbClr val="7D576E"/>
      </a:accent5>
      <a:accent6>
        <a:srgbClr val="4C1A23"/>
      </a:accent6>
      <a:hlink>
        <a:srgbClr val="511E3E"/>
      </a:hlink>
      <a:folHlink>
        <a:srgbClr val="9EA0A2"/>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