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-US"/>
              <a:t>Haskell code sets </a:t>
            </a: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Haskell code sets </a:t>
            </a:r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914400" x="720681"/>
            <a:ext cy="3581398" cx="781371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Lambda Calculus, Javascript and Functional Programming</a:t>
            </a:r>
          </a:p>
        </p:txBody>
      </p:sp>
      <p:sp>
        <p:nvSpPr>
          <p:cNvPr id="81" name="Shape 81"/>
          <p:cNvSpPr/>
          <p:nvPr/>
        </p:nvSpPr>
        <p:spPr>
          <a:xfrm>
            <a:off y="381000" x="306308"/>
            <a:ext cy="304799" cx="8511681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2" name="Shape 82"/>
          <p:cNvSpPr/>
          <p:nvPr/>
        </p:nvSpPr>
        <p:spPr>
          <a:xfrm rot="154305">
            <a:off y="356720" x="305091"/>
            <a:ext cy="48556" cx="8540252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3" name="Shape 83"/>
          <p:cNvSpPr/>
          <p:nvPr/>
        </p:nvSpPr>
        <p:spPr>
          <a:xfrm rot="10800000">
            <a:off y="165140" x="2133600"/>
            <a:ext cy="228600" cx="6684388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4" name="Shape 84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>
            <a:off y="6558481" x="559804"/>
            <a:ext cy="152399" cx="828233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/>
          <p:nvPr/>
        </p:nvSpPr>
        <p:spPr>
          <a:xfrm>
            <a:off y="780106" x="8686800"/>
            <a:ext cy="5696892" cx="155333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7" name="Shape 87"/>
          <p:cNvSpPr/>
          <p:nvPr/>
        </p:nvSpPr>
        <p:spPr>
          <a:xfrm>
            <a:off y="3384025" x="3145000"/>
            <a:ext cy="2343150" cx="28575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y="914400" x="720681"/>
            <a:ext cy="838199" cx="7890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Higher-Order Functions and Closure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y="1981200" x="720681"/>
            <a:ext cy="4343400" cx="773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>
              <a:buNone/>
            </a:pPr>
            <a:r>
              <a:rPr b="1" sz="3000" lang="en-US">
                <a:solidFill>
                  <a:srgbClr val="000000"/>
                </a:solidFill>
              </a:rPr>
              <a:t>Higher Order Functions in JavaScript</a:t>
            </a:r>
          </a:p>
          <a:p>
            <a:pPr algn="l" rtl="0" lvl="0" indent="-3429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rgbClr val="000000"/>
                </a:solidFill>
              </a:rPr>
              <a:t>A function that can take one or more functions as input, or that can output a function</a:t>
            </a:r>
          </a:p>
          <a:p>
            <a:pPr algn="l" rtl="0" lvl="0" indent="-3429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rgbClr val="000000"/>
                </a:solidFill>
              </a:rPr>
              <a:t>An example is the map function, it takes a list and a function and applies the function to each element of the list</a:t>
            </a:r>
          </a:p>
          <a:p>
            <a:pPr algn="l" rtl="0" lvl="0" indent="-3429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rgbClr val="000000"/>
                </a:solidFill>
              </a:rPr>
              <a:t>JavaScript does not have built in higher order functions but they are easy to create: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000" lang="en-US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(array, func) {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sz="1000" lang="en-US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(var i = </a:t>
            </a:r>
            <a:r>
              <a:rPr sz="1000" lang="en-US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 &lt; array.length; i++) {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sz="1000" lang="en-US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in array) {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func(array[i]);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chemeClr val="dk1"/>
                </a:solidFill>
              </a:rPr>
              <a:t>The FUNCTIONAL library provides many popular higher order functions such as map and reduce</a:t>
            </a:r>
          </a:p>
        </p:txBody>
      </p:sp>
      <p:sp>
        <p:nvSpPr>
          <p:cNvPr id="200" name="Shape 200"/>
          <p:cNvSpPr/>
          <p:nvPr/>
        </p:nvSpPr>
        <p:spPr>
          <a:xfrm>
            <a:off y="381000" x="306308"/>
            <a:ext cy="304799" cx="8511599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1" name="Shape 201"/>
          <p:cNvSpPr/>
          <p:nvPr/>
        </p:nvSpPr>
        <p:spPr>
          <a:xfrm rot="154261">
            <a:off y="356669" x="305133"/>
            <a:ext cy="48645" cx="8540296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2" name="Shape 202"/>
          <p:cNvSpPr/>
          <p:nvPr/>
        </p:nvSpPr>
        <p:spPr>
          <a:xfrm rot="10800000">
            <a:off y="165140" x="2133688"/>
            <a:ext cy="228600" cx="6684300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3" name="Shape 203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4" name="Shape 204"/>
          <p:cNvSpPr/>
          <p:nvPr/>
        </p:nvSpPr>
        <p:spPr>
          <a:xfrm>
            <a:off y="6558481" x="559804"/>
            <a:ext cy="152399" cx="8282399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5" name="Shape 205"/>
          <p:cNvSpPr/>
          <p:nvPr/>
        </p:nvSpPr>
        <p:spPr>
          <a:xfrm>
            <a:off y="780106" x="8686800"/>
            <a:ext cy="5697000" cx="15540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06" name="Shape 206"/>
          <p:cNvCxnSpPr/>
          <p:nvPr/>
        </p:nvCxnSpPr>
        <p:spPr>
          <a:xfrm>
            <a:off y="1752600" x="720681"/>
            <a:ext cy="0" cx="7813799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501662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Comprehension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426512" x="2608862"/>
            <a:ext cy="639900" cx="4040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>
              <a:buNone/>
            </a:pPr>
            <a:r>
              <a:rPr sz="3000" lang="en-US">
                <a:solidFill>
                  <a:srgbClr val="000000"/>
                </a:solidFill>
              </a:rPr>
              <a:t>Generators</a:t>
            </a:r>
          </a:p>
        </p:txBody>
      </p:sp>
      <p:sp>
        <p:nvSpPr>
          <p:cNvPr id="213" name="Shape 213"/>
          <p:cNvSpPr/>
          <p:nvPr/>
        </p:nvSpPr>
        <p:spPr>
          <a:xfrm>
            <a:off y="381000" x="306308"/>
            <a:ext cy="304799" cx="8511681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4" name="Shape 214"/>
          <p:cNvSpPr/>
          <p:nvPr/>
        </p:nvSpPr>
        <p:spPr>
          <a:xfrm rot="154305">
            <a:off y="356720" x="305091"/>
            <a:ext cy="48556" cx="8540252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5" name="Shape 215"/>
          <p:cNvSpPr/>
          <p:nvPr/>
        </p:nvSpPr>
        <p:spPr>
          <a:xfrm rot="10800000">
            <a:off y="165140" x="2133600"/>
            <a:ext cy="228600" cx="6684388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6" name="Shape 216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7" name="Shape 217"/>
          <p:cNvSpPr/>
          <p:nvPr/>
        </p:nvSpPr>
        <p:spPr>
          <a:xfrm>
            <a:off y="6558481" x="559804"/>
            <a:ext cy="152399" cx="828233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8" name="Shape 218"/>
          <p:cNvSpPr/>
          <p:nvPr/>
        </p:nvSpPr>
        <p:spPr>
          <a:xfrm>
            <a:off y="780106" x="8686800"/>
            <a:ext cy="5696892" cx="155333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y="2125925" x="523862"/>
            <a:ext cy="3951300" cx="4041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-US"/>
              <a:t>Haskell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/>
              <a:t>Used to generate a sequence of elements, the following sets values for x and y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/>
              <a:t>Multiple generators can be used in one statement</a:t>
            </a:r>
          </a:p>
          <a:p>
            <a:pPr rtl="0" lvl="0" indent="0" marL="0">
              <a:buNone/>
            </a:pPr>
            <a:r>
              <a:rPr sz="1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[(x, y) | </a:t>
            </a:r>
            <a:r>
              <a:rPr u="sng" b="1" sz="1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&lt;- [1..10], y &lt;- [1..x]</a:t>
            </a:r>
            <a:r>
              <a:rPr sz="14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20" name="Shape 220"/>
          <p:cNvSpPr txBox="1"/>
          <p:nvPr>
            <p:ph idx="3" type="body"/>
          </p:nvPr>
        </p:nvSpPr>
        <p:spPr>
          <a:xfrm>
            <a:off y="2125925" x="4605350"/>
            <a:ext cy="4351199" cx="4041900"/>
          </a:xfrm>
          <a:prstGeom prst="rect">
            <a:avLst/>
          </a:prstGeom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-US"/>
              <a:t>Javascript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/>
              <a:t>Uses yield in conjunction with a function a sequence of elements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2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sz="12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range(begin, end) {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12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sz="12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12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sz="12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begin; i &lt; end; ++i) {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yield i;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rtl="0" lvl="0" indent="0" marL="0">
              <a:lnSpc>
                <a:spcPct val="115000"/>
              </a:lnSpc>
              <a:spcBef>
                <a:spcPts val="0"/>
              </a:spcBef>
              <a:buNone/>
            </a:pPr>
            <a:r>
              <a:rPr sz="1200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/>
              <a:t>the function returns the var associated with the yield statement on each iteration, and then stops</a:t>
            </a:r>
          </a:p>
          <a:p>
            <a:pPr lvl="0" indent="-342900" marL="457200"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/>
              <a:t>range() reiterates itself immediately following the yield; via closure range() retains the value of i</a:t>
            </a:r>
          </a:p>
        </p:txBody>
      </p:sp>
      <p:cxnSp>
        <p:nvCxnSpPr>
          <p:cNvPr id="221" name="Shape 221"/>
          <p:cNvCxnSpPr/>
          <p:nvPr/>
        </p:nvCxnSpPr>
        <p:spPr>
          <a:xfrm>
            <a:off y="2039375" x="4619425"/>
            <a:ext cy="4192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2" name="Shape 222"/>
          <p:cNvCxnSpPr/>
          <p:nvPr/>
        </p:nvCxnSpPr>
        <p:spPr>
          <a:xfrm>
            <a:off y="2033337" x="1071825"/>
            <a:ext cy="0" cx="711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501662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Comprehension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y="1426512" x="2608862"/>
            <a:ext cy="639900" cx="4040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>
              <a:buNone/>
            </a:pPr>
            <a:r>
              <a:rPr sz="3000" lang="en-US">
                <a:solidFill>
                  <a:srgbClr val="000000"/>
                </a:solidFill>
              </a:rPr>
              <a:t>Predicates and Range</a:t>
            </a:r>
          </a:p>
        </p:txBody>
      </p:sp>
      <p:sp>
        <p:nvSpPr>
          <p:cNvPr id="229" name="Shape 229"/>
          <p:cNvSpPr/>
          <p:nvPr/>
        </p:nvSpPr>
        <p:spPr>
          <a:xfrm>
            <a:off y="381000" x="306308"/>
            <a:ext cy="304799" cx="8511599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0" name="Shape 230"/>
          <p:cNvSpPr/>
          <p:nvPr/>
        </p:nvSpPr>
        <p:spPr>
          <a:xfrm rot="154261">
            <a:off y="356669" x="305133"/>
            <a:ext cy="48645" cx="8540296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1" name="Shape 231"/>
          <p:cNvSpPr/>
          <p:nvPr/>
        </p:nvSpPr>
        <p:spPr>
          <a:xfrm rot="10800000">
            <a:off y="165140" x="2133688"/>
            <a:ext cy="228600" cx="6684300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2" name="Shape 232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3" name="Shape 233"/>
          <p:cNvSpPr/>
          <p:nvPr/>
        </p:nvSpPr>
        <p:spPr>
          <a:xfrm>
            <a:off y="6558481" x="559804"/>
            <a:ext cy="152399" cx="8282399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4" name="Shape 234"/>
          <p:cNvSpPr/>
          <p:nvPr/>
        </p:nvSpPr>
        <p:spPr>
          <a:xfrm>
            <a:off y="780106" x="8686800"/>
            <a:ext cy="5697000" cx="15540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5" name="Shape 235"/>
          <p:cNvSpPr txBox="1"/>
          <p:nvPr>
            <p:ph idx="2" type="body"/>
          </p:nvPr>
        </p:nvSpPr>
        <p:spPr>
          <a:xfrm>
            <a:off y="2125925" x="523862"/>
            <a:ext cy="3951300" cx="4041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-US"/>
              <a:t>Haskell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/>
              <a:t>Fully supports predicates</a:t>
            </a:r>
          </a:p>
          <a:p>
            <a:pPr rtl="0" lvl="0" indent="0" marL="0">
              <a:buNone/>
            </a:pPr>
            <a:r>
              <a:rPr sz="1300" lang="en-US">
                <a:latin typeface="Courier New"/>
                <a:ea typeface="Courier New"/>
                <a:cs typeface="Courier New"/>
                <a:sym typeface="Courier New"/>
              </a:rPr>
              <a:t>Items = </a:t>
            </a:r>
            <a:r>
              <a:rPr sz="13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sz="1300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1300" lang="en-US">
                <a:latin typeface="Courier New"/>
                <a:ea typeface="Courier New"/>
                <a:cs typeface="Courier New"/>
                <a:sym typeface="Courier New"/>
              </a:rPr>
              <a:t>*x</a:t>
            </a:r>
            <a:r>
              <a:rPr sz="13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sz="1300" lang="en-US">
                <a:latin typeface="Courier New"/>
                <a:ea typeface="Courier New"/>
                <a:cs typeface="Courier New"/>
                <a:sym typeface="Courier New"/>
              </a:rPr>
              <a:t>x &lt;- </a:t>
            </a:r>
            <a:r>
              <a:rPr sz="13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300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1300" lang="en-US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sz="1300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sz="13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sz="1300" lang="en-US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u="sng" b="1" sz="1300" lang="en-US">
                <a:latin typeface="Courier New"/>
                <a:ea typeface="Courier New"/>
                <a:cs typeface="Courier New"/>
                <a:sym typeface="Courier New"/>
              </a:rPr>
              <a:t>x^</a:t>
            </a:r>
            <a:r>
              <a:rPr u="sng" b="1" sz="1300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u="sng" b="1" sz="1300" lang="en-US"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u="sng" b="1" sz="1300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sz="1300" lang="en-US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3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 indent="0" marL="457200">
              <a:buNone/>
            </a:pPr>
            <a:r>
              <a:rPr sz="1800" lang="en-US"/>
              <a:t>In the above example only values where x^2 &gt; 5 evaluates true are accepted</a:t>
            </a:r>
          </a:p>
          <a:p>
            <a:r>
              <a:t/>
            </a:r>
          </a:p>
        </p:txBody>
      </p:sp>
      <p:sp>
        <p:nvSpPr>
          <p:cNvPr id="236" name="Shape 236"/>
          <p:cNvSpPr txBox="1"/>
          <p:nvPr>
            <p:ph idx="3" type="body"/>
          </p:nvPr>
        </p:nvSpPr>
        <p:spPr>
          <a:xfrm>
            <a:off y="2125925" x="4605350"/>
            <a:ext cy="4351199" cx="40419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-US"/>
              <a:t>Javascript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/>
              <a:t>Does not directly include support for predicates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/>
              <a:t>Similar functionality can be implemented via statements like IF:</a:t>
            </a:r>
          </a:p>
          <a:p>
            <a:pPr rtl="0" lvl="0" indent="0" marL="0">
              <a:buNone/>
            </a:pPr>
            <a:r>
              <a:rPr b="1" sz="1100" lang="en-US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1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items </a:t>
            </a:r>
            <a:r>
              <a:rPr sz="1100" lang="en-U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1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1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sz="1100" lang="en-U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z="11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sz="1100" lang="en-US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11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sz="1100" lang="en-US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1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sz="11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1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u="sng" b="1" sz="11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u="sng" b="1" sz="1100" lang="en-US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u="sng" b="1" sz="11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x^2</a:t>
            </a:r>
            <a:r>
              <a:rPr u="sng" b="1" sz="1100" lang="en-U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u="sng" b="1" sz="11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u="sng" b="1" sz="11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1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rtl="0" lvl="0" indent="0" marL="457200">
              <a:buNone/>
            </a:pPr>
            <a:r>
              <a:rPr sz="1800" lang="en-US"/>
              <a:t>the provides the same result as a predicate in Haskell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/>
              <a:t>Defining the range of a list requires the use of a generator function as seen on the previous slide</a:t>
            </a:r>
          </a:p>
          <a:p>
            <a:pPr rtl="0" lvl="0" indent="0" marL="0">
              <a:buNone/>
            </a:pPr>
            <a:r>
              <a:rPr b="1" sz="1000" lang="en-US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items </a:t>
            </a:r>
            <a:r>
              <a:rPr sz="1000" lang="en-U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sz="10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1000" lang="en-U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sz="1000" lang="en-US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sz="1000" lang="en-US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range</a:t>
            </a:r>
            <a:r>
              <a:rPr sz="10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1000" lang="en-U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10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sz="10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000" lang="en-US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z="1000" lang="en-U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z="1000" lang="en-US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z="1000" lang="en-U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000" lang="en-US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sz="10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r>
              <a:rPr sz="1000" lang="en-US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r>
              <a:t/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y="2039375" x="4619425"/>
            <a:ext cy="4192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8" name="Shape 238"/>
          <p:cNvCxnSpPr/>
          <p:nvPr/>
        </p:nvCxnSpPr>
        <p:spPr>
          <a:xfrm>
            <a:off y="2033337" x="1071825"/>
            <a:ext cy="0" cx="711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y="914400" x="1828800"/>
            <a:ext cy="838199" cx="525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Comprehension</a:t>
            </a:r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y="1981200" x="720681"/>
            <a:ext cy="4343400" cx="773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>
              <a:buNone/>
            </a:pPr>
            <a:r>
              <a:rPr b="1" lang="en-US">
                <a:solidFill>
                  <a:srgbClr val="000000"/>
                </a:solidFill>
              </a:rPr>
              <a:t>Recap</a:t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Both support very similar features</a:t>
            </a:r>
          </a:p>
          <a:p>
            <a:r>
              <a:t/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Difference is how the features are handled and applied</a:t>
            </a:r>
          </a:p>
          <a:p>
            <a:r>
              <a:t/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Haskell is typically able to implement generators and predicates in one statement, providing much more simple comprehension.</a:t>
            </a:r>
          </a:p>
          <a:p>
            <a:r>
              <a:t/>
            </a:r>
          </a:p>
        </p:txBody>
      </p:sp>
      <p:sp>
        <p:nvSpPr>
          <p:cNvPr id="245" name="Shape 245"/>
          <p:cNvSpPr/>
          <p:nvPr/>
        </p:nvSpPr>
        <p:spPr>
          <a:xfrm>
            <a:off y="381000" x="306308"/>
            <a:ext cy="304799" cx="8511599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6" name="Shape 246"/>
          <p:cNvSpPr/>
          <p:nvPr/>
        </p:nvSpPr>
        <p:spPr>
          <a:xfrm rot="154261">
            <a:off y="356669" x="305133"/>
            <a:ext cy="48645" cx="8540296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7" name="Shape 247"/>
          <p:cNvSpPr/>
          <p:nvPr/>
        </p:nvSpPr>
        <p:spPr>
          <a:xfrm rot="10800000">
            <a:off y="165140" x="2133688"/>
            <a:ext cy="228600" cx="6684300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8" name="Shape 248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9" name="Shape 249"/>
          <p:cNvSpPr/>
          <p:nvPr/>
        </p:nvSpPr>
        <p:spPr>
          <a:xfrm>
            <a:off y="6558481" x="559804"/>
            <a:ext cy="152399" cx="8282399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0" name="Shape 250"/>
          <p:cNvSpPr/>
          <p:nvPr/>
        </p:nvSpPr>
        <p:spPr>
          <a:xfrm>
            <a:off y="780106" x="8686800"/>
            <a:ext cy="5697000" cx="15540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1" name="Shape 251"/>
          <p:cNvCxnSpPr/>
          <p:nvPr/>
        </p:nvCxnSpPr>
        <p:spPr>
          <a:xfrm>
            <a:off y="1752600" x="720681"/>
            <a:ext cy="0" cx="7813799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ctrTitle"/>
          </p:nvPr>
        </p:nvSpPr>
        <p:spPr>
          <a:xfrm>
            <a:off y="914400" x="1828800"/>
            <a:ext cy="838199" cx="525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Key Takeaways</a:t>
            </a:r>
          </a:p>
        </p:txBody>
      </p:sp>
      <p:sp>
        <p:nvSpPr>
          <p:cNvPr id="257" name="Shape 257"/>
          <p:cNvSpPr txBox="1"/>
          <p:nvPr>
            <p:ph idx="1" type="subTitle"/>
          </p:nvPr>
        </p:nvSpPr>
        <p:spPr>
          <a:xfrm>
            <a:off y="1981200" x="720681"/>
            <a:ext cy="4343400" cx="773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indent="-342900" marL="457200">
              <a:lnSpc>
                <a:spcPct val="100000"/>
              </a:lnSpc>
              <a:buClr>
                <a:srgbClr val="000000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rgbClr val="000000"/>
                </a:solidFill>
              </a:rPr>
              <a:t>JavaScript was developed in ‘95 by Brendan Eich as a client side webpage scripting language</a:t>
            </a:r>
          </a:p>
          <a:p>
            <a:pPr algn="l" rtl="0" lvl="0" indent="-342900" marL="4572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rgbClr val="000000"/>
                </a:solidFill>
              </a:rPr>
              <a:t>Allows for passing of functions to functions</a:t>
            </a:r>
          </a:p>
          <a:p>
            <a:pPr algn="l" rtl="0" lvl="0" indent="-342900" marL="457200">
              <a:lnSpc>
                <a:spcPct val="150000"/>
              </a:lnSpc>
              <a:buClr>
                <a:srgbClr val="000000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rgbClr val="000000"/>
                </a:solidFill>
              </a:rPr>
              <a:t>Allows for function application a.k.a. </a:t>
            </a:r>
            <a:r>
              <a:rPr sz="1800" lang="en-US">
                <a:solidFill>
                  <a:schemeClr val="dk1"/>
                </a:solidFill>
              </a:rPr>
              <a:t>β-reduction in lambda-calculus</a:t>
            </a:r>
          </a:p>
          <a:p>
            <a:pPr algn="l" rtl="0" lvl="0" indent="-342900" marL="457200">
              <a:lnSpc>
                <a:spcPct val="150000"/>
              </a:lnSpc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chemeClr val="dk1"/>
                </a:solidFill>
              </a:rPr>
              <a:t>Lazy evaluation provided through extra libraries stream.js and lazy.js</a:t>
            </a:r>
          </a:p>
          <a:p>
            <a:pPr algn="l" rtl="0" lvl="0" indent="-342900" marL="457200">
              <a:lnSpc>
                <a:spcPct val="150000"/>
              </a:lnSpc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chemeClr val="dk1"/>
                </a:solidFill>
              </a:rPr>
              <a:t>Support for both closure and higher order functions in Javascript</a:t>
            </a:r>
          </a:p>
          <a:p>
            <a:pPr algn="l" rtl="0" lvl="0" indent="-342900" marL="457200">
              <a:lnSpc>
                <a:spcPct val="100000"/>
              </a:lnSpc>
              <a:buClr>
                <a:schemeClr val="dk1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chemeClr val="dk1"/>
                </a:solidFill>
              </a:rPr>
              <a:t>Both Haskell and Javascript allow for list comprehension via generators and predicates, however Haskell is much more simple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58" name="Shape 258"/>
          <p:cNvSpPr/>
          <p:nvPr/>
        </p:nvSpPr>
        <p:spPr>
          <a:xfrm>
            <a:off y="381000" x="306308"/>
            <a:ext cy="304799" cx="8511599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9" name="Shape 259"/>
          <p:cNvSpPr/>
          <p:nvPr/>
        </p:nvSpPr>
        <p:spPr>
          <a:xfrm rot="154261">
            <a:off y="356669" x="305133"/>
            <a:ext cy="48645" cx="8540296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0" name="Shape 260"/>
          <p:cNvSpPr/>
          <p:nvPr/>
        </p:nvSpPr>
        <p:spPr>
          <a:xfrm rot="10800000">
            <a:off y="165140" x="2133688"/>
            <a:ext cy="228600" cx="6684300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1" name="Shape 261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2" name="Shape 262"/>
          <p:cNvSpPr/>
          <p:nvPr/>
        </p:nvSpPr>
        <p:spPr>
          <a:xfrm>
            <a:off y="6558481" x="559804"/>
            <a:ext cy="152399" cx="8282399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3" name="Shape 263"/>
          <p:cNvSpPr/>
          <p:nvPr/>
        </p:nvSpPr>
        <p:spPr>
          <a:xfrm>
            <a:off y="780106" x="8686800"/>
            <a:ext cy="5697000" cx="15540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64" name="Shape 264"/>
          <p:cNvCxnSpPr/>
          <p:nvPr/>
        </p:nvCxnSpPr>
        <p:spPr>
          <a:xfrm>
            <a:off y="1752600" x="720681"/>
            <a:ext cy="0" cx="7813799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type="ctrTitle"/>
          </p:nvPr>
        </p:nvSpPr>
        <p:spPr>
          <a:xfrm>
            <a:off y="3009900" x="1998675"/>
            <a:ext cy="838199" cx="525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sz="6000" lang="en-US"/>
              <a:t>Questions?</a:t>
            </a:r>
          </a:p>
        </p:txBody>
      </p:sp>
      <p:sp>
        <p:nvSpPr>
          <p:cNvPr id="270" name="Shape 270"/>
          <p:cNvSpPr/>
          <p:nvPr/>
        </p:nvSpPr>
        <p:spPr>
          <a:xfrm>
            <a:off y="381000" x="306308"/>
            <a:ext cy="304799" cx="8511599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1" name="Shape 271"/>
          <p:cNvSpPr/>
          <p:nvPr/>
        </p:nvSpPr>
        <p:spPr>
          <a:xfrm rot="154261">
            <a:off y="356669" x="305133"/>
            <a:ext cy="48645" cx="8540296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2" name="Shape 272"/>
          <p:cNvSpPr/>
          <p:nvPr/>
        </p:nvSpPr>
        <p:spPr>
          <a:xfrm rot="10800000">
            <a:off y="165140" x="2133688"/>
            <a:ext cy="228600" cx="6684300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3" name="Shape 273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4" name="Shape 274"/>
          <p:cNvSpPr/>
          <p:nvPr/>
        </p:nvSpPr>
        <p:spPr>
          <a:xfrm>
            <a:off y="6558481" x="559804"/>
            <a:ext cy="152399" cx="8282399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5" name="Shape 275"/>
          <p:cNvSpPr/>
          <p:nvPr/>
        </p:nvSpPr>
        <p:spPr>
          <a:xfrm>
            <a:off y="780106" x="8686800"/>
            <a:ext cy="5697000" cx="15540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76" name="Shape 276"/>
          <p:cNvCxnSpPr/>
          <p:nvPr/>
        </p:nvCxnSpPr>
        <p:spPr>
          <a:xfrm>
            <a:off y="1752600" x="720681"/>
            <a:ext cy="0" cx="7813799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/>
        </p:nvSpPr>
        <p:spPr>
          <a:xfrm>
            <a:off y="2560700" x="5995862"/>
            <a:ext cy="2990850" cx="2371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3" name="Shape 93"/>
          <p:cNvSpPr txBox="1"/>
          <p:nvPr>
            <p:ph type="ctrTitle"/>
          </p:nvPr>
        </p:nvSpPr>
        <p:spPr>
          <a:xfrm>
            <a:off y="914400" x="1828800"/>
            <a:ext cy="838198" cx="525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of Javascript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y="1955175" x="720675"/>
            <a:ext cy="4415699" cx="5275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>
              <a:lnSpc>
                <a:spcPct val="115000"/>
              </a:lnSpc>
              <a:buNone/>
            </a:pPr>
            <a:r>
              <a:rPr b="1" sz="3000" lang="en-US">
                <a:solidFill>
                  <a:srgbClr val="000000"/>
                </a:solidFill>
              </a:rPr>
              <a:t>Origin</a:t>
            </a:r>
          </a:p>
          <a:p>
            <a:pPr algn="l" rtl="0" lvl="0" indent="-381000" marL="457200">
              <a:lnSpc>
                <a:spcPct val="115000"/>
              </a:lnSpc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Developed by Brendan Eich, 1995</a:t>
            </a:r>
          </a:p>
          <a:p>
            <a:pPr algn="l" rtl="0" lvl="1" indent="-342900" marL="914400">
              <a:lnSpc>
                <a:spcPct val="115000"/>
              </a:lnSpc>
              <a:buClr>
                <a:srgbClr val="000000"/>
              </a:buClr>
              <a:buSzPct val="100000"/>
              <a:buFont typeface="Calibri"/>
              <a:buChar char="◆"/>
            </a:pPr>
            <a:r>
              <a:rPr sz="1800" lang="en-US">
                <a:solidFill>
                  <a:srgbClr val="000000"/>
                </a:solidFill>
              </a:rPr>
              <a:t>Developed under name “Mocha” and beta was shipped with Netscape Navigator as “Livescript”</a:t>
            </a:r>
          </a:p>
          <a:p>
            <a:pPr algn="l" rtl="0" lvl="1" indent="-342900" marL="914400">
              <a:lnSpc>
                <a:spcPct val="115000"/>
              </a:lnSpc>
              <a:buClr>
                <a:srgbClr val="000000"/>
              </a:buClr>
              <a:buSzPct val="100000"/>
              <a:buFont typeface="Calibri"/>
              <a:buChar char="◆"/>
            </a:pPr>
            <a:r>
              <a:rPr sz="1800" lang="en-US">
                <a:solidFill>
                  <a:srgbClr val="000000"/>
                </a:solidFill>
              </a:rPr>
              <a:t>When Navigator 2.0B3 Released, was changed to Javascript</a:t>
            </a:r>
          </a:p>
          <a:p>
            <a:pPr algn="l" rtl="0" lvl="1" indent="-342900" marL="914400">
              <a:lnSpc>
                <a:spcPct val="115000"/>
              </a:lnSpc>
              <a:buClr>
                <a:srgbClr val="000000"/>
              </a:buClr>
              <a:buSzPct val="100000"/>
              <a:buFont typeface="Calibri"/>
              <a:buChar char="◆"/>
            </a:pPr>
            <a:r>
              <a:rPr sz="1800" lang="en-US">
                <a:solidFill>
                  <a:srgbClr val="000000"/>
                </a:solidFill>
              </a:rPr>
              <a:t>Eich later went on to help found Mozilla.org and is currently a CTO at the Mozilla Corporation</a:t>
            </a:r>
          </a:p>
          <a:p>
            <a:pPr algn="l" lvl="0">
              <a:lnSpc>
                <a:spcPct val="115000"/>
              </a:lnSpc>
              <a:buNone/>
            </a:pPr>
            <a:r>
              <a:rPr sz="2400" lang="en-US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95" name="Shape 95"/>
          <p:cNvSpPr/>
          <p:nvPr/>
        </p:nvSpPr>
        <p:spPr>
          <a:xfrm>
            <a:off y="381000" x="306308"/>
            <a:ext cy="304799" cx="8511681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6" name="Shape 96"/>
          <p:cNvSpPr/>
          <p:nvPr/>
        </p:nvSpPr>
        <p:spPr>
          <a:xfrm rot="154305">
            <a:off y="356720" x="305091"/>
            <a:ext cy="48556" cx="8540252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7" name="Shape 97"/>
          <p:cNvSpPr/>
          <p:nvPr/>
        </p:nvSpPr>
        <p:spPr>
          <a:xfrm rot="10800000">
            <a:off y="165140" x="2133600"/>
            <a:ext cy="228600" cx="6684388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8" name="Shape 98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9" name="Shape 99"/>
          <p:cNvSpPr/>
          <p:nvPr/>
        </p:nvSpPr>
        <p:spPr>
          <a:xfrm>
            <a:off y="6558481" x="559804"/>
            <a:ext cy="152399" cx="828233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0" name="Shape 100"/>
          <p:cNvSpPr/>
          <p:nvPr/>
        </p:nvSpPr>
        <p:spPr>
          <a:xfrm>
            <a:off y="780106" x="8686800"/>
            <a:ext cy="5696892" cx="155333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01" name="Shape 101"/>
          <p:cNvCxnSpPr/>
          <p:nvPr/>
        </p:nvCxnSpPr>
        <p:spPr>
          <a:xfrm>
            <a:off y="1752600" x="720681"/>
            <a:ext cy="0" cx="7813718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2" name="Shape 102"/>
          <p:cNvSpPr/>
          <p:nvPr/>
        </p:nvSpPr>
        <p:spPr>
          <a:xfrm>
            <a:off y="5580625" x="720675"/>
            <a:ext cy="896374" cx="13530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y="914400" x="1828800"/>
            <a:ext cy="838199" cx="525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of Javascript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y="1981200" x="720675"/>
            <a:ext cy="4452600" cx="773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>
              <a:buNone/>
            </a:pPr>
            <a:r>
              <a:rPr b="1" sz="3000" lang="en-US">
                <a:solidFill>
                  <a:srgbClr val="000000"/>
                </a:solidFill>
              </a:rPr>
              <a:t>Origin</a:t>
            </a:r>
          </a:p>
          <a:p>
            <a:pPr algn="l" rtl="0" lvl="0" indent="-381000" marL="457200">
              <a:lnSpc>
                <a:spcPct val="115000"/>
              </a:lnSpc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Gained widespread success as a client side scripting language for web pages</a:t>
            </a:r>
          </a:p>
          <a:p>
            <a:pPr algn="l" rtl="0" lvl="0" indent="-381000" marL="457200">
              <a:lnSpc>
                <a:spcPct val="115000"/>
              </a:lnSpc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One year (1996) later Microsoft introduced support in Internet Explorer 3.0</a:t>
            </a:r>
          </a:p>
          <a:p>
            <a:pPr algn="l" rtl="0" lvl="0" indent="-381000" marL="457200">
              <a:lnSpc>
                <a:spcPct val="115000"/>
              </a:lnSpc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Ecma international published standardized version of Javascript in 1997 as ECMAScript</a:t>
            </a:r>
          </a:p>
          <a:p>
            <a:pPr algn="l"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Brendan Eich “ECMAScript was always an unwanted trade name and sounds like a skin disease.”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9" name="Shape 109"/>
          <p:cNvSpPr/>
          <p:nvPr/>
        </p:nvSpPr>
        <p:spPr>
          <a:xfrm>
            <a:off y="381000" x="306308"/>
            <a:ext cy="304799" cx="8511599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0" name="Shape 110"/>
          <p:cNvSpPr/>
          <p:nvPr/>
        </p:nvSpPr>
        <p:spPr>
          <a:xfrm rot="154261">
            <a:off y="356669" x="305133"/>
            <a:ext cy="48645" cx="8540296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1" name="Shape 111"/>
          <p:cNvSpPr/>
          <p:nvPr/>
        </p:nvSpPr>
        <p:spPr>
          <a:xfrm rot="10800000">
            <a:off y="165140" x="2133688"/>
            <a:ext cy="228600" cx="6684300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2" name="Shape 112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3" name="Shape 113"/>
          <p:cNvSpPr/>
          <p:nvPr/>
        </p:nvSpPr>
        <p:spPr>
          <a:xfrm>
            <a:off y="6558481" x="559804"/>
            <a:ext cy="152399" cx="8282399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4" name="Shape 114"/>
          <p:cNvSpPr/>
          <p:nvPr/>
        </p:nvSpPr>
        <p:spPr>
          <a:xfrm>
            <a:off y="780106" x="8686800"/>
            <a:ext cy="5697000" cx="15540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15" name="Shape 115"/>
          <p:cNvCxnSpPr/>
          <p:nvPr/>
        </p:nvCxnSpPr>
        <p:spPr>
          <a:xfrm>
            <a:off y="1752600" x="720681"/>
            <a:ext cy="0" cx="7813799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y="914400" x="1828800"/>
            <a:ext cy="838199" cx="525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of Javascript</a:t>
            </a: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y="1981200" x="720681"/>
            <a:ext cy="4343400" cx="773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>
              <a:buNone/>
            </a:pPr>
            <a:r>
              <a:rPr b="1" sz="3000" lang="en-US">
                <a:solidFill>
                  <a:srgbClr val="000000"/>
                </a:solidFill>
              </a:rPr>
              <a:t>Functional Characteristics and Lambda-calculus</a:t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Anonymous function</a:t>
            </a:r>
          </a:p>
          <a:p>
            <a:pPr algn="l" rtl="0" lvl="1" indent="-381000" marL="914400">
              <a:buClr>
                <a:srgbClr val="000000"/>
              </a:buClr>
              <a:buSzPct val="133333"/>
              <a:buFont typeface="Calibri"/>
              <a:buChar char="◆"/>
            </a:pPr>
            <a:r>
              <a:rPr sz="1800" lang="en-US">
                <a:solidFill>
                  <a:srgbClr val="000000"/>
                </a:solidFill>
              </a:rPr>
              <a:t>allows us to pass a function as a parameter of another function. There is no strict rule to have name on the functions.</a:t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Variable scoping</a:t>
            </a:r>
          </a:p>
          <a:p>
            <a:pPr algn="l" rtl="0" lvl="1" indent="-381000" marL="914400">
              <a:buClr>
                <a:srgbClr val="000000"/>
              </a:buClr>
              <a:buSzPct val="133333"/>
              <a:buFont typeface="Calibri"/>
              <a:buChar char="◆"/>
            </a:pPr>
            <a:r>
              <a:rPr sz="1800" lang="en-US">
                <a:solidFill>
                  <a:schemeClr val="dk1"/>
                </a:solidFill>
              </a:rPr>
              <a:t>stores the local references to the local variables presented in the same scope as the function itself even after the function return.</a:t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Function application</a:t>
            </a:r>
          </a:p>
          <a:p>
            <a:pPr algn="l" rtl="0" lvl="1" indent="-381000" marL="91440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ct val="133333"/>
              <a:buFont typeface="Calibri"/>
              <a:buChar char="◆"/>
            </a:pPr>
            <a:r>
              <a:rPr sz="1800" lang="en-US">
                <a:solidFill>
                  <a:srgbClr val="000000"/>
                </a:solidFill>
              </a:rPr>
              <a:t>the arguments are reduced by applying them into the function. In lambda-calculus, this is referred as </a:t>
            </a:r>
            <a:r>
              <a:rPr sz="1800" lang="en-US">
                <a:solidFill>
                  <a:schemeClr val="dk1"/>
                </a:solidFill>
              </a:rPr>
              <a:t>β-reduction</a:t>
            </a:r>
          </a:p>
        </p:txBody>
      </p:sp>
      <p:sp>
        <p:nvSpPr>
          <p:cNvPr id="122" name="Shape 122"/>
          <p:cNvSpPr/>
          <p:nvPr/>
        </p:nvSpPr>
        <p:spPr>
          <a:xfrm>
            <a:off y="381000" x="306308"/>
            <a:ext cy="304799" cx="8511599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3" name="Shape 123"/>
          <p:cNvSpPr/>
          <p:nvPr/>
        </p:nvSpPr>
        <p:spPr>
          <a:xfrm rot="154261">
            <a:off y="356669" x="305133"/>
            <a:ext cy="48645" cx="8540296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4" name="Shape 124"/>
          <p:cNvSpPr/>
          <p:nvPr/>
        </p:nvSpPr>
        <p:spPr>
          <a:xfrm rot="10800000">
            <a:off y="165140" x="2133688"/>
            <a:ext cy="228600" cx="6684300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5" name="Shape 125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6" name="Shape 126"/>
          <p:cNvSpPr/>
          <p:nvPr/>
        </p:nvSpPr>
        <p:spPr>
          <a:xfrm>
            <a:off y="6558481" x="559804"/>
            <a:ext cy="152399" cx="8282399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7" name="Shape 127"/>
          <p:cNvSpPr/>
          <p:nvPr/>
        </p:nvSpPr>
        <p:spPr>
          <a:xfrm>
            <a:off y="780106" x="8686800"/>
            <a:ext cy="5697000" cx="15540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28" name="Shape 128"/>
          <p:cNvCxnSpPr/>
          <p:nvPr/>
        </p:nvCxnSpPr>
        <p:spPr>
          <a:xfrm>
            <a:off y="1752600" x="720681"/>
            <a:ext cy="0" cx="7813799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y="914400" x="1828800"/>
            <a:ext cy="838198" cx="525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Lazy Evaluation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y="1981200" x="720681"/>
            <a:ext cy="4343400" cx="773751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The expression is not evaluated until it is needed</a:t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Offers improvements in expressiveness and when dealing with the declaration of very large arrays</a:t>
            </a:r>
          </a:p>
          <a:p>
            <a:pPr algn="l" rtl="0" lvl="1" indent="-381000" marL="914400">
              <a:buClr>
                <a:srgbClr val="000000"/>
              </a:buClr>
              <a:buSzPct val="100000"/>
              <a:buFont typeface="Calibri"/>
              <a:buChar char="◆"/>
            </a:pPr>
            <a:r>
              <a:rPr sz="2400" lang="en-US">
                <a:solidFill>
                  <a:srgbClr val="000000"/>
                </a:solidFill>
              </a:rPr>
              <a:t>Would allow a user to work on an infinite array, or array of very large unknown size, without predetermining the size or storing the entire array</a:t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JavaScript library  stream.js provides infinite “stream” capabilities via a stream data structure</a:t>
            </a:r>
          </a:p>
          <a:p>
            <a:pPr algn="l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Lazy.js an experimental library supporting lazy evaluation</a:t>
            </a:r>
          </a:p>
        </p:txBody>
      </p:sp>
      <p:sp>
        <p:nvSpPr>
          <p:cNvPr id="135" name="Shape 135"/>
          <p:cNvSpPr/>
          <p:nvPr/>
        </p:nvSpPr>
        <p:spPr>
          <a:xfrm>
            <a:off y="381000" x="306308"/>
            <a:ext cy="304799" cx="8511681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6" name="Shape 136"/>
          <p:cNvSpPr/>
          <p:nvPr/>
        </p:nvSpPr>
        <p:spPr>
          <a:xfrm rot="154305">
            <a:off y="356720" x="305091"/>
            <a:ext cy="48556" cx="8540252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7" name="Shape 137"/>
          <p:cNvSpPr/>
          <p:nvPr/>
        </p:nvSpPr>
        <p:spPr>
          <a:xfrm rot="10800000">
            <a:off y="165140" x="2133600"/>
            <a:ext cy="228600" cx="6684388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8" name="Shape 138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9" name="Shape 139"/>
          <p:cNvSpPr/>
          <p:nvPr/>
        </p:nvSpPr>
        <p:spPr>
          <a:xfrm>
            <a:off y="6558481" x="559804"/>
            <a:ext cy="152399" cx="828233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0" name="Shape 140"/>
          <p:cNvSpPr/>
          <p:nvPr/>
        </p:nvSpPr>
        <p:spPr>
          <a:xfrm>
            <a:off y="780106" x="8686800"/>
            <a:ext cy="5696892" cx="155333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1" name="Shape 141"/>
          <p:cNvCxnSpPr/>
          <p:nvPr/>
        </p:nvCxnSpPr>
        <p:spPr>
          <a:xfrm>
            <a:off y="1752600" x="720681"/>
            <a:ext cy="0" cx="7813718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y="914400" x="1828800"/>
            <a:ext cy="838199" cx="525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Lazy Evaluation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y="1981200" x="720681"/>
            <a:ext cy="4343400" cx="773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>
              <a:buNone/>
            </a:pPr>
            <a:r>
              <a:rPr b="1" sz="3000" lang="en-US">
                <a:solidFill>
                  <a:srgbClr val="000000"/>
                </a:solidFill>
              </a:rPr>
              <a:t>stream.js </a:t>
            </a:r>
          </a:p>
          <a:p>
            <a:pPr algn="l" rtl="0" lvl="0">
              <a:buNone/>
            </a:pPr>
            <a:r>
              <a:rPr b="1" sz="2400" lang="en-US">
                <a:solidFill>
                  <a:srgbClr val="000000"/>
                </a:solidFill>
              </a:rPr>
              <a:t>Allows for the creation of a stream (like a list)</a:t>
            </a:r>
          </a:p>
          <a:p>
            <a:pPr algn="l" rtl="0" lvl="1" indent="-342900" marL="914400">
              <a:buClr>
                <a:srgbClr val="000000"/>
              </a:buClr>
              <a:buSzPct val="100000"/>
              <a:buFont typeface="Calibri"/>
              <a:buChar char="◆"/>
            </a:pPr>
            <a:r>
              <a:rPr b="1" sz="1800" lang="en-US">
                <a:solidFill>
                  <a:srgbClr val="000000"/>
                </a:solidFill>
              </a:rPr>
              <a:t>var s = Stream.make(10, 20, 30, 40);  a stream containing 10, 20, 30, and 40</a:t>
            </a:r>
          </a:p>
          <a:p>
            <a:pPr algn="l" rtl="0" lvl="1" indent="-342900" marL="914400">
              <a:buClr>
                <a:srgbClr val="000000"/>
              </a:buClr>
              <a:buSzPct val="100000"/>
              <a:buFont typeface="Calibri"/>
              <a:buChar char="◆"/>
            </a:pPr>
            <a:r>
              <a:rPr b="1" sz="1800" lang="en-US">
                <a:solidFill>
                  <a:srgbClr val="000000"/>
                </a:solidFill>
              </a:rPr>
              <a:t>var t = Stream.range(10, 100); a stream containing 10-&gt;100</a:t>
            </a:r>
          </a:p>
          <a:p>
            <a:pPr algn="l" rtl="0" lvl="1" indent="-342900" marL="914400">
              <a:buClr>
                <a:srgbClr val="000000"/>
              </a:buClr>
              <a:buSzPct val="100000"/>
              <a:buFont typeface="Calibri"/>
              <a:buChar char="◆"/>
            </a:pPr>
            <a:r>
              <a:rPr b="1" sz="1800" lang="en-US">
                <a:solidFill>
                  <a:srgbClr val="000000"/>
                </a:solidFill>
              </a:rPr>
              <a:t>var u = Stream.range(); a stream containing 1-&gt;infinity</a:t>
            </a:r>
          </a:p>
          <a:p>
            <a:pPr algn="l" rtl="0" lvl="1" indent="-342900" marL="914400">
              <a:buClr>
                <a:srgbClr val="000000"/>
              </a:buClr>
              <a:buSzPct val="100000"/>
              <a:buFont typeface="Calibri"/>
              <a:buChar char="◆"/>
            </a:pPr>
            <a:r>
              <a:rPr b="1" sz="1800" lang="en-US">
                <a:solidFill>
                  <a:srgbClr val="000000"/>
                </a:solidFill>
              </a:rPr>
              <a:t>function ones() { return new Stream(1, ones); }</a:t>
            </a:r>
          </a:p>
          <a:p>
            <a:pPr algn="l" rtl="0" lvl="2" indent="-342900" marL="1371600">
              <a:buClr>
                <a:srgbClr val="000000"/>
              </a:buClr>
              <a:buSzPct val="100000"/>
              <a:buFont typeface="Calibri"/>
              <a:buChar char="●"/>
            </a:pPr>
            <a:r>
              <a:rPr b="1" sz="1800" lang="en-US">
                <a:solidFill>
                  <a:srgbClr val="000000"/>
                </a:solidFill>
              </a:rPr>
              <a:t>this creates a stream where 1 is the head, and the function ones is the tail. It goes on recursively infinitely producing infinite ones</a:t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b="1" sz="2400" lang="en-US">
                <a:solidFill>
                  <a:srgbClr val="000000"/>
                </a:solidFill>
              </a:rPr>
              <a:t>These streams store the data when it is evaluated, so infinite streams do not require infinite memory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48" name="Shape 148"/>
          <p:cNvSpPr/>
          <p:nvPr/>
        </p:nvSpPr>
        <p:spPr>
          <a:xfrm>
            <a:off y="381000" x="306308"/>
            <a:ext cy="304799" cx="8511599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9" name="Shape 149"/>
          <p:cNvSpPr/>
          <p:nvPr/>
        </p:nvSpPr>
        <p:spPr>
          <a:xfrm rot="154261">
            <a:off y="356669" x="305133"/>
            <a:ext cy="48645" cx="8540296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0" name="Shape 150"/>
          <p:cNvSpPr/>
          <p:nvPr/>
        </p:nvSpPr>
        <p:spPr>
          <a:xfrm rot="10800000">
            <a:off y="165140" x="2133688"/>
            <a:ext cy="228600" cx="6684300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1" name="Shape 151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2" name="Shape 152"/>
          <p:cNvSpPr/>
          <p:nvPr/>
        </p:nvSpPr>
        <p:spPr>
          <a:xfrm>
            <a:off y="6558481" x="559804"/>
            <a:ext cy="152399" cx="8282399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3" name="Shape 153"/>
          <p:cNvSpPr/>
          <p:nvPr/>
        </p:nvSpPr>
        <p:spPr>
          <a:xfrm>
            <a:off y="780106" x="8686800"/>
            <a:ext cy="5697000" cx="15540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54" name="Shape 154"/>
          <p:cNvCxnSpPr/>
          <p:nvPr/>
        </p:nvCxnSpPr>
        <p:spPr>
          <a:xfrm>
            <a:off y="1752600" x="720681"/>
            <a:ext cy="0" cx="7813799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y="914400" x="1828800"/>
            <a:ext cy="838199" cx="525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Lazy Evaluation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y="1981200" x="720681"/>
            <a:ext cy="4343400" cx="773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>
              <a:buNone/>
            </a:pPr>
            <a:r>
              <a:rPr b="1" sz="3000" lang="en-US">
                <a:solidFill>
                  <a:srgbClr val="000000"/>
                </a:solidFill>
              </a:rPr>
              <a:t>Lazy.js </a:t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A javascript utility library allowing for some lazy evaluation</a:t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Works with streams</a:t>
            </a:r>
          </a:p>
          <a:p>
            <a:pPr algn="l" rtl="0" lvl="0">
              <a:buNone/>
            </a:pPr>
            <a:r>
              <a:rPr sz="1800" lang="en-US">
                <a:solidFill>
                  <a:srgbClr val="000000"/>
                </a:solidFill>
              </a:rPr>
              <a:t>Ex) Say we want the first 5 lines of a very large block of text we could do:</a:t>
            </a:r>
          </a:p>
          <a:p>
            <a:pPr algn="l" rtl="0" lvl="0">
              <a:buNone/>
            </a:pPr>
            <a:r>
              <a:rPr sz="1800" lang="en-US">
                <a:solidFill>
                  <a:srgbClr val="FF0000"/>
                </a:solidFill>
              </a:rPr>
              <a:t>var firstFiveLines = text.split("\n").take(5);</a:t>
            </a:r>
          </a:p>
          <a:p>
            <a:pPr algn="l" rtl="0" lvl="0">
              <a:buNone/>
            </a:pPr>
            <a:r>
              <a:rPr sz="1800" lang="en-US">
                <a:solidFill>
                  <a:srgbClr val="000000"/>
                </a:solidFill>
              </a:rPr>
              <a:t>But this produces an array of every single line and then takes the first 5, whereas:</a:t>
            </a:r>
          </a:p>
          <a:p>
            <a:pPr algn="l" rtl="0" lvl="0">
              <a:buNone/>
            </a:pPr>
            <a:r>
              <a:rPr sz="1800" lang="en-US">
                <a:solidFill>
                  <a:srgbClr val="FF0000"/>
                </a:solidFill>
              </a:rPr>
              <a:t>var firstFiveLines = Lazy(text).split("\n").take(5);</a:t>
            </a:r>
          </a:p>
          <a:p>
            <a:pPr algn="l" rtl="0" lvl="0">
              <a:buNone/>
            </a:pPr>
            <a:r>
              <a:rPr sz="1800" lang="en-US">
                <a:solidFill>
                  <a:schemeClr val="dk1"/>
                </a:solidFill>
              </a:rPr>
              <a:t>produces an array of only the first 5 lines. </a:t>
            </a:r>
          </a:p>
          <a:p>
            <a:pPr algn="l" rtl="0" lvl="0" indent="-381000" marL="457200">
              <a:buClr>
                <a:schemeClr val="dk1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chemeClr val="dk1"/>
                </a:solidFill>
              </a:rPr>
              <a:t>This, in combination with stream.js allows for a lazy implementation of many javascript functions</a:t>
            </a:r>
          </a:p>
          <a:p>
            <a:r>
              <a:t/>
            </a:r>
          </a:p>
        </p:txBody>
      </p:sp>
      <p:sp>
        <p:nvSpPr>
          <p:cNvPr id="161" name="Shape 161"/>
          <p:cNvSpPr/>
          <p:nvPr/>
        </p:nvSpPr>
        <p:spPr>
          <a:xfrm>
            <a:off y="381000" x="306308"/>
            <a:ext cy="304799" cx="8511599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2" name="Shape 162"/>
          <p:cNvSpPr/>
          <p:nvPr/>
        </p:nvSpPr>
        <p:spPr>
          <a:xfrm rot="154261">
            <a:off y="356669" x="305133"/>
            <a:ext cy="48645" cx="8540296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3" name="Shape 163"/>
          <p:cNvSpPr/>
          <p:nvPr/>
        </p:nvSpPr>
        <p:spPr>
          <a:xfrm rot="10800000">
            <a:off y="165140" x="2133688"/>
            <a:ext cy="228600" cx="6684300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4" name="Shape 164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5" name="Shape 165"/>
          <p:cNvSpPr/>
          <p:nvPr/>
        </p:nvSpPr>
        <p:spPr>
          <a:xfrm>
            <a:off y="6558481" x="559804"/>
            <a:ext cy="152399" cx="8282399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6" name="Shape 166"/>
          <p:cNvSpPr/>
          <p:nvPr/>
        </p:nvSpPr>
        <p:spPr>
          <a:xfrm>
            <a:off y="780106" x="8686800"/>
            <a:ext cy="5697000" cx="15540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67" name="Shape 167"/>
          <p:cNvCxnSpPr/>
          <p:nvPr/>
        </p:nvCxnSpPr>
        <p:spPr>
          <a:xfrm>
            <a:off y="1752600" x="720681"/>
            <a:ext cy="0" cx="7813799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y="914400" x="720681"/>
            <a:ext cy="838198" cx="788991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Higher-Order Functions and Closure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y="1981200" x="720681"/>
            <a:ext cy="4343400" cx="773751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>
              <a:buNone/>
            </a:pPr>
            <a:r>
              <a:rPr b="1" sz="2400" lang="en-US">
                <a:solidFill>
                  <a:srgbClr val="000000"/>
                </a:solidFill>
              </a:rPr>
              <a:t>Definitions</a:t>
            </a:r>
          </a:p>
          <a:p>
            <a:pPr algn="l" rtl="0" lvl="0">
              <a:buNone/>
            </a:pPr>
            <a:r>
              <a:rPr b="1" sz="2400" lang="en-US">
                <a:solidFill>
                  <a:srgbClr val="000000"/>
                </a:solidFill>
              </a:rPr>
              <a:t>Closure: </a:t>
            </a:r>
            <a:r>
              <a:rPr sz="2400" lang="en-US">
                <a:solidFill>
                  <a:srgbClr val="000000"/>
                </a:solidFill>
              </a:rPr>
              <a:t>A function combined with a table (referencing environment) storing all the function’s free variables</a:t>
            </a:r>
          </a:p>
          <a:p>
            <a:pPr algn="l" rtl="0" lvl="0">
              <a:buNone/>
            </a:pPr>
            <a:r>
              <a:rPr b="1" sz="2400" lang="en-US">
                <a:solidFill>
                  <a:srgbClr val="000000"/>
                </a:solidFill>
              </a:rPr>
              <a:t>Free Variable: </a:t>
            </a:r>
            <a:r>
              <a:rPr sz="2400" lang="en-US">
                <a:solidFill>
                  <a:srgbClr val="000000"/>
                </a:solidFill>
              </a:rPr>
              <a:t>A variable used inside a function in which it is not declared</a:t>
            </a:r>
          </a:p>
          <a:p>
            <a:r>
              <a:t/>
            </a:r>
          </a:p>
          <a:p>
            <a:pPr algn="l" rtl="0" lvl="0" indent="-3810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2400" lang="en-US">
                <a:solidFill>
                  <a:srgbClr val="000000"/>
                </a:solidFill>
              </a:rPr>
              <a:t>Closures allow a function to access free variables even when it is invoked outside of the variable’s scope</a:t>
            </a:r>
          </a:p>
          <a:p>
            <a:r>
              <a:t/>
            </a:r>
          </a:p>
        </p:txBody>
      </p:sp>
      <p:sp>
        <p:nvSpPr>
          <p:cNvPr id="174" name="Shape 174"/>
          <p:cNvSpPr/>
          <p:nvPr/>
        </p:nvSpPr>
        <p:spPr>
          <a:xfrm>
            <a:off y="381000" x="306308"/>
            <a:ext cy="304799" cx="8511681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5" name="Shape 175"/>
          <p:cNvSpPr/>
          <p:nvPr/>
        </p:nvSpPr>
        <p:spPr>
          <a:xfrm rot="154305">
            <a:off y="356720" x="305091"/>
            <a:ext cy="48556" cx="8540252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6" name="Shape 176"/>
          <p:cNvSpPr/>
          <p:nvPr/>
        </p:nvSpPr>
        <p:spPr>
          <a:xfrm rot="10800000">
            <a:off y="165140" x="2133600"/>
            <a:ext cy="228600" cx="6684388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7" name="Shape 177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8" name="Shape 178"/>
          <p:cNvSpPr/>
          <p:nvPr/>
        </p:nvSpPr>
        <p:spPr>
          <a:xfrm>
            <a:off y="6558481" x="559804"/>
            <a:ext cy="152399" cx="828233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9" name="Shape 179"/>
          <p:cNvSpPr/>
          <p:nvPr/>
        </p:nvSpPr>
        <p:spPr>
          <a:xfrm>
            <a:off y="780106" x="8686800"/>
            <a:ext cy="5696892" cx="155333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80" name="Shape 180"/>
          <p:cNvCxnSpPr/>
          <p:nvPr/>
        </p:nvCxnSpPr>
        <p:spPr>
          <a:xfrm>
            <a:off y="1752600" x="720681"/>
            <a:ext cy="0" cx="7813718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9F8F5"/>
        </a:solidFill>
      </p:bgPr>
    </p:bg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y="914400" x="720681"/>
            <a:ext cy="838199" cx="7890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Higher-Order Functions and Closure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y="1752587" x="704956"/>
            <a:ext cy="4343400" cx="7737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>
              <a:buNone/>
            </a:pPr>
            <a:r>
              <a:rPr b="1" sz="3000" lang="en-US">
                <a:solidFill>
                  <a:srgbClr val="000000"/>
                </a:solidFill>
              </a:rPr>
              <a:t>How JavaScript implements closure</a:t>
            </a:r>
          </a:p>
          <a:p>
            <a:pPr algn="l" rtl="0" lvl="0" indent="-3429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rgbClr val="000000"/>
                </a:solidFill>
              </a:rPr>
              <a:t>Every time a function is executed a scope object is created to hold the local variables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sz="1000" lang="en-US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parentFunction(string) {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sz="1000" lang="en-US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sz="1000" lang="en-US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sz="1000" lang="en-US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innerFunction() {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alert (name); </a:t>
            </a:r>
            <a:r>
              <a:rPr sz="1000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innerFunction();    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sz="1000" lang="en-US">
                <a:solidFill>
                  <a:srgbClr val="4169E1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myFunc = parentFunction(</a:t>
            </a:r>
            <a:r>
              <a:rPr sz="1000" lang="en-US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"CSC 330"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b="1" sz="1000" lang="en-US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myFunc2 = parentFunction(</a:t>
            </a:r>
            <a:r>
              <a:rPr sz="1000" lang="en-US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"CSC 100"</a:t>
            </a: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myFunc();	</a:t>
            </a:r>
            <a:r>
              <a:rPr sz="1000" lang="en-U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//alerts(“CSC 330”)</a:t>
            </a:r>
          </a:p>
          <a:p>
            <a:pPr algn="l" rtl="0" lvl="0">
              <a:spcBef>
                <a:spcPts val="0"/>
              </a:spcBef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myFunc2();	</a:t>
            </a:r>
            <a:r>
              <a:rPr sz="1000" lang="en-US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//alerts(“CSC 100”)</a:t>
            </a:r>
          </a:p>
          <a:p>
            <a:pPr algn="l" rtl="0" lvl="0" indent="-342900" marL="457200">
              <a:buClr>
                <a:srgbClr val="000000"/>
              </a:buClr>
              <a:buSzPct val="100000"/>
              <a:buFont typeface="Calibri"/>
              <a:buChar char="➔"/>
            </a:pPr>
            <a:r>
              <a:rPr sz="1800" lang="en-US">
                <a:solidFill>
                  <a:srgbClr val="000000"/>
                </a:solidFill>
              </a:rPr>
              <a:t>When the innerFunction is executed via myFunc/myFunc2 it access the scope object that is created upon the execution of its parent function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87" name="Shape 187"/>
          <p:cNvSpPr/>
          <p:nvPr/>
        </p:nvSpPr>
        <p:spPr>
          <a:xfrm>
            <a:off y="381000" x="306308"/>
            <a:ext cy="304799" cx="8511599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8" name="Shape 188"/>
          <p:cNvSpPr/>
          <p:nvPr/>
        </p:nvSpPr>
        <p:spPr>
          <a:xfrm rot="154261">
            <a:off y="356669" x="305133"/>
            <a:ext cy="48645" cx="8540296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9" name="Shape 189"/>
          <p:cNvSpPr/>
          <p:nvPr/>
        </p:nvSpPr>
        <p:spPr>
          <a:xfrm rot="10800000">
            <a:off y="165140" x="2133688"/>
            <a:ext cy="228600" cx="6684300"/>
          </a:xfrm>
          <a:prstGeom prst="triangle">
            <a:avLst>
              <a:gd fmla="val 0" name="adj"/>
            </a:avLst>
          </a:prstGeom>
          <a:solidFill>
            <a:srgbClr val="DDD9C3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0" name="Shape 190"/>
          <p:cNvSpPr/>
          <p:nvPr/>
        </p:nvSpPr>
        <p:spPr>
          <a:xfrm>
            <a:off y="780106" x="308303"/>
            <a:ext cy="5943599" cx="152399"/>
          </a:xfrm>
          <a:prstGeom prst="rect">
            <a:avLst/>
          </a:prstGeom>
          <a:solidFill>
            <a:srgbClr val="632423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1" name="Shape 191"/>
          <p:cNvSpPr/>
          <p:nvPr/>
        </p:nvSpPr>
        <p:spPr>
          <a:xfrm>
            <a:off y="6558481" x="559804"/>
            <a:ext cy="152399" cx="8282399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63242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2" name="Shape 192"/>
          <p:cNvSpPr/>
          <p:nvPr/>
        </p:nvSpPr>
        <p:spPr>
          <a:xfrm>
            <a:off y="780106" x="8686800"/>
            <a:ext cy="5697000" cx="155400"/>
          </a:xfrm>
          <a:prstGeom prst="rect">
            <a:avLst/>
          </a:prstGeom>
          <a:solidFill>
            <a:srgbClr val="C4BD97"/>
          </a:solidFill>
          <a:ln w="9525" cap="flat">
            <a:solidFill>
              <a:srgbClr val="93895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3" name="Shape 193"/>
          <p:cNvCxnSpPr/>
          <p:nvPr/>
        </p:nvCxnSpPr>
        <p:spPr>
          <a:xfrm>
            <a:off y="1752600" x="720681"/>
            <a:ext cy="0" cx="7813799"/>
          </a:xfrm>
          <a:prstGeom prst="straightConnector1">
            <a:avLst/>
          </a:prstGeom>
          <a:noFill/>
          <a:ln w="25400" cap="flat">
            <a:solidFill>
              <a:srgbClr val="F9F8F5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