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88"/>
  </p:notesMasterIdLst>
  <p:sldIdLst>
    <p:sldId id="256" r:id="rId2"/>
    <p:sldId id="340" r:id="rId3"/>
    <p:sldId id="279" r:id="rId4"/>
    <p:sldId id="310" r:id="rId5"/>
    <p:sldId id="280" r:id="rId6"/>
    <p:sldId id="257" r:id="rId7"/>
    <p:sldId id="343" r:id="rId8"/>
    <p:sldId id="261" r:id="rId9"/>
    <p:sldId id="362" r:id="rId10"/>
    <p:sldId id="360" r:id="rId11"/>
    <p:sldId id="361" r:id="rId12"/>
    <p:sldId id="354" r:id="rId13"/>
    <p:sldId id="363" r:id="rId14"/>
    <p:sldId id="355" r:id="rId15"/>
    <p:sldId id="345" r:id="rId16"/>
    <p:sldId id="346" r:id="rId17"/>
    <p:sldId id="344" r:id="rId18"/>
    <p:sldId id="364" r:id="rId19"/>
    <p:sldId id="357" r:id="rId20"/>
    <p:sldId id="358" r:id="rId21"/>
    <p:sldId id="359" r:id="rId22"/>
    <p:sldId id="282" r:id="rId23"/>
    <p:sldId id="286" r:id="rId24"/>
    <p:sldId id="264" r:id="rId25"/>
    <p:sldId id="289" r:id="rId26"/>
    <p:sldId id="281" r:id="rId27"/>
    <p:sldId id="283" r:id="rId28"/>
    <p:sldId id="285" r:id="rId29"/>
    <p:sldId id="365" r:id="rId30"/>
    <p:sldId id="288" r:id="rId31"/>
    <p:sldId id="265" r:id="rId32"/>
    <p:sldId id="291" r:id="rId33"/>
    <p:sldId id="292" r:id="rId34"/>
    <p:sldId id="267" r:id="rId35"/>
    <p:sldId id="293" r:id="rId36"/>
    <p:sldId id="266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7" r:id="rId50"/>
    <p:sldId id="306" r:id="rId51"/>
    <p:sldId id="309" r:id="rId52"/>
    <p:sldId id="311" r:id="rId53"/>
    <p:sldId id="313" r:id="rId54"/>
    <p:sldId id="312" r:id="rId55"/>
    <p:sldId id="314" r:id="rId56"/>
    <p:sldId id="316" r:id="rId57"/>
    <p:sldId id="317" r:id="rId58"/>
    <p:sldId id="320" r:id="rId59"/>
    <p:sldId id="318" r:id="rId60"/>
    <p:sldId id="319" r:id="rId61"/>
    <p:sldId id="322" r:id="rId62"/>
    <p:sldId id="271" r:id="rId63"/>
    <p:sldId id="323" r:id="rId64"/>
    <p:sldId id="324" r:id="rId65"/>
    <p:sldId id="331" r:id="rId66"/>
    <p:sldId id="273" r:id="rId67"/>
    <p:sldId id="356" r:id="rId68"/>
    <p:sldId id="263" r:id="rId69"/>
    <p:sldId id="278" r:id="rId70"/>
    <p:sldId id="325" r:id="rId71"/>
    <p:sldId id="329" r:id="rId72"/>
    <p:sldId id="328" r:id="rId73"/>
    <p:sldId id="330" r:id="rId74"/>
    <p:sldId id="276" r:id="rId75"/>
    <p:sldId id="333" r:id="rId76"/>
    <p:sldId id="335" r:id="rId77"/>
    <p:sldId id="336" r:id="rId78"/>
    <p:sldId id="347" r:id="rId79"/>
    <p:sldId id="348" r:id="rId80"/>
    <p:sldId id="349" r:id="rId81"/>
    <p:sldId id="337" r:id="rId82"/>
    <p:sldId id="350" r:id="rId83"/>
    <p:sldId id="351" r:id="rId84"/>
    <p:sldId id="339" r:id="rId85"/>
    <p:sldId id="353" r:id="rId86"/>
    <p:sldId id="352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6303" autoAdjust="0"/>
  </p:normalViewPr>
  <p:slideViewPr>
    <p:cSldViewPr snapToGrid="0">
      <p:cViewPr varScale="1">
        <p:scale>
          <a:sx n="68" d="100"/>
          <a:sy n="68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hristensen" userId="16d2b8420018d947" providerId="LiveId" clId="{AEC2DB9B-0AF3-435F-A2E1-69EAD2707B6D}"/>
    <pc:docChg chg="delSld">
      <pc:chgData name="Matthew Christensen" userId="16d2b8420018d947" providerId="LiveId" clId="{AEC2DB9B-0AF3-435F-A2E1-69EAD2707B6D}" dt="2020-02-19T12:02:01.189" v="0" actId="47"/>
      <pc:docMkLst>
        <pc:docMk/>
      </pc:docMkLst>
      <pc:sldChg chg="del">
        <pc:chgData name="Matthew Christensen" userId="16d2b8420018d947" providerId="LiveId" clId="{AEC2DB9B-0AF3-435F-A2E1-69EAD2707B6D}" dt="2020-02-19T12:02:01.189" v="0" actId="47"/>
        <pc:sldMkLst>
          <pc:docMk/>
          <pc:sldMk cId="577728827" sldId="3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345FB-E7DC-43EB-A39B-A2F4638547F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37F77-F09C-40C4-AE3C-F79FDCC9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1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levision_Interface_Adaptor#cite_note-Memprices-4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Television_Interface_Adaptor#cite_note-antic-2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nsie/dasm/blob/master/machines/atari2600/vcs.h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01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2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256 rooms. Each byte represents the stuff in the room. 1/16</a:t>
            </a:r>
            <a:r>
              <a:rPr lang="en-US" baseline="30000" dirty="0"/>
              <a:t>th</a:t>
            </a:r>
            <a:r>
              <a:rPr lang="en-US" dirty="0"/>
              <a:t> of whole cart! Found an interesting formula that generated playable games.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99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6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just too restrictive. You have to shape your ideas </a:t>
            </a:r>
            <a:r>
              <a:rPr lang="en-US" dirty="0" err="1"/>
              <a:t>ot</a:t>
            </a:r>
            <a:r>
              <a:rPr lang="en-US" dirty="0"/>
              <a:t> the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25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7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1 100, 2 tens, 8  ones</a:t>
            </a:r>
          </a:p>
          <a:p>
            <a:r>
              <a:rPr lang="en-US" dirty="0"/>
              <a:t>8 sixteens, one 1</a:t>
            </a:r>
          </a:p>
          <a:p>
            <a:r>
              <a:rPr lang="en-US" dirty="0"/>
              <a:t>1 128, 1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40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assembly (maps right to machine language)</a:t>
            </a:r>
          </a:p>
          <a:p>
            <a:r>
              <a:rPr lang="en-US" dirty="0"/>
              <a:t>Explain HEX</a:t>
            </a:r>
          </a:p>
          <a:p>
            <a:r>
              <a:rPr lang="en-US" dirty="0"/>
              <a:t>Explain memory and registers</a:t>
            </a:r>
          </a:p>
          <a:p>
            <a:pPr lvl="1"/>
            <a:r>
              <a:rPr lang="en-US" dirty="0"/>
              <a:t>Note that some actually hook through to other things, like the TIA chip</a:t>
            </a:r>
          </a:p>
          <a:p>
            <a:r>
              <a:rPr lang="en-US" dirty="0"/>
              <a:t>Intro to TIA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 of thousands of dollars per megabyte.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[4]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typical 320 by 200 pixel display with even a single bit per pixel would require 8000 bytes of memory to store the framebuffer.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[2]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9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survey course</a:t>
            </a:r>
          </a:p>
          <a:p>
            <a:r>
              <a:rPr lang="en-US" dirty="0"/>
              <a:t>I will always err on the simpler/more obvious way of doing things</a:t>
            </a:r>
          </a:p>
          <a:p>
            <a:r>
              <a:rPr lang="en-US" dirty="0"/>
              <a:t>Note “real” 2600 dev involves a lot of optimization and doing things the clever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39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COLUBK 09</a:t>
            </a:r>
          </a:p>
          <a:p>
            <a:r>
              <a:rPr lang="en-US" dirty="0">
                <a:hlinkClick r:id="rId3"/>
              </a:rPr>
              <a:t>https://github.com/munsie/dasm/blob/master/machines/atari2600/vcs.h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59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Accumulator special register on chip</a:t>
            </a:r>
          </a:p>
          <a:p>
            <a:r>
              <a:rPr lang="en-US" dirty="0"/>
              <a:t>Assembly uses these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goes through registers</a:t>
            </a:r>
          </a:p>
          <a:p>
            <a:r>
              <a:rPr lang="en-US" dirty="0"/>
              <a:t>Assembly maps directly to machine code, which the chip can then interpret directly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9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have access to the A, X and Y registers</a:t>
            </a:r>
          </a:p>
          <a:p>
            <a:r>
              <a:rPr lang="en-US" dirty="0"/>
              <a:t>- DEX decrements the X register.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have access to the A, X and Y registers</a:t>
            </a:r>
          </a:p>
          <a:p>
            <a:r>
              <a:rPr lang="en-US" dirty="0"/>
              <a:t>- DEX decrements the X register.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“Racing the beam”</a:t>
            </a:r>
          </a:p>
          <a:p>
            <a:r>
              <a:rPr lang="en-US" dirty="0"/>
              <a:t>NTSC Screen model</a:t>
            </a:r>
          </a:p>
          <a:p>
            <a:r>
              <a:rPr lang="en-US" dirty="0"/>
              <a:t>WSYNC – sets timer to wait until next horizontal blank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0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_36_ lines when total </a:t>
            </a:r>
            <a:r>
              <a:rPr lang="en-US" dirty="0" err="1"/>
              <a:t>vsync</a:t>
            </a:r>
            <a:r>
              <a:rPr lang="en-US" dirty="0"/>
              <a:t> is 37</a:t>
            </a:r>
          </a:p>
          <a:p>
            <a:r>
              <a:rPr lang="en-US" dirty="0"/>
              <a:t>VSYNC is used for game logic, positioning,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95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Now lines are being drawn, based on settings in TIA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8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 </a:t>
            </a:r>
            <a:r>
              <a:rPr lang="en-US" dirty="0" err="1"/>
              <a:t>overscan</a:t>
            </a:r>
            <a:r>
              <a:rPr lang="en-US" dirty="0"/>
              <a:t> area</a:t>
            </a:r>
          </a:p>
          <a:p>
            <a:pPr marL="171450" indent="-171450">
              <a:buFontTx/>
              <a:buChar char="-"/>
            </a:pPr>
            <a:r>
              <a:rPr lang="en-US" dirty="0"/>
              <a:t>Turn off beam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use this time for more logic if wanted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17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Ask for explanation of what’s going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ATARI VCS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“Video Computer System”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first! Predicated by Magnavox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Odyssee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Fairchild channel F, and Pong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6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Ask for explanation of what’s going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8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Variables are just memory locations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128 bytes of ram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And remember a byte is only 255 variables! Enough for a standard ascii character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We declare two bytes. Can also declare words and blocks of memory (ds)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Assembler declares where – but the $80 means they’ll beat locations $80 and $81. $80 is where ram starts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97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TAY – Transfer A to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69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logic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decrement Y once per main loop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it hits 0, decrement background color AND reset the counter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Note that in assembly you can only check equal to 0. So it’s slightly easier/faster to count down than up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 result is color shifts every N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57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combat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46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to run – what happens? Looks just like a background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05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to run – what happens?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31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have top and bottom bars</a:t>
            </a:r>
          </a:p>
          <a:p>
            <a:r>
              <a:rPr lang="en-US" dirty="0"/>
              <a:t>Question for audience – we don’t clear the playfield again. Why don’t we see blue wrapping around  </a:t>
            </a:r>
          </a:p>
          <a:p>
            <a:r>
              <a:rPr lang="en-US" dirty="0"/>
              <a:t>- Comment out </a:t>
            </a:r>
            <a:r>
              <a:rPr lang="en-US" dirty="0" err="1"/>
              <a:t>vblanks</a:t>
            </a:r>
            <a:r>
              <a:rPr lang="en-US" dirty="0"/>
              <a:t> to see (answer is VBLANK)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0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am using HEX not DEC (will make more sense later)</a:t>
            </a:r>
          </a:p>
          <a:p>
            <a:r>
              <a:rPr lang="en-US" dirty="0"/>
              <a:t>What do you see?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521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what happens?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$840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02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4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  <a:p>
            <a:r>
              <a:rPr lang="en-US" dirty="0"/>
              <a:t>Sprites stay “on” until turned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630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number between 1 and 13. What happens?</a:t>
            </a:r>
          </a:p>
          <a:p>
            <a:r>
              <a:rPr lang="en-US" dirty="0"/>
              <a:t>Sprite location is set to position of _beam_ when RESP0/RESP1 strobed</a:t>
            </a:r>
          </a:p>
          <a:p>
            <a:r>
              <a:rPr lang="en-US" dirty="0"/>
              <a:t>This only allows for a coarse position. Better positioning is possible but out of scope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0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29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indexing</a:t>
            </a:r>
          </a:p>
          <a:p>
            <a:r>
              <a:rPr lang="en-US" dirty="0"/>
              <a:t>Note why I have the “0” spacer at the bottom</a:t>
            </a:r>
          </a:p>
          <a:p>
            <a:r>
              <a:rPr lang="en-US" dirty="0"/>
              <a:t>Note difficulty with colors</a:t>
            </a:r>
          </a:p>
          <a:p>
            <a:r>
              <a:rPr lang="en-US" dirty="0"/>
              <a:t>Each sprite is only 8 bits wide! Limits what you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66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74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15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value here. What happens?</a:t>
            </a:r>
          </a:p>
          <a:p>
            <a:r>
              <a:rPr lang="en-US" dirty="0"/>
              <a:t>Walk through how we changed the code to be variable, instead of fixed # of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58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Joysticks Up/Down/Left/Right stored in an address SWCHA</a:t>
            </a:r>
          </a:p>
          <a:p>
            <a:pPr marL="171450" indent="-171450">
              <a:buFontTx/>
              <a:buChar char="-"/>
            </a:pPr>
            <a:r>
              <a:rPr lang="en-US" dirty="0"/>
              <a:t>Bit tests that any of bits in the “mask” are set. If so, Z is 1. else Z is 0.  BNE = branch not equal = Z=0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</a:t>
            </a:r>
            <a:r>
              <a:rPr lang="en-US"/>
              <a:t>happens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01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 is actually a subtract!</a:t>
            </a:r>
          </a:p>
          <a:p>
            <a:r>
              <a:rPr lang="en-US" dirty="0" err="1"/>
              <a:t>Beq</a:t>
            </a:r>
            <a:r>
              <a:rPr lang="en-US" dirty="0"/>
              <a:t> = branch if equal</a:t>
            </a:r>
          </a:p>
          <a:p>
            <a:r>
              <a:rPr lang="en-US" dirty="0" err="1"/>
              <a:t>Bne</a:t>
            </a:r>
            <a:r>
              <a:rPr lang="en-US" dirty="0"/>
              <a:t> = branch it not equal</a:t>
            </a:r>
          </a:p>
          <a:p>
            <a:r>
              <a:rPr lang="en-US" dirty="0"/>
              <a:t>Bcc = branch if &lt;</a:t>
            </a:r>
          </a:p>
          <a:p>
            <a:r>
              <a:rPr lang="en-US" dirty="0" err="1"/>
              <a:t>Bcs</a:t>
            </a:r>
            <a:r>
              <a:rPr lang="en-US" dirty="0"/>
              <a:t> = branch if &gt;= </a:t>
            </a:r>
          </a:p>
          <a:p>
            <a:endParaRPr lang="en-US" dirty="0"/>
          </a:p>
          <a:p>
            <a:r>
              <a:rPr lang="en-US" dirty="0"/>
              <a:t>Why not using actual collisions? Remember how we drew the lines. Will overflow before we get there!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6502 with smaller package so smaller address space, cheaper</a:t>
            </a:r>
          </a:p>
          <a:p>
            <a:r>
              <a:rPr lang="en-US" dirty="0"/>
              <a:t>Cart interface even smaller, so total of 4096 bytes of ROM</a:t>
            </a:r>
          </a:p>
          <a:p>
            <a:r>
              <a:rPr lang="en-US" dirty="0"/>
              <a:t>Combat only 2KB</a:t>
            </a:r>
            <a:br>
              <a:rPr lang="en-US" dirty="0"/>
            </a:br>
            <a:r>
              <a:rPr lang="en-US" dirty="0"/>
              <a:t>Atari/Apple I/II/C64/NES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Television Interface Adaptor – screen, sound, controller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PIA – RAM/timer/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46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00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0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77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79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9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37F77-F09C-40C4-AE3C-F79FDCC9A5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0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6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3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51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59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81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18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2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0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6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4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7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8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6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osepod/atari2600_workshop/tree/master/exercises" TargetMode="External"/><Relationship Id="rId2" Type="http://schemas.openxmlformats.org/officeDocument/2006/relationships/hyperlink" Target="http://8bitworkshop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ndomterrain.com/atari-2600-memories-tia-color-charts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lienbill.com/2600/playerpalnext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Nick-Montfort/e/B001HMLMT8/ref=dp_byline_cont_book_1" TargetMode="External"/><Relationship Id="rId7" Type="http://schemas.openxmlformats.org/officeDocument/2006/relationships/hyperlink" Target="https://alienbill.com/2600/playerpalnext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randomterrain.com/atari-2600-memories-tia-color-charts.html" TargetMode="External"/><Relationship Id="rId5" Type="http://schemas.openxmlformats.org/officeDocument/2006/relationships/hyperlink" Target="http://www.obelisk.me.uk/6502/reference.html" TargetMode="External"/><Relationship Id="rId4" Type="http://schemas.openxmlformats.org/officeDocument/2006/relationships/hyperlink" Target="https://atarihq.com/danb/files/stella.pdf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0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2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0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28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DA745-C9B2-4F27-BE14-2186D2886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005" y="1286099"/>
            <a:ext cx="4141477" cy="5171796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1A9B7A4E-F984-4635-BD8F-B9EDCD132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180" y="285695"/>
            <a:ext cx="4141477" cy="8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1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2056-6A51-4E5A-AEA6-1FD8586C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-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F77A9-099F-4A80-9136-6CB7C98A4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"Learn the basics of writing games on the Atari 2600 in 6502 assembly. This will be participatory, so bring a laptop if you'd like to code along! No software needed other than a web browser."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1E58C-31B6-4202-934B-0366FEEAF1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"Learn the basics of writing games on the Atari 2600 in 6502 assembly. This will be participatory, so bring a laptop if you'd </a:t>
            </a:r>
            <a:r>
              <a:rPr lang="en-US" dirty="0" err="1"/>
              <a:t>lik</a:t>
            </a:r>
            <a:r>
              <a:rPr lang="en-US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3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B79301-C575-4A2D-9F16-904DE9A1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- framebuffer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3B560-CB85-48C7-8947-1002C166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2" y="2354392"/>
            <a:ext cx="3327975" cy="33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7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A291-DF71-4A2B-9B9D-F1ABA8EB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restricted?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642B-3B4D-4D39-9D0F-8B921F94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make as inexpensive as possible</a:t>
            </a:r>
          </a:p>
          <a:p>
            <a:r>
              <a:rPr lang="en-US" dirty="0"/>
              <a:t>8K of ram $125</a:t>
            </a:r>
          </a:p>
          <a:p>
            <a:r>
              <a:rPr lang="en-US" dirty="0"/>
              <a:t>6507 vs 6502 - $12 vs $25</a:t>
            </a:r>
          </a:p>
          <a:p>
            <a:pPr lvl="1"/>
            <a:r>
              <a:rPr lang="en-US" dirty="0"/>
              <a:t>At cost of only 8k addressable</a:t>
            </a:r>
          </a:p>
          <a:p>
            <a:r>
              <a:rPr lang="en-US" dirty="0"/>
              <a:t>An base Apple II cost $1298 (aka $5,500 now!)</a:t>
            </a:r>
          </a:p>
        </p:txBody>
      </p:sp>
    </p:spTree>
    <p:extLst>
      <p:ext uri="{BB962C8B-B14F-4D97-AF65-F5344CB8AC3E}">
        <p14:creationId xmlns:p14="http://schemas.microsoft.com/office/powerpoint/2010/main" val="190599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811C0E-59A4-450E-A5B1-35B063E8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AD6A0-5A29-4446-8934-5954DB4BA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3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CE6A-BCFB-4478-BEFF-8ABF63E4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combat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B0103E6C-B3B2-48A4-94CB-0A06ED437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6225" y="2249488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74222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238A-AD6E-4322-9A63-FCAFB6D5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battlezone</a:t>
            </a:r>
            <a:endParaRPr lang="en-US" dirty="0"/>
          </a:p>
        </p:txBody>
      </p:sp>
      <p:pic>
        <p:nvPicPr>
          <p:cNvPr id="5" name="Content Placeholder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A5264705-8DE9-4E89-9363-D5D46D4F3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2945" y="2182581"/>
            <a:ext cx="6722933" cy="4422430"/>
          </a:xfrm>
        </p:spPr>
      </p:pic>
    </p:spTree>
    <p:extLst>
      <p:ext uri="{BB962C8B-B14F-4D97-AF65-F5344CB8AC3E}">
        <p14:creationId xmlns:p14="http://schemas.microsoft.com/office/powerpoint/2010/main" val="160210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D0B0-2248-47E7-BA1D-BAD42AE5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A5CFF-8E62-40E5-B653-5311339ED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3662" y="1825741"/>
            <a:ext cx="6068825" cy="4508697"/>
          </a:xfrm>
        </p:spPr>
      </p:pic>
    </p:spTree>
    <p:extLst>
      <p:ext uri="{BB962C8B-B14F-4D97-AF65-F5344CB8AC3E}">
        <p14:creationId xmlns:p14="http://schemas.microsoft.com/office/powerpoint/2010/main" val="316308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B752-9DE7-489F-9DCC-24BED397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F837304-B7F4-46A5-B8A2-9BC87FB5E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8399" y="1807548"/>
            <a:ext cx="6352439" cy="4431934"/>
          </a:xfrm>
        </p:spPr>
      </p:pic>
    </p:spTree>
    <p:extLst>
      <p:ext uri="{BB962C8B-B14F-4D97-AF65-F5344CB8AC3E}">
        <p14:creationId xmlns:p14="http://schemas.microsoft.com/office/powerpoint/2010/main" val="196335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E591D8-3A1F-4458-9A5D-F89C7764C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890" y="561575"/>
            <a:ext cx="623021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2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B8EE-3E29-472C-ACAA-AC9172FD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B478B-8EC8-4681-8CD8-D8D17E5B1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65FF-CBE0-4649-AC30-E7DEC170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E1C4-00BD-4A14-8776-E2CC98D8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Christensen</a:t>
            </a:r>
          </a:p>
          <a:p>
            <a:r>
              <a:rPr lang="en-US" dirty="0"/>
              <a:t>Software dev manager for a job</a:t>
            </a:r>
          </a:p>
          <a:p>
            <a:r>
              <a:rPr lang="en-US" dirty="0"/>
              <a:t>Game programming as a hobby</a:t>
            </a:r>
          </a:p>
          <a:p>
            <a:r>
              <a:rPr lang="en-US" dirty="0"/>
              <a:t>Fell down an 8-bit computing/console rathole</a:t>
            </a:r>
          </a:p>
          <a:p>
            <a:r>
              <a:rPr lang="en-US" dirty="0"/>
              <a:t>Not an expert!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8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F77C-538E-4206-9FF7-71223E75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reasons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115A9E-55B2-4F4B-AFF0-40E72BEC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game idea</a:t>
            </a:r>
          </a:p>
          <a:p>
            <a:r>
              <a:rPr lang="en-US" dirty="0"/>
              <a:t>I want to be rich</a:t>
            </a:r>
          </a:p>
          <a:p>
            <a:r>
              <a:rPr lang="en-US" dirty="0"/>
              <a:t>I want to be famous</a:t>
            </a:r>
          </a:p>
        </p:txBody>
      </p:sp>
    </p:spTree>
    <p:extLst>
      <p:ext uri="{BB962C8B-B14F-4D97-AF65-F5344CB8AC3E}">
        <p14:creationId xmlns:p14="http://schemas.microsoft.com/office/powerpoint/2010/main" val="165832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4B6F-53B7-4286-9092-34B40379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12EB-4693-42ED-AF2B-8D6F1431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Game preservation/archeology</a:t>
            </a:r>
          </a:p>
          <a:p>
            <a:r>
              <a:rPr lang="en-US" dirty="0"/>
              <a:t>Technical challenge</a:t>
            </a:r>
          </a:p>
          <a:p>
            <a:r>
              <a:rPr lang="en-US" dirty="0"/>
              <a:t>Game design challenge</a:t>
            </a:r>
          </a:p>
          <a:p>
            <a:r>
              <a:rPr lang="en-US" dirty="0"/>
              <a:t>Joy of constraints</a:t>
            </a:r>
          </a:p>
          <a:p>
            <a:r>
              <a:rPr lang="en-US" dirty="0"/>
              <a:t>Can understand the entire stack</a:t>
            </a:r>
          </a:p>
          <a:p>
            <a:r>
              <a:rPr lang="en-US" dirty="0"/>
              <a:t>Develop without obsessing about monetization</a:t>
            </a:r>
          </a:p>
          <a:p>
            <a:r>
              <a:rPr lang="en-US" dirty="0"/>
              <a:t>80’s nostalgia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9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6052-5ED2-409E-83B7-5E21C628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6950-6781-4907-8B7C-5E728464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http://8bitworkshop.com/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https://github.com/moosepod/atari2600_workshop/tree/master/exercises</a:t>
            </a:r>
            <a:endParaRPr lang="en-US" dirty="0"/>
          </a:p>
          <a:p>
            <a:r>
              <a:rPr lang="en-US" dirty="0"/>
              <a:t>https://git.io/fjGlf</a:t>
            </a:r>
          </a:p>
        </p:txBody>
      </p:sp>
    </p:spTree>
    <p:extLst>
      <p:ext uri="{BB962C8B-B14F-4D97-AF65-F5344CB8AC3E}">
        <p14:creationId xmlns:p14="http://schemas.microsoft.com/office/powerpoint/2010/main" val="3821289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Bills blue background</a:t>
            </a:r>
          </a:p>
        </p:txBody>
      </p:sp>
    </p:spTree>
    <p:extLst>
      <p:ext uri="{BB962C8B-B14F-4D97-AF65-F5344CB8AC3E}">
        <p14:creationId xmlns:p14="http://schemas.microsoft.com/office/powerpoint/2010/main" val="63675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1C85-60E3-45BB-8ED4-03474E6B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0: background color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68801-DDC3-4437-8F9F-15998E8C6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E89F-F399-46EB-9475-7A9CC7AA8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up 8bitworkshop.com</a:t>
            </a:r>
          </a:p>
          <a:p>
            <a:r>
              <a:rPr lang="en-US" dirty="0"/>
              <a:t>Platform-&gt;Game Consoles-&gt;Atari 2600</a:t>
            </a:r>
          </a:p>
          <a:p>
            <a:r>
              <a:rPr lang="en-US" dirty="0"/>
              <a:t>New Project, name atariworkshop.asm</a:t>
            </a:r>
          </a:p>
          <a:p>
            <a:r>
              <a:rPr lang="en-US" dirty="0"/>
              <a:t>Copy code from exercise0.asm</a:t>
            </a:r>
          </a:p>
          <a:p>
            <a:r>
              <a:rPr lang="en-US" dirty="0"/>
              <a:t>Should see black screen</a:t>
            </a:r>
          </a:p>
          <a:p>
            <a:r>
              <a:rPr lang="en-US" dirty="0"/>
              <a:t>What happens when you change number?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03F92-5809-4F1B-A8C1-D6B663DB3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6F6DE-2338-4A05-8225-1FAF1F8E01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E1C70-0D8D-48FB-8D8C-7D55D9B6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509145"/>
            <a:ext cx="4878719" cy="15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23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827-61D4-46B3-AA3E-A7EE4C15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0: binary, hex, and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466F-3D1B-4CA9-9B8E-10BC3AF8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#129</a:t>
            </a:r>
          </a:p>
          <a:p>
            <a:r>
              <a:rPr lang="en-US" dirty="0"/>
              <a:t>#$81</a:t>
            </a:r>
          </a:p>
          <a:p>
            <a:r>
              <a:rPr lang="en-US" dirty="0"/>
              <a:t>10000001</a:t>
            </a:r>
          </a:p>
        </p:txBody>
      </p:sp>
    </p:spTree>
    <p:extLst>
      <p:ext uri="{BB962C8B-B14F-4D97-AF65-F5344CB8AC3E}">
        <p14:creationId xmlns:p14="http://schemas.microsoft.com/office/powerpoint/2010/main" val="2823976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DFC2-9DC4-4B3A-B04E-E8DE8338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0: background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9E74-E8B8-4734-82B5-A2812D02E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Framebuffer too expensive</a:t>
            </a:r>
          </a:p>
          <a:p>
            <a:r>
              <a:rPr lang="en-US" dirty="0"/>
              <a:t>TIA draws based on settings of registers</a:t>
            </a:r>
          </a:p>
        </p:txBody>
      </p:sp>
    </p:spTree>
    <p:extLst>
      <p:ext uri="{BB962C8B-B14F-4D97-AF65-F5344CB8AC3E}">
        <p14:creationId xmlns:p14="http://schemas.microsoft.com/office/powerpoint/2010/main" val="1081510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FC24-1F6D-49DB-A0B2-8BB4818E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0: background color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1638A0-60E0-4AF9-844E-D9F217BCF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627239"/>
              </p:ext>
            </p:extLst>
          </p:nvPr>
        </p:nvGraphicFramePr>
        <p:xfrm>
          <a:off x="1141413" y="2241395"/>
          <a:ext cx="9906000" cy="184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67">
                  <a:extLst>
                    <a:ext uri="{9D8B030D-6E8A-4147-A177-3AD203B41FA5}">
                      <a16:colId xmlns:a16="http://schemas.microsoft.com/office/drawing/2014/main" val="2561528985"/>
                    </a:ext>
                  </a:extLst>
                </a:gridCol>
                <a:gridCol w="8482633">
                  <a:extLst>
                    <a:ext uri="{9D8B030D-6E8A-4147-A177-3AD203B41FA5}">
                      <a16:colId xmlns:a16="http://schemas.microsoft.com/office/drawing/2014/main" val="3475711198"/>
                    </a:ext>
                  </a:extLst>
                </a:gridCol>
              </a:tblGrid>
              <a:tr h="37353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33726"/>
                  </a:ext>
                </a:extLst>
              </a:tr>
              <a:tr h="373538">
                <a:tc>
                  <a:txBody>
                    <a:bodyPr/>
                    <a:lstStyle/>
                    <a:p>
                      <a:r>
                        <a:rPr lang="en-US" dirty="0"/>
                        <a:t>$00-$7F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TIA 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80145"/>
                  </a:ext>
                </a:extLst>
              </a:tr>
              <a:tr h="124513">
                <a:tc>
                  <a:txBody>
                    <a:bodyPr/>
                    <a:lstStyle/>
                    <a:p>
                      <a:r>
                        <a:rPr lang="en-US" dirty="0"/>
                        <a:t>$80-$FF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PIA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41494"/>
                  </a:ext>
                </a:extLst>
              </a:tr>
              <a:tr h="241247">
                <a:tc>
                  <a:txBody>
                    <a:bodyPr/>
                    <a:lstStyle/>
                    <a:p>
                      <a:r>
                        <a:rPr lang="en-US" dirty="0"/>
                        <a:t>$280-$297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PIA PORTS/TIMER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78321"/>
                  </a:ext>
                </a:extLst>
              </a:tr>
              <a:tr h="124513">
                <a:tc>
                  <a:txBody>
                    <a:bodyPr/>
                    <a:lstStyle/>
                    <a:p>
                      <a:r>
                        <a:rPr lang="en-US" dirty="0"/>
                        <a:t>$F000-$FFFF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Cartridge 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54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289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E7EF-BE54-40DF-B5AE-07365DEC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0: background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3324-D72F-44F7-8972-7B6493E4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lda</a:t>
            </a:r>
            <a:r>
              <a:rPr lang="en-US" dirty="0"/>
              <a:t> – “load to accumulator”</a:t>
            </a:r>
          </a:p>
          <a:p>
            <a:r>
              <a:rPr lang="en-US" b="1" dirty="0" err="1"/>
              <a:t>sta</a:t>
            </a:r>
            <a:r>
              <a:rPr lang="en-US" dirty="0"/>
              <a:t> – “store accumulator value”</a:t>
            </a:r>
          </a:p>
        </p:txBody>
      </p:sp>
    </p:spTree>
    <p:extLst>
      <p:ext uri="{BB962C8B-B14F-4D97-AF65-F5344CB8AC3E}">
        <p14:creationId xmlns:p14="http://schemas.microsoft.com/office/powerpoint/2010/main" val="757163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7E2E-3085-46AC-A1AB-A4A06604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0: background color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C01A-B77C-4730-BEDE-569BD40191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X =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CFBBD6-A767-4B54-8610-3B548FAE6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LDA #$0A</a:t>
            </a:r>
          </a:p>
          <a:p>
            <a:r>
              <a:rPr lang="en-US" dirty="0"/>
              <a:t>STA $11</a:t>
            </a:r>
          </a:p>
        </p:txBody>
      </p:sp>
    </p:spTree>
    <p:extLst>
      <p:ext uri="{BB962C8B-B14F-4D97-AF65-F5344CB8AC3E}">
        <p14:creationId xmlns:p14="http://schemas.microsoft.com/office/powerpoint/2010/main" val="360245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9797-B959-443D-9A7E-8B768DE0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33B2-A6D8-489B-BC61-4E25DC70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2600 program than demonstrates</a:t>
            </a:r>
          </a:p>
          <a:p>
            <a:pPr lvl="1"/>
            <a:r>
              <a:rPr lang="en-US" dirty="0"/>
              <a:t>The 8bitworkshop IDE</a:t>
            </a:r>
          </a:p>
          <a:p>
            <a:pPr lvl="1"/>
            <a:r>
              <a:rPr lang="en-US" dirty="0"/>
              <a:t>Assembly language</a:t>
            </a:r>
          </a:p>
          <a:p>
            <a:pPr lvl="1"/>
            <a:r>
              <a:rPr lang="en-US" dirty="0"/>
              <a:t>Drawing background color, playfield, and sprites</a:t>
            </a:r>
          </a:p>
        </p:txBody>
      </p:sp>
    </p:spTree>
    <p:extLst>
      <p:ext uri="{BB962C8B-B14F-4D97-AF65-F5344CB8AC3E}">
        <p14:creationId xmlns:p14="http://schemas.microsoft.com/office/powerpoint/2010/main" val="3410689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CYCLING background color</a:t>
            </a:r>
          </a:p>
        </p:txBody>
      </p:sp>
    </p:spTree>
    <p:extLst>
      <p:ext uri="{BB962C8B-B14F-4D97-AF65-F5344CB8AC3E}">
        <p14:creationId xmlns:p14="http://schemas.microsoft.com/office/powerpoint/2010/main" val="3895435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D228-518B-49D2-97E3-07FD371F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blinking background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651D-54E9-4D4E-BE0F-FC3E880B1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0620" y="2024604"/>
            <a:ext cx="4878391" cy="2717801"/>
          </a:xfrm>
        </p:spPr>
        <p:txBody>
          <a:bodyPr>
            <a:normAutofit/>
          </a:bodyPr>
          <a:lstStyle/>
          <a:p>
            <a:r>
              <a:rPr lang="en-US" dirty="0"/>
              <a:t>Copy exercise1.asm into atariworkshop.asm</a:t>
            </a:r>
          </a:p>
          <a:p>
            <a:r>
              <a:rPr lang="en-US" dirty="0"/>
              <a:t>Enter code to right	</a:t>
            </a:r>
          </a:p>
          <a:p>
            <a:r>
              <a:rPr lang="en-US" dirty="0"/>
              <a:t>What happens?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CF7C1E-35B7-4195-8FE2-5E383C763A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0018" y="2294285"/>
            <a:ext cx="4664166" cy="11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88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CYCLING COLOR LINES</a:t>
            </a:r>
          </a:p>
        </p:txBody>
      </p:sp>
    </p:spTree>
    <p:extLst>
      <p:ext uri="{BB962C8B-B14F-4D97-AF65-F5344CB8AC3E}">
        <p14:creationId xmlns:p14="http://schemas.microsoft.com/office/powerpoint/2010/main" val="407112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D228-518B-49D2-97E3-07FD371F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Cycling color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651D-54E9-4D4E-BE0F-FC3E880B1B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exercise2.asm into atariworkshop.asm</a:t>
            </a:r>
          </a:p>
          <a:p>
            <a:r>
              <a:rPr lang="en-US" dirty="0"/>
              <a:t>Note we start from the code in in exercise1</a:t>
            </a:r>
          </a:p>
          <a:p>
            <a:r>
              <a:rPr lang="en-US" dirty="0"/>
              <a:t>Add code to right	</a:t>
            </a:r>
          </a:p>
          <a:p>
            <a:r>
              <a:rPr lang="en-US" dirty="0"/>
              <a:t>What happens?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548C4-6B96-4C80-A23E-6EFD28E3A0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1E4CF-16E1-460D-993B-D5A28567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835" y="3044157"/>
            <a:ext cx="4020149" cy="12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16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D77902-5332-4EE6-9D18-010D2451EFA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430966" y="183242"/>
            <a:ext cx="8051180" cy="6491516"/>
          </a:xfrm>
        </p:spPr>
      </p:pic>
    </p:spTree>
    <p:extLst>
      <p:ext uri="{BB962C8B-B14F-4D97-AF65-F5344CB8AC3E}">
        <p14:creationId xmlns:p14="http://schemas.microsoft.com/office/powerpoint/2010/main" val="4253873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Smooth background color cycling</a:t>
            </a:r>
          </a:p>
        </p:txBody>
      </p:sp>
    </p:spTree>
    <p:extLst>
      <p:ext uri="{BB962C8B-B14F-4D97-AF65-F5344CB8AC3E}">
        <p14:creationId xmlns:p14="http://schemas.microsoft.com/office/powerpoint/2010/main" val="1791632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B531-4AE3-4921-92C6-0FA74ABC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Smooth background color 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E82D-3875-402D-A3AF-A3DB6C12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exercise3.asm into atariworkshop.asm</a:t>
            </a:r>
          </a:p>
          <a:p>
            <a:r>
              <a:rPr lang="en-US" dirty="0"/>
              <a:t>OK, that’s a lot of new stuff. Let’s walk through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12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48DD-6856-4870-9B2C-26ADC340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VSYNC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955A24-5EC6-414B-8593-A7E1FFEBB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066" y="2622748"/>
            <a:ext cx="6488421" cy="26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33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A3D4-B8C6-46AD-A1C4-0620062F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VBLANK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139F9-EE82-4317-8C83-ACCE40D58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67" y="2366642"/>
            <a:ext cx="6693188" cy="29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0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9586-D170-4C91-B8F8-EEC0F7A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scanlines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3BCAE-E7E0-4927-9CE9-966054B3C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2535" y="2800345"/>
            <a:ext cx="6488647" cy="21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0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CD41-38BB-425E-B863-9591168A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DFFD-48C4-42C0-9361-568E2CBEC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Goal is to keep code as simple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36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5C86-5C84-41BF-9B26-433DF975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</a:t>
            </a:r>
            <a:r>
              <a:rPr lang="en-US" dirty="0" err="1"/>
              <a:t>Overscan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08662-953B-49A0-AE05-CC6D3BFBE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3832" y="2677296"/>
            <a:ext cx="5609680" cy="253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16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472E-6C75-4CE6-BAF2-974A986D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color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AFE1-311E-4CFF-B71E-3F028F1C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 of intense! Turn it off fast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371ED-4D86-4D78-900C-48A7E03C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91" y="3224631"/>
            <a:ext cx="5893439" cy="20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61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slower background color cycling</a:t>
            </a:r>
          </a:p>
        </p:txBody>
      </p:sp>
    </p:spTree>
    <p:extLst>
      <p:ext uri="{BB962C8B-B14F-4D97-AF65-F5344CB8AC3E}">
        <p14:creationId xmlns:p14="http://schemas.microsoft.com/office/powerpoint/2010/main" val="3452293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472E-6C75-4CE6-BAF2-974A986D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4: slower background color cycling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AFE1-311E-4CFF-B71E-3F028F1C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Copy exercise4.asm </a:t>
            </a:r>
            <a:r>
              <a:rPr lang="en-US" dirty="0"/>
              <a:t>into atariworkshop.asm</a:t>
            </a:r>
          </a:p>
          <a:p>
            <a:r>
              <a:rPr lang="en-US" dirty="0"/>
              <a:t>Three parts</a:t>
            </a:r>
          </a:p>
          <a:p>
            <a:pPr lvl="1"/>
            <a:r>
              <a:rPr lang="en-US" dirty="0"/>
              <a:t>Define variables</a:t>
            </a:r>
          </a:p>
          <a:p>
            <a:pPr lvl="1"/>
            <a:r>
              <a:rPr lang="en-US" dirty="0"/>
              <a:t>Initialize variables</a:t>
            </a:r>
          </a:p>
          <a:p>
            <a:pPr lvl="1"/>
            <a:r>
              <a:rPr lang="en-US" dirty="0"/>
              <a:t>Change loop to use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01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6B89-76E1-4C23-BD48-DA1FBFA2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define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684057-CDC8-495D-885B-EBA7CFEA9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5973" y="2692033"/>
            <a:ext cx="6337873" cy="21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66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43DC-1D5C-463B-A0AA-D221245D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initialize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F6A99E-34EC-40E9-8B30-35E8323D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58B70-CE1A-4308-968A-5AC80337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78" y="2630487"/>
            <a:ext cx="6826648" cy="27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2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3785-9208-4F81-94F7-31DFC6AF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F2CD0-23E4-4704-8FDA-D9BB22E3D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83" y="2097088"/>
            <a:ext cx="7154211" cy="37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22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77B1-54CA-4153-B10E-62E0849A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1A7F-C488-4F8C-AE17-697C324C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</a:t>
            </a:r>
            <a:r>
              <a:rPr lang="en-US" dirty="0" err="1"/>
              <a:t>init</a:t>
            </a:r>
            <a:r>
              <a:rPr lang="en-US" dirty="0"/>
              <a:t> block, try different values for </a:t>
            </a:r>
            <a:r>
              <a:rPr lang="en-US" dirty="0" err="1"/>
              <a:t>BackgroundColor</a:t>
            </a:r>
            <a:r>
              <a:rPr lang="en-US" dirty="0"/>
              <a:t> and Cycle Speed</a:t>
            </a:r>
          </a:p>
          <a:p>
            <a:r>
              <a:rPr lang="en-US" dirty="0"/>
              <a:t>Try “SBC 1” and “SBC 16”</a:t>
            </a:r>
          </a:p>
          <a:p>
            <a:r>
              <a:rPr lang="en-US" dirty="0"/>
              <a:t>Why doesn’t background color transition more smoothly?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http://www.randomterrain.com/atari-2600-memories-tia-color-charts.html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9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Playfield – top/bottom</a:t>
            </a:r>
          </a:p>
        </p:txBody>
      </p:sp>
    </p:spTree>
    <p:extLst>
      <p:ext uri="{BB962C8B-B14F-4D97-AF65-F5344CB8AC3E}">
        <p14:creationId xmlns:p14="http://schemas.microsoft.com/office/powerpoint/2010/main" val="1201037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F9989-E44C-4B5F-B170-4C7EB44C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the playfield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95985ED-D83A-453F-9D2D-4C794CBCC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6663" y="3339306"/>
            <a:ext cx="2095500" cy="1362075"/>
          </a:xfrm>
        </p:spPr>
      </p:pic>
    </p:spTree>
    <p:extLst>
      <p:ext uri="{BB962C8B-B14F-4D97-AF65-F5344CB8AC3E}">
        <p14:creationId xmlns:p14="http://schemas.microsoft.com/office/powerpoint/2010/main" val="151922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4648-82F9-4383-A78A-0552D63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Seizure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6468-0C7F-4467-A711-FDB8FA8A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make screen blink</a:t>
            </a:r>
          </a:p>
          <a:p>
            <a:r>
              <a:rPr lang="en-US" dirty="0"/>
              <a:t>Some exercises will make screen blink</a:t>
            </a:r>
          </a:p>
          <a:p>
            <a:r>
              <a:rPr lang="en-US" dirty="0"/>
              <a:t>Be careful if you have seizures!</a:t>
            </a:r>
          </a:p>
          <a:p>
            <a:r>
              <a:rPr lang="en-US" dirty="0"/>
              <a:t>You can always use the “power” button to turn it off</a:t>
            </a:r>
          </a:p>
          <a:p>
            <a:r>
              <a:rPr lang="en-US" dirty="0"/>
              <a:t>Let me know if this will be an issue!</a:t>
            </a:r>
          </a:p>
        </p:txBody>
      </p:sp>
    </p:spTree>
    <p:extLst>
      <p:ext uri="{BB962C8B-B14F-4D97-AF65-F5344CB8AC3E}">
        <p14:creationId xmlns:p14="http://schemas.microsoft.com/office/powerpoint/2010/main" val="987681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CD97-63C3-4486-9A9A-5C06FFE5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playfield top/bottom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2CEEB8-736A-467D-B4F2-61DB5633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77" y="1944906"/>
            <a:ext cx="9119079" cy="355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8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CD97-63C3-4486-9A9A-5C06FFE5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playfield top/bottom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05B26-354A-462C-BBA3-7F9C3856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716" y="2344604"/>
            <a:ext cx="8072728" cy="21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77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246-02A9-4774-B702-39157B20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playfield top/bottom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41C7DD-A092-4C43-9373-36E094E87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3440" y="2405207"/>
            <a:ext cx="7285120" cy="28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21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Playfield - sides</a:t>
            </a:r>
          </a:p>
        </p:txBody>
      </p:sp>
    </p:spTree>
    <p:extLst>
      <p:ext uri="{BB962C8B-B14F-4D97-AF65-F5344CB8AC3E}">
        <p14:creationId xmlns:p14="http://schemas.microsoft.com/office/powerpoint/2010/main" val="1840905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E171-C855-4872-958D-8B9BE257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 – Playfield sides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9E5FB-F097-45DF-81DA-AD8B31C6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722" y="2633892"/>
            <a:ext cx="4943626" cy="25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98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6231-85E2-426D-A1F3-EDF5A5DB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 – Playfield sides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756BB-A517-4809-AE28-085B4B6C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35" y="1976091"/>
            <a:ext cx="5337303" cy="34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077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Players and sprites</a:t>
            </a:r>
          </a:p>
        </p:txBody>
      </p:sp>
    </p:spTree>
    <p:extLst>
      <p:ext uri="{BB962C8B-B14F-4D97-AF65-F5344CB8AC3E}">
        <p14:creationId xmlns:p14="http://schemas.microsoft.com/office/powerpoint/2010/main" val="15386555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6231-85E2-426D-A1F3-EDF5A5DB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– players and sprites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49D6F-E8AB-4B8A-89C9-A518A72AB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989" y="2421552"/>
            <a:ext cx="7711092" cy="244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95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E020-EF8D-41DD-A766-B33A15AC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– players and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6EC3-F8DE-47FB-9B94-75AD0077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Sprite/player explanation here</a:t>
            </a:r>
          </a:p>
          <a:p>
            <a:pPr lvl="1"/>
            <a:r>
              <a:rPr lang="en-US" dirty="0"/>
              <a:t>GRP0/GRP1, 8 bits</a:t>
            </a:r>
          </a:p>
          <a:p>
            <a:pPr lvl="1"/>
            <a:r>
              <a:rPr lang="en-US" dirty="0"/>
              <a:t>COLUP0/COLUP1 (color)</a:t>
            </a:r>
          </a:p>
        </p:txBody>
      </p:sp>
    </p:spTree>
    <p:extLst>
      <p:ext uri="{BB962C8B-B14F-4D97-AF65-F5344CB8AC3E}">
        <p14:creationId xmlns:p14="http://schemas.microsoft.com/office/powerpoint/2010/main" val="37696506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9910-EF02-4882-8914-C75B11B2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– players and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D902-B2FE-4D42-8AE2-12C3B64CC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048E5-1288-472A-B02C-607FEF45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061" y="3133139"/>
            <a:ext cx="7240416" cy="14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E51-90F2-4D90-A61F-631B4E2A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2600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D5305236-9BA2-4621-BB4C-E8F57FB40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0148" y="1868949"/>
            <a:ext cx="7698252" cy="4499200"/>
          </a:xfrm>
        </p:spPr>
      </p:pic>
    </p:spTree>
    <p:extLst>
      <p:ext uri="{BB962C8B-B14F-4D97-AF65-F5344CB8AC3E}">
        <p14:creationId xmlns:p14="http://schemas.microsoft.com/office/powerpoint/2010/main" val="12085849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D78B-5F6A-43F9-9CDA-FE9E52F9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– players and sprites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ED337-97F9-4AE8-A5F7-CC34F2114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06" y="2764327"/>
            <a:ext cx="5702196" cy="132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215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Multiline sprites</a:t>
            </a:r>
          </a:p>
        </p:txBody>
      </p:sp>
    </p:spTree>
    <p:extLst>
      <p:ext uri="{BB962C8B-B14F-4D97-AF65-F5344CB8AC3E}">
        <p14:creationId xmlns:p14="http://schemas.microsoft.com/office/powerpoint/2010/main" val="30617946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667C-4D97-4985-B9D9-B0A61B36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8: multiline sprite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A01A-31A4-43F3-962F-B459F82E7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166" y="2815137"/>
            <a:ext cx="5599053" cy="234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470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08FB-3976-4C73-B73C-D639BC2C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8: multiline sprite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E48602-193D-4C73-AE11-A0855258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31" y="2097088"/>
            <a:ext cx="5127685" cy="3522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54B8B6-35AF-4A9A-985A-93CF60B1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85" y="2097088"/>
            <a:ext cx="4324099" cy="35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39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89ED-7373-4404-AF70-F6EC630C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8: building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54E4-66F3-4774-9642-A671F6D2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https://alienbill.com/2600/playerpalnext.html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D80F9-781F-42D4-8B73-E3C17D2C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599" y="3202503"/>
            <a:ext cx="2741097" cy="27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963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757E-3204-471C-8E8F-94F7CD2F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71EF-8418-45A5-8BF5-85A01ABA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numbers – do it yourself!</a:t>
            </a:r>
          </a:p>
          <a:p>
            <a:r>
              <a:rPr lang="en-US" dirty="0"/>
              <a:t>Saving games – nope</a:t>
            </a:r>
          </a:p>
          <a:p>
            <a:r>
              <a:rPr lang="en-US" dirty="0"/>
              <a:t>Draw shapes – do it yourself!</a:t>
            </a:r>
          </a:p>
          <a:p>
            <a:r>
              <a:rPr lang="en-US" dirty="0"/>
              <a:t>Text – do it yourself!</a:t>
            </a:r>
          </a:p>
          <a:p>
            <a:r>
              <a:rPr lang="en-US" dirty="0"/>
              <a:t>Floating point math – good luck!</a:t>
            </a:r>
          </a:p>
          <a:p>
            <a:r>
              <a:rPr lang="en-US" dirty="0"/>
              <a:t>Ray tracing - lol</a:t>
            </a:r>
          </a:p>
        </p:txBody>
      </p:sp>
    </p:spTree>
    <p:extLst>
      <p:ext uri="{BB962C8B-B14F-4D97-AF65-F5344CB8AC3E}">
        <p14:creationId xmlns:p14="http://schemas.microsoft.com/office/powerpoint/2010/main" val="36276401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915D-7057-420D-9C78-976A8EC1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6502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0781-AE29-47F4-AA3F-0DEDF34919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6502</a:t>
            </a:r>
          </a:p>
          <a:p>
            <a:pPr lvl="1"/>
            <a:r>
              <a:rPr lang="en-US" dirty="0"/>
              <a:t>LDA</a:t>
            </a:r>
          </a:p>
          <a:p>
            <a:pPr lvl="1"/>
            <a:r>
              <a:rPr lang="en-US" dirty="0"/>
              <a:t>STA</a:t>
            </a:r>
          </a:p>
          <a:p>
            <a:pPr lvl="1"/>
            <a:r>
              <a:rPr lang="en-US" dirty="0"/>
              <a:t>LDY/LDX</a:t>
            </a:r>
          </a:p>
          <a:p>
            <a:pPr lvl="1"/>
            <a:r>
              <a:rPr lang="en-US" dirty="0"/>
              <a:t>TAY/TAX	</a:t>
            </a:r>
          </a:p>
          <a:p>
            <a:pPr lvl="1"/>
            <a:r>
              <a:rPr lang="en-US" dirty="0"/>
              <a:t>DEX/DEY</a:t>
            </a:r>
          </a:p>
          <a:p>
            <a:pPr lvl="1"/>
            <a:r>
              <a:rPr lang="en-US" dirty="0"/>
              <a:t>BNE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E8208-F8A5-48B3-94B4-6C4F3F000C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2600 registers</a:t>
            </a:r>
          </a:p>
          <a:p>
            <a:pPr lvl="1"/>
            <a:r>
              <a:rPr lang="en-US" dirty="0"/>
              <a:t>VBLANK</a:t>
            </a:r>
          </a:p>
          <a:p>
            <a:pPr lvl="1"/>
            <a:r>
              <a:rPr lang="en-US" dirty="0"/>
              <a:t>WSYN</a:t>
            </a:r>
          </a:p>
          <a:p>
            <a:pPr lvl="1"/>
            <a:r>
              <a:rPr lang="en-US" dirty="0"/>
              <a:t>COLUBK</a:t>
            </a:r>
          </a:p>
          <a:p>
            <a:pPr lvl="1"/>
            <a:r>
              <a:rPr lang="en-US" dirty="0"/>
              <a:t>PF0</a:t>
            </a:r>
          </a:p>
          <a:p>
            <a:pPr lvl="1"/>
            <a:r>
              <a:rPr lang="en-US" dirty="0"/>
              <a:t>PF1</a:t>
            </a:r>
          </a:p>
          <a:p>
            <a:pPr lvl="1"/>
            <a:r>
              <a:rPr lang="en-US" dirty="0"/>
              <a:t>PF2</a:t>
            </a:r>
          </a:p>
          <a:p>
            <a:pPr lvl="1"/>
            <a:r>
              <a:rPr lang="en-US" dirty="0"/>
              <a:t>COLUPF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62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85F8-C03A-4AB2-87DC-1B05A5F5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this newfound knowledge?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57126A-F762-4E07-81F5-379571A8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2600 games!</a:t>
            </a:r>
          </a:p>
          <a:p>
            <a:r>
              <a:rPr lang="en-US" dirty="0"/>
              <a:t>Make Atari 400/800 games!</a:t>
            </a:r>
          </a:p>
          <a:p>
            <a:r>
              <a:rPr lang="en-US" dirty="0"/>
              <a:t>Make NES games!</a:t>
            </a:r>
          </a:p>
          <a:p>
            <a:r>
              <a:rPr lang="en-US" dirty="0"/>
              <a:t>Make Apple II games!</a:t>
            </a:r>
          </a:p>
          <a:p>
            <a:r>
              <a:rPr lang="en-US" dirty="0"/>
              <a:t>Make C64/Pet/VIC-20 games!</a:t>
            </a:r>
          </a:p>
          <a:p>
            <a:r>
              <a:rPr lang="en-US" dirty="0"/>
              <a:t>Make Atari Lynx games!</a:t>
            </a:r>
          </a:p>
          <a:p>
            <a:r>
              <a:rPr lang="en-US" dirty="0"/>
              <a:t>Learn x86 assembly!</a:t>
            </a:r>
          </a:p>
        </p:txBody>
      </p:sp>
    </p:spTree>
    <p:extLst>
      <p:ext uri="{BB962C8B-B14F-4D97-AF65-F5344CB8AC3E}">
        <p14:creationId xmlns:p14="http://schemas.microsoft.com/office/powerpoint/2010/main" val="22040587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CCC9-6AE5-4AAD-BFB4-C03AB557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Credits/references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A2126-B64E-4C0E-A214-208E3152A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Books/GUIDE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5B95-0259-4A12-BF2E-4B6F75E1A7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“Making Games for the Atari 2600” by Steven </a:t>
            </a:r>
            <a:r>
              <a:rPr lang="en-US" dirty="0" err="1"/>
              <a:t>Hugg</a:t>
            </a:r>
            <a:endParaRPr lang="en-US" dirty="0"/>
          </a:p>
          <a:p>
            <a:r>
              <a:rPr lang="en-US" dirty="0"/>
              <a:t>“Racing the Beam” by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Nick Montfo</a:t>
            </a:r>
            <a:r>
              <a:rPr lang="en-US" dirty="0"/>
              <a:t>rt</a:t>
            </a:r>
          </a:p>
          <a:p>
            <a:r>
              <a:rPr lang="en-US" dirty="0"/>
              <a:t>Stella guide</a:t>
            </a:r>
          </a:p>
          <a:p>
            <a:pPr lvl="1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https://atarihq.com/danb/files/stella.pdf</a:t>
            </a:r>
            <a:r>
              <a:rPr lang="en-US" dirty="0"/>
              <a:t> https://alienbill.com/2600/101/docs/stella.html</a:t>
            </a:r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http://www.obelisk.me.uk/6502/reference.html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6E9D5B-1E9B-4EAB-95E4-EE7C75536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835C62-355E-45E8-A2F1-B71958CB6A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Stella emulator</a:t>
            </a:r>
          </a:p>
          <a:p>
            <a:r>
              <a:rPr lang="en-US" dirty="0"/>
              <a:t>Atariage.com</a:t>
            </a:r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http://www.randomterrain.com/atari-2600-memories-tia-color-charts.html</a:t>
            </a:r>
            <a:r>
              <a:rPr lang="en-US" dirty="0"/>
              <a:t> (color chart)</a:t>
            </a:r>
          </a:p>
          <a:p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https://alienbill.com/2600/playerpalnext.html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207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DE5E-8B85-4AE6-B65C-46068430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that can help with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FB1F-2EE6-4D36-8153-FBCCCDFA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TS-100</a:t>
            </a:r>
          </a:p>
          <a:p>
            <a:r>
              <a:rPr lang="en-US" dirty="0" err="1"/>
              <a:t>Shenzen</a:t>
            </a:r>
            <a:r>
              <a:rPr lang="en-US" dirty="0"/>
              <a:t> I/O</a:t>
            </a:r>
          </a:p>
          <a:p>
            <a:r>
              <a:rPr lang="en-US" dirty="0" err="1"/>
              <a:t>Exapunks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5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8679-344B-4DD1-A871-55AC1D1A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FAE5-E8A1-4AE5-B2EB-BA9B2DC4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281660"/>
            <a:ext cx="4878391" cy="39572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1977</a:t>
            </a:r>
          </a:p>
          <a:p>
            <a:pPr lvl="1"/>
            <a:r>
              <a:rPr lang="en-US" dirty="0"/>
              <a:t>Released for $199</a:t>
            </a:r>
          </a:p>
          <a:p>
            <a:pPr lvl="1"/>
            <a:r>
              <a:rPr lang="en-US" dirty="0"/>
              <a:t>With 9 games</a:t>
            </a:r>
          </a:p>
          <a:p>
            <a:r>
              <a:rPr lang="en-US" dirty="0"/>
              <a:t>1980</a:t>
            </a:r>
          </a:p>
          <a:p>
            <a:pPr lvl="1"/>
            <a:r>
              <a:rPr lang="en-US" dirty="0"/>
              <a:t>Space invaders first big hit</a:t>
            </a:r>
          </a:p>
          <a:p>
            <a:pPr lvl="1"/>
            <a:r>
              <a:rPr lang="en-US" dirty="0"/>
              <a:t>2 million sales</a:t>
            </a:r>
          </a:p>
          <a:p>
            <a:pPr lvl="1"/>
            <a:r>
              <a:rPr lang="en-US" dirty="0"/>
              <a:t>2 billion in revenue</a:t>
            </a:r>
          </a:p>
          <a:p>
            <a:r>
              <a:rPr lang="en-US" dirty="0"/>
              <a:t>1982</a:t>
            </a:r>
          </a:p>
          <a:p>
            <a:pPr lvl="1"/>
            <a:r>
              <a:rPr lang="en-US" dirty="0"/>
              <a:t>10 million total sales</a:t>
            </a:r>
          </a:p>
          <a:p>
            <a:pPr lvl="1"/>
            <a:r>
              <a:rPr lang="en-US" dirty="0"/>
              <a:t>7 million of Pacman!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5E700-ED9A-4D83-8B15-FB0A22F50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281660"/>
            <a:ext cx="4875210" cy="27178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1983</a:t>
            </a:r>
          </a:p>
          <a:p>
            <a:pPr lvl="1"/>
            <a:r>
              <a:rPr lang="en-US" dirty="0"/>
              <a:t>Video game crash</a:t>
            </a:r>
          </a:p>
          <a:p>
            <a:r>
              <a:rPr lang="en-US" dirty="0"/>
              <a:t>1992</a:t>
            </a:r>
          </a:p>
          <a:p>
            <a:pPr lvl="1"/>
            <a:r>
              <a:rPr lang="en-US" dirty="0"/>
              <a:t>Discontinued</a:t>
            </a:r>
          </a:p>
          <a:p>
            <a:pPr lvl="1"/>
            <a:r>
              <a:rPr lang="en-US" dirty="0"/>
              <a:t>30 million sold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425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the joystick</a:t>
            </a:r>
          </a:p>
        </p:txBody>
      </p:sp>
    </p:spTree>
    <p:extLst>
      <p:ext uri="{BB962C8B-B14F-4D97-AF65-F5344CB8AC3E}">
        <p14:creationId xmlns:p14="http://schemas.microsoft.com/office/powerpoint/2010/main" val="35136489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7F85-7F1B-47AD-B625-ED66FC5F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9: reading the joystick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070CDD-20C1-48AC-9EE2-C08285DF8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819" y="2939531"/>
            <a:ext cx="7345312" cy="19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657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87B7-687D-4F40-A39A-DFA63F8C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9: reading the joystick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B1624-E2D0-488C-ADB4-4AAB0283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935" y="2097088"/>
            <a:ext cx="6782952" cy="40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986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Bounds check</a:t>
            </a:r>
          </a:p>
        </p:txBody>
      </p:sp>
    </p:spTree>
    <p:extLst>
      <p:ext uri="{BB962C8B-B14F-4D97-AF65-F5344CB8AC3E}">
        <p14:creationId xmlns:p14="http://schemas.microsoft.com/office/powerpoint/2010/main" val="14856002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7F85-7F1B-47AD-B625-ED66FC5F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10: bounds check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87B07-3DB4-41B6-A4BA-919F5821A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87" y="1813841"/>
            <a:ext cx="5711582" cy="442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521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17979787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0E43A4-692B-4871-A557-8F68ADE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11: sound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90CFB-8B8F-49E4-ABB6-939397747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31" y="1771763"/>
            <a:ext cx="3954338" cy="42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829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Horizonal fine position</a:t>
            </a:r>
          </a:p>
        </p:txBody>
      </p:sp>
    </p:spTree>
    <p:extLst>
      <p:ext uri="{BB962C8B-B14F-4D97-AF65-F5344CB8AC3E}">
        <p14:creationId xmlns:p14="http://schemas.microsoft.com/office/powerpoint/2010/main" val="40730574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D9321C-121F-4C13-AE30-0F5902D6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12: horizontal fine 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08E3F-27BB-4D92-8A44-A81040F55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37" y="1803388"/>
            <a:ext cx="5374393" cy="46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482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3AFA-EBF3-43A9-9B30-56612500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12: horizontal fine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8602B-5A91-48D7-82F6-A8416089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70" y="2456845"/>
            <a:ext cx="7289068" cy="30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9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0AB0-3A63-414D-8CD9-13149DCE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C3AD-281F-4DBD-A5FF-A164D187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 6507 at 1.19 MHz</a:t>
            </a:r>
          </a:p>
          <a:p>
            <a:r>
              <a:rPr lang="en-US" dirty="0"/>
              <a:t>128 byte RAM </a:t>
            </a:r>
          </a:p>
          <a:p>
            <a:r>
              <a:rPr lang="en-US" dirty="0"/>
              <a:t>4kb ROM size </a:t>
            </a:r>
          </a:p>
          <a:p>
            <a:r>
              <a:rPr lang="en-US" dirty="0"/>
              <a:t>NTSC 128 colors, 60 fps, 160x192</a:t>
            </a:r>
          </a:p>
          <a:p>
            <a:r>
              <a:rPr lang="en-US" dirty="0"/>
              <a:t>Custom chip - TIA</a:t>
            </a:r>
          </a:p>
        </p:txBody>
      </p:sp>
    </p:spTree>
    <p:extLst>
      <p:ext uri="{BB962C8B-B14F-4D97-AF65-F5344CB8AC3E}">
        <p14:creationId xmlns:p14="http://schemas.microsoft.com/office/powerpoint/2010/main" val="6060141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A21C-B081-4A6A-B162-ACAABD1E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12: horizontal fine position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16217F-7F29-413D-8B69-DEAD74469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994" y="2002677"/>
            <a:ext cx="4967288" cy="42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464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Collisions and timers</a:t>
            </a:r>
          </a:p>
        </p:txBody>
      </p:sp>
    </p:spTree>
    <p:extLst>
      <p:ext uri="{BB962C8B-B14F-4D97-AF65-F5344CB8AC3E}">
        <p14:creationId xmlns:p14="http://schemas.microsoft.com/office/powerpoint/2010/main" val="3954244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E16325-72D9-4D81-A3A7-DCD291B4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13: collisions and timers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3A958-7996-41F5-A125-91C665D0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94" y="2097088"/>
            <a:ext cx="4667501" cy="1041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25A7A-1670-4820-9320-694B984BF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992" y="3648141"/>
            <a:ext cx="3841630" cy="96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39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CE76-3F14-4036-8C45-6CF0C349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13: Collisions and timers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D6862D-D178-4742-96BC-0413B667E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789" y="2387019"/>
            <a:ext cx="5087475" cy="27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13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426-BC48-40A3-9C6C-4841D720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CE09-A3EA-448E-B5A8-B8CCDB6B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sound more color</a:t>
            </a:r>
          </a:p>
        </p:txBody>
      </p:sp>
    </p:spTree>
    <p:extLst>
      <p:ext uri="{BB962C8B-B14F-4D97-AF65-F5344CB8AC3E}">
        <p14:creationId xmlns:p14="http://schemas.microsoft.com/office/powerpoint/2010/main" val="9858599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07E78-BFA5-4712-B283-C53C08BC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14: More sound more color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E37EB2-C04D-4ED6-B373-6BF1BD0D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second sound channel based </a:t>
            </a:r>
            <a:r>
              <a:rPr lang="en-US"/>
              <a:t>on horizontal</a:t>
            </a:r>
            <a:endParaRPr lang="en-US" dirty="0"/>
          </a:p>
          <a:p>
            <a:r>
              <a:rPr lang="en-US" dirty="0"/>
              <a:t>Cycle playfield colors</a:t>
            </a:r>
          </a:p>
        </p:txBody>
      </p:sp>
    </p:spTree>
    <p:extLst>
      <p:ext uri="{BB962C8B-B14F-4D97-AF65-F5344CB8AC3E}">
        <p14:creationId xmlns:p14="http://schemas.microsoft.com/office/powerpoint/2010/main" val="27870563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5446B7-7558-493A-A456-0986644D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14: More sound more color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F0F69-72DD-443F-B847-2B7FD3E7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04" y="1874063"/>
            <a:ext cx="3545727" cy="4108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A4472-6198-422B-BE21-AE43006A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84" y="1874063"/>
            <a:ext cx="3698705" cy="17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6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4DF642-0401-474D-A143-1CF9F4C46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232" y="216044"/>
            <a:ext cx="6859732" cy="60693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1CDDD1-54B7-4924-898F-3BF09BD39EEF}"/>
              </a:ext>
            </a:extLst>
          </p:cNvPr>
          <p:cNvSpPr/>
          <p:nvPr/>
        </p:nvSpPr>
        <p:spPr>
          <a:xfrm>
            <a:off x="2583007" y="6457290"/>
            <a:ext cx="7025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http://fabiensanglard.net/learning_legendary_hardware/index.php</a:t>
            </a:r>
          </a:p>
        </p:txBody>
      </p:sp>
    </p:spTree>
    <p:extLst>
      <p:ext uri="{BB962C8B-B14F-4D97-AF65-F5344CB8AC3E}">
        <p14:creationId xmlns:p14="http://schemas.microsoft.com/office/powerpoint/2010/main" val="2509043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2071</Words>
  <Application>Microsoft Office PowerPoint</Application>
  <PresentationFormat>Widescreen</PresentationFormat>
  <Paragraphs>386</Paragraphs>
  <Slides>86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Arial</vt:lpstr>
      <vt:lpstr>Calibri</vt:lpstr>
      <vt:lpstr>Tw Cen MT</vt:lpstr>
      <vt:lpstr>Circuit</vt:lpstr>
      <vt:lpstr>PowerPoint Presentation</vt:lpstr>
      <vt:lpstr>Who am I?</vt:lpstr>
      <vt:lpstr>Scope for today</vt:lpstr>
      <vt:lpstr>A note</vt:lpstr>
      <vt:lpstr>Seizure warning</vt:lpstr>
      <vt:lpstr>Atari 2600</vt:lpstr>
      <vt:lpstr>Sales</vt:lpstr>
      <vt:lpstr>Basic architecture</vt:lpstr>
      <vt:lpstr>PowerPoint Presentation</vt:lpstr>
      <vt:lpstr>Context - text</vt:lpstr>
      <vt:lpstr>Context - framebuffer</vt:lpstr>
      <vt:lpstr>Why so restricted?</vt:lpstr>
      <vt:lpstr>games</vt:lpstr>
      <vt:lpstr>combat</vt:lpstr>
      <vt:lpstr>battlezone</vt:lpstr>
      <vt:lpstr>pitfall</vt:lpstr>
      <vt:lpstr>et</vt:lpstr>
      <vt:lpstr>PowerPoint Presentation</vt:lpstr>
      <vt:lpstr>But why?</vt:lpstr>
      <vt:lpstr>Bad reasons</vt:lpstr>
      <vt:lpstr>Good reasons </vt:lpstr>
      <vt:lpstr>Exercises </vt:lpstr>
      <vt:lpstr>Exercise 0</vt:lpstr>
      <vt:lpstr>Exercise 0: background color</vt:lpstr>
      <vt:lpstr>Exercise 0: binary, hex, and decimal</vt:lpstr>
      <vt:lpstr>Exercise 0: background color</vt:lpstr>
      <vt:lpstr>Exercise 0: background color</vt:lpstr>
      <vt:lpstr>Exercise 0: background color</vt:lpstr>
      <vt:lpstr>Exercise 0: background color</vt:lpstr>
      <vt:lpstr>Exercise 1</vt:lpstr>
      <vt:lpstr>Exercise 1: blinking background color</vt:lpstr>
      <vt:lpstr>Exercise 2</vt:lpstr>
      <vt:lpstr>Exercise 2: Cycling color lines</vt:lpstr>
      <vt:lpstr>PowerPoint Presentation</vt:lpstr>
      <vt:lpstr>Exercise 3</vt:lpstr>
      <vt:lpstr>Exercise 3: Smooth background color cycling</vt:lpstr>
      <vt:lpstr>Exercise 3: VSYNC</vt:lpstr>
      <vt:lpstr>Exercise 3: VBLANK</vt:lpstr>
      <vt:lpstr>Exercise 3: scanlines</vt:lpstr>
      <vt:lpstr>Exercise 3: Overscan</vt:lpstr>
      <vt:lpstr>Exercise 3: color cycle</vt:lpstr>
      <vt:lpstr>Exercise 4</vt:lpstr>
      <vt:lpstr>Exercise 4: slower background color cycling </vt:lpstr>
      <vt:lpstr>Exercise 4: define variables</vt:lpstr>
      <vt:lpstr>Exercise 4: initialize variables</vt:lpstr>
      <vt:lpstr>Exercise 4: LOOP</vt:lpstr>
      <vt:lpstr>Exercise 4: experiments</vt:lpstr>
      <vt:lpstr>Exercise 5</vt:lpstr>
      <vt:lpstr>Exercise 5: the playfield</vt:lpstr>
      <vt:lpstr>exercise: playfield top/bottom</vt:lpstr>
      <vt:lpstr>exercise: playfield top/bottom</vt:lpstr>
      <vt:lpstr>exercise: playfield top/bottom</vt:lpstr>
      <vt:lpstr>Exercise 6</vt:lpstr>
      <vt:lpstr>Exercise 6 – Playfield sides</vt:lpstr>
      <vt:lpstr>Exercise 6 – Playfield sides</vt:lpstr>
      <vt:lpstr>Exercise 7</vt:lpstr>
      <vt:lpstr>Exercise 7 – players and sprites</vt:lpstr>
      <vt:lpstr>Exercise 7 – players and sprites</vt:lpstr>
      <vt:lpstr>Exercise 7 – players and sprites</vt:lpstr>
      <vt:lpstr>Exercise 7 – players and sprites</vt:lpstr>
      <vt:lpstr>Exercise 8</vt:lpstr>
      <vt:lpstr>Exercise 8: multiline sprite</vt:lpstr>
      <vt:lpstr>Exercise 8: multiline sprite</vt:lpstr>
      <vt:lpstr>Exercise 8: building sprites</vt:lpstr>
      <vt:lpstr>What if I want</vt:lpstr>
      <vt:lpstr>6502 learned</vt:lpstr>
      <vt:lpstr>What can I do with this newfound knowledge?</vt:lpstr>
      <vt:lpstr>Credits/references</vt:lpstr>
      <vt:lpstr>Games that can help with assembly</vt:lpstr>
      <vt:lpstr>Exercise 9</vt:lpstr>
      <vt:lpstr>Exercise 9: reading the joystick</vt:lpstr>
      <vt:lpstr>Exercise 9: reading the joystick</vt:lpstr>
      <vt:lpstr>Exercise 10</vt:lpstr>
      <vt:lpstr>Exercise 10: bounds check</vt:lpstr>
      <vt:lpstr>Exercise 11</vt:lpstr>
      <vt:lpstr>Exercise 11: sound</vt:lpstr>
      <vt:lpstr>Exercise 12</vt:lpstr>
      <vt:lpstr>Exercise 12: horizontal fine position</vt:lpstr>
      <vt:lpstr>Exercise 12: horizontal fine position</vt:lpstr>
      <vt:lpstr>Exercise 12: horizontal fine position</vt:lpstr>
      <vt:lpstr>Exercise 13</vt:lpstr>
      <vt:lpstr>Exercise 13: collisions and timers</vt:lpstr>
      <vt:lpstr>Exercise 13: Collisions and timers</vt:lpstr>
      <vt:lpstr>Exercise 14</vt:lpstr>
      <vt:lpstr>Exercise 14: More sound more color</vt:lpstr>
      <vt:lpstr>Exercise 14: More sound more color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Christensen</dc:creator>
  <cp:lastModifiedBy>Matthew Christensen</cp:lastModifiedBy>
  <cp:revision>3</cp:revision>
  <dcterms:created xsi:type="dcterms:W3CDTF">2019-05-06T00:20:46Z</dcterms:created>
  <dcterms:modified xsi:type="dcterms:W3CDTF">2020-02-19T12:02:01Z</dcterms:modified>
</cp:coreProperties>
</file>