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4B70A-333D-9443-9B40-62009AA462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DFF"/>
    <a:srgbClr val="6B007B"/>
    <a:srgbClr val="E76C37"/>
    <a:srgbClr val="003A90"/>
    <a:srgbClr val="19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85839"/>
  </p:normalViewPr>
  <p:slideViewPr>
    <p:cSldViewPr snapToGrid="0" showGuides="1">
      <p:cViewPr varScale="1">
        <p:scale>
          <a:sx n="138" d="100"/>
          <a:sy n="138" d="100"/>
        </p:scale>
        <p:origin x="1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06D42-DA1C-3249-A329-F2C921530311}" type="doc">
      <dgm:prSet loTypeId="urn:microsoft.com/office/officeart/2005/8/layout/hProcess10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BECF357-59CC-B145-9298-6F20E6ED6A51}">
      <dgm:prSet phldrT="[Text]"/>
      <dgm:spPr>
        <a:solidFill>
          <a:srgbClr val="E76C37"/>
        </a:solidFill>
      </dgm:spPr>
      <dgm:t>
        <a:bodyPr/>
        <a:lstStyle/>
        <a:p>
          <a:r>
            <a:rPr lang="en-GB" dirty="0"/>
            <a:t>Data Modelling</a:t>
          </a:r>
        </a:p>
      </dgm:t>
    </dgm:pt>
    <dgm:pt modelId="{3EB0F5EF-6300-EA48-B464-228CC48FDE16}" type="parTrans" cxnId="{A5C715F8-9AB7-2145-9E8F-9F974C4A9BDB}">
      <dgm:prSet/>
      <dgm:spPr/>
      <dgm:t>
        <a:bodyPr/>
        <a:lstStyle/>
        <a:p>
          <a:endParaRPr lang="en-GB"/>
        </a:p>
      </dgm:t>
    </dgm:pt>
    <dgm:pt modelId="{88DC33A0-BDE6-CD4A-9B43-B4A42DCE2332}" type="sibTrans" cxnId="{A5C715F8-9AB7-2145-9E8F-9F974C4A9BDB}">
      <dgm:prSet/>
      <dgm:spPr/>
      <dgm:t>
        <a:bodyPr/>
        <a:lstStyle/>
        <a:p>
          <a:endParaRPr lang="en-GB"/>
        </a:p>
      </dgm:t>
    </dgm:pt>
    <dgm:pt modelId="{EB4BF6FF-30C9-EC41-B4E3-A7F6FFEC4E32}">
      <dgm:prSet phldrT="[Text]"/>
      <dgm:spPr>
        <a:solidFill>
          <a:srgbClr val="E76C37"/>
        </a:solidFill>
      </dgm:spPr>
      <dgm:t>
        <a:bodyPr/>
        <a:lstStyle/>
        <a:p>
          <a:r>
            <a:rPr lang="en-GB" dirty="0"/>
            <a:t>Create date table</a:t>
          </a:r>
        </a:p>
      </dgm:t>
    </dgm:pt>
    <dgm:pt modelId="{ABC6BC9B-F1FE-734E-8A25-104C2CBBE09B}" type="parTrans" cxnId="{F2B84EF8-9D64-DA49-8FE6-E7C528440AF3}">
      <dgm:prSet/>
      <dgm:spPr/>
      <dgm:t>
        <a:bodyPr/>
        <a:lstStyle/>
        <a:p>
          <a:endParaRPr lang="en-GB"/>
        </a:p>
      </dgm:t>
    </dgm:pt>
    <dgm:pt modelId="{8A696936-F3FA-5E47-A40F-17E15D76C792}" type="sibTrans" cxnId="{F2B84EF8-9D64-DA49-8FE6-E7C528440AF3}">
      <dgm:prSet/>
      <dgm:spPr/>
      <dgm:t>
        <a:bodyPr/>
        <a:lstStyle/>
        <a:p>
          <a:endParaRPr lang="en-GB"/>
        </a:p>
      </dgm:t>
    </dgm:pt>
    <dgm:pt modelId="{8E602E9F-C2EF-BD40-BCAF-E81B8E070830}">
      <dgm:prSet phldrT="[Text]"/>
      <dgm:spPr>
        <a:solidFill>
          <a:srgbClr val="E76C37"/>
        </a:solidFill>
      </dgm:spPr>
      <dgm:t>
        <a:bodyPr/>
        <a:lstStyle/>
        <a:p>
          <a:r>
            <a:rPr lang="en-GB" dirty="0"/>
            <a:t>Create relationships</a:t>
          </a:r>
        </a:p>
      </dgm:t>
    </dgm:pt>
    <dgm:pt modelId="{E9141F86-C24A-3C44-823A-AEE8E02848F5}" type="parTrans" cxnId="{742DCD32-30A2-2E4F-9F04-FD699834C39A}">
      <dgm:prSet/>
      <dgm:spPr/>
      <dgm:t>
        <a:bodyPr/>
        <a:lstStyle/>
        <a:p>
          <a:endParaRPr lang="en-GB"/>
        </a:p>
      </dgm:t>
    </dgm:pt>
    <dgm:pt modelId="{1B3F7746-32BB-444F-8A37-04478A38DCA0}" type="sibTrans" cxnId="{742DCD32-30A2-2E4F-9F04-FD699834C39A}">
      <dgm:prSet/>
      <dgm:spPr/>
      <dgm:t>
        <a:bodyPr/>
        <a:lstStyle/>
        <a:p>
          <a:endParaRPr lang="en-GB"/>
        </a:p>
      </dgm:t>
    </dgm:pt>
    <dgm:pt modelId="{1239E05E-7230-F642-8FF8-E9BE4E39D8F0}">
      <dgm:prSet phldrT="[Text]"/>
      <dgm:spPr>
        <a:solidFill>
          <a:srgbClr val="6B007B"/>
        </a:solidFill>
      </dgm:spPr>
      <dgm:t>
        <a:bodyPr/>
        <a:lstStyle/>
        <a:p>
          <a:r>
            <a:rPr lang="en-GB" dirty="0"/>
            <a:t>Data Analysis</a:t>
          </a:r>
        </a:p>
      </dgm:t>
    </dgm:pt>
    <dgm:pt modelId="{14C17BBD-270D-2149-AA13-1C223F788D1E}" type="parTrans" cxnId="{A1A90709-C736-A44F-AF9B-F6C6BF500D8E}">
      <dgm:prSet/>
      <dgm:spPr/>
      <dgm:t>
        <a:bodyPr/>
        <a:lstStyle/>
        <a:p>
          <a:endParaRPr lang="en-GB"/>
        </a:p>
      </dgm:t>
    </dgm:pt>
    <dgm:pt modelId="{326A897A-114E-3A40-8669-B85D6F5A5028}" type="sibTrans" cxnId="{A1A90709-C736-A44F-AF9B-F6C6BF500D8E}">
      <dgm:prSet/>
      <dgm:spPr/>
      <dgm:t>
        <a:bodyPr/>
        <a:lstStyle/>
        <a:p>
          <a:endParaRPr lang="en-GB"/>
        </a:p>
      </dgm:t>
    </dgm:pt>
    <dgm:pt modelId="{495DB102-2E29-6649-9F4A-102C54E9B3F1}">
      <dgm:prSet phldrT="[Text]"/>
      <dgm:spPr>
        <a:solidFill>
          <a:srgbClr val="6B007B"/>
        </a:solidFill>
      </dgm:spPr>
      <dgm:t>
        <a:bodyPr/>
        <a:lstStyle/>
        <a:p>
          <a:r>
            <a:rPr lang="en-GB" dirty="0"/>
            <a:t>Measures</a:t>
          </a:r>
        </a:p>
      </dgm:t>
    </dgm:pt>
    <dgm:pt modelId="{3F71A543-D1AF-F14A-AAF6-B9C26D70DC93}" type="parTrans" cxnId="{DA2E035C-0BA7-E743-896C-9344B03B467B}">
      <dgm:prSet/>
      <dgm:spPr/>
      <dgm:t>
        <a:bodyPr/>
        <a:lstStyle/>
        <a:p>
          <a:endParaRPr lang="en-GB"/>
        </a:p>
      </dgm:t>
    </dgm:pt>
    <dgm:pt modelId="{065BD912-71D2-A246-92C0-BDE3754A0B8A}" type="sibTrans" cxnId="{DA2E035C-0BA7-E743-896C-9344B03B467B}">
      <dgm:prSet/>
      <dgm:spPr/>
      <dgm:t>
        <a:bodyPr/>
        <a:lstStyle/>
        <a:p>
          <a:endParaRPr lang="en-GB"/>
        </a:p>
      </dgm:t>
    </dgm:pt>
    <dgm:pt modelId="{BD777172-0127-A548-87CF-3399836D3A57}">
      <dgm:prSet phldrT="[Text]"/>
      <dgm:spPr>
        <a:solidFill>
          <a:srgbClr val="6B007B"/>
        </a:solidFill>
      </dgm:spPr>
      <dgm:t>
        <a:bodyPr/>
        <a:lstStyle/>
        <a:p>
          <a:r>
            <a:rPr lang="en-GB" dirty="0"/>
            <a:t>Report building</a:t>
          </a:r>
        </a:p>
      </dgm:t>
    </dgm:pt>
    <dgm:pt modelId="{6AE45466-6190-5246-9027-7D2429857E11}" type="parTrans" cxnId="{DAA9A4A6-A305-D145-A169-51C690211423}">
      <dgm:prSet/>
      <dgm:spPr/>
      <dgm:t>
        <a:bodyPr/>
        <a:lstStyle/>
        <a:p>
          <a:endParaRPr lang="en-GB"/>
        </a:p>
      </dgm:t>
    </dgm:pt>
    <dgm:pt modelId="{C861FB2D-AAF4-5D47-B183-B2B8D63D38B7}" type="sibTrans" cxnId="{DAA9A4A6-A305-D145-A169-51C690211423}">
      <dgm:prSet/>
      <dgm:spPr/>
      <dgm:t>
        <a:bodyPr/>
        <a:lstStyle/>
        <a:p>
          <a:endParaRPr lang="en-GB"/>
        </a:p>
      </dgm:t>
    </dgm:pt>
    <dgm:pt modelId="{12624ACF-E660-1B49-A65C-E11EDD134B4C}">
      <dgm:prSet phldrT="[Text]"/>
      <dgm:spPr>
        <a:solidFill>
          <a:srgbClr val="0E8DFF"/>
        </a:solidFill>
      </dgm:spPr>
      <dgm:t>
        <a:bodyPr/>
        <a:lstStyle/>
        <a:p>
          <a:r>
            <a:rPr lang="en-GB" dirty="0">
              <a:latin typeface="Trebuchet MS" panose="020B0703020202090204" pitchFamily="34" charset="0"/>
            </a:rPr>
            <a:t>Data Cleaning</a:t>
          </a:r>
        </a:p>
      </dgm:t>
    </dgm:pt>
    <dgm:pt modelId="{EA5A4C4E-AC14-554A-B2CB-CBC579B5D05D}" type="sibTrans" cxnId="{3B4320DF-7ADA-E74B-9507-2C60C5D73A7A}">
      <dgm:prSet/>
      <dgm:spPr/>
      <dgm:t>
        <a:bodyPr/>
        <a:lstStyle/>
        <a:p>
          <a:endParaRPr lang="en-GB"/>
        </a:p>
      </dgm:t>
    </dgm:pt>
    <dgm:pt modelId="{CE847781-406E-664D-AE6D-9983AEC12288}" type="parTrans" cxnId="{3B4320DF-7ADA-E74B-9507-2C60C5D73A7A}">
      <dgm:prSet/>
      <dgm:spPr/>
      <dgm:t>
        <a:bodyPr/>
        <a:lstStyle/>
        <a:p>
          <a:endParaRPr lang="en-GB"/>
        </a:p>
      </dgm:t>
    </dgm:pt>
    <dgm:pt modelId="{E9D7FA35-0558-5C4B-842D-FCBCB27EE079}">
      <dgm:prSet phldrT="[Text]"/>
      <dgm:spPr>
        <a:solidFill>
          <a:srgbClr val="0E8DFF"/>
        </a:solidFill>
      </dgm:spPr>
      <dgm:t>
        <a:bodyPr/>
        <a:lstStyle/>
        <a:p>
          <a:r>
            <a:rPr lang="en-GB" dirty="0">
              <a:latin typeface="Trebuchet MS" panose="020B0703020202090204" pitchFamily="34" charset="0"/>
            </a:rPr>
            <a:t>Identify keys</a:t>
          </a:r>
        </a:p>
      </dgm:t>
    </dgm:pt>
    <dgm:pt modelId="{A639CE7C-0BFA-1649-8DEA-CCFA759BEA81}" type="sibTrans" cxnId="{E37A5FC4-FD61-064E-B935-A4999D622071}">
      <dgm:prSet/>
      <dgm:spPr/>
      <dgm:t>
        <a:bodyPr/>
        <a:lstStyle/>
        <a:p>
          <a:endParaRPr lang="en-GB"/>
        </a:p>
      </dgm:t>
    </dgm:pt>
    <dgm:pt modelId="{E37807E7-1DE2-184E-A74D-F5300BAE4397}" type="parTrans" cxnId="{E37A5FC4-FD61-064E-B935-A4999D622071}">
      <dgm:prSet/>
      <dgm:spPr/>
      <dgm:t>
        <a:bodyPr/>
        <a:lstStyle/>
        <a:p>
          <a:endParaRPr lang="en-GB"/>
        </a:p>
      </dgm:t>
    </dgm:pt>
    <dgm:pt modelId="{2919FCA3-868C-5E41-98AA-1B5DAE8E0256}">
      <dgm:prSet phldrT="[Text]"/>
      <dgm:spPr>
        <a:solidFill>
          <a:srgbClr val="0E8DFF"/>
        </a:solidFill>
      </dgm:spPr>
      <dgm:t>
        <a:bodyPr/>
        <a:lstStyle/>
        <a:p>
          <a:r>
            <a:rPr lang="en-GB" dirty="0">
              <a:latin typeface="Trebuchet MS" panose="020B0703020202090204" pitchFamily="34" charset="0"/>
            </a:rPr>
            <a:t>Column profiling</a:t>
          </a:r>
        </a:p>
      </dgm:t>
    </dgm:pt>
    <dgm:pt modelId="{0C0D148C-BF2A-5347-8741-2E1F223F7D2D}" type="sibTrans" cxnId="{2A5E7555-0C57-DC40-9ECB-A7D695884981}">
      <dgm:prSet/>
      <dgm:spPr/>
      <dgm:t>
        <a:bodyPr/>
        <a:lstStyle/>
        <a:p>
          <a:endParaRPr lang="en-GB"/>
        </a:p>
      </dgm:t>
    </dgm:pt>
    <dgm:pt modelId="{2C4D99D2-1CED-074C-964F-EDFD4920755D}" type="parTrans" cxnId="{2A5E7555-0C57-DC40-9ECB-A7D695884981}">
      <dgm:prSet/>
      <dgm:spPr/>
      <dgm:t>
        <a:bodyPr/>
        <a:lstStyle/>
        <a:p>
          <a:endParaRPr lang="en-GB"/>
        </a:p>
      </dgm:t>
    </dgm:pt>
    <dgm:pt modelId="{E9C5F226-438F-5A4B-9D2A-778DB912F764}">
      <dgm:prSet phldrT="[Text]"/>
      <dgm:spPr>
        <a:solidFill>
          <a:srgbClr val="0E8DFF"/>
        </a:solidFill>
      </dgm:spPr>
      <dgm:t>
        <a:bodyPr/>
        <a:lstStyle/>
        <a:p>
          <a:r>
            <a:rPr lang="en-GB" dirty="0">
              <a:latin typeface="Trebuchet MS" panose="020B0703020202090204" pitchFamily="34" charset="0"/>
            </a:rPr>
            <a:t>Expand JSON Array</a:t>
          </a:r>
        </a:p>
      </dgm:t>
    </dgm:pt>
    <dgm:pt modelId="{A90E2F94-05BF-B94E-B6BB-44FDA27FF9B0}" type="sibTrans" cxnId="{A1A33EC3-1329-364C-9DED-4B38CE0C930D}">
      <dgm:prSet/>
      <dgm:spPr/>
      <dgm:t>
        <a:bodyPr/>
        <a:lstStyle/>
        <a:p>
          <a:endParaRPr lang="en-GB"/>
        </a:p>
      </dgm:t>
    </dgm:pt>
    <dgm:pt modelId="{B59A6B31-8D70-2B47-9E18-920915E4AEFF}" type="parTrans" cxnId="{A1A33EC3-1329-364C-9DED-4B38CE0C930D}">
      <dgm:prSet/>
      <dgm:spPr/>
      <dgm:t>
        <a:bodyPr/>
        <a:lstStyle/>
        <a:p>
          <a:endParaRPr lang="en-GB"/>
        </a:p>
      </dgm:t>
    </dgm:pt>
    <dgm:pt modelId="{9A4DB7E5-E5D5-F44F-BEFF-860EF9BB39B9}" type="pres">
      <dgm:prSet presAssocID="{80206D42-DA1C-3249-A329-F2C921530311}" presName="Name0" presStyleCnt="0">
        <dgm:presLayoutVars>
          <dgm:dir/>
          <dgm:resizeHandles val="exact"/>
        </dgm:presLayoutVars>
      </dgm:prSet>
      <dgm:spPr/>
    </dgm:pt>
    <dgm:pt modelId="{1DDA1F67-DF65-9E40-B188-CA2416EDF7B0}" type="pres">
      <dgm:prSet presAssocID="{12624ACF-E660-1B49-A65C-E11EDD134B4C}" presName="composite" presStyleCnt="0"/>
      <dgm:spPr/>
    </dgm:pt>
    <dgm:pt modelId="{BFBBB944-B66C-5C43-9201-57ADEA9FEFFD}" type="pres">
      <dgm:prSet presAssocID="{12624ACF-E660-1B49-A65C-E11EDD134B4C}" presName="imagSh" presStyleLbl="b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1097" t="2881" r="31097" b="41685"/>
          </a:stretch>
        </a:blipFill>
      </dgm:spPr>
    </dgm:pt>
    <dgm:pt modelId="{231C12F9-F96F-8741-B0A3-CC054D30DE40}" type="pres">
      <dgm:prSet presAssocID="{12624ACF-E660-1B49-A65C-E11EDD134B4C}" presName="txNode" presStyleLbl="node1" presStyleIdx="0" presStyleCnt="3">
        <dgm:presLayoutVars>
          <dgm:bulletEnabled val="1"/>
        </dgm:presLayoutVars>
      </dgm:prSet>
      <dgm:spPr/>
    </dgm:pt>
    <dgm:pt modelId="{FA6DA846-95C8-4947-82F5-73C644547026}" type="pres">
      <dgm:prSet presAssocID="{EA5A4C4E-AC14-554A-B2CB-CBC579B5D05D}" presName="sibTrans" presStyleLbl="sibTrans2D1" presStyleIdx="0" presStyleCnt="2"/>
      <dgm:spPr/>
    </dgm:pt>
    <dgm:pt modelId="{12B172DC-9AE7-5B43-B682-3DF701B57B36}" type="pres">
      <dgm:prSet presAssocID="{EA5A4C4E-AC14-554A-B2CB-CBC579B5D05D}" presName="connTx" presStyleLbl="sibTrans2D1" presStyleIdx="0" presStyleCnt="2"/>
      <dgm:spPr/>
    </dgm:pt>
    <dgm:pt modelId="{93549F95-AA81-9049-A74F-3656FF757BD5}" type="pres">
      <dgm:prSet presAssocID="{6BECF357-59CC-B145-9298-6F20E6ED6A51}" presName="composite" presStyleCnt="0"/>
      <dgm:spPr/>
    </dgm:pt>
    <dgm:pt modelId="{DE5F285F-7890-C64D-9402-91251EA98731}" type="pres">
      <dgm:prSet presAssocID="{6BECF357-59CC-B145-9298-6F20E6ED6A51}" presName="imagSh" presStyleLbl="bgImgPlace1" presStyleIdx="1" presStyleCnt="3"/>
      <dgm:spPr>
        <a:xfrm>
          <a:off x="2956718" y="0"/>
          <a:ext cx="1904523" cy="129886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/>
          <a:srcRect/>
          <a:stretch>
            <a:fillRect l="31097" t="2881" r="31097" b="41685"/>
          </a:stretch>
        </a:blip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E5FA6FCE-1327-254A-B06F-A08EFFDA23F0}" type="pres">
      <dgm:prSet presAssocID="{6BECF357-59CC-B145-9298-6F20E6ED6A51}" presName="txNode" presStyleLbl="node1" presStyleIdx="1" presStyleCnt="3">
        <dgm:presLayoutVars>
          <dgm:bulletEnabled val="1"/>
        </dgm:presLayoutVars>
      </dgm:prSet>
      <dgm:spPr/>
    </dgm:pt>
    <dgm:pt modelId="{C6835F7B-603A-1B44-930E-4F36BE80B607}" type="pres">
      <dgm:prSet presAssocID="{88DC33A0-BDE6-CD4A-9B43-B4A42DCE2332}" presName="sibTrans" presStyleLbl="sibTrans2D1" presStyleIdx="1" presStyleCnt="2"/>
      <dgm:spPr/>
    </dgm:pt>
    <dgm:pt modelId="{08F59ED5-1C5A-6143-BED6-46E9D6154CE1}" type="pres">
      <dgm:prSet presAssocID="{88DC33A0-BDE6-CD4A-9B43-B4A42DCE2332}" presName="connTx" presStyleLbl="sibTrans2D1" presStyleIdx="1" presStyleCnt="2"/>
      <dgm:spPr/>
    </dgm:pt>
    <dgm:pt modelId="{9C25D660-ED35-744F-9D9E-49B223E60B29}" type="pres">
      <dgm:prSet presAssocID="{1239E05E-7230-F642-8FF8-E9BE4E39D8F0}" presName="composite" presStyleCnt="0"/>
      <dgm:spPr/>
    </dgm:pt>
    <dgm:pt modelId="{DAE5CEF5-A345-2043-934D-6CB72AE67629}" type="pres">
      <dgm:prSet presAssocID="{1239E05E-7230-F642-8FF8-E9BE4E39D8F0}" presName="imagSh" presStyleLbl="bgImgPlace1" presStyleIdx="2" presStyleCnt="3"/>
      <dgm:spPr>
        <a:xfrm>
          <a:off x="5909394" y="0"/>
          <a:ext cx="1904523" cy="129886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31097" t="2881" r="31097" b="41685"/>
          </a:stretch>
        </a:blip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A941E902-4207-AB46-AB7F-928DFBDDB603}" type="pres">
      <dgm:prSet presAssocID="{1239E05E-7230-F642-8FF8-E9BE4E39D8F0}" presName="txNode" presStyleLbl="node1" presStyleIdx="2" presStyleCnt="3">
        <dgm:presLayoutVars>
          <dgm:bulletEnabled val="1"/>
        </dgm:presLayoutVars>
      </dgm:prSet>
      <dgm:spPr/>
    </dgm:pt>
  </dgm:ptLst>
  <dgm:cxnLst>
    <dgm:cxn modelId="{980E2F04-31B7-A844-BE76-A33C5B50A401}" type="presOf" srcId="{495DB102-2E29-6649-9F4A-102C54E9B3F1}" destId="{A941E902-4207-AB46-AB7F-928DFBDDB603}" srcOrd="0" destOrd="1" presId="urn:microsoft.com/office/officeart/2005/8/layout/hProcess10"/>
    <dgm:cxn modelId="{A1A90709-C736-A44F-AF9B-F6C6BF500D8E}" srcId="{80206D42-DA1C-3249-A329-F2C921530311}" destId="{1239E05E-7230-F642-8FF8-E9BE4E39D8F0}" srcOrd="2" destOrd="0" parTransId="{14C17BBD-270D-2149-AA13-1C223F788D1E}" sibTransId="{326A897A-114E-3A40-8669-B85D6F5A5028}"/>
    <dgm:cxn modelId="{E3C26116-4A8B-0149-BD8A-BA3061E573DC}" type="presOf" srcId="{80206D42-DA1C-3249-A329-F2C921530311}" destId="{9A4DB7E5-E5D5-F44F-BEFF-860EF9BB39B9}" srcOrd="0" destOrd="0" presId="urn:microsoft.com/office/officeart/2005/8/layout/hProcess10"/>
    <dgm:cxn modelId="{CEB2441C-F328-4D44-A584-2492FE159F2E}" type="presOf" srcId="{EA5A4C4E-AC14-554A-B2CB-CBC579B5D05D}" destId="{12B172DC-9AE7-5B43-B682-3DF701B57B36}" srcOrd="1" destOrd="0" presId="urn:microsoft.com/office/officeart/2005/8/layout/hProcess10"/>
    <dgm:cxn modelId="{742DCD32-30A2-2E4F-9F04-FD699834C39A}" srcId="{6BECF357-59CC-B145-9298-6F20E6ED6A51}" destId="{8E602E9F-C2EF-BD40-BCAF-E81B8E070830}" srcOrd="1" destOrd="0" parTransId="{E9141F86-C24A-3C44-823A-AEE8E02848F5}" sibTransId="{1B3F7746-32BB-444F-8A37-04478A38DCA0}"/>
    <dgm:cxn modelId="{0BBD9437-8C5E-6F44-B79B-08B1A0A5084A}" type="presOf" srcId="{E9D7FA35-0558-5C4B-842D-FCBCB27EE079}" destId="{231C12F9-F96F-8741-B0A3-CC054D30DE40}" srcOrd="0" destOrd="1" presId="urn:microsoft.com/office/officeart/2005/8/layout/hProcess10"/>
    <dgm:cxn modelId="{324F2C3B-5103-5B47-80FB-8B4EBFFC71F4}" type="presOf" srcId="{2919FCA3-868C-5E41-98AA-1B5DAE8E0256}" destId="{231C12F9-F96F-8741-B0A3-CC054D30DE40}" srcOrd="0" destOrd="2" presId="urn:microsoft.com/office/officeart/2005/8/layout/hProcess10"/>
    <dgm:cxn modelId="{5D74EB4B-9FE4-4B45-80AE-544E74EF6584}" type="presOf" srcId="{E9C5F226-438F-5A4B-9D2A-778DB912F764}" destId="{231C12F9-F96F-8741-B0A3-CC054D30DE40}" srcOrd="0" destOrd="3" presId="urn:microsoft.com/office/officeart/2005/8/layout/hProcess10"/>
    <dgm:cxn modelId="{76B94D4D-560F-7E4D-AE89-C27AE5F81469}" type="presOf" srcId="{8E602E9F-C2EF-BD40-BCAF-E81B8E070830}" destId="{E5FA6FCE-1327-254A-B06F-A08EFFDA23F0}" srcOrd="0" destOrd="2" presId="urn:microsoft.com/office/officeart/2005/8/layout/hProcess10"/>
    <dgm:cxn modelId="{2A5E7555-0C57-DC40-9ECB-A7D695884981}" srcId="{12624ACF-E660-1B49-A65C-E11EDD134B4C}" destId="{2919FCA3-868C-5E41-98AA-1B5DAE8E0256}" srcOrd="1" destOrd="0" parTransId="{2C4D99D2-1CED-074C-964F-EDFD4920755D}" sibTransId="{0C0D148C-BF2A-5347-8741-2E1F223F7D2D}"/>
    <dgm:cxn modelId="{DA2E035C-0BA7-E743-896C-9344B03B467B}" srcId="{1239E05E-7230-F642-8FF8-E9BE4E39D8F0}" destId="{495DB102-2E29-6649-9F4A-102C54E9B3F1}" srcOrd="0" destOrd="0" parTransId="{3F71A543-D1AF-F14A-AAF6-B9C26D70DC93}" sibTransId="{065BD912-71D2-A246-92C0-BDE3754A0B8A}"/>
    <dgm:cxn modelId="{393BFD64-799B-984E-9B10-4B572429AA71}" type="presOf" srcId="{EA5A4C4E-AC14-554A-B2CB-CBC579B5D05D}" destId="{FA6DA846-95C8-4947-82F5-73C644547026}" srcOrd="0" destOrd="0" presId="urn:microsoft.com/office/officeart/2005/8/layout/hProcess10"/>
    <dgm:cxn modelId="{F9C4236D-23F5-7449-BD7C-1C25D8BC721D}" type="presOf" srcId="{88DC33A0-BDE6-CD4A-9B43-B4A42DCE2332}" destId="{C6835F7B-603A-1B44-930E-4F36BE80B607}" srcOrd="0" destOrd="0" presId="urn:microsoft.com/office/officeart/2005/8/layout/hProcess10"/>
    <dgm:cxn modelId="{58923A70-3B09-D54E-A005-C0C5069B38CE}" type="presOf" srcId="{EB4BF6FF-30C9-EC41-B4E3-A7F6FFEC4E32}" destId="{E5FA6FCE-1327-254A-B06F-A08EFFDA23F0}" srcOrd="0" destOrd="1" presId="urn:microsoft.com/office/officeart/2005/8/layout/hProcess10"/>
    <dgm:cxn modelId="{70B77974-6119-3347-9267-B13CC3FC38BA}" type="presOf" srcId="{BD777172-0127-A548-87CF-3399836D3A57}" destId="{A941E902-4207-AB46-AB7F-928DFBDDB603}" srcOrd="0" destOrd="2" presId="urn:microsoft.com/office/officeart/2005/8/layout/hProcess10"/>
    <dgm:cxn modelId="{83328377-A418-3645-9A04-CD95DFC617B8}" type="presOf" srcId="{6BECF357-59CC-B145-9298-6F20E6ED6A51}" destId="{E5FA6FCE-1327-254A-B06F-A08EFFDA23F0}" srcOrd="0" destOrd="0" presId="urn:microsoft.com/office/officeart/2005/8/layout/hProcess10"/>
    <dgm:cxn modelId="{D7240083-3EA7-9145-AE7D-EE9EFE75502C}" type="presOf" srcId="{1239E05E-7230-F642-8FF8-E9BE4E39D8F0}" destId="{A941E902-4207-AB46-AB7F-928DFBDDB603}" srcOrd="0" destOrd="0" presId="urn:microsoft.com/office/officeart/2005/8/layout/hProcess10"/>
    <dgm:cxn modelId="{DAA9A4A6-A305-D145-A169-51C690211423}" srcId="{1239E05E-7230-F642-8FF8-E9BE4E39D8F0}" destId="{BD777172-0127-A548-87CF-3399836D3A57}" srcOrd="1" destOrd="0" parTransId="{6AE45466-6190-5246-9027-7D2429857E11}" sibTransId="{C861FB2D-AAF4-5D47-B183-B2B8D63D38B7}"/>
    <dgm:cxn modelId="{A1A33EC3-1329-364C-9DED-4B38CE0C930D}" srcId="{12624ACF-E660-1B49-A65C-E11EDD134B4C}" destId="{E9C5F226-438F-5A4B-9D2A-778DB912F764}" srcOrd="2" destOrd="0" parTransId="{B59A6B31-8D70-2B47-9E18-920915E4AEFF}" sibTransId="{A90E2F94-05BF-B94E-B6BB-44FDA27FF9B0}"/>
    <dgm:cxn modelId="{E37A5FC4-FD61-064E-B935-A4999D622071}" srcId="{12624ACF-E660-1B49-A65C-E11EDD134B4C}" destId="{E9D7FA35-0558-5C4B-842D-FCBCB27EE079}" srcOrd="0" destOrd="0" parTransId="{E37807E7-1DE2-184E-A74D-F5300BAE4397}" sibTransId="{A639CE7C-0BFA-1649-8DEA-CCFA759BEA81}"/>
    <dgm:cxn modelId="{3B4320DF-7ADA-E74B-9507-2C60C5D73A7A}" srcId="{80206D42-DA1C-3249-A329-F2C921530311}" destId="{12624ACF-E660-1B49-A65C-E11EDD134B4C}" srcOrd="0" destOrd="0" parTransId="{CE847781-406E-664D-AE6D-9983AEC12288}" sibTransId="{EA5A4C4E-AC14-554A-B2CB-CBC579B5D05D}"/>
    <dgm:cxn modelId="{2BAB43F1-A720-AE4D-96A6-F1FA58D26B80}" type="presOf" srcId="{88DC33A0-BDE6-CD4A-9B43-B4A42DCE2332}" destId="{08F59ED5-1C5A-6143-BED6-46E9D6154CE1}" srcOrd="1" destOrd="0" presId="urn:microsoft.com/office/officeart/2005/8/layout/hProcess10"/>
    <dgm:cxn modelId="{762519F6-3EA7-5340-893D-91BE3E71A548}" type="presOf" srcId="{12624ACF-E660-1B49-A65C-E11EDD134B4C}" destId="{231C12F9-F96F-8741-B0A3-CC054D30DE40}" srcOrd="0" destOrd="0" presId="urn:microsoft.com/office/officeart/2005/8/layout/hProcess10"/>
    <dgm:cxn modelId="{A5C715F8-9AB7-2145-9E8F-9F974C4A9BDB}" srcId="{80206D42-DA1C-3249-A329-F2C921530311}" destId="{6BECF357-59CC-B145-9298-6F20E6ED6A51}" srcOrd="1" destOrd="0" parTransId="{3EB0F5EF-6300-EA48-B464-228CC48FDE16}" sibTransId="{88DC33A0-BDE6-CD4A-9B43-B4A42DCE2332}"/>
    <dgm:cxn modelId="{F2B84EF8-9D64-DA49-8FE6-E7C528440AF3}" srcId="{6BECF357-59CC-B145-9298-6F20E6ED6A51}" destId="{EB4BF6FF-30C9-EC41-B4E3-A7F6FFEC4E32}" srcOrd="0" destOrd="0" parTransId="{ABC6BC9B-F1FE-734E-8A25-104C2CBBE09B}" sibTransId="{8A696936-F3FA-5E47-A40F-17E15D76C792}"/>
    <dgm:cxn modelId="{ED4922B6-631D-D641-A988-07DE90C09DF1}" type="presParOf" srcId="{9A4DB7E5-E5D5-F44F-BEFF-860EF9BB39B9}" destId="{1DDA1F67-DF65-9E40-B188-CA2416EDF7B0}" srcOrd="0" destOrd="0" presId="urn:microsoft.com/office/officeart/2005/8/layout/hProcess10"/>
    <dgm:cxn modelId="{75526CF3-EED1-3645-841C-4E37650CEA59}" type="presParOf" srcId="{1DDA1F67-DF65-9E40-B188-CA2416EDF7B0}" destId="{BFBBB944-B66C-5C43-9201-57ADEA9FEFFD}" srcOrd="0" destOrd="0" presId="urn:microsoft.com/office/officeart/2005/8/layout/hProcess10"/>
    <dgm:cxn modelId="{E89D6918-74E4-A94D-AA0D-C5DADF2FCFA7}" type="presParOf" srcId="{1DDA1F67-DF65-9E40-B188-CA2416EDF7B0}" destId="{231C12F9-F96F-8741-B0A3-CC054D30DE40}" srcOrd="1" destOrd="0" presId="urn:microsoft.com/office/officeart/2005/8/layout/hProcess10"/>
    <dgm:cxn modelId="{30AF8124-B4D3-D043-8C2F-CEE86FA8A5AB}" type="presParOf" srcId="{9A4DB7E5-E5D5-F44F-BEFF-860EF9BB39B9}" destId="{FA6DA846-95C8-4947-82F5-73C644547026}" srcOrd="1" destOrd="0" presId="urn:microsoft.com/office/officeart/2005/8/layout/hProcess10"/>
    <dgm:cxn modelId="{71BE9AC0-453B-1A4C-80AA-23A3D5C130D2}" type="presParOf" srcId="{FA6DA846-95C8-4947-82F5-73C644547026}" destId="{12B172DC-9AE7-5B43-B682-3DF701B57B36}" srcOrd="0" destOrd="0" presId="urn:microsoft.com/office/officeart/2005/8/layout/hProcess10"/>
    <dgm:cxn modelId="{B4AE1E86-E2BD-F145-B302-4D5BA59DB93D}" type="presParOf" srcId="{9A4DB7E5-E5D5-F44F-BEFF-860EF9BB39B9}" destId="{93549F95-AA81-9049-A74F-3656FF757BD5}" srcOrd="2" destOrd="0" presId="urn:microsoft.com/office/officeart/2005/8/layout/hProcess10"/>
    <dgm:cxn modelId="{06AC6292-E7CA-2F4B-8E9E-3C1FB4157E88}" type="presParOf" srcId="{93549F95-AA81-9049-A74F-3656FF757BD5}" destId="{DE5F285F-7890-C64D-9402-91251EA98731}" srcOrd="0" destOrd="0" presId="urn:microsoft.com/office/officeart/2005/8/layout/hProcess10"/>
    <dgm:cxn modelId="{C2578247-04D8-274E-B780-DA47CBD4B02C}" type="presParOf" srcId="{93549F95-AA81-9049-A74F-3656FF757BD5}" destId="{E5FA6FCE-1327-254A-B06F-A08EFFDA23F0}" srcOrd="1" destOrd="0" presId="urn:microsoft.com/office/officeart/2005/8/layout/hProcess10"/>
    <dgm:cxn modelId="{3A37A307-AEE6-1A4D-B4FA-7390C83FB75D}" type="presParOf" srcId="{9A4DB7E5-E5D5-F44F-BEFF-860EF9BB39B9}" destId="{C6835F7B-603A-1B44-930E-4F36BE80B607}" srcOrd="3" destOrd="0" presId="urn:microsoft.com/office/officeart/2005/8/layout/hProcess10"/>
    <dgm:cxn modelId="{FA2E7C02-1418-9E45-85CD-BCE4C21FCAA0}" type="presParOf" srcId="{C6835F7B-603A-1B44-930E-4F36BE80B607}" destId="{08F59ED5-1C5A-6143-BED6-46E9D6154CE1}" srcOrd="0" destOrd="0" presId="urn:microsoft.com/office/officeart/2005/8/layout/hProcess10"/>
    <dgm:cxn modelId="{A4802313-33CF-3043-A975-8590A5360DA2}" type="presParOf" srcId="{9A4DB7E5-E5D5-F44F-BEFF-860EF9BB39B9}" destId="{9C25D660-ED35-744F-9D9E-49B223E60B29}" srcOrd="4" destOrd="0" presId="urn:microsoft.com/office/officeart/2005/8/layout/hProcess10"/>
    <dgm:cxn modelId="{D9356669-6471-A848-B7C3-CAAD94417563}" type="presParOf" srcId="{9C25D660-ED35-744F-9D9E-49B223E60B29}" destId="{DAE5CEF5-A345-2043-934D-6CB72AE67629}" srcOrd="0" destOrd="0" presId="urn:microsoft.com/office/officeart/2005/8/layout/hProcess10"/>
    <dgm:cxn modelId="{E82479AB-5BEE-CD46-BD18-28E1ADCFA51B}" type="presParOf" srcId="{9C25D660-ED35-744F-9D9E-49B223E60B29}" destId="{A941E902-4207-AB46-AB7F-928DFBDDB60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BB944-B66C-5C43-9201-57ADEA9FEFFD}">
      <dsp:nvSpPr>
        <dsp:cNvPr id="0" name=""/>
        <dsp:cNvSpPr/>
      </dsp:nvSpPr>
      <dsp:spPr>
        <a:xfrm>
          <a:off x="4042" y="0"/>
          <a:ext cx="1904523" cy="129886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1097" t="2881" r="31097" b="4168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C12F9-F96F-8741-B0A3-CC054D30DE40}">
      <dsp:nvSpPr>
        <dsp:cNvPr id="0" name=""/>
        <dsp:cNvSpPr/>
      </dsp:nvSpPr>
      <dsp:spPr>
        <a:xfrm>
          <a:off x="314081" y="779318"/>
          <a:ext cx="1904523" cy="1298863"/>
        </a:xfrm>
        <a:prstGeom prst="roundRect">
          <a:avLst>
            <a:gd name="adj" fmla="val 10000"/>
          </a:avLst>
        </a:prstGeom>
        <a:solidFill>
          <a:srgbClr val="0E8D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rebuchet MS" panose="020B0703020202090204" pitchFamily="34" charset="0"/>
            </a:rPr>
            <a:t>Data Cleaning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Trebuchet MS" panose="020B0703020202090204" pitchFamily="34" charset="0"/>
            </a:rPr>
            <a:t>Identify keys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Trebuchet MS" panose="020B0703020202090204" pitchFamily="34" charset="0"/>
            </a:rPr>
            <a:t>Column profiling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Trebuchet MS" panose="020B0703020202090204" pitchFamily="34" charset="0"/>
            </a:rPr>
            <a:t>Expand JSON Array</a:t>
          </a:r>
        </a:p>
      </dsp:txBody>
      <dsp:txXfrm>
        <a:off x="352123" y="817360"/>
        <a:ext cx="1828439" cy="1222779"/>
      </dsp:txXfrm>
    </dsp:sp>
    <dsp:sp modelId="{FA6DA846-95C8-4947-82F5-73C644547026}">
      <dsp:nvSpPr>
        <dsp:cNvPr id="0" name=""/>
        <dsp:cNvSpPr/>
      </dsp:nvSpPr>
      <dsp:spPr>
        <a:xfrm>
          <a:off x="2275419" y="420616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275419" y="512142"/>
        <a:ext cx="256797" cy="274578"/>
      </dsp:txXfrm>
    </dsp:sp>
    <dsp:sp modelId="{DE5F285F-7890-C64D-9402-91251EA98731}">
      <dsp:nvSpPr>
        <dsp:cNvPr id="0" name=""/>
        <dsp:cNvSpPr/>
      </dsp:nvSpPr>
      <dsp:spPr>
        <a:xfrm>
          <a:off x="2956718" y="0"/>
          <a:ext cx="1904523" cy="129886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/>
          <a:srcRect/>
          <a:stretch>
            <a:fillRect l="31097" t="2881" r="31097" b="41685"/>
          </a:stretch>
        </a:blip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A6FCE-1327-254A-B06F-A08EFFDA23F0}">
      <dsp:nvSpPr>
        <dsp:cNvPr id="0" name=""/>
        <dsp:cNvSpPr/>
      </dsp:nvSpPr>
      <dsp:spPr>
        <a:xfrm>
          <a:off x="3266757" y="779318"/>
          <a:ext cx="1904523" cy="1298863"/>
        </a:xfrm>
        <a:prstGeom prst="roundRect">
          <a:avLst>
            <a:gd name="adj" fmla="val 10000"/>
          </a:avLst>
        </a:prstGeom>
        <a:solidFill>
          <a:srgbClr val="E76C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Modelling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Create date 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Create relationships</a:t>
          </a:r>
        </a:p>
      </dsp:txBody>
      <dsp:txXfrm>
        <a:off x="3304799" y="817360"/>
        <a:ext cx="1828439" cy="1222779"/>
      </dsp:txXfrm>
    </dsp:sp>
    <dsp:sp modelId="{C6835F7B-603A-1B44-930E-4F36BE80B607}">
      <dsp:nvSpPr>
        <dsp:cNvPr id="0" name=""/>
        <dsp:cNvSpPr/>
      </dsp:nvSpPr>
      <dsp:spPr>
        <a:xfrm>
          <a:off x="5228095" y="420616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5228095" y="512142"/>
        <a:ext cx="256797" cy="274578"/>
      </dsp:txXfrm>
    </dsp:sp>
    <dsp:sp modelId="{DAE5CEF5-A345-2043-934D-6CB72AE67629}">
      <dsp:nvSpPr>
        <dsp:cNvPr id="0" name=""/>
        <dsp:cNvSpPr/>
      </dsp:nvSpPr>
      <dsp:spPr>
        <a:xfrm>
          <a:off x="5909394" y="0"/>
          <a:ext cx="1904523" cy="129886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31097" t="2881" r="31097" b="41685"/>
          </a:stretch>
        </a:blip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E902-4207-AB46-AB7F-928DFBDDB603}">
      <dsp:nvSpPr>
        <dsp:cNvPr id="0" name=""/>
        <dsp:cNvSpPr/>
      </dsp:nvSpPr>
      <dsp:spPr>
        <a:xfrm>
          <a:off x="6219433" y="779318"/>
          <a:ext cx="1904523" cy="1298863"/>
        </a:xfrm>
        <a:prstGeom prst="roundRect">
          <a:avLst>
            <a:gd name="adj" fmla="val 10000"/>
          </a:avLst>
        </a:prstGeom>
        <a:solidFill>
          <a:srgbClr val="6B00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Analysis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Measures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Report building</a:t>
          </a:r>
        </a:p>
      </dsp:txBody>
      <dsp:txXfrm>
        <a:off x="6257475" y="817360"/>
        <a:ext cx="1828439" cy="1222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4F9E-ADD4-784E-B2F1-9E27CEBE9A93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BC2BB-96E9-E547-969D-D61C8D034B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241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1. Customer Overview - At a glace, purchasing power differs. Some customers have make large EUR but fewer purchase hence the need for customer segmentation </a:t>
            </a:r>
          </a:p>
          <a:p>
            <a:r>
              <a:rPr lang="en-DE" dirty="0"/>
              <a:t>2. Segmentation - Age Distribution (64% Millenials and Gen X) and 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BC2BB-96E9-E547-969D-D61C8D034BCC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510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DE" dirty="0"/>
              <a:t>Customer Dept. and Geographic Distribution </a:t>
            </a:r>
          </a:p>
          <a:p>
            <a:pPr marL="228600" indent="-228600">
              <a:buAutoNum type="arabicPeriod"/>
            </a:pPr>
            <a:r>
              <a:rPr lang="en-DE" dirty="0"/>
              <a:t>Monthly Income sorted by total revenue. Can be drilled to location (company city and individual customer)</a:t>
            </a:r>
          </a:p>
          <a:p>
            <a:pPr marL="228600" indent="-228600">
              <a:buAutoNum type="arabicPeriod"/>
            </a:pPr>
            <a:r>
              <a:rPr lang="en-DE" dirty="0"/>
              <a:t>38% of customers from top 3 departments (out of 12). Similar with number of purchases and revenue (36%)</a:t>
            </a:r>
          </a:p>
          <a:p>
            <a:pPr marL="228600" indent="-228600">
              <a:buAutoNum type="arabicPeriod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BC2BB-96E9-E547-969D-D61C8D034BCC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240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DE" dirty="0"/>
              <a:t>Average Revenue gives us the purchase per item for the month. For instance, Feb and Mar were similar but…</a:t>
            </a:r>
          </a:p>
          <a:p>
            <a:pPr marL="228600" indent="-228600">
              <a:buAutoNum type="arabicPeriod"/>
            </a:pPr>
            <a:r>
              <a:rPr lang="en-DE" dirty="0"/>
              <a:t>September is 2021 was 1.14mEUR so it should not deceive </a:t>
            </a:r>
          </a:p>
          <a:p>
            <a:pPr marL="228600" indent="-228600">
              <a:buAutoNum type="arabicPeriod"/>
            </a:pPr>
            <a:r>
              <a:rPr lang="en-GB" dirty="0"/>
              <a:t>S</a:t>
            </a:r>
            <a:r>
              <a:rPr lang="en-DE" dirty="0"/>
              <a:t>pending is higher in the first half of the year so targeted campaigns should start from October through May</a:t>
            </a:r>
          </a:p>
          <a:p>
            <a:pPr marL="228600" indent="-228600">
              <a:buAutoNum type="arabicPeriod"/>
            </a:pPr>
            <a:r>
              <a:rPr lang="en-DE" dirty="0"/>
              <a:t>The data can be sliced by department and location on the actual dashboard</a:t>
            </a:r>
          </a:p>
          <a:p>
            <a:pPr marL="228600" indent="-228600">
              <a:buAutoNum type="arabicPeriod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BC2BB-96E9-E547-969D-D61C8D034BCC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236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>
                <a:effectLst/>
                <a:latin typeface="Georgia" panose="02040502050405020303" pitchFamily="18" charset="0"/>
              </a:rPr>
              <a:t>Nashville, Louisville, and Fayetteville make up 25% of the company’s Total Revenue 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>
                <a:effectLst/>
                <a:latin typeface="Georgia" panose="02040502050405020303" pitchFamily="18" charset="0"/>
              </a:rPr>
              <a:t>Joke about ”</a:t>
            </a:r>
            <a:r>
              <a:rPr lang="en-GB" dirty="0" err="1">
                <a:effectLst/>
                <a:latin typeface="Georgia" panose="02040502050405020303" pitchFamily="18" charset="0"/>
              </a:rPr>
              <a:t>ville</a:t>
            </a:r>
            <a:r>
              <a:rPr lang="en-GB" dirty="0">
                <a:effectLst/>
                <a:latin typeface="Georgia" panose="02040502050405020303" pitchFamily="18" charset="0"/>
              </a:rPr>
              <a:t>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>
                <a:effectLst/>
                <a:latin typeface="Georgia" panose="02040502050405020303" pitchFamily="18" charset="0"/>
              </a:rPr>
              <a:t>We can use this data to make recommendations for targeted campaigns</a:t>
            </a:r>
          </a:p>
          <a:p>
            <a:pPr marL="228600" indent="-228600">
              <a:buAutoNum type="arabicPeriod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BC2BB-96E9-E547-969D-D61C8D034BCC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11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RFM analysis segmentation, highlighting the different customer segments based on recency, frequency, and monetary value for a certain period.</a:t>
            </a:r>
            <a:endParaRPr lang="en-DE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r>
              <a:rPr lang="en-DE" b="0" i="0" dirty="0">
                <a:solidFill>
                  <a:srgbClr val="374151"/>
                </a:solidFill>
                <a:effectLst/>
                <a:latin typeface="Söhne"/>
              </a:rPr>
              <a:t>For Recency, we consider the customer’s most recent purchase</a:t>
            </a:r>
          </a:p>
          <a:p>
            <a:pPr marL="228600" indent="-228600">
              <a:buAutoNum type="arabicPeriod"/>
            </a:pPr>
            <a:r>
              <a:rPr lang="en-DE" b="0" i="0" dirty="0">
                <a:solidFill>
                  <a:srgbClr val="374151"/>
                </a:solidFill>
                <a:effectLst/>
                <a:latin typeface="Söhne"/>
              </a:rPr>
              <a:t>For Frequency, we consider how many purchases the customer has made</a:t>
            </a:r>
          </a:p>
          <a:p>
            <a:pPr marL="228600" indent="-228600">
              <a:buAutoNum type="arabicPeriod"/>
            </a:pPr>
            <a:r>
              <a:rPr lang="en-DE" b="0" i="0" dirty="0">
                <a:solidFill>
                  <a:srgbClr val="374151"/>
                </a:solidFill>
                <a:effectLst/>
                <a:latin typeface="Söhne"/>
              </a:rPr>
              <a:t>For Monetary, we consider how much they have spent per purchase </a:t>
            </a:r>
          </a:p>
          <a:p>
            <a:pPr marL="228600" indent="-228600">
              <a:buAutoNum type="arabicPeriod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BC2BB-96E9-E547-969D-D61C8D034BCC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482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BC2BB-96E9-E547-969D-D61C8D034BCC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639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4CE1-8B79-EB1B-F73E-C81626B4F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99CBD-E8EB-9B4F-7F53-CF732F7CB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9945-489A-767B-15FD-90C45AB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5A81-8C17-B4AB-84EB-56772383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795D-2C37-ECEB-4441-186FA4B0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779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8A83-DCC2-926D-650F-A84F7B62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35180-11AC-51E7-6C43-BD27A7056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1983-4A4E-6808-655B-A3AC2999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2F3E-8490-F098-0287-3FD4EEFD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2F3F-8350-C7B0-E722-439AD109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88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4883-7BA0-E6B7-73F5-0DD2F34AA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B2747-C146-F7E3-3DCB-56539D230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AF56-CCD8-D0F1-88FA-BD088B98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445-B4F7-8C80-B6BB-3AC37C31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1025-C84A-A4F9-7E24-AF9F74A5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428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DCC5-23DC-7D1B-2691-74A04D6C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7ECA-723A-403A-CF34-7C7E1232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67B9-A9D6-9A98-E26F-A534ADF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E634-02CD-589D-8F09-B67380FF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858C-35FF-ADFB-4242-5614F5E0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695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703F-24CB-59EB-DBC0-337C52F5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5AC15-5138-338A-EE7C-3ABF114B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B50FE-9317-C880-8384-F6486578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CAF8-48C0-00F1-C866-B7B72FBE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943E-5DED-9A3C-4A50-00452A5A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2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EBE8-2B6B-2757-DC63-A2B54676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E365-0356-33D1-4F35-142178E2B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22A5-0018-A844-840B-54B06259C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D8666-5C36-CFDB-6FF7-B55162E8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BB97B-450C-0961-11C1-AFDE1B09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0B828-39FE-8BD4-1CCB-D58CB47D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2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B28B-6A15-B08B-D5C2-E4ED28DA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A43AC-D7B3-FF47-AB60-EC50D306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6BE2E-673D-FC82-10AD-D23288D6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FDBC7-14D0-D9FC-3F4C-242ECAA6E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6C3E-CB9C-38CA-5097-A9EE4E9CF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FE942-EFE0-5768-2DE8-5656A346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DAAD9-90B0-2E57-9051-21B91F80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E0033-3370-B19C-1C9C-F3E6E99A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78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D760-0953-7039-94C1-E4A0235B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815B-A19B-2255-070A-64D5A710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13895-FD5F-4340-89B1-66509359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04D2D-490D-8A34-E59A-922FFBE9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9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A5BA1-D88F-C7C0-7A14-20B2E1C9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CB100-0A61-EBD3-96A1-F19B3AC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279B0-9237-BF7D-BE6D-B6CFFE4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1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D56E-6349-A2E4-CDC6-1995F749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420C-AA0E-62C8-E27D-565F3083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C2359-71BB-90A1-2B93-69F4AD22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1B9FB-B6C5-1875-5427-2E662F68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846E-6294-421F-6AB1-BFFC50FC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C570-74AC-1AA2-907D-712E0A0A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72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4DF7-F1A7-4DCD-3FE4-9011A84D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E9F26-658D-92B2-280A-043347E49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1A375-56D9-7C34-D2E4-E69EDE73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B008-190C-BD58-5657-7AA50C4E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2C6D-3B43-0F03-CB57-2353DB85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EE38-6768-A207-E14B-C2D3C2AD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BE44D-0A97-11D1-1AB2-263C6704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304D1-2270-E38F-2033-AD833175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5CAF-3836-475A-01B9-BA06670DA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3857-5438-F142-8BAF-5D4819571EED}" type="datetimeFigureOut">
              <a:rPr lang="en-DE" smtClean="0"/>
              <a:t>14.07.23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4797A-9C9B-8B9E-A42B-C94BD3EBB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CE24-6DF4-8237-E35D-4EC6BC33B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1FD5-6589-C04D-969D-DC4E299D3F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6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ff17dda-59ca-4f2c-a7b4-494eae15c35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ff17dda-59ca-4f2c-a7b4-494eae15c35c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ff17dda-59ca-4f2c-a7b4-494eae15c35c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ff17dda-59ca-4f2c-a7b4-494eae15c35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ff17dda-59ca-4f2c-a7b4-494eae15c35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35145-B89A-CEE0-27D3-9BEFF4393243}"/>
              </a:ext>
            </a:extLst>
          </p:cNvPr>
          <p:cNvSpPr/>
          <p:nvPr/>
        </p:nvSpPr>
        <p:spPr>
          <a:xfrm>
            <a:off x="0" y="1122363"/>
            <a:ext cx="83127" cy="4538604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5E55A-4BC4-2E35-AED3-09F87A8B3552}"/>
              </a:ext>
            </a:extLst>
          </p:cNvPr>
          <p:cNvSpPr txBox="1"/>
          <p:nvPr/>
        </p:nvSpPr>
        <p:spPr>
          <a:xfrm>
            <a:off x="598517" y="2094807"/>
            <a:ext cx="11313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b="1" dirty="0">
                <a:solidFill>
                  <a:srgbClr val="003A90"/>
                </a:solidFill>
                <a:latin typeface="Trebuchet MS" panose="020B0703020202090204" pitchFamily="34" charset="0"/>
              </a:rPr>
              <a:t>Unveiling Insights: Targeted Marketing Campaign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E6C48-8754-F6AC-C2B2-E928AB923FE4}"/>
              </a:ext>
            </a:extLst>
          </p:cNvPr>
          <p:cNvSpPr txBox="1"/>
          <p:nvPr/>
        </p:nvSpPr>
        <p:spPr>
          <a:xfrm>
            <a:off x="598517" y="4222865"/>
            <a:ext cx="517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Trebuchet MS" panose="020B0703020202090204" pitchFamily="34" charset="0"/>
              </a:rPr>
              <a:t>Presented by: </a:t>
            </a:r>
            <a:r>
              <a:rPr lang="en-DE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Ifeanyi Udeze</a:t>
            </a:r>
          </a:p>
          <a:p>
            <a:r>
              <a:rPr lang="en-DE" b="1" dirty="0">
                <a:latin typeface="Trebuchet MS" panose="020B0703020202090204" pitchFamily="34" charset="0"/>
              </a:rPr>
              <a:t>Last Updated: </a:t>
            </a:r>
            <a:r>
              <a:rPr lang="en-DE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10 July 2023</a:t>
            </a:r>
          </a:p>
        </p:txBody>
      </p:sp>
    </p:spTree>
    <p:extLst>
      <p:ext uri="{BB962C8B-B14F-4D97-AF65-F5344CB8AC3E}">
        <p14:creationId xmlns:p14="http://schemas.microsoft.com/office/powerpoint/2010/main" val="47238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title="This slide contains the following visuals: areaChart ,lineStackedColumnComboChart ,slicer ,slicer ,slicer ,tableEx ,cardVisual ,image ,textbox ,image ,textbox ,textbox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60918E0E-CDC1-837E-B866-DE6A7C6B6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07" t="15960" r="23411" b="38586"/>
          <a:stretch/>
        </p:blipFill>
        <p:spPr>
          <a:xfrm>
            <a:off x="577273" y="1867709"/>
            <a:ext cx="8700654" cy="3117272"/>
          </a:xfrm>
          <a:prstGeom prst="rect">
            <a:avLst/>
          </a:prstGeom>
          <a:noFill/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97A603B1-1715-FC96-418E-1CDF92BE49BB}"/>
              </a:ext>
            </a:extLst>
          </p:cNvPr>
          <p:cNvSpPr/>
          <p:nvPr/>
        </p:nvSpPr>
        <p:spPr>
          <a:xfrm>
            <a:off x="577274" y="1867709"/>
            <a:ext cx="8700653" cy="3117272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62554" y="44082"/>
                </a:moveTo>
                <a:lnTo>
                  <a:pt x="62554" y="4806682"/>
                </a:lnTo>
                <a:lnTo>
                  <a:pt x="7785445" y="4806682"/>
                </a:lnTo>
                <a:cubicBezTo>
                  <a:pt x="7785445" y="3225306"/>
                  <a:pt x="7785446" y="1643930"/>
                  <a:pt x="7785446" y="62554"/>
                </a:cubicBezTo>
                <a:lnTo>
                  <a:pt x="62554" y="44082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881A2-B482-D308-16D5-155FDFAA9C86}"/>
              </a:ext>
            </a:extLst>
          </p:cNvPr>
          <p:cNvSpPr txBox="1"/>
          <p:nvPr/>
        </p:nvSpPr>
        <p:spPr>
          <a:xfrm>
            <a:off x="601884" y="341453"/>
            <a:ext cx="321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2000" b="1">
                <a:solidFill>
                  <a:srgbClr val="003A90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GB" dirty="0"/>
              <a:t>Income Analysis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8C0F7-A7C9-5035-60A0-635E2CBFC8D4}"/>
              </a:ext>
            </a:extLst>
          </p:cNvPr>
          <p:cNvSpPr/>
          <p:nvPr/>
        </p:nvSpPr>
        <p:spPr>
          <a:xfrm>
            <a:off x="0" y="1122363"/>
            <a:ext cx="83127" cy="4538604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" title="This slide contains the following visuals: areaChart ,lineStackedColumnComboChart ,slicer ,slicer ,slicer ,tableEx ,cardVisual ,image ,textbox ,image ,textbox ,textbox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FFEFA625-1E30-2BA3-7A6E-7F93EBE5C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07" t="1818" r="2012" b="85253"/>
          <a:stretch/>
        </p:blipFill>
        <p:spPr>
          <a:xfrm>
            <a:off x="577273" y="895926"/>
            <a:ext cx="11272981" cy="886691"/>
          </a:xfrm>
          <a:prstGeom prst="rect">
            <a:avLst/>
          </a:prstGeom>
          <a:noFill/>
        </p:spPr>
      </p:pic>
      <p:sp>
        <p:nvSpPr>
          <p:cNvPr id="5" name="Frame 8">
            <a:extLst>
              <a:ext uri="{FF2B5EF4-FFF2-40B4-BE49-F238E27FC236}">
                <a16:creationId xmlns:a16="http://schemas.microsoft.com/office/drawing/2014/main" id="{686260BA-95F3-E892-8029-2057BC933686}"/>
              </a:ext>
            </a:extLst>
          </p:cNvPr>
          <p:cNvSpPr/>
          <p:nvPr/>
        </p:nvSpPr>
        <p:spPr>
          <a:xfrm>
            <a:off x="508001" y="895926"/>
            <a:ext cx="11434617" cy="886691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62554" y="44082"/>
                </a:moveTo>
                <a:lnTo>
                  <a:pt x="62554" y="4806682"/>
                </a:lnTo>
                <a:lnTo>
                  <a:pt x="7785445" y="4806682"/>
                </a:lnTo>
                <a:cubicBezTo>
                  <a:pt x="7785445" y="3225306"/>
                  <a:pt x="7785446" y="1643930"/>
                  <a:pt x="7785446" y="62554"/>
                </a:cubicBezTo>
                <a:lnTo>
                  <a:pt x="62554" y="44082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 title="This slide contains the following visuals: pieChart ,cardVisual ,slicer ,treemap ,textbox ,image ,textbox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FF5417C8-F6F8-FD83-C2BF-B5FE785D58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2" t="15960" r="20299" b="3232"/>
          <a:stretch/>
        </p:blipFill>
        <p:spPr>
          <a:xfrm>
            <a:off x="424873" y="969818"/>
            <a:ext cx="9337963" cy="5666509"/>
          </a:xfrm>
          <a:prstGeom prst="rect">
            <a:avLst/>
          </a:prstGeom>
          <a:noFill/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97A603B1-1715-FC96-418E-1CDF92BE49BB}"/>
              </a:ext>
            </a:extLst>
          </p:cNvPr>
          <p:cNvSpPr/>
          <p:nvPr/>
        </p:nvSpPr>
        <p:spPr>
          <a:xfrm>
            <a:off x="424873" y="969818"/>
            <a:ext cx="9337963" cy="5666509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62554" y="44082"/>
                </a:moveTo>
                <a:lnTo>
                  <a:pt x="62554" y="4806682"/>
                </a:lnTo>
                <a:lnTo>
                  <a:pt x="7785445" y="4806682"/>
                </a:lnTo>
                <a:cubicBezTo>
                  <a:pt x="7785445" y="3225306"/>
                  <a:pt x="7785446" y="1643930"/>
                  <a:pt x="7785446" y="62554"/>
                </a:cubicBezTo>
                <a:lnTo>
                  <a:pt x="62554" y="44082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881A2-B482-D308-16D5-155FDFAA9C86}"/>
              </a:ext>
            </a:extLst>
          </p:cNvPr>
          <p:cNvSpPr txBox="1"/>
          <p:nvPr/>
        </p:nvSpPr>
        <p:spPr>
          <a:xfrm>
            <a:off x="601884" y="341453"/>
            <a:ext cx="321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2000" b="1">
                <a:solidFill>
                  <a:srgbClr val="003A90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GB" dirty="0"/>
              <a:t>Revenue Share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8C0F7-A7C9-5035-60A0-635E2CBFC8D4}"/>
              </a:ext>
            </a:extLst>
          </p:cNvPr>
          <p:cNvSpPr/>
          <p:nvPr/>
        </p:nvSpPr>
        <p:spPr>
          <a:xfrm>
            <a:off x="0" y="1122363"/>
            <a:ext cx="83127" cy="4538604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97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cardVisual ,slicer ,textbox ,image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4483947C-7639-184F-4D28-AE6D7A0BFF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31" t="16000" r="2659" b="3334"/>
          <a:stretch/>
        </p:blipFill>
        <p:spPr>
          <a:xfrm>
            <a:off x="499871" y="1037012"/>
            <a:ext cx="11192257" cy="5532120"/>
          </a:xfrm>
          <a:prstGeom prst="rect">
            <a:avLst/>
          </a:prstGeom>
          <a:noFill/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97A603B1-1715-FC96-418E-1CDF92BE49BB}"/>
              </a:ext>
            </a:extLst>
          </p:cNvPr>
          <p:cNvSpPr/>
          <p:nvPr/>
        </p:nvSpPr>
        <p:spPr>
          <a:xfrm>
            <a:off x="424873" y="969818"/>
            <a:ext cx="11351492" cy="5666509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62554" y="44082"/>
                </a:moveTo>
                <a:lnTo>
                  <a:pt x="62554" y="4806682"/>
                </a:lnTo>
                <a:lnTo>
                  <a:pt x="7785445" y="4806682"/>
                </a:lnTo>
                <a:cubicBezTo>
                  <a:pt x="7785445" y="3225306"/>
                  <a:pt x="7785446" y="1643930"/>
                  <a:pt x="7785446" y="62554"/>
                </a:cubicBezTo>
                <a:lnTo>
                  <a:pt x="62554" y="44082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881A2-B482-D308-16D5-155FDFAA9C86}"/>
              </a:ext>
            </a:extLst>
          </p:cNvPr>
          <p:cNvSpPr txBox="1"/>
          <p:nvPr/>
        </p:nvSpPr>
        <p:spPr>
          <a:xfrm>
            <a:off x="601884" y="341453"/>
            <a:ext cx="321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2000" b="1">
                <a:solidFill>
                  <a:srgbClr val="003A90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GB" dirty="0"/>
              <a:t>Customer Segmentation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8C0F7-A7C9-5035-60A0-635E2CBFC8D4}"/>
              </a:ext>
            </a:extLst>
          </p:cNvPr>
          <p:cNvSpPr/>
          <p:nvPr/>
        </p:nvSpPr>
        <p:spPr>
          <a:xfrm>
            <a:off x="0" y="1122363"/>
            <a:ext cx="83127" cy="4538604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53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D784C1-B3C5-E575-2479-4C322D613F47}"/>
              </a:ext>
            </a:extLst>
          </p:cNvPr>
          <p:cNvSpPr/>
          <p:nvPr/>
        </p:nvSpPr>
        <p:spPr>
          <a:xfrm>
            <a:off x="0" y="0"/>
            <a:ext cx="12193200" cy="5993476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9459D-64DC-6AD7-C378-1BD8A96D820D}"/>
              </a:ext>
            </a:extLst>
          </p:cNvPr>
          <p:cNvSpPr txBox="1"/>
          <p:nvPr/>
        </p:nvSpPr>
        <p:spPr>
          <a:xfrm>
            <a:off x="1512916" y="1604356"/>
            <a:ext cx="10196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40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DE" dirty="0"/>
              <a:t>Insights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C82BE-653E-43DD-41C0-5F787CFE01BE}"/>
              </a:ext>
            </a:extLst>
          </p:cNvPr>
          <p:cNvSpPr/>
          <p:nvPr/>
        </p:nvSpPr>
        <p:spPr>
          <a:xfrm>
            <a:off x="482138" y="1604356"/>
            <a:ext cx="45719" cy="3225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295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8C0F7-A7C9-5035-60A0-635E2CBFC8D4}"/>
              </a:ext>
            </a:extLst>
          </p:cNvPr>
          <p:cNvSpPr/>
          <p:nvPr/>
        </p:nvSpPr>
        <p:spPr>
          <a:xfrm>
            <a:off x="0" y="1122363"/>
            <a:ext cx="83127" cy="4538604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80CAF-9555-AF7C-BDBF-176994ACEF38}"/>
              </a:ext>
            </a:extLst>
          </p:cNvPr>
          <p:cNvSpPr txBox="1"/>
          <p:nvPr/>
        </p:nvSpPr>
        <p:spPr>
          <a:xfrm>
            <a:off x="631768" y="1828553"/>
            <a:ext cx="1057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E8DFF"/>
                </a:solidFill>
                <a:effectLst/>
                <a:latin typeface="Trebuchet MS" panose="020B0703020202090204" pitchFamily="34" charset="0"/>
              </a:rPr>
              <a:t>Data validation </a:t>
            </a:r>
            <a:r>
              <a:rPr lang="en-GB" sz="2000" dirty="0">
                <a:effectLst/>
                <a:latin typeface="Trebuchet MS" panose="020B0703020202090204" pitchFamily="34" charset="0"/>
              </a:rPr>
              <a:t>rules should be implemented for each unique identifier (username, id) to check for duplicate entries before new data is added to the database.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881A2-B482-D308-16D5-155FDFAA9C86}"/>
              </a:ext>
            </a:extLst>
          </p:cNvPr>
          <p:cNvSpPr txBox="1"/>
          <p:nvPr/>
        </p:nvSpPr>
        <p:spPr>
          <a:xfrm>
            <a:off x="631768" y="1271847"/>
            <a:ext cx="828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rgbClr val="003A90"/>
                </a:solidFill>
                <a:latin typeface="Trebuchet MS" panose="020B0703020202090204" pitchFamily="34" charset="0"/>
              </a:rPr>
              <a:t>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7439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2D01E-5263-A890-6C0B-B11285D36D5A}"/>
              </a:ext>
            </a:extLst>
          </p:cNvPr>
          <p:cNvSpPr/>
          <p:nvPr/>
        </p:nvSpPr>
        <p:spPr>
          <a:xfrm rot="5400000">
            <a:off x="6054436" y="-2227739"/>
            <a:ext cx="83127" cy="4538604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BCDE5-D23B-EBD7-AE19-6745CB235CF0}"/>
              </a:ext>
            </a:extLst>
          </p:cNvPr>
          <p:cNvSpPr txBox="1"/>
          <p:nvPr/>
        </p:nvSpPr>
        <p:spPr>
          <a:xfrm>
            <a:off x="631768" y="1271847"/>
            <a:ext cx="828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Unveiling Insights: Targeted Marketing Campaign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18A15-3BEE-3BF0-1D1D-FA7E37AFB3EC}"/>
              </a:ext>
            </a:extLst>
          </p:cNvPr>
          <p:cNvSpPr txBox="1"/>
          <p:nvPr/>
        </p:nvSpPr>
        <p:spPr>
          <a:xfrm>
            <a:off x="1180408" y="1854838"/>
            <a:ext cx="5868785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DE" u="sng" dirty="0">
                <a:solidFill>
                  <a:srgbClr val="003A90"/>
                </a:solidFill>
                <a:latin typeface="Trebuchet MS" panose="020B0703020202090204" pitchFamily="34" charset="0"/>
              </a:rPr>
              <a:t>Purpose Statement</a:t>
            </a:r>
          </a:p>
          <a:p>
            <a:pPr>
              <a:lnSpc>
                <a:spcPct val="200000"/>
              </a:lnSpc>
            </a:pPr>
            <a:r>
              <a:rPr lang="en-DE" u="sng" dirty="0">
                <a:solidFill>
                  <a:srgbClr val="003A90"/>
                </a:solidFill>
                <a:latin typeface="Trebuchet MS" panose="020B0703020202090204" pitchFamily="34" charset="0"/>
              </a:rPr>
              <a:t>Data Sources and Methodology</a:t>
            </a:r>
          </a:p>
          <a:p>
            <a:pPr>
              <a:lnSpc>
                <a:spcPct val="200000"/>
              </a:lnSpc>
            </a:pPr>
            <a:r>
              <a:rPr lang="en-DE" u="sng" dirty="0">
                <a:solidFill>
                  <a:srgbClr val="003A90"/>
                </a:solidFill>
                <a:latin typeface="Trebuchet MS" panose="020B0703020202090204" pitchFamily="34" charset="0"/>
              </a:rPr>
              <a:t>Data Story (with Visuals)</a:t>
            </a:r>
          </a:p>
          <a:p>
            <a:pPr>
              <a:lnSpc>
                <a:spcPct val="200000"/>
              </a:lnSpc>
            </a:pPr>
            <a:r>
              <a:rPr lang="en-DE" u="sng" dirty="0">
                <a:solidFill>
                  <a:srgbClr val="003A90"/>
                </a:solidFill>
                <a:latin typeface="Trebuchet MS" panose="020B0703020202090204" pitchFamily="34" charset="0"/>
              </a:rPr>
              <a:t>Summary of Insights and Recommendations</a:t>
            </a:r>
          </a:p>
          <a:p>
            <a:pPr>
              <a:lnSpc>
                <a:spcPct val="200000"/>
              </a:lnSpc>
            </a:pPr>
            <a:r>
              <a:rPr lang="en-DE" u="sng" dirty="0">
                <a:solidFill>
                  <a:srgbClr val="003A90"/>
                </a:solidFill>
                <a:latin typeface="Trebuchet MS" panose="020B0703020202090204" pitchFamily="34" charset="0"/>
              </a:rPr>
              <a:t>Net Steps and Questions</a:t>
            </a:r>
          </a:p>
          <a:p>
            <a:pPr>
              <a:lnSpc>
                <a:spcPct val="200000"/>
              </a:lnSpc>
            </a:pPr>
            <a:r>
              <a:rPr lang="en-DE" u="sng" dirty="0">
                <a:solidFill>
                  <a:srgbClr val="003A90"/>
                </a:solidFill>
                <a:latin typeface="Trebuchet MS" panose="020B0703020202090204" pitchFamily="34" charset="0"/>
              </a:rPr>
              <a:t>Appendix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F5E1654-B17A-2578-6254-10F4831A8724}"/>
              </a:ext>
            </a:extLst>
          </p:cNvPr>
          <p:cNvSpPr/>
          <p:nvPr/>
        </p:nvSpPr>
        <p:spPr>
          <a:xfrm>
            <a:off x="806331" y="2195816"/>
            <a:ext cx="282633" cy="23275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A02EA0C-D46B-36AF-F8C2-0C360FD486D1}"/>
              </a:ext>
            </a:extLst>
          </p:cNvPr>
          <p:cNvSpPr/>
          <p:nvPr/>
        </p:nvSpPr>
        <p:spPr>
          <a:xfrm>
            <a:off x="789703" y="2732693"/>
            <a:ext cx="282633" cy="23275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6ED8A14-8000-26BD-5C01-4BA1B3068B6E}"/>
              </a:ext>
            </a:extLst>
          </p:cNvPr>
          <p:cNvSpPr/>
          <p:nvPr/>
        </p:nvSpPr>
        <p:spPr>
          <a:xfrm>
            <a:off x="806331" y="3269570"/>
            <a:ext cx="282633" cy="23275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24B636D-5358-A7B8-9147-AA1C10B3F38D}"/>
              </a:ext>
            </a:extLst>
          </p:cNvPr>
          <p:cNvSpPr/>
          <p:nvPr/>
        </p:nvSpPr>
        <p:spPr>
          <a:xfrm>
            <a:off x="806332" y="3806447"/>
            <a:ext cx="282633" cy="23275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021F62E-1DDF-8ABD-D358-8EC48707E2C6}"/>
              </a:ext>
            </a:extLst>
          </p:cNvPr>
          <p:cNvSpPr/>
          <p:nvPr/>
        </p:nvSpPr>
        <p:spPr>
          <a:xfrm>
            <a:off x="806332" y="4347557"/>
            <a:ext cx="282633" cy="23275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616088E-BF68-3877-08A6-A564C6418CC0}"/>
              </a:ext>
            </a:extLst>
          </p:cNvPr>
          <p:cNvSpPr/>
          <p:nvPr/>
        </p:nvSpPr>
        <p:spPr>
          <a:xfrm>
            <a:off x="806332" y="4892121"/>
            <a:ext cx="282633" cy="23275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979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D784C1-B3C5-E575-2479-4C322D613F47}"/>
              </a:ext>
            </a:extLst>
          </p:cNvPr>
          <p:cNvSpPr/>
          <p:nvPr/>
        </p:nvSpPr>
        <p:spPr>
          <a:xfrm>
            <a:off x="0" y="0"/>
            <a:ext cx="12193200" cy="5993476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9459D-64DC-6AD7-C378-1BD8A96D820D}"/>
              </a:ext>
            </a:extLst>
          </p:cNvPr>
          <p:cNvSpPr txBox="1"/>
          <p:nvPr/>
        </p:nvSpPr>
        <p:spPr>
          <a:xfrm>
            <a:off x="1512916" y="1604356"/>
            <a:ext cx="9543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bg1"/>
                </a:solidFill>
                <a:latin typeface="Trebuchet MS" panose="020B0703020202090204" pitchFamily="34" charset="0"/>
              </a:rPr>
              <a:t>Purpose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C82BE-653E-43DD-41C0-5F787CFE01BE}"/>
              </a:ext>
            </a:extLst>
          </p:cNvPr>
          <p:cNvSpPr/>
          <p:nvPr/>
        </p:nvSpPr>
        <p:spPr>
          <a:xfrm>
            <a:off x="482138" y="1604356"/>
            <a:ext cx="45719" cy="3225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83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8C0F7-A7C9-5035-60A0-635E2CBFC8D4}"/>
              </a:ext>
            </a:extLst>
          </p:cNvPr>
          <p:cNvSpPr/>
          <p:nvPr/>
        </p:nvSpPr>
        <p:spPr>
          <a:xfrm>
            <a:off x="0" y="1122363"/>
            <a:ext cx="83127" cy="4538604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80CAF-9555-AF7C-BDBF-176994ACEF38}"/>
              </a:ext>
            </a:extLst>
          </p:cNvPr>
          <p:cNvSpPr txBox="1"/>
          <p:nvPr/>
        </p:nvSpPr>
        <p:spPr>
          <a:xfrm>
            <a:off x="706583" y="2308844"/>
            <a:ext cx="10497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>
                <a:effectLst/>
                <a:latin typeface="Trebuchet MS" panose="020B0703020202090204" pitchFamily="34" charset="0"/>
              </a:rPr>
              <a:t>Identify possible customer segments using </a:t>
            </a:r>
            <a:r>
              <a:rPr lang="en-GB" sz="2000" b="1" i="0" dirty="0">
                <a:solidFill>
                  <a:srgbClr val="0E8DFF"/>
                </a:solidFill>
                <a:effectLst/>
                <a:latin typeface="Trebuchet MS" panose="020B0703020202090204" pitchFamily="34" charset="0"/>
              </a:rPr>
              <a:t>personal</a:t>
            </a:r>
            <a:r>
              <a:rPr lang="en-GB" sz="2000" b="0" i="0" dirty="0">
                <a:effectLst/>
                <a:latin typeface="Trebuchet MS" panose="020B0703020202090204" pitchFamily="34" charset="0"/>
              </a:rPr>
              <a:t>, </a:t>
            </a:r>
            <a:r>
              <a:rPr lang="en-GB" sz="2000" b="1" i="0" dirty="0">
                <a:solidFill>
                  <a:srgbClr val="E76C37"/>
                </a:solidFill>
                <a:effectLst/>
                <a:latin typeface="Trebuchet MS" panose="020B0703020202090204" pitchFamily="34" charset="0"/>
              </a:rPr>
              <a:t>geographic</a:t>
            </a:r>
            <a:r>
              <a:rPr lang="en-GB" sz="2000" b="0" i="0" dirty="0">
                <a:effectLst/>
                <a:latin typeface="Trebuchet MS" panose="020B0703020202090204" pitchFamily="34" charset="0"/>
              </a:rPr>
              <a:t>, </a:t>
            </a:r>
            <a:r>
              <a:rPr lang="en-GB" sz="2000" b="1" i="0" dirty="0">
                <a:solidFill>
                  <a:srgbClr val="6B007B"/>
                </a:solidFill>
                <a:effectLst/>
                <a:latin typeface="Trebuchet MS" panose="020B0703020202090204" pitchFamily="34" charset="0"/>
              </a:rPr>
              <a:t>revenue</a:t>
            </a:r>
            <a:r>
              <a:rPr lang="en-GB" sz="2000" b="0" i="0" dirty="0">
                <a:effectLst/>
                <a:latin typeface="Trebuchet MS" panose="020B0703020202090204" pitchFamily="34" charset="0"/>
              </a:rPr>
              <a:t>, and/or </a:t>
            </a:r>
            <a:r>
              <a:rPr lang="en-GB" sz="2000" b="1" i="0" dirty="0">
                <a:solidFill>
                  <a:srgbClr val="19AB40"/>
                </a:solidFill>
                <a:effectLst/>
                <a:latin typeface="Trebuchet MS" panose="020B0703020202090204" pitchFamily="34" charset="0"/>
              </a:rPr>
              <a:t>purchase</a:t>
            </a:r>
            <a:r>
              <a:rPr lang="en-GB" sz="2000" b="0" i="0" dirty="0">
                <a:effectLst/>
                <a:latin typeface="Trebuchet MS" panose="020B0703020202090204" pitchFamily="34" charset="0"/>
              </a:rPr>
              <a:t> data to support the marketing stakeholders in launching a targeted campaign.</a:t>
            </a:r>
            <a:endParaRPr lang="en-DE" sz="2000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881A2-B482-D308-16D5-155FDFAA9C86}"/>
              </a:ext>
            </a:extLst>
          </p:cNvPr>
          <p:cNvSpPr txBox="1"/>
          <p:nvPr/>
        </p:nvSpPr>
        <p:spPr>
          <a:xfrm>
            <a:off x="631768" y="1271847"/>
            <a:ext cx="828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rgbClr val="003A90"/>
                </a:solidFill>
                <a:latin typeface="Trebuchet MS" panose="020B070302020209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5949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D784C1-B3C5-E575-2479-4C322D613F47}"/>
              </a:ext>
            </a:extLst>
          </p:cNvPr>
          <p:cNvSpPr/>
          <p:nvPr/>
        </p:nvSpPr>
        <p:spPr>
          <a:xfrm>
            <a:off x="0" y="0"/>
            <a:ext cx="12193200" cy="5993476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9459D-64DC-6AD7-C378-1BD8A96D820D}"/>
              </a:ext>
            </a:extLst>
          </p:cNvPr>
          <p:cNvSpPr txBox="1"/>
          <p:nvPr/>
        </p:nvSpPr>
        <p:spPr>
          <a:xfrm>
            <a:off x="1512916" y="1604356"/>
            <a:ext cx="9543011" cy="11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40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DE" dirty="0"/>
              <a:t>Data Sources and 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C82BE-653E-43DD-41C0-5F787CFE01BE}"/>
              </a:ext>
            </a:extLst>
          </p:cNvPr>
          <p:cNvSpPr/>
          <p:nvPr/>
        </p:nvSpPr>
        <p:spPr>
          <a:xfrm>
            <a:off x="482138" y="1604356"/>
            <a:ext cx="45719" cy="3225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511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8C0F7-A7C9-5035-60A0-635E2CBFC8D4}"/>
              </a:ext>
            </a:extLst>
          </p:cNvPr>
          <p:cNvSpPr/>
          <p:nvPr/>
        </p:nvSpPr>
        <p:spPr>
          <a:xfrm>
            <a:off x="0" y="1122363"/>
            <a:ext cx="83127" cy="4538604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881A2-B482-D308-16D5-155FDFAA9C86}"/>
              </a:ext>
            </a:extLst>
          </p:cNvPr>
          <p:cNvSpPr txBox="1"/>
          <p:nvPr/>
        </p:nvSpPr>
        <p:spPr>
          <a:xfrm>
            <a:off x="631768" y="3763995"/>
            <a:ext cx="828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rgbClr val="003A90"/>
                </a:solidFill>
                <a:latin typeface="Trebuchet MS" panose="020B0703020202090204" pitchFamily="34" charset="0"/>
              </a:rPr>
              <a:t>Data Methodology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80E858D-0DA0-F1FA-4F73-3B540D47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768" y="1841269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31C76A7-66D6-C4E8-327C-D23BAA666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809" y="184126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26530-1766-C839-4E2A-D0DE3581F6FC}"/>
              </a:ext>
            </a:extLst>
          </p:cNvPr>
          <p:cNvSpPr txBox="1"/>
          <p:nvPr/>
        </p:nvSpPr>
        <p:spPr>
          <a:xfrm>
            <a:off x="594361" y="2658357"/>
            <a:ext cx="106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Trebuchet MS" panose="020B0703020202090204" pitchFamily="34" charset="0"/>
              </a:rPr>
              <a:t>c</a:t>
            </a:r>
            <a:r>
              <a:rPr lang="en-DE" sz="1100" dirty="0">
                <a:latin typeface="Trebuchet MS" panose="020B0703020202090204" pitchFamily="34" charset="0"/>
              </a:rPr>
              <a:t>ustomers.csv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065D4-B802-1176-1F07-5189A6D528D6}"/>
              </a:ext>
            </a:extLst>
          </p:cNvPr>
          <p:cNvSpPr txBox="1"/>
          <p:nvPr/>
        </p:nvSpPr>
        <p:spPr>
          <a:xfrm>
            <a:off x="2057402" y="2663371"/>
            <a:ext cx="106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Trebuchet MS" panose="020B0703020202090204" pitchFamily="34" charset="0"/>
              </a:rPr>
              <a:t>purchases</a:t>
            </a:r>
            <a:r>
              <a:rPr lang="en-DE" sz="1100" dirty="0">
                <a:latin typeface="Trebuchet MS" panose="020B0703020202090204" pitchFamily="34" charset="0"/>
              </a:rPr>
              <a:t>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433AC-C8B2-0F19-0E90-61A119E7C2B4}"/>
              </a:ext>
            </a:extLst>
          </p:cNvPr>
          <p:cNvSpPr txBox="1"/>
          <p:nvPr/>
        </p:nvSpPr>
        <p:spPr>
          <a:xfrm>
            <a:off x="717666" y="1219200"/>
            <a:ext cx="828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rgbClr val="003A90"/>
                </a:solidFill>
                <a:latin typeface="Trebuchet MS" panose="020B0703020202090204" pitchFamily="34" charset="0"/>
              </a:rPr>
              <a:t>Data Sources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A8E477A-6557-8187-3464-93915189A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175920"/>
              </p:ext>
            </p:extLst>
          </p:nvPr>
        </p:nvGraphicFramePr>
        <p:xfrm>
          <a:off x="2032000" y="4380807"/>
          <a:ext cx="8128000" cy="207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32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D784C1-B3C5-E575-2479-4C322D613F47}"/>
              </a:ext>
            </a:extLst>
          </p:cNvPr>
          <p:cNvSpPr/>
          <p:nvPr/>
        </p:nvSpPr>
        <p:spPr>
          <a:xfrm>
            <a:off x="0" y="0"/>
            <a:ext cx="12193200" cy="5993476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9459D-64DC-6AD7-C378-1BD8A96D820D}"/>
              </a:ext>
            </a:extLst>
          </p:cNvPr>
          <p:cNvSpPr txBox="1"/>
          <p:nvPr/>
        </p:nvSpPr>
        <p:spPr>
          <a:xfrm>
            <a:off x="1512916" y="1604356"/>
            <a:ext cx="9543011" cy="11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40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DE" dirty="0"/>
              <a:t>Data 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C82BE-653E-43DD-41C0-5F787CFE01BE}"/>
              </a:ext>
            </a:extLst>
          </p:cNvPr>
          <p:cNvSpPr/>
          <p:nvPr/>
        </p:nvSpPr>
        <p:spPr>
          <a:xfrm>
            <a:off x="482138" y="1604356"/>
            <a:ext cx="45719" cy="3225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554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 title="This slide contains the following visuals: tableEx ,pieChart ,tableEx ,pieChart ,cardVisual ,textbox ,image ,image ,image ,textbox ,textbox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B84EE1C6-BBB9-F9A5-ADF6-DE5FAF757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42" t="15995" r="1342" b="28778"/>
          <a:stretch/>
        </p:blipFill>
        <p:spPr>
          <a:xfrm>
            <a:off x="8560601" y="1671954"/>
            <a:ext cx="3379807" cy="3523877"/>
          </a:xfrm>
          <a:prstGeom prst="rect">
            <a:avLst/>
          </a:prstGeom>
          <a:noFill/>
        </p:spPr>
      </p:pic>
      <p:sp>
        <p:nvSpPr>
          <p:cNvPr id="21" name="Frame 8">
            <a:extLst>
              <a:ext uri="{FF2B5EF4-FFF2-40B4-BE49-F238E27FC236}">
                <a16:creationId xmlns:a16="http://schemas.microsoft.com/office/drawing/2014/main" id="{1A8024C8-B437-1EC5-F7D1-9513DF4171CC}"/>
              </a:ext>
            </a:extLst>
          </p:cNvPr>
          <p:cNvSpPr/>
          <p:nvPr/>
        </p:nvSpPr>
        <p:spPr>
          <a:xfrm>
            <a:off x="8560602" y="1662169"/>
            <a:ext cx="3407622" cy="3523878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62554" y="44082"/>
                </a:moveTo>
                <a:lnTo>
                  <a:pt x="62554" y="4806682"/>
                </a:lnTo>
                <a:lnTo>
                  <a:pt x="7785445" y="4806682"/>
                </a:lnTo>
                <a:cubicBezTo>
                  <a:pt x="7785445" y="3225306"/>
                  <a:pt x="7785446" y="1643930"/>
                  <a:pt x="7785446" y="62554"/>
                </a:cubicBezTo>
                <a:lnTo>
                  <a:pt x="62554" y="44082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25" name="Picture" title="This slide contains the following visuals: tableEx ,pieChart ,tableEx ,pieChart ,cardVisual ,textbox ,image ,image ,image ,textbox ,textbox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81B74BC7-D537-4F37-568D-70DA18002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14" t="1686" r="1245" b="85318"/>
          <a:stretch/>
        </p:blipFill>
        <p:spPr>
          <a:xfrm>
            <a:off x="8405197" y="761132"/>
            <a:ext cx="3563026" cy="891250"/>
          </a:xfrm>
          <a:prstGeom prst="rect">
            <a:avLst/>
          </a:prstGeom>
          <a:noFill/>
        </p:spPr>
      </p:pic>
      <p:sp>
        <p:nvSpPr>
          <p:cNvPr id="15" name="Frame 8">
            <a:extLst>
              <a:ext uri="{FF2B5EF4-FFF2-40B4-BE49-F238E27FC236}">
                <a16:creationId xmlns:a16="http://schemas.microsoft.com/office/drawing/2014/main" id="{988B9E6E-F1AD-EE0B-773F-AE4ABBDB2268}"/>
              </a:ext>
            </a:extLst>
          </p:cNvPr>
          <p:cNvSpPr/>
          <p:nvPr/>
        </p:nvSpPr>
        <p:spPr>
          <a:xfrm>
            <a:off x="8377383" y="741562"/>
            <a:ext cx="3563026" cy="910821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94248 w 7848000"/>
              <a:gd name="connsiteY6" fmla="*/ 4705947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8401 w 7848000"/>
              <a:gd name="connsiteY5" fmla="*/ 295913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8401 w 7848000"/>
              <a:gd name="connsiteY9" fmla="*/ 295913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54631 w 7848000"/>
              <a:gd name="connsiteY5" fmla="*/ 245549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54631 w 7848000"/>
              <a:gd name="connsiteY9" fmla="*/ 245549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0478 w 7848000"/>
              <a:gd name="connsiteY5" fmla="*/ 39664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0478 w 7848000"/>
              <a:gd name="connsiteY9" fmla="*/ 39664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0478 w 7848000"/>
              <a:gd name="connsiteY5" fmla="*/ 39664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0478 w 7848000"/>
              <a:gd name="connsiteY9" fmla="*/ 39664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0478 w 7848000"/>
              <a:gd name="connsiteY5" fmla="*/ 39664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0478 w 7848000"/>
              <a:gd name="connsiteY9" fmla="*/ 39664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125941 w 7848000"/>
              <a:gd name="connsiteY5" fmla="*/ 34627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125941 w 7848000"/>
              <a:gd name="connsiteY9" fmla="*/ 34627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125941 w 7848000"/>
              <a:gd name="connsiteY5" fmla="*/ 34627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125941 w 7848000"/>
              <a:gd name="connsiteY9" fmla="*/ 34627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86192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86192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94159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94159 w 7848000"/>
              <a:gd name="connsiteY6" fmla="*/ 4605213 h 4860000"/>
              <a:gd name="connsiteX7" fmla="*/ 7780044 w 7848000"/>
              <a:gd name="connsiteY7" fmla="*/ 4554848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94159 w 7848000"/>
              <a:gd name="connsiteY6" fmla="*/ 4605213 h 4860000"/>
              <a:gd name="connsiteX7" fmla="*/ 7780044 w 7848000"/>
              <a:gd name="connsiteY7" fmla="*/ 4554848 h 4860000"/>
              <a:gd name="connsiteX8" fmla="*/ 7737148 w 7848000"/>
              <a:gd name="connsiteY8" fmla="*/ 362581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94159 w 7848000"/>
              <a:gd name="connsiteY6" fmla="*/ 4605213 h 4860000"/>
              <a:gd name="connsiteX7" fmla="*/ 7739673 w 7848000"/>
              <a:gd name="connsiteY7" fmla="*/ 4554848 h 4860000"/>
              <a:gd name="connsiteX8" fmla="*/ 7737148 w 7848000"/>
              <a:gd name="connsiteY8" fmla="*/ 362581 h 4860000"/>
              <a:gd name="connsiteX9" fmla="*/ 94249 w 7848000"/>
              <a:gd name="connsiteY9" fmla="*/ 396641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94249" y="396641"/>
                </a:moveTo>
                <a:cubicBezTo>
                  <a:pt x="91606" y="2554989"/>
                  <a:pt x="96889" y="2512377"/>
                  <a:pt x="94159" y="4605213"/>
                </a:cubicBezTo>
                <a:lnTo>
                  <a:pt x="7739673" y="4554848"/>
                </a:lnTo>
                <a:cubicBezTo>
                  <a:pt x="7739673" y="2973472"/>
                  <a:pt x="7737148" y="1943957"/>
                  <a:pt x="7737148" y="362581"/>
                </a:cubicBezTo>
                <a:lnTo>
                  <a:pt x="94249" y="396641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881A2-B482-D308-16D5-155FDFAA9C86}"/>
              </a:ext>
            </a:extLst>
          </p:cNvPr>
          <p:cNvSpPr txBox="1"/>
          <p:nvPr/>
        </p:nvSpPr>
        <p:spPr>
          <a:xfrm>
            <a:off x="601884" y="341453"/>
            <a:ext cx="263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3A90"/>
                </a:solidFill>
                <a:latin typeface="Trebuchet MS" panose="020B0703020202090204" pitchFamily="34" charset="0"/>
              </a:rPr>
              <a:t>Customer Overview</a:t>
            </a:r>
            <a:endParaRPr lang="en-DE" sz="2000" b="1" dirty="0">
              <a:solidFill>
                <a:srgbClr val="003A90"/>
              </a:solidFill>
              <a:latin typeface="Trebuchet MS" panose="020B0703020202090204" pitchFamily="34" charset="0"/>
            </a:endParaRPr>
          </a:p>
        </p:txBody>
      </p:sp>
      <p:pic>
        <p:nvPicPr>
          <p:cNvPr id="3" name="Picture" title="This slide contains the following visuals: tableEx ,pieChart ,tableEx ,pieChart ,cardVisual ,textbox ,image ,image ,image ,textbox ,textbox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D65FBAEA-5389-5073-A604-49B38F0294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24" t="1686" r="31349" b="85318"/>
          <a:stretch/>
        </p:blipFill>
        <p:spPr>
          <a:xfrm>
            <a:off x="2937163" y="761135"/>
            <a:ext cx="5412406" cy="891250"/>
          </a:xfrm>
          <a:prstGeom prst="rect">
            <a:avLst/>
          </a:prstGeom>
          <a:noFill/>
        </p:spPr>
      </p:pic>
      <p:sp>
        <p:nvSpPr>
          <p:cNvPr id="11" name="Frame 8">
            <a:extLst>
              <a:ext uri="{FF2B5EF4-FFF2-40B4-BE49-F238E27FC236}">
                <a16:creationId xmlns:a16="http://schemas.microsoft.com/office/drawing/2014/main" id="{44CE09FA-276B-CA38-A189-4210B6A05735}"/>
              </a:ext>
            </a:extLst>
          </p:cNvPr>
          <p:cNvSpPr/>
          <p:nvPr/>
        </p:nvSpPr>
        <p:spPr>
          <a:xfrm>
            <a:off x="2937164" y="741563"/>
            <a:ext cx="5440218" cy="910821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94248 w 7848000"/>
              <a:gd name="connsiteY6" fmla="*/ 4705947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8401 w 7848000"/>
              <a:gd name="connsiteY5" fmla="*/ 295913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8401 w 7848000"/>
              <a:gd name="connsiteY9" fmla="*/ 295913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54631 w 7848000"/>
              <a:gd name="connsiteY5" fmla="*/ 245549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54631 w 7848000"/>
              <a:gd name="connsiteY9" fmla="*/ 245549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0478 w 7848000"/>
              <a:gd name="connsiteY5" fmla="*/ 39664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0478 w 7848000"/>
              <a:gd name="connsiteY9" fmla="*/ 39664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0478 w 7848000"/>
              <a:gd name="connsiteY5" fmla="*/ 39664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0478 w 7848000"/>
              <a:gd name="connsiteY9" fmla="*/ 39664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0478 w 7848000"/>
              <a:gd name="connsiteY5" fmla="*/ 39664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0478 w 7848000"/>
              <a:gd name="connsiteY9" fmla="*/ 39664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125941 w 7848000"/>
              <a:gd name="connsiteY5" fmla="*/ 34627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125941 w 7848000"/>
              <a:gd name="connsiteY9" fmla="*/ 34627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125941 w 7848000"/>
              <a:gd name="connsiteY5" fmla="*/ 34627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125941 w 7848000"/>
              <a:gd name="connsiteY9" fmla="*/ 34627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86192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86192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94159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94159 w 7848000"/>
              <a:gd name="connsiteY6" fmla="*/ 4605213 h 4860000"/>
              <a:gd name="connsiteX7" fmla="*/ 7780044 w 7848000"/>
              <a:gd name="connsiteY7" fmla="*/ 4554848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94249" y="396641"/>
                </a:moveTo>
                <a:cubicBezTo>
                  <a:pt x="91606" y="2554989"/>
                  <a:pt x="96889" y="2512377"/>
                  <a:pt x="94159" y="4605213"/>
                </a:cubicBezTo>
                <a:lnTo>
                  <a:pt x="7780044" y="4554848"/>
                </a:lnTo>
                <a:cubicBezTo>
                  <a:pt x="7780044" y="2973472"/>
                  <a:pt x="7777523" y="1845389"/>
                  <a:pt x="7777523" y="264013"/>
                </a:cubicBezTo>
                <a:lnTo>
                  <a:pt x="94249" y="396641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26" name="Picture" title="This slide contains the following visuals: tableEx ,pieChart ,tableEx ,pieChart ,cardVisual ,textbox ,image ,image ,image ,textbox ,textbox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6507624D-C912-D77A-8303-1D364BB2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7" t="1686" r="77127" b="85318"/>
          <a:stretch/>
        </p:blipFill>
        <p:spPr>
          <a:xfrm>
            <a:off x="597135" y="769271"/>
            <a:ext cx="2244931" cy="891250"/>
          </a:xfrm>
          <a:prstGeom prst="rect">
            <a:avLst/>
          </a:prstGeom>
          <a:noFill/>
        </p:spPr>
      </p:pic>
      <p:sp>
        <p:nvSpPr>
          <p:cNvPr id="20" name="Frame 8">
            <a:extLst>
              <a:ext uri="{FF2B5EF4-FFF2-40B4-BE49-F238E27FC236}">
                <a16:creationId xmlns:a16="http://schemas.microsoft.com/office/drawing/2014/main" id="{36FA0AA4-C0F2-FA9B-391D-EC4DE77090FD}"/>
              </a:ext>
            </a:extLst>
          </p:cNvPr>
          <p:cNvSpPr/>
          <p:nvPr/>
        </p:nvSpPr>
        <p:spPr>
          <a:xfrm>
            <a:off x="573636" y="751349"/>
            <a:ext cx="2268430" cy="910821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94248 w 7848000"/>
              <a:gd name="connsiteY6" fmla="*/ 4705947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8401 w 7848000"/>
              <a:gd name="connsiteY5" fmla="*/ 295913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8401 w 7848000"/>
              <a:gd name="connsiteY9" fmla="*/ 295913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54631 w 7848000"/>
              <a:gd name="connsiteY5" fmla="*/ 245549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54631 w 7848000"/>
              <a:gd name="connsiteY9" fmla="*/ 245549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0478 w 7848000"/>
              <a:gd name="connsiteY5" fmla="*/ 39664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0478 w 7848000"/>
              <a:gd name="connsiteY9" fmla="*/ 39664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0478 w 7848000"/>
              <a:gd name="connsiteY5" fmla="*/ 39664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0478 w 7848000"/>
              <a:gd name="connsiteY9" fmla="*/ 39664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70478 w 7848000"/>
              <a:gd name="connsiteY5" fmla="*/ 39664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70478 w 7848000"/>
              <a:gd name="connsiteY9" fmla="*/ 39664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125941 w 7848000"/>
              <a:gd name="connsiteY5" fmla="*/ 34627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125941 w 7848000"/>
              <a:gd name="connsiteY9" fmla="*/ 34627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125941 w 7848000"/>
              <a:gd name="connsiteY5" fmla="*/ 346277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125941 w 7848000"/>
              <a:gd name="connsiteY9" fmla="*/ 346277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110094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86192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86192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94159 w 7848000"/>
              <a:gd name="connsiteY6" fmla="*/ 4605213 h 4860000"/>
              <a:gd name="connsiteX7" fmla="*/ 7793368 w 7848000"/>
              <a:gd name="connsiteY7" fmla="*/ 4554849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94159 w 7848000"/>
              <a:gd name="connsiteY6" fmla="*/ 4605213 h 4860000"/>
              <a:gd name="connsiteX7" fmla="*/ 7780044 w 7848000"/>
              <a:gd name="connsiteY7" fmla="*/ 4554848 h 4860000"/>
              <a:gd name="connsiteX8" fmla="*/ 7777523 w 7848000"/>
              <a:gd name="connsiteY8" fmla="*/ 264013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94159 w 7848000"/>
              <a:gd name="connsiteY6" fmla="*/ 4605213 h 4860000"/>
              <a:gd name="connsiteX7" fmla="*/ 7780044 w 7848000"/>
              <a:gd name="connsiteY7" fmla="*/ 4554848 h 4860000"/>
              <a:gd name="connsiteX8" fmla="*/ 7737148 w 7848000"/>
              <a:gd name="connsiteY8" fmla="*/ 362581 h 4860000"/>
              <a:gd name="connsiteX9" fmla="*/ 94249 w 7848000"/>
              <a:gd name="connsiteY9" fmla="*/ 396641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94249 w 7848000"/>
              <a:gd name="connsiteY5" fmla="*/ 396641 h 4860000"/>
              <a:gd name="connsiteX6" fmla="*/ 94159 w 7848000"/>
              <a:gd name="connsiteY6" fmla="*/ 4605213 h 4860000"/>
              <a:gd name="connsiteX7" fmla="*/ 7739673 w 7848000"/>
              <a:gd name="connsiteY7" fmla="*/ 4554848 h 4860000"/>
              <a:gd name="connsiteX8" fmla="*/ 7737148 w 7848000"/>
              <a:gd name="connsiteY8" fmla="*/ 362581 h 4860000"/>
              <a:gd name="connsiteX9" fmla="*/ 94249 w 7848000"/>
              <a:gd name="connsiteY9" fmla="*/ 396641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94249" y="396641"/>
                </a:moveTo>
                <a:cubicBezTo>
                  <a:pt x="91606" y="2554989"/>
                  <a:pt x="96889" y="2512377"/>
                  <a:pt x="94159" y="4605213"/>
                </a:cubicBezTo>
                <a:lnTo>
                  <a:pt x="7739673" y="4554848"/>
                </a:lnTo>
                <a:cubicBezTo>
                  <a:pt x="7739673" y="2973472"/>
                  <a:pt x="7737148" y="1943957"/>
                  <a:pt x="7737148" y="362581"/>
                </a:cubicBezTo>
                <a:lnTo>
                  <a:pt x="94249" y="396641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24" name="Picture" title="This slide contains the following visuals: tableEx ,pieChart ,tableEx ,pieChart ,cardVisual ,textbox ,image ,image ,image ,textbox ,textbox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986D8AE1-9944-E708-132D-C08FCCC5AB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4" t="15913" r="30421" b="4979"/>
          <a:stretch/>
        </p:blipFill>
        <p:spPr>
          <a:xfrm>
            <a:off x="490800" y="1680093"/>
            <a:ext cx="7960357" cy="4960852"/>
          </a:xfrm>
          <a:prstGeom prst="rect">
            <a:avLst/>
          </a:prstGeom>
          <a:noFill/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97A603B1-1715-FC96-418E-1CDF92BE49BB}"/>
              </a:ext>
            </a:extLst>
          </p:cNvPr>
          <p:cNvSpPr/>
          <p:nvPr/>
        </p:nvSpPr>
        <p:spPr>
          <a:xfrm>
            <a:off x="424874" y="1671956"/>
            <a:ext cx="8107480" cy="5042880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62554" y="44082"/>
                </a:moveTo>
                <a:lnTo>
                  <a:pt x="62554" y="4806682"/>
                </a:lnTo>
                <a:lnTo>
                  <a:pt x="7785445" y="4806682"/>
                </a:lnTo>
                <a:cubicBezTo>
                  <a:pt x="7785445" y="3225306"/>
                  <a:pt x="7785446" y="1643930"/>
                  <a:pt x="7785446" y="62554"/>
                </a:cubicBezTo>
                <a:lnTo>
                  <a:pt x="62554" y="44082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8C0F7-A7C9-5035-60A0-635E2CBFC8D4}"/>
              </a:ext>
            </a:extLst>
          </p:cNvPr>
          <p:cNvSpPr/>
          <p:nvPr/>
        </p:nvSpPr>
        <p:spPr>
          <a:xfrm>
            <a:off x="0" y="1122363"/>
            <a:ext cx="83127" cy="4538604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62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1" grpId="0" animBg="1"/>
      <p:bldP spid="2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title="This slide contains the following visuals: pivotTable ,barChart ,textbox ,image ,slicer ,clusteredBarChart ,card ,image ,textbox ,textbox ,image ,textbox ,image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F0839F96-A218-223E-3A51-26EF4C40C1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1" t="1414" r="28022" b="51919"/>
          <a:stretch/>
        </p:blipFill>
        <p:spPr>
          <a:xfrm>
            <a:off x="424874" y="741563"/>
            <a:ext cx="8188038" cy="2952982"/>
          </a:xfrm>
          <a:prstGeom prst="rect">
            <a:avLst/>
          </a:prstGeom>
          <a:noFill/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97A603B1-1715-FC96-418E-1CDF92BE49BB}"/>
              </a:ext>
            </a:extLst>
          </p:cNvPr>
          <p:cNvSpPr/>
          <p:nvPr/>
        </p:nvSpPr>
        <p:spPr>
          <a:xfrm>
            <a:off x="424874" y="741563"/>
            <a:ext cx="8188038" cy="2952982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62554" y="44082"/>
                </a:moveTo>
                <a:lnTo>
                  <a:pt x="62554" y="4806682"/>
                </a:lnTo>
                <a:lnTo>
                  <a:pt x="7785445" y="4806682"/>
                </a:lnTo>
                <a:cubicBezTo>
                  <a:pt x="7785445" y="3225306"/>
                  <a:pt x="7785446" y="1643930"/>
                  <a:pt x="7785446" y="62554"/>
                </a:cubicBezTo>
                <a:lnTo>
                  <a:pt x="62554" y="44082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881A2-B482-D308-16D5-155FDFAA9C86}"/>
              </a:ext>
            </a:extLst>
          </p:cNvPr>
          <p:cNvSpPr txBox="1"/>
          <p:nvPr/>
        </p:nvSpPr>
        <p:spPr>
          <a:xfrm>
            <a:off x="601884" y="341453"/>
            <a:ext cx="321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2000" b="1">
                <a:solidFill>
                  <a:srgbClr val="003A90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GB" dirty="0"/>
              <a:t>Geographic Distribution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8C0F7-A7C9-5035-60A0-635E2CBFC8D4}"/>
              </a:ext>
            </a:extLst>
          </p:cNvPr>
          <p:cNvSpPr/>
          <p:nvPr/>
        </p:nvSpPr>
        <p:spPr>
          <a:xfrm>
            <a:off x="0" y="1122363"/>
            <a:ext cx="83127" cy="4538604"/>
          </a:xfrm>
          <a:prstGeom prst="rect">
            <a:avLst/>
          </a:prstGeom>
          <a:solidFill>
            <a:srgbClr val="003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" name="Picture" title="This slide contains the following visuals: pivotTable ,barChart ,textbox ,image ,slicer ,clusteredBarChart ,card ,image ,textbox ,textbox ,image ,textbox ,image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6F527323-9796-2B82-3F9D-F04CBCF2AF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05" t="1414" r="1168" b="86061"/>
          <a:stretch/>
        </p:blipFill>
        <p:spPr>
          <a:xfrm>
            <a:off x="8954659" y="743235"/>
            <a:ext cx="3020291" cy="858982"/>
          </a:xfrm>
          <a:prstGeom prst="rect">
            <a:avLst/>
          </a:prstGeom>
          <a:noFill/>
        </p:spPr>
      </p:pic>
      <p:sp>
        <p:nvSpPr>
          <p:cNvPr id="12" name="Frame 8">
            <a:extLst>
              <a:ext uri="{FF2B5EF4-FFF2-40B4-BE49-F238E27FC236}">
                <a16:creationId xmlns:a16="http://schemas.microsoft.com/office/drawing/2014/main" id="{D841FBBA-E90E-05BC-CAAC-CF0E813AA0F9}"/>
              </a:ext>
            </a:extLst>
          </p:cNvPr>
          <p:cNvSpPr/>
          <p:nvPr/>
        </p:nvSpPr>
        <p:spPr>
          <a:xfrm>
            <a:off x="8954658" y="741563"/>
            <a:ext cx="3020292" cy="858982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62554" y="44082"/>
                </a:moveTo>
                <a:lnTo>
                  <a:pt x="62554" y="4806682"/>
                </a:lnTo>
                <a:lnTo>
                  <a:pt x="7785445" y="4806682"/>
                </a:lnTo>
                <a:cubicBezTo>
                  <a:pt x="7785445" y="3225306"/>
                  <a:pt x="7785446" y="1643930"/>
                  <a:pt x="7785446" y="62554"/>
                </a:cubicBezTo>
                <a:lnTo>
                  <a:pt x="62554" y="44082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13" name="Picture" title="This slide contains the following visuals: pivotTable ,barChart ,textbox ,image ,slicer ,clusteredBarChart ,card ,image ,textbox ,textbox ,image ,textbox ,image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C2A5576B-2BFB-77F6-0C39-1E47A3D1F4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2" t="50000" r="28024" b="3234"/>
          <a:stretch/>
        </p:blipFill>
        <p:spPr>
          <a:xfrm>
            <a:off x="438731" y="3796145"/>
            <a:ext cx="8174181" cy="2821709"/>
          </a:xfrm>
          <a:prstGeom prst="rect">
            <a:avLst/>
          </a:prstGeom>
          <a:noFill/>
        </p:spPr>
      </p:pic>
      <p:sp>
        <p:nvSpPr>
          <p:cNvPr id="14" name="Frame 8">
            <a:extLst>
              <a:ext uri="{FF2B5EF4-FFF2-40B4-BE49-F238E27FC236}">
                <a16:creationId xmlns:a16="http://schemas.microsoft.com/office/drawing/2014/main" id="{BEF955C2-2BDC-B2CB-E13A-3A1975978EB8}"/>
              </a:ext>
            </a:extLst>
          </p:cNvPr>
          <p:cNvSpPr/>
          <p:nvPr/>
        </p:nvSpPr>
        <p:spPr>
          <a:xfrm>
            <a:off x="424874" y="3796145"/>
            <a:ext cx="8188038" cy="2821709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62554" y="44082"/>
                </a:moveTo>
                <a:lnTo>
                  <a:pt x="62554" y="4806682"/>
                </a:lnTo>
                <a:lnTo>
                  <a:pt x="7785445" y="4806682"/>
                </a:lnTo>
                <a:cubicBezTo>
                  <a:pt x="7785445" y="3225306"/>
                  <a:pt x="7785446" y="1643930"/>
                  <a:pt x="7785446" y="62554"/>
                </a:cubicBezTo>
                <a:lnTo>
                  <a:pt x="62554" y="44082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16" name="Picture" title="This slide contains the following visuals: pivotTable ,barChart ,textbox ,image ,slicer ,clusteredBarChart ,card ,image ,textbox ,textbox ,image ,textbox ,image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51D98CC4-9E78-5A5B-07D1-8429F8D70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90" t="15759" r="1398" b="28890"/>
          <a:stretch/>
        </p:blipFill>
        <p:spPr>
          <a:xfrm>
            <a:off x="8968513" y="1898072"/>
            <a:ext cx="3006437" cy="3796145"/>
          </a:xfrm>
          <a:prstGeom prst="rect">
            <a:avLst/>
          </a:prstGeom>
          <a:noFill/>
        </p:spPr>
      </p:pic>
      <p:sp>
        <p:nvSpPr>
          <p:cNvPr id="17" name="Frame 8">
            <a:extLst>
              <a:ext uri="{FF2B5EF4-FFF2-40B4-BE49-F238E27FC236}">
                <a16:creationId xmlns:a16="http://schemas.microsoft.com/office/drawing/2014/main" id="{698590E8-C325-B44E-EAEA-B344964A47D1}"/>
              </a:ext>
            </a:extLst>
          </p:cNvPr>
          <p:cNvSpPr/>
          <p:nvPr/>
        </p:nvSpPr>
        <p:spPr>
          <a:xfrm>
            <a:off x="8954658" y="1896400"/>
            <a:ext cx="3047998" cy="3764567"/>
          </a:xfrm>
          <a:custGeom>
            <a:avLst/>
            <a:gdLst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240500 w 7848000"/>
              <a:gd name="connsiteY8" fmla="*/ 607500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07500 w 7848000"/>
              <a:gd name="connsiteY5" fmla="*/ 607500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07500 w 7848000"/>
              <a:gd name="connsiteY9" fmla="*/ 607500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07500 w 7848000"/>
              <a:gd name="connsiteY6" fmla="*/ 4252500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240500 w 7848000"/>
              <a:gd name="connsiteY7" fmla="*/ 4252500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  <a:gd name="connsiteX0" fmla="*/ 0 w 7848000"/>
              <a:gd name="connsiteY0" fmla="*/ 0 h 4860000"/>
              <a:gd name="connsiteX1" fmla="*/ 7848000 w 7848000"/>
              <a:gd name="connsiteY1" fmla="*/ 0 h 4860000"/>
              <a:gd name="connsiteX2" fmla="*/ 7848000 w 7848000"/>
              <a:gd name="connsiteY2" fmla="*/ 4860000 h 4860000"/>
              <a:gd name="connsiteX3" fmla="*/ 0 w 7848000"/>
              <a:gd name="connsiteY3" fmla="*/ 4860000 h 4860000"/>
              <a:gd name="connsiteX4" fmla="*/ 0 w 7848000"/>
              <a:gd name="connsiteY4" fmla="*/ 0 h 4860000"/>
              <a:gd name="connsiteX5" fmla="*/ 62554 w 7848000"/>
              <a:gd name="connsiteY5" fmla="*/ 44082 h 4860000"/>
              <a:gd name="connsiteX6" fmla="*/ 62554 w 7848000"/>
              <a:gd name="connsiteY6" fmla="*/ 4806682 h 4860000"/>
              <a:gd name="connsiteX7" fmla="*/ 7785445 w 7848000"/>
              <a:gd name="connsiteY7" fmla="*/ 4806682 h 4860000"/>
              <a:gd name="connsiteX8" fmla="*/ 7785446 w 7848000"/>
              <a:gd name="connsiteY8" fmla="*/ 62554 h 4860000"/>
              <a:gd name="connsiteX9" fmla="*/ 62554 w 7848000"/>
              <a:gd name="connsiteY9" fmla="*/ 44082 h 48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8000" h="4860000">
                <a:moveTo>
                  <a:pt x="0" y="0"/>
                </a:moveTo>
                <a:lnTo>
                  <a:pt x="7848000" y="0"/>
                </a:lnTo>
                <a:lnTo>
                  <a:pt x="7848000" y="4860000"/>
                </a:lnTo>
                <a:lnTo>
                  <a:pt x="0" y="4860000"/>
                </a:lnTo>
                <a:lnTo>
                  <a:pt x="0" y="0"/>
                </a:lnTo>
                <a:close/>
                <a:moveTo>
                  <a:pt x="62554" y="44082"/>
                </a:moveTo>
                <a:lnTo>
                  <a:pt x="62554" y="4806682"/>
                </a:lnTo>
                <a:lnTo>
                  <a:pt x="7785445" y="4806682"/>
                </a:lnTo>
                <a:cubicBezTo>
                  <a:pt x="7785445" y="3225306"/>
                  <a:pt x="7785446" y="1643930"/>
                  <a:pt x="7785446" y="62554"/>
                </a:cubicBezTo>
                <a:lnTo>
                  <a:pt x="62554" y="44082"/>
                </a:lnTo>
                <a:close/>
              </a:path>
            </a:pathLst>
          </a:custGeom>
          <a:solidFill>
            <a:srgbClr val="FF0000"/>
          </a:solidFill>
          <a:ln cmpd="dbl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409</Words>
  <Application>Microsoft Macintosh PowerPoint</Application>
  <PresentationFormat>Widescreen</PresentationFormat>
  <Paragraphs>59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Söhne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2023-07-13T22:48:05Z</dcterms:created>
  <dcterms:modified xsi:type="dcterms:W3CDTF">2023-07-14T09:14:02Z</dcterms:modified>
</cp:coreProperties>
</file>