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F1BA0-BE63-49AD-99F1-DC6DCEC11506}" v="4" dt="2023-06-09T10:30:17.117"/>
    <p1510:client id="{275FB316-D76E-41B7-8D29-3F820619302F}" v="107" dt="2023-05-24T11:52:49.959"/>
    <p1510:client id="{48429AA6-48ED-4F92-B03A-37EFD8E81C6B}" v="454" dt="2023-05-21T15:35:41.832"/>
    <p1510:client id="{6B405472-EF25-4CD9-9CDF-E004F833421A}" v="213" dt="2023-05-25T12:06:16.316"/>
    <p1510:client id="{7AC015AD-543B-443C-83D8-C089BDEAAFCC}" v="26" dt="2023-05-24T15:44:28.673"/>
    <p1510:client id="{7AFEC4FB-7F21-498B-A850-57AE505895F7}" v="160" dt="2023-05-23T15:16:21.911"/>
    <p1510:client id="{91CF4446-484D-4F8E-BD6D-4CD65D150513}" v="372" dt="2023-05-19T10:56:33.383"/>
    <p1510:client id="{9CBBB573-99EE-47FC-A076-2C3A56FD7F41}" v="56" dt="2023-05-23T15:19:27.828"/>
    <p1510:client id="{A18E5151-7016-46CF-BC82-81EE7B35F58C}" v="1424" dt="2023-05-22T18:40:08.725"/>
    <p1510:client id="{B208BF46-2611-4A8D-9B79-BF1BC295A9B1}" v="2" dt="2023-05-25T12:16:01.232"/>
    <p1510:client id="{BB507901-DCD9-4828-9C6F-5E45CDF3A5BE}" v="66" dt="2023-05-24T18:06:30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60A2-BF7A-49FE-9C6D-7CB6928AA90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96B32-50AE-4F09-97A3-456E733F1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 rot="20817073">
            <a:off x="-1694447" y="-1281623"/>
            <a:ext cx="13140637" cy="13292214"/>
          </a:xfrm>
          <a:custGeom>
            <a:avLst/>
            <a:gdLst>
              <a:gd name="connsiteX0" fmla="*/ 0 w 17046882"/>
              <a:gd name="connsiteY0" fmla="*/ 0 h 10539829"/>
              <a:gd name="connsiteX1" fmla="*/ 17046882 w 17046882"/>
              <a:gd name="connsiteY1" fmla="*/ 0 h 10539829"/>
              <a:gd name="connsiteX2" fmla="*/ 17046882 w 17046882"/>
              <a:gd name="connsiteY2" fmla="*/ 10539829 h 10539829"/>
              <a:gd name="connsiteX3" fmla="*/ 0 w 17046882"/>
              <a:gd name="connsiteY3" fmla="*/ 10539829 h 10539829"/>
              <a:gd name="connsiteX4" fmla="*/ 0 w 17046882"/>
              <a:gd name="connsiteY4" fmla="*/ 0 h 10539829"/>
              <a:gd name="connsiteX0" fmla="*/ 6590963 w 17046882"/>
              <a:gd name="connsiteY0" fmla="*/ 0 h 12923262"/>
              <a:gd name="connsiteX1" fmla="*/ 17046882 w 17046882"/>
              <a:gd name="connsiteY1" fmla="*/ 2383433 h 12923262"/>
              <a:gd name="connsiteX2" fmla="*/ 17046882 w 17046882"/>
              <a:gd name="connsiteY2" fmla="*/ 12923262 h 12923262"/>
              <a:gd name="connsiteX3" fmla="*/ 0 w 17046882"/>
              <a:gd name="connsiteY3" fmla="*/ 12923262 h 12923262"/>
              <a:gd name="connsiteX4" fmla="*/ 6590963 w 17046882"/>
              <a:gd name="connsiteY4" fmla="*/ 0 h 12923262"/>
              <a:gd name="connsiteX0" fmla="*/ 2316050 w 12771969"/>
              <a:gd name="connsiteY0" fmla="*/ 0 h 12923262"/>
              <a:gd name="connsiteX1" fmla="*/ 12771969 w 12771969"/>
              <a:gd name="connsiteY1" fmla="*/ 2383433 h 12923262"/>
              <a:gd name="connsiteX2" fmla="*/ 12771969 w 12771969"/>
              <a:gd name="connsiteY2" fmla="*/ 12923262 h 12923262"/>
              <a:gd name="connsiteX3" fmla="*/ 0 w 12771969"/>
              <a:gd name="connsiteY3" fmla="*/ 10003050 h 12923262"/>
              <a:gd name="connsiteX4" fmla="*/ 2316050 w 12771969"/>
              <a:gd name="connsiteY4" fmla="*/ 0 h 12923262"/>
              <a:gd name="connsiteX0" fmla="*/ 2194287 w 12650206"/>
              <a:gd name="connsiteY0" fmla="*/ 0 h 12923262"/>
              <a:gd name="connsiteX1" fmla="*/ 12650206 w 12650206"/>
              <a:gd name="connsiteY1" fmla="*/ 2383433 h 12923262"/>
              <a:gd name="connsiteX2" fmla="*/ 12650206 w 12650206"/>
              <a:gd name="connsiteY2" fmla="*/ 12923262 h 12923262"/>
              <a:gd name="connsiteX3" fmla="*/ 0 w 12650206"/>
              <a:gd name="connsiteY3" fmla="*/ 10000935 h 12923262"/>
              <a:gd name="connsiteX4" fmla="*/ 2194287 w 12650206"/>
              <a:gd name="connsiteY4" fmla="*/ 0 h 12923262"/>
              <a:gd name="connsiteX0" fmla="*/ 2216392 w 12650206"/>
              <a:gd name="connsiteY0" fmla="*/ 0 h 12887529"/>
              <a:gd name="connsiteX1" fmla="*/ 12650206 w 12650206"/>
              <a:gd name="connsiteY1" fmla="*/ 2347700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16392 w 12650206"/>
              <a:gd name="connsiteY0" fmla="*/ 0 h 12887529"/>
              <a:gd name="connsiteX1" fmla="*/ 12594758 w 12650206"/>
              <a:gd name="connsiteY1" fmla="*/ 2457016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09723 w 12650206"/>
              <a:gd name="connsiteY0" fmla="*/ 0 h 12858520"/>
              <a:gd name="connsiteX1" fmla="*/ 12594758 w 12650206"/>
              <a:gd name="connsiteY1" fmla="*/ 2428007 h 12858520"/>
              <a:gd name="connsiteX2" fmla="*/ 12650206 w 12650206"/>
              <a:gd name="connsiteY2" fmla="*/ 12858520 h 12858520"/>
              <a:gd name="connsiteX3" fmla="*/ 0 w 12650206"/>
              <a:gd name="connsiteY3" fmla="*/ 9936193 h 12858520"/>
              <a:gd name="connsiteX4" fmla="*/ 2209723 w 12650206"/>
              <a:gd name="connsiteY4" fmla="*/ 0 h 12858520"/>
              <a:gd name="connsiteX0" fmla="*/ 2087961 w 12528444"/>
              <a:gd name="connsiteY0" fmla="*/ 0 h 12858520"/>
              <a:gd name="connsiteX1" fmla="*/ 12472996 w 12528444"/>
              <a:gd name="connsiteY1" fmla="*/ 2428007 h 12858520"/>
              <a:gd name="connsiteX2" fmla="*/ 12528444 w 12528444"/>
              <a:gd name="connsiteY2" fmla="*/ 12858520 h 12858520"/>
              <a:gd name="connsiteX3" fmla="*/ 0 w 12528444"/>
              <a:gd name="connsiteY3" fmla="*/ 9934077 h 12858520"/>
              <a:gd name="connsiteX4" fmla="*/ 2087961 w 12528444"/>
              <a:gd name="connsiteY4" fmla="*/ 0 h 12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444" h="12858520" extrusionOk="0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ru-RU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40000"/>
          </a:blip>
          <a:srcRect t="6163" r="32633"/>
          <a:stretch/>
        </p:blipFill>
        <p:spPr bwMode="auto">
          <a:xfrm>
            <a:off x="7099289" y="12779"/>
            <a:ext cx="11188711" cy="103251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 bwMode="auto">
          <a:xfrm rot="-782927">
            <a:off x="11886728" y="-314528"/>
            <a:ext cx="823622" cy="10840866"/>
          </a:xfrm>
          <a:custGeom>
            <a:avLst/>
            <a:gdLst>
              <a:gd name="connsiteX0" fmla="*/ 0 w 549542"/>
              <a:gd name="connsiteY0" fmla="*/ 0 h 11861169"/>
              <a:gd name="connsiteX1" fmla="*/ 549542 w 549542"/>
              <a:gd name="connsiteY1" fmla="*/ 0 h 11861169"/>
              <a:gd name="connsiteX2" fmla="*/ 549542 w 549542"/>
              <a:gd name="connsiteY2" fmla="*/ 11861169 h 11861169"/>
              <a:gd name="connsiteX3" fmla="*/ 0 w 549542"/>
              <a:gd name="connsiteY3" fmla="*/ 11861169 h 11861169"/>
              <a:gd name="connsiteX4" fmla="*/ 0 w 549542"/>
              <a:gd name="connsiteY4" fmla="*/ 0 h 11861169"/>
              <a:gd name="connsiteX0" fmla="*/ 0 w 594396"/>
              <a:gd name="connsiteY0" fmla="*/ 0 h 11861169"/>
              <a:gd name="connsiteX1" fmla="*/ 594396 w 594396"/>
              <a:gd name="connsiteY1" fmla="*/ 886457 h 11861169"/>
              <a:gd name="connsiteX2" fmla="*/ 549542 w 594396"/>
              <a:gd name="connsiteY2" fmla="*/ 11861169 h 11861169"/>
              <a:gd name="connsiteX3" fmla="*/ 0 w 594396"/>
              <a:gd name="connsiteY3" fmla="*/ 11861169 h 11861169"/>
              <a:gd name="connsiteX4" fmla="*/ 0 w 594396"/>
              <a:gd name="connsiteY4" fmla="*/ 0 h 11861169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49542 w 594396"/>
              <a:gd name="connsiteY2" fmla="*/ 11100366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13352 w 594396"/>
              <a:gd name="connsiteY2" fmla="*/ 10716523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0 w 551708"/>
              <a:gd name="connsiteY0" fmla="*/ 0 h 10716523"/>
              <a:gd name="connsiteX1" fmla="*/ 551708 w 551708"/>
              <a:gd name="connsiteY1" fmla="*/ 125654 h 10716523"/>
              <a:gd name="connsiteX2" fmla="*/ 470664 w 551708"/>
              <a:gd name="connsiteY2" fmla="*/ 10716523 h 10716523"/>
              <a:gd name="connsiteX3" fmla="*/ 1153 w 551708"/>
              <a:gd name="connsiteY3" fmla="*/ 10641208 h 10716523"/>
              <a:gd name="connsiteX4" fmla="*/ 0 w 551708"/>
              <a:gd name="connsiteY4" fmla="*/ 0 h 10716523"/>
              <a:gd name="connsiteX0" fmla="*/ 0 w 535787"/>
              <a:gd name="connsiteY0" fmla="*/ 0 h 10716523"/>
              <a:gd name="connsiteX1" fmla="*/ 535787 w 535787"/>
              <a:gd name="connsiteY1" fmla="*/ 290272 h 10716523"/>
              <a:gd name="connsiteX2" fmla="*/ 470664 w 535787"/>
              <a:gd name="connsiteY2" fmla="*/ 10716523 h 10716523"/>
              <a:gd name="connsiteX3" fmla="*/ 1153 w 535787"/>
              <a:gd name="connsiteY3" fmla="*/ 10641208 h 10716523"/>
              <a:gd name="connsiteX4" fmla="*/ 0 w 535787"/>
              <a:gd name="connsiteY4" fmla="*/ 0 h 10716523"/>
              <a:gd name="connsiteX0" fmla="*/ 0 w 537206"/>
              <a:gd name="connsiteY0" fmla="*/ 0 h 10646113"/>
              <a:gd name="connsiteX1" fmla="*/ 537206 w 537206"/>
              <a:gd name="connsiteY1" fmla="*/ 219862 h 10646113"/>
              <a:gd name="connsiteX2" fmla="*/ 472083 w 537206"/>
              <a:gd name="connsiteY2" fmla="*/ 10646113 h 10646113"/>
              <a:gd name="connsiteX3" fmla="*/ 2572 w 537206"/>
              <a:gd name="connsiteY3" fmla="*/ 10570798 h 10646113"/>
              <a:gd name="connsiteX4" fmla="*/ 0 w 537206"/>
              <a:gd name="connsiteY4" fmla="*/ 0 h 106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06" h="10646113" extrusionOk="0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 bwMode="auto">
          <a:xfrm>
            <a:off x="609600" y="1409700"/>
            <a:ext cx="10124492" cy="292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50"/>
              </a:lnSpc>
              <a:defRPr/>
            </a:pPr>
            <a:r>
              <a:rPr lang="en-US" sz="9600" spc="262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Telegram-</a:t>
            </a:r>
            <a:r>
              <a:rPr lang="ru-RU" sz="9600" spc="262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бот</a:t>
            </a:r>
            <a:endParaRPr lang="ru-RU" sz="9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Arial"/>
            </a:endParaRPr>
          </a:p>
          <a:p>
            <a:pPr>
              <a:lnSpc>
                <a:spcPts val="11550"/>
              </a:lnSpc>
              <a:defRPr/>
            </a:pPr>
            <a:r>
              <a:rPr lang="en-US" sz="9600" spc="262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Arial"/>
              </a:rPr>
              <a:t>“Trash Search”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 bwMode="auto">
          <a:xfrm>
            <a:off x="609600" y="4838699"/>
            <a:ext cx="10668719" cy="10894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0"/>
              </a:lnSpc>
              <a:defRPr/>
            </a:pPr>
            <a:r>
              <a:rPr lang="en-US" sz="5000" spc="9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НАПРАВЛЕНИЕ: </a:t>
            </a:r>
            <a:r>
              <a:rPr lang="ru-RU" sz="5000" spc="92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rPr>
              <a:t>ПРОГРАММИРОВАНИЕ НА PYTHON</a:t>
            </a:r>
          </a:p>
        </p:txBody>
      </p:sp>
      <p:sp>
        <p:nvSpPr>
          <p:cNvPr id="8" name="TextBox 8"/>
          <p:cNvSpPr txBox="1"/>
          <p:nvPr/>
        </p:nvSpPr>
        <p:spPr bwMode="auto">
          <a:xfrm>
            <a:off x="704850" y="8027692"/>
            <a:ext cx="1089496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  <a:defRPr/>
            </a:pPr>
            <a:r>
              <a:rPr lang="ru-RU" sz="3600" spc="90" dirty="0">
                <a:solidFill>
                  <a:srgbClr val="3488CC"/>
                </a:solidFill>
                <a:latin typeface="Calibri"/>
              </a:rPr>
              <a:t>ВЫПОЛНИЛ:</a:t>
            </a:r>
            <a:r>
              <a:rPr lang="en-US" sz="3600" spc="90" dirty="0">
                <a:solidFill>
                  <a:srgbClr val="3488CC"/>
                </a:solidFill>
                <a:latin typeface="Calibri"/>
              </a:rPr>
              <a:t> </a:t>
            </a:r>
            <a:r>
              <a:rPr lang="ru-RU" sz="3600" spc="90" dirty="0">
                <a:solidFill>
                  <a:srgbClr val="3488CC"/>
                </a:solidFill>
                <a:latin typeface="Calibri"/>
              </a:rPr>
              <a:t>Любушкин Арсений, Николай Наседкин</a:t>
            </a:r>
            <a:endParaRPr lang="ru-RU" dirty="0">
              <a:latin typeface="Calibri"/>
            </a:endParaRPr>
          </a:p>
          <a:p>
            <a:pPr>
              <a:lnSpc>
                <a:spcPts val="3984"/>
              </a:lnSpc>
              <a:defRPr/>
            </a:pPr>
            <a:r>
              <a:rPr lang="ru-RU" sz="3600" spc="90" dirty="0">
                <a:solidFill>
                  <a:srgbClr val="3488CC"/>
                </a:solidFill>
                <a:latin typeface="Calibri"/>
              </a:rPr>
              <a:t>НАСТАВНИК: Скотников Александр</a:t>
            </a:r>
            <a:endParaRPr lang="en-US" sz="3600" spc="90" dirty="0">
              <a:solidFill>
                <a:srgbClr val="3488CC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767443" y="483942"/>
            <a:ext cx="16744895" cy="944012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ru-RU" dirty="0"/>
          </a:p>
        </p:txBody>
      </p:sp>
      <p:grpSp>
        <p:nvGrpSpPr>
          <p:cNvPr id="3" name="Group 3"/>
          <p:cNvGrpSpPr/>
          <p:nvPr/>
        </p:nvGrpSpPr>
        <p:grpSpPr bwMode="auto">
          <a:xfrm>
            <a:off x="1120419" y="638142"/>
            <a:ext cx="12535640" cy="2698423"/>
            <a:chOff x="-68036" y="0"/>
            <a:chExt cx="12535640" cy="2698423"/>
          </a:xfrm>
        </p:grpSpPr>
        <p:sp>
          <p:nvSpPr>
            <p:cNvPr id="4" name="TextBox 4"/>
            <p:cNvSpPr txBox="1"/>
            <p:nvPr/>
          </p:nvSpPr>
          <p:spPr bwMode="auto">
            <a:xfrm>
              <a:off x="0" y="0"/>
              <a:ext cx="12467604" cy="84253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1C2529"/>
                  </a:solidFill>
                  <a:latin typeface="Calibri"/>
                </a:rPr>
                <a:t>ПРОБЛЕМА:</a:t>
              </a:r>
              <a:endParaRPr dirty="0">
                <a:latin typeface="Calibri"/>
              </a:endParaRPr>
            </a:p>
          </p:txBody>
        </p:sp>
        <p:sp>
          <p:nvSpPr>
            <p:cNvPr id="5" name="TextBox 5"/>
            <p:cNvSpPr txBox="1"/>
            <p:nvPr/>
          </p:nvSpPr>
          <p:spPr bwMode="auto">
            <a:xfrm>
              <a:off x="-68036" y="1009884"/>
              <a:ext cx="12474299" cy="168853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</a:rPr>
                <a:t>Во многих городах часто возникает проблема неубранных мусорных урн и контейнеров</a:t>
              </a: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</a:rPr>
                <a:t>, 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</a:rPr>
                <a:t>стихийных свалок.	</a:t>
              </a:r>
            </a:p>
            <a:p>
              <a:pPr algn="just">
                <a:lnSpc>
                  <a:spcPts val="4500"/>
                </a:lnSpc>
                <a:defRPr/>
              </a:pPr>
              <a:endParaRPr lang="en-US" sz="3000" spc="30" dirty="0">
                <a:solidFill>
                  <a:srgbClr val="737373"/>
                </a:solidFill>
                <a:latin typeface="Arimo Bold Italics"/>
              </a:endParaRPr>
            </a:p>
          </p:txBody>
        </p:sp>
      </p:grpSp>
      <p:grpSp>
        <p:nvGrpSpPr>
          <p:cNvPr id="6" name="Group 6"/>
          <p:cNvGrpSpPr/>
          <p:nvPr/>
        </p:nvGrpSpPr>
        <p:grpSpPr bwMode="auto">
          <a:xfrm>
            <a:off x="1033646" y="4958194"/>
            <a:ext cx="16121744" cy="1407935"/>
            <a:chOff x="0" y="0"/>
            <a:chExt cx="16121744" cy="1407935"/>
          </a:xfrm>
        </p:grpSpPr>
        <p:sp>
          <p:nvSpPr>
            <p:cNvPr id="7" name="TextBox 7"/>
            <p:cNvSpPr txBox="1"/>
            <p:nvPr/>
          </p:nvSpPr>
          <p:spPr bwMode="auto">
            <a:xfrm>
              <a:off x="81643" y="0"/>
              <a:ext cx="16040101" cy="84253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1C2529"/>
                  </a:solidFill>
                  <a:latin typeface="Calibri"/>
                </a:rPr>
                <a:t>ЦЕЛЕВАЯ АУДИТОРИЯ:</a:t>
              </a:r>
              <a:endParaRPr dirty="0">
                <a:latin typeface="Calibri"/>
              </a:endParaRPr>
            </a:p>
          </p:txBody>
        </p:sp>
        <p:sp>
          <p:nvSpPr>
            <p:cNvPr id="8" name="TextBox 8"/>
            <p:cNvSpPr txBox="1"/>
            <p:nvPr/>
          </p:nvSpPr>
          <p:spPr bwMode="auto">
            <a:xfrm>
              <a:off x="0" y="873558"/>
              <a:ext cx="16042260" cy="534377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B2</a:t>
              </a: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P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 сегмент – Заинтересованные люди</a:t>
              </a: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 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от 13 лет, которые хотят помочь своему городу.</a:t>
              </a: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58715" y="54907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505444" y="1132609"/>
            <a:ext cx="172593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ru-RU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 bwMode="auto">
          <a:xfrm>
            <a:off x="1582387" y="1947058"/>
            <a:ext cx="11508095" cy="3437221"/>
            <a:chOff x="0" y="0"/>
            <a:chExt cx="11508095" cy="3437221"/>
          </a:xfrm>
        </p:grpSpPr>
        <p:sp>
          <p:nvSpPr>
            <p:cNvPr id="5" name="TextBox 5"/>
            <p:cNvSpPr txBox="1"/>
            <p:nvPr/>
          </p:nvSpPr>
          <p:spPr bwMode="auto">
            <a:xfrm>
              <a:off x="0" y="1171601"/>
              <a:ext cx="11508095" cy="2265620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Telegram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-бот позволит быстро отправить геолокацию неубранной мусорной урны или мусорного бака</a:t>
              </a: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,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 которая появится на сайте. Это привлечет большее внимание к неубранному месту, как со стороны простых людей, так и со стороны управляющей компании .</a:t>
              </a: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endParaRPr>
            </a:p>
          </p:txBody>
        </p:sp>
        <p:sp>
          <p:nvSpPr>
            <p:cNvPr id="6" name="TextBox 6"/>
            <p:cNvSpPr txBox="1"/>
            <p:nvPr/>
          </p:nvSpPr>
          <p:spPr bwMode="auto">
            <a:xfrm>
              <a:off x="0" y="0"/>
              <a:ext cx="11506200" cy="840581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1C2529"/>
                  </a:solidFill>
                  <a:latin typeface="Calibri"/>
                </a:rPr>
                <a:t>АКТУАЛЬНОСТЬ ПРОЕКТА:</a:t>
              </a:r>
              <a:endParaRPr dirty="0"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-21772" y="511870"/>
            <a:ext cx="18309771" cy="4783586"/>
          </a:xfrm>
          <a:prstGeom prst="rect">
            <a:avLst/>
          </a:pr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AutoShape 3"/>
          <p:cNvSpPr/>
          <p:nvPr/>
        </p:nvSpPr>
        <p:spPr bwMode="auto">
          <a:xfrm>
            <a:off x="0" y="5524378"/>
            <a:ext cx="18288000" cy="4419722"/>
          </a:xfrm>
          <a:prstGeom prst="rect">
            <a:avLst/>
          </a:pr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38200" y="6147529"/>
            <a:ext cx="17108410" cy="2192453"/>
            <a:chOff x="-4709965" y="-98425"/>
            <a:chExt cx="18091303" cy="2941036"/>
          </a:xfrm>
        </p:grpSpPr>
        <p:sp>
          <p:nvSpPr>
            <p:cNvPr id="5" name="TextBox 5"/>
            <p:cNvSpPr txBox="1"/>
            <p:nvPr/>
          </p:nvSpPr>
          <p:spPr bwMode="auto">
            <a:xfrm>
              <a:off x="-4709965" y="-98425"/>
              <a:ext cx="18056174" cy="1130211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FFFFFF"/>
                  </a:solidFill>
                  <a:latin typeface="Calibri"/>
                </a:rPr>
                <a:t>ФУНКЦИОНАЛ ПРОДУКТА:</a:t>
              </a:r>
              <a:endParaRPr dirty="0">
                <a:latin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 bwMode="auto">
            <a:xfrm>
              <a:off x="-4709965" y="1351661"/>
              <a:ext cx="18091303" cy="1490950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ru-RU" sz="3000" spc="30" dirty="0">
                  <a:solidFill>
                    <a:srgbClr val="FFFFFF"/>
                  </a:solidFill>
                  <a:latin typeface="Calibri"/>
                  <a:ea typeface="Arimo Bold Italics"/>
                  <a:cs typeface="Arimo Bold Italics"/>
                </a:rPr>
                <a:t>Человек отправляет геолокацию неубранного места и фото в качестве доказательства. Координаты</a:t>
              </a:r>
              <a:r>
                <a:rPr lang="en-US" sz="3000" spc="30" dirty="0">
                  <a:solidFill>
                    <a:srgbClr val="FFFFFF"/>
                  </a:solidFill>
                  <a:latin typeface="Calibri"/>
                  <a:ea typeface="Arimo Bold Italics"/>
                  <a:cs typeface="Arimo Bold Italics"/>
                </a:rPr>
                <a:t>,</a:t>
              </a:r>
              <a:r>
                <a:rPr lang="ru-RU" sz="3000" spc="30" dirty="0">
                  <a:solidFill>
                    <a:srgbClr val="FFFFFF"/>
                  </a:solidFill>
                  <a:latin typeface="Calibri"/>
                  <a:ea typeface="Arimo Bold Italics"/>
                  <a:cs typeface="Arimo Bold Italics"/>
                </a:rPr>
                <a:t> адрес места и фотография отображаются на сайте.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endParaRPr>
            </a:p>
          </p:txBody>
        </p:sp>
      </p:grpSp>
      <p:grpSp>
        <p:nvGrpSpPr>
          <p:cNvPr id="7" name="Group 7"/>
          <p:cNvGrpSpPr/>
          <p:nvPr/>
        </p:nvGrpSpPr>
        <p:grpSpPr bwMode="auto">
          <a:xfrm>
            <a:off x="1096735" y="806575"/>
            <a:ext cx="17678400" cy="1758739"/>
            <a:chOff x="0" y="0"/>
            <a:chExt cx="17678400" cy="1758739"/>
          </a:xfrm>
        </p:grpSpPr>
        <p:sp>
          <p:nvSpPr>
            <p:cNvPr id="8" name="TextBox 8"/>
            <p:cNvSpPr txBox="1"/>
            <p:nvPr/>
          </p:nvSpPr>
          <p:spPr bwMode="auto">
            <a:xfrm>
              <a:off x="0" y="0"/>
              <a:ext cx="17678400" cy="84253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FFFFFF"/>
                  </a:solidFill>
                  <a:latin typeface="Calibri"/>
                </a:rPr>
                <a:t>ЦЕЛЬ ПРО</a:t>
              </a:r>
              <a:r>
                <a:rPr lang="ru-RU" sz="5000" spc="250" dirty="0">
                  <a:solidFill>
                    <a:srgbClr val="FFFFFF"/>
                  </a:solidFill>
                  <a:latin typeface="Calibri"/>
                </a:rPr>
                <a:t>Е</a:t>
              </a:r>
              <a:r>
                <a:rPr lang="en-US" sz="5000" spc="250" dirty="0">
                  <a:solidFill>
                    <a:srgbClr val="FFFFFF"/>
                  </a:solidFill>
                  <a:latin typeface="Calibri"/>
                </a:rPr>
                <a:t>КТА:</a:t>
              </a:r>
              <a:endParaRPr dirty="0">
                <a:latin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 bwMode="auto">
            <a:xfrm>
              <a:off x="0" y="1224362"/>
              <a:ext cx="17110426" cy="5343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ru-RU" sz="3000" spc="30" dirty="0">
                  <a:solidFill>
                    <a:schemeClr val="bg1"/>
                  </a:solidFill>
                  <a:latin typeface="Calibri"/>
                  <a:ea typeface="Arimo Bold Italics"/>
                  <a:cs typeface="Arimo Bold Italics"/>
                </a:rPr>
                <a:t>Создать </a:t>
              </a:r>
              <a:r>
                <a:rPr lang="en-US" sz="3000" spc="30" dirty="0">
                  <a:solidFill>
                    <a:schemeClr val="bg1"/>
                  </a:solidFill>
                  <a:latin typeface="Calibri"/>
                  <a:ea typeface="Arimo Bold Italics"/>
                  <a:cs typeface="Arimo Bold Italics"/>
                </a:rPr>
                <a:t>Telegram</a:t>
              </a:r>
              <a:r>
                <a:rPr lang="ru-RU" sz="3000" spc="30" dirty="0">
                  <a:solidFill>
                    <a:schemeClr val="bg1"/>
                  </a:solidFill>
                  <a:latin typeface="Calibri"/>
                  <a:ea typeface="Arimo Bold Italics"/>
                  <a:cs typeface="Arimo Bold Italics"/>
                </a:rPr>
                <a:t>-бота и сайт для решения проблемы с неубранными урнами, мусорками и свалками.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 bwMode="auto">
          <a:xfrm>
            <a:off x="1627440" y="986314"/>
            <a:ext cx="6899596" cy="9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  <a:defRPr/>
            </a:pPr>
            <a:r>
              <a:rPr lang="en-US" sz="5000" spc="303" dirty="0">
                <a:solidFill>
                  <a:srgbClr val="FFFFFF"/>
                </a:solidFill>
                <a:latin typeface="Calibri"/>
              </a:rPr>
              <a:t>ТЕХНИЧЕСКАЯ ЧАСТЬ:</a:t>
            </a:r>
            <a:endParaRPr lang="ru-RU" dirty="0">
              <a:latin typeface="Calibri"/>
            </a:endParaRPr>
          </a:p>
        </p:txBody>
      </p:sp>
      <p:sp>
        <p:nvSpPr>
          <p:cNvPr id="4" name="TextBox 4"/>
          <p:cNvSpPr txBox="1"/>
          <p:nvPr/>
        </p:nvSpPr>
        <p:spPr bwMode="auto">
          <a:xfrm>
            <a:off x="1028700" y="6598971"/>
            <a:ext cx="74983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defRPr/>
            </a:pPr>
            <a:endParaRPr/>
          </a:p>
        </p:txBody>
      </p:sp>
      <p:sp>
        <p:nvSpPr>
          <p:cNvPr id="5" name="TextBox 5"/>
          <p:cNvSpPr txBox="1"/>
          <p:nvPr/>
        </p:nvSpPr>
        <p:spPr bwMode="auto">
          <a:xfrm>
            <a:off x="1028700" y="4686192"/>
            <a:ext cx="12082127" cy="284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Для создания проекта использовались:</a:t>
            </a:r>
          </a:p>
          <a:p>
            <a:pPr algn="just">
              <a:lnSpc>
                <a:spcPts val="4500"/>
              </a:lnSpc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Arimo Bold Italics"/>
              </a:rPr>
              <a:t>Среда разработки - </a:t>
            </a:r>
            <a:r>
              <a:rPr lang="ru-RU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Arimo Bold Italics"/>
              </a:rPr>
              <a:t>pycharm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Arimo Bold Italics"/>
              </a:rPr>
              <a:t>;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 </a:t>
            </a:r>
          </a:p>
          <a:p>
            <a:pPr algn="just">
              <a:lnSpc>
                <a:spcPts val="4500"/>
              </a:lnSpc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Библиотеки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 – sqlite3, </a:t>
            </a:r>
            <a:r>
              <a:rPr lang="en-US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telebot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, 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и другие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;</a:t>
            </a:r>
          </a:p>
          <a:p>
            <a:pPr algn="just">
              <a:lnSpc>
                <a:spcPts val="4500"/>
              </a:lnSpc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Фреймворк - 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flask.</a:t>
            </a:r>
          </a:p>
          <a:p>
            <a:pPr marL="0" lvl="0" indent="0">
              <a:lnSpc>
                <a:spcPts val="4500"/>
              </a:lnSpc>
              <a:defRPr/>
            </a:pPr>
            <a:endParaRPr lang="en-US" sz="3000" spc="30" dirty="0">
              <a:solidFill>
                <a:srgbClr val="737373"/>
              </a:solidFill>
              <a:latin typeface="Clear Sans Regular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650506" y="37106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 rot="701637">
            <a:off x="13159404" y="-417875"/>
            <a:ext cx="2318555" cy="11122751"/>
          </a:xfrm>
          <a:custGeom>
            <a:avLst/>
            <a:gdLst>
              <a:gd name="connsiteX0" fmla="*/ 0 w 2729333"/>
              <a:gd name="connsiteY0" fmla="*/ 0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0 w 2729333"/>
              <a:gd name="connsiteY4" fmla="*/ 0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665170 w 2729333"/>
              <a:gd name="connsiteY2" fmla="*/ 10607677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333" h="11122751" extrusionOk="0">
                <a:moveTo>
                  <a:pt x="39728" y="550584"/>
                </a:moveTo>
                <a:lnTo>
                  <a:pt x="2729333" y="0"/>
                </a:lnTo>
                <a:lnTo>
                  <a:pt x="2665170" y="10607677"/>
                </a:lnTo>
                <a:lnTo>
                  <a:pt x="0" y="11122751"/>
                </a:lnTo>
                <a:lnTo>
                  <a:pt x="39728" y="550584"/>
                </a:lnTo>
                <a:close/>
              </a:path>
            </a:pathLst>
          </a:cu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 bwMode="auto">
          <a:xfrm>
            <a:off x="1159031" y="949531"/>
            <a:ext cx="1059438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  <a:defRPr/>
            </a:pPr>
            <a:r>
              <a:rPr lang="en-US" sz="5000" spc="250" dirty="0">
                <a:solidFill>
                  <a:srgbClr val="1C2529"/>
                </a:solidFill>
                <a:latin typeface="Calibri"/>
              </a:rPr>
              <a:t>ЭТАПЫ РЕАЛИЗАЦИИ ПРОЕКТА:</a:t>
            </a:r>
            <a:endParaRPr dirty="0">
              <a:latin typeface="Calibri"/>
            </a:endParaRPr>
          </a:p>
        </p:txBody>
      </p:sp>
      <p:sp>
        <p:nvSpPr>
          <p:cNvPr id="4" name="TextBox 4"/>
          <p:cNvSpPr txBox="1"/>
          <p:nvPr/>
        </p:nvSpPr>
        <p:spPr bwMode="auto">
          <a:xfrm>
            <a:off x="1165562" y="1927581"/>
            <a:ext cx="10859410" cy="302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Подумали над идеей проекта;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Arimo Bold Italics"/>
              <a:cs typeface="Arimo Bold Italics"/>
            </a:endParaRPr>
          </a:p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Сформировали тему и проблему;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Arimo Bold Italics"/>
              <a:cs typeface="Arimo Bold Italics"/>
            </a:endParaRPr>
          </a:p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Создали прототип;</a:t>
            </a:r>
          </a:p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Протестировали и доработали недочеты в проекте;</a:t>
            </a:r>
            <a:endParaRPr lang="ru-RU" sz="3000" spc="3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</a:endParaRPr>
          </a:p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Презентовали продукт.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156935" y="6975293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865414" y="3559324"/>
            <a:ext cx="15335370" cy="6018173"/>
          </a:xfrm>
          <a:prstGeom prst="rect">
            <a:avLst/>
          </a:pr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 bwMode="auto">
          <a:xfrm>
            <a:off x="1028700" y="1300631"/>
            <a:ext cx="9244827" cy="79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  <a:defRPr/>
            </a:pPr>
            <a:r>
              <a:rPr lang="en-US" sz="5000" spc="250" dirty="0">
                <a:solidFill>
                  <a:srgbClr val="1C2529"/>
                </a:solidFill>
                <a:latin typeface="Calibri"/>
              </a:rPr>
              <a:t>ПРЕИМУЩЕСТВА ПРОЕКТА:</a:t>
            </a:r>
          </a:p>
        </p:txBody>
      </p:sp>
      <p:sp>
        <p:nvSpPr>
          <p:cNvPr id="4" name="TextBox 4"/>
          <p:cNvSpPr txBox="1"/>
          <p:nvPr/>
        </p:nvSpPr>
        <p:spPr bwMode="auto">
          <a:xfrm>
            <a:off x="1028700" y="3766361"/>
            <a:ext cx="14741645" cy="2802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rPr>
              <a:t>Удобство и </a:t>
            </a: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+mn-lt"/>
                <a:cs typeface="+mn-lt"/>
              </a:rPr>
              <a:t>простота</a:t>
            </a: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rPr>
              <a:t> использования - заполнение заявки занимает менее </a:t>
            </a:r>
            <a:r>
              <a: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rPr>
              <a:t>3-x</a:t>
            </a: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rPr>
              <a:t> минут;</a:t>
            </a:r>
            <a:endParaRPr lang="ru-RU" sz="3000" spc="30" dirty="0">
              <a:solidFill>
                <a:schemeClr val="tx2">
                  <a:lumMod val="20000"/>
                  <a:lumOff val="80000"/>
                </a:schemeClr>
              </a:solidFill>
              <a:latin typeface="Calibri"/>
              <a:ea typeface="Arimo Bold Italics"/>
              <a:cs typeface="Calibri"/>
            </a:endParaRPr>
          </a:p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Проект реализован на </a:t>
            </a:r>
            <a:r>
              <a: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P</a:t>
            </a:r>
            <a:r>
              <a:rPr lang="ru-RU" sz="3000" spc="3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ython</a:t>
            </a: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, что дает возможность модифицировать бота;</a:t>
            </a:r>
          </a:p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Проект привлекает внимание к проблеме, тем самым помогает решить её</a:t>
            </a:r>
            <a:r>
              <a: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;</a:t>
            </a:r>
          </a:p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endParaRPr lang="ru-RU" sz="3000" spc="30" dirty="0">
              <a:solidFill>
                <a:schemeClr val="tx2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016359" y="345486"/>
            <a:ext cx="2739286" cy="29258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 extrusionOk="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" name="TextBox 4"/>
          <p:cNvSpPr txBox="1"/>
          <p:nvPr/>
        </p:nvSpPr>
        <p:spPr bwMode="auto">
          <a:xfrm>
            <a:off x="11636896" y="86596"/>
            <a:ext cx="6545323" cy="3809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defRPr/>
            </a:pPr>
            <a:r>
              <a:rPr lang="ru-RU" sz="5000" spc="250" dirty="0">
                <a:solidFill>
                  <a:srgbClr val="1C2529"/>
                </a:solidFill>
                <a:latin typeface="Calibri"/>
              </a:rPr>
              <a:t>ДЕМОНСТРАЦИЯ ПРОДУКТА:</a:t>
            </a:r>
          </a:p>
          <a:p>
            <a:pPr algn="r">
              <a:lnSpc>
                <a:spcPts val="8119"/>
              </a:lnSpc>
              <a:defRPr/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  <a:p>
            <a:pPr algn="r">
              <a:lnSpc>
                <a:spcPts val="8119"/>
              </a:lnSpc>
              <a:defRPr/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</p:txBody>
      </p:sp>
      <p:sp>
        <p:nvSpPr>
          <p:cNvPr id="5" name="TextBox 5"/>
          <p:cNvSpPr txBox="1"/>
          <p:nvPr/>
        </p:nvSpPr>
        <p:spPr bwMode="auto">
          <a:xfrm>
            <a:off x="5486400" y="4610100"/>
            <a:ext cx="9906036" cy="274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91971" y="679029"/>
            <a:ext cx="2668590" cy="2944651"/>
          </a:xfrm>
          <a:prstGeom prst="rect">
            <a:avLst/>
          </a:prstGeom>
        </p:spPr>
      </p:pic>
      <p:pic>
        <p:nvPicPr>
          <p:cNvPr id="7" name="2024-05-27 16-36-44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CD2DC80C-E02E-3FCD-5278-9041D097BF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86400" y="235730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 extrusionOk="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" name="TextBox 4"/>
          <p:cNvSpPr txBox="1"/>
          <p:nvPr/>
        </p:nvSpPr>
        <p:spPr bwMode="auto">
          <a:xfrm>
            <a:off x="6172200" y="2900112"/>
            <a:ext cx="10013717" cy="97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19"/>
              </a:lnSpc>
              <a:defRPr/>
            </a:pPr>
            <a:r>
              <a:rPr lang="ru-RU" sz="5000" spc="174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СПАСИБО ЗА ВНИМАНИЕ!</a:t>
            </a:r>
            <a:endParaRPr lang="en-US" sz="5000" spc="1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1971" y="679029"/>
            <a:ext cx="2668590" cy="2944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245</Words>
  <Application>Microsoft Office PowerPoint</Application>
  <PresentationFormat>Произвольный</PresentationFormat>
  <Paragraphs>32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CAT Neuzeit</vt:lpstr>
      <vt:lpstr>Calibri</vt:lpstr>
      <vt:lpstr>Arimo Bold Italics</vt:lpstr>
      <vt:lpstr>Clear Sans Regular Italics</vt:lpstr>
      <vt:lpstr>Clear Sans Regular Bold Italics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Цели Значки Широкий Презентация</dc:title>
  <dc:subject/>
  <dc:creator>Sevrugova-A-G</dc:creator>
  <cp:keywords/>
  <dc:description/>
  <cp:lastModifiedBy>mooslyaka</cp:lastModifiedBy>
  <cp:revision>82</cp:revision>
  <dcterms:created xsi:type="dcterms:W3CDTF">2006-08-16T00:00:00Z</dcterms:created>
  <dcterms:modified xsi:type="dcterms:W3CDTF">2024-05-27T15:01:47Z</dcterms:modified>
  <cp:category/>
  <dc:identifier>DAEcGtBl2jI</dc:identifier>
  <cp:contentStatus/>
  <dc:language/>
</cp:coreProperties>
</file>