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3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7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7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1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3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6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69B2-100A-4ED4-8B00-10BC734CB5B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505" y="199505"/>
            <a:ext cx="11213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리눅스 시스템 프로그래밍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리눅스가 제공하는 함수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시스템콜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syscall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사용하여 프로그래밍하는 것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ko-KR" altLang="en-US" sz="2400" dirty="0" smtClean="0">
                <a:latin typeface="Consolas" panose="020B0609020204030204" pitchFamily="49" charset="0"/>
              </a:rPr>
              <a:t>와 같은 함수는 리눅스가 제공하는 함수가 아니라 리눅스가 제공하는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함수를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래핑하여</a:t>
            </a:r>
            <a:r>
              <a:rPr lang="ko-KR" altLang="en-US" sz="2400" dirty="0" smtClean="0">
                <a:latin typeface="Consolas" panose="020B0609020204030204" pitchFamily="49" charset="0"/>
              </a:rPr>
              <a:t> 만든 라이브러리이다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8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191193"/>
            <a:ext cx="910056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파일의 크기와 내용을 출력하는 프로그램을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hello.c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* FILE SIZE: 84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6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3275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400" dirty="0" smtClean="0">
                <a:latin typeface="Consolas" panose="020B0609020204030204" pitchFamily="49" charset="0"/>
              </a:rPr>
              <a:t>getFileSize(fp);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2302625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3" y="2687781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3" y="3072937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7403" y="3458093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403" y="3843249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5765" y="42284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1054" y="2226116"/>
            <a:ext cx="71513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&gt;\n\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{\n....}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6" idx="3"/>
            <a:endCxn id="12" idx="1"/>
          </p:cNvCxnSpPr>
          <p:nvPr/>
        </p:nvCxnSpPr>
        <p:spPr>
          <a:xfrm flipV="1">
            <a:off x="2568632" y="2456949"/>
            <a:ext cx="1712422" cy="43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61704" y="2150223"/>
            <a:ext cx="299258" cy="58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>
          <a:xfrm flipV="1">
            <a:off x="2568632" y="2441169"/>
            <a:ext cx="1693072" cy="831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56774" y="3016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61704" y="17206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15047" y="4912822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해당 파일의 옵셋 정보를 처리하는 함수</a:t>
            </a:r>
          </a:p>
        </p:txBody>
      </p:sp>
    </p:spTree>
    <p:extLst>
      <p:ext uri="{BB962C8B-B14F-4D97-AF65-F5344CB8AC3E}">
        <p14:creationId xmlns:p14="http://schemas.microsoft.com/office/powerpoint/2010/main" val="268111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57695"/>
            <a:ext cx="68114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줄 주석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nmap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&lt;C-C&gt; &lt;ESC&gt;v:'&lt;,'&gt; normal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// &lt;CR&gt;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nmap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&lt;C-X&gt; &lt;ESC&gt;v:'&lt;,'&gt; normal 3x&lt;CR&gt;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"</a:t>
            </a:r>
            <a:r>
              <a:rPr lang="ko-KR" altLang="en-US" sz="2400" dirty="0" smtClean="0">
                <a:latin typeface="Consolas" panose="020B0609020204030204" pitchFamily="49" charset="0"/>
              </a:rPr>
              <a:t>여러 줄 주석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vmap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&lt;C-C&gt; &lt;ESC&gt;:'&lt;,'&gt; normal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// &lt;CR&gt;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vmap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&lt;C-X&gt; &lt;ESC&gt;:'&lt;,'&gt; normal 3x&lt;CR&gt;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1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949" y="224444"/>
            <a:ext cx="936025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병합 프로그램 구현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mytar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구현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mytar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world.txt goodbye.txt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zzzz.mytar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myextract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구현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myextract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zzzz.mytar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400" dirty="0" smtClean="0">
                <a:latin typeface="Consolas" panose="020B0609020204030204" pitchFamily="49" charset="0"/>
              </a:rPr>
              <a:t> File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name[32];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size;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 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9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415636"/>
            <a:ext cx="851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mytar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world.txt good.txt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702" y="1828800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4189" y="1828799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3898" y="1828799"/>
            <a:ext cx="3990109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24007" y="1828799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world.tx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44494" y="1828798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3703" y="2610196"/>
            <a:ext cx="2610196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3898" y="2610196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good.txt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4385" y="2610195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4094" y="2610195"/>
            <a:ext cx="6118168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0931" y="339159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415636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myextract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702" y="1828800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4189" y="1828799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3898" y="1828799"/>
            <a:ext cx="3990109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24007" y="1828799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world.tx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44494" y="1828798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3703" y="2610196"/>
            <a:ext cx="2610196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3898" y="2610196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good.txt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4385" y="2610195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4094" y="2610195"/>
            <a:ext cx="6118168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0931" y="339159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295" y="1828797"/>
            <a:ext cx="2685012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133898" y="1371600"/>
            <a:ext cx="0" cy="457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124007" y="1371600"/>
            <a:ext cx="0" cy="457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33898" y="1600198"/>
            <a:ext cx="3990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30931" y="113630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file.size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3988" y="4680065"/>
            <a:ext cx="3990109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6330" y="523701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hello.txt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3987" y="4189614"/>
            <a:ext cx="1635530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[8]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81595" y="4189613"/>
            <a:ext cx="1635530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[8]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017125" y="4680064"/>
            <a:ext cx="0" cy="897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17124" y="4189612"/>
            <a:ext cx="1635530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[8]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0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104015" y="232756"/>
            <a:ext cx="0" cy="639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4567" y="29094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user space 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9774" y="29094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kernel space 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503920" y="1180407"/>
            <a:ext cx="2234759" cy="545871"/>
            <a:chOff x="5727469" y="939338"/>
            <a:chExt cx="2234759" cy="545871"/>
          </a:xfrm>
        </p:grpSpPr>
        <p:grpSp>
          <p:nvGrpSpPr>
            <p:cNvPr id="10" name="그룹 9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100134" y="223612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keyboard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36865" y="1726278"/>
            <a:ext cx="1870551" cy="509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0x12FF60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/>
          <p:cNvCxnSpPr>
            <a:stCxn id="48" idx="3"/>
            <a:endCxn id="35" idx="1"/>
          </p:cNvCxnSpPr>
          <p:nvPr/>
        </p:nvCxnSpPr>
        <p:spPr>
          <a:xfrm flipV="1">
            <a:off x="3807416" y="1276004"/>
            <a:ext cx="4696504" cy="70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37851" y="13977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818968" y="2697789"/>
            <a:ext cx="2244436" cy="1263535"/>
            <a:chOff x="7348451" y="2194560"/>
            <a:chExt cx="2244436" cy="1263535"/>
          </a:xfrm>
        </p:grpSpPr>
        <p:sp>
          <p:nvSpPr>
            <p:cNvPr id="53" name="직사각형 52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5" name="직선 화살표 연결선 54"/>
          <p:cNvCxnSpPr>
            <a:stCxn id="48" idx="3"/>
            <a:endCxn id="53" idx="1"/>
          </p:cNvCxnSpPr>
          <p:nvPr/>
        </p:nvCxnSpPr>
        <p:spPr>
          <a:xfrm>
            <a:off x="3807416" y="1981201"/>
            <a:ext cx="4011552" cy="134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78632" y="23337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5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216130"/>
            <a:ext cx="120725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open(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*pathname,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flags, .../*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mode_t</a:t>
            </a:r>
            <a:r>
              <a:rPr lang="en-US" altLang="ko-KR" sz="2400" dirty="0" smtClean="0">
                <a:latin typeface="Consolas" panose="020B0609020204030204" pitchFamily="49" charset="0"/>
              </a:rPr>
              <a:t> mode */);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ko-KR" altLang="en-US" sz="2400" dirty="0" smtClean="0">
                <a:latin typeface="Consolas" panose="020B0609020204030204" pitchFamily="49" charset="0"/>
              </a:rPr>
              <a:t>읽기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open("./hello.txt", O_RDONLY);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ko-KR" altLang="en-US" sz="2400" dirty="0" smtClean="0">
                <a:latin typeface="Consolas" panose="020B0609020204030204" pitchFamily="49" charset="0"/>
              </a:rPr>
              <a:t>쓰기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open("./hello.txt", O_WRONLY | O_TRUNC | O_CREAT, 0644);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키보드로부터 입력 받은 내용을 파일에 저장하는 프로그램을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구현해 보세요</a:t>
            </a:r>
            <a:r>
              <a:rPr lang="en-US" altLang="ko-KR" sz="2400" dirty="0" smtClean="0">
                <a:latin typeface="Consolas" panose="020B0609020204030204" pitchFamily="49" charset="0"/>
              </a:rPr>
              <a:t>! </a:t>
            </a:r>
            <a:r>
              <a:rPr lang="ko-KR" altLang="en-US" sz="2400" dirty="0" smtClean="0">
                <a:latin typeface="Consolas" panose="020B0609020204030204" pitchFamily="49" charset="0"/>
              </a:rPr>
              <a:t>단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입출력은 표준 라이브러리를 사용하는 것이 아닌 시스템 콜을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사용해야 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myapp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== cat &gt; hello.txt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5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216130"/>
            <a:ext cx="114569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표준 라이브러리가 아닌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시스템콜을</a:t>
            </a:r>
            <a:r>
              <a:rPr lang="ko-KR" altLang="en-US" sz="2400" dirty="0" smtClean="0">
                <a:latin typeface="Consolas" panose="020B0609020204030204" pitchFamily="49" charset="0"/>
              </a:rPr>
              <a:t> 사용하여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명령어를 구현해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보세요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mycp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hello_copy.txt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ko-KR" altLang="en-US" sz="2400" dirty="0" smtClean="0">
                <a:latin typeface="Consolas" panose="020B0609020204030204" pitchFamily="49" charset="0"/>
              </a:rPr>
              <a:t>복사할 파일이 존재할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파일의 내용을 삭제합니다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-&gt; O_TRUNC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4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505" y="249382"/>
            <a:ext cx="6471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open("hello.txt", O_RDONLY);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read(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...);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12" name="그룹 11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9534698" y="1128607"/>
            <a:ext cx="2244436" cy="1263535"/>
            <a:chOff x="7348451" y="2194560"/>
            <a:chExt cx="2244436" cy="1263535"/>
          </a:xfrm>
        </p:grpSpPr>
        <p:sp>
          <p:nvSpPr>
            <p:cNvPr id="49" name="직사각형 48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477774" y="14885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PCB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52" idx="3"/>
            <a:endCxn id="37" idx="1"/>
          </p:cNvCxnSpPr>
          <p:nvPr/>
        </p:nvCxnSpPr>
        <p:spPr>
          <a:xfrm flipV="1">
            <a:off x="3832166" y="260773"/>
            <a:ext cx="5702532" cy="1695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3" idx="3"/>
            <a:endCxn id="49" idx="1"/>
          </p:cNvCxnSpPr>
          <p:nvPr/>
        </p:nvCxnSpPr>
        <p:spPr>
          <a:xfrm flipV="1">
            <a:off x="3832166" y="1760375"/>
            <a:ext cx="5702532" cy="573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4" idx="3"/>
            <a:endCxn id="49" idx="1"/>
          </p:cNvCxnSpPr>
          <p:nvPr/>
        </p:nvCxnSpPr>
        <p:spPr>
          <a:xfrm flipV="1">
            <a:off x="3832166" y="1760375"/>
            <a:ext cx="5702532" cy="94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순서도: 직접 액세스 저장소 81"/>
          <p:cNvSpPr/>
          <p:nvPr/>
        </p:nvSpPr>
        <p:spPr>
          <a:xfrm>
            <a:off x="4164675" y="2115053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순서도: 직접 액세스 저장소 82"/>
          <p:cNvSpPr/>
          <p:nvPr/>
        </p:nvSpPr>
        <p:spPr>
          <a:xfrm>
            <a:off x="5392891" y="1293053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842579" y="6032674"/>
            <a:ext cx="22236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hello, world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34698" y="43824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28" idx="3"/>
            <a:endCxn id="117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5" idx="3"/>
            <a:endCxn id="127" idx="1"/>
          </p:cNvCxnSpPr>
          <p:nvPr/>
        </p:nvCxnSpPr>
        <p:spPr>
          <a:xfrm>
            <a:off x="3832166" y="3087208"/>
            <a:ext cx="536204" cy="2582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0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191193"/>
            <a:ext cx="893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개발 환경 설정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리눅스가 제공하는 함수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시스템콜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은 </a:t>
            </a:r>
            <a:r>
              <a:rPr lang="en-US" altLang="ko-KR" sz="2400" dirty="0" smtClean="0">
                <a:latin typeface="Consolas" panose="020B0609020204030204" pitchFamily="49" charset="0"/>
              </a:rPr>
              <a:t>C</a:t>
            </a:r>
            <a:r>
              <a:rPr lang="ko-KR" altLang="en-US" sz="2400" dirty="0" smtClean="0">
                <a:latin typeface="Consolas" panose="020B0609020204030204" pitchFamily="49" charset="0"/>
              </a:rPr>
              <a:t>언어로 구현되어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C/C++ </a:t>
            </a:r>
            <a:r>
              <a:rPr lang="ko-KR" altLang="en-US" sz="2400" dirty="0" smtClean="0">
                <a:latin typeface="Consolas" panose="020B0609020204030204" pitchFamily="49" charset="0"/>
              </a:rPr>
              <a:t>컴파일러가 필요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C </a:t>
            </a:r>
            <a:r>
              <a:rPr lang="ko-KR" altLang="en-US" sz="2400" dirty="0" smtClean="0">
                <a:latin typeface="Consolas" panose="020B0609020204030204" pitchFamily="49" charset="0"/>
              </a:rPr>
              <a:t>컴파일러 설치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2400" dirty="0" smtClean="0">
                <a:latin typeface="Consolas" panose="020B0609020204030204" pitchFamily="49" charset="0"/>
              </a:rPr>
              <a:t> apt install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32" y="2588953"/>
            <a:ext cx="9427581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400" dirty="0" smtClean="0">
                <a:latin typeface="Consolas" panose="020B0609020204030204" pitchFamily="49" charset="0"/>
              </a:rPr>
              <a:t> apt install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[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400" dirty="0" smtClean="0">
                <a:latin typeface="Consolas" panose="020B0609020204030204" pitchFamily="49" charset="0"/>
              </a:rPr>
              <a:t>] password for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1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Reading package lists... Done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Building dependency tree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Reading state information... Done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The following additional packages will be installed: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gcc-7 libasan4 libatomic1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-dev-bin libc6-dev libcilkrts5 libgcc-7-dev libitm1 liblsan0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libmpx2 libquadmath0 libtsan0 libubsan0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1400" dirty="0" smtClean="0">
                <a:latin typeface="Consolas" panose="020B0609020204030204" pitchFamily="49" charset="0"/>
              </a:rPr>
              <a:t>-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manpages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Suggested packages: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gcc-multilib</a:t>
            </a:r>
            <a:r>
              <a:rPr lang="en-US" altLang="ko-KR" sz="1400" dirty="0" smtClean="0">
                <a:latin typeface="Consolas" panose="020B0609020204030204" pitchFamily="49" charset="0"/>
              </a:rPr>
              <a:t> make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autoconf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automake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libtool</a:t>
            </a:r>
            <a:r>
              <a:rPr lang="en-US" altLang="ko-KR" sz="1400" dirty="0" smtClean="0">
                <a:latin typeface="Consolas" panose="020B0609020204030204" pitchFamily="49" charset="0"/>
              </a:rPr>
              <a:t> flex bison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1400" dirty="0" smtClean="0">
                <a:latin typeface="Consolas" panose="020B0609020204030204" pitchFamily="49" charset="0"/>
              </a:rPr>
              <a:t>-doc gcc-7-multilib gcc-7-doc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gcc-7-locales libgcc1-dbg libgomp1-dbg libitm1-dbg libatomic1-dbg libasan4-dbg liblsan0-dbg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libtsan0-dbg libubsan0-dbg libcilkrts5-dbg libmpx2-dbg libquadmath0-dbg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-doc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The following NEW packages will be installed: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1400" dirty="0" smtClean="0">
                <a:latin typeface="Consolas" panose="020B0609020204030204" pitchFamily="49" charset="0"/>
              </a:rPr>
              <a:t> gcc-7 libasan4 libatomic1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-dev-bin libc6-dev libcilkrts5 libgcc-7-dev libitm1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liblsan0 libmpx2 libquadmath0 libtsan0 libubsan0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1400" dirty="0" smtClean="0">
                <a:latin typeface="Consolas" panose="020B0609020204030204" pitchFamily="49" charset="0"/>
              </a:rPr>
              <a:t>-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manpages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0 upgraded, 16 newly installed, 0 to remove and 83 not upgraded.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Need to get 18.8 MB of archives.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After this operation, 75.0 MB of additional disk space will be used.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Do you want to continue? [Y/n]</a:t>
            </a:r>
          </a:p>
          <a:p>
            <a:endParaRPr lang="ko-KR" altLang="en-US" sz="1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6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216130"/>
            <a:ext cx="118513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open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함수의 옵션 정리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O_RDONLY: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읽기 전용으로 오픈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O_WRONLY: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쓰기 전용으로 오픈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O_RDWR: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읽고 쓰기 전용으로 오픈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O_CREAT: </a:t>
            </a:r>
            <a:r>
              <a:rPr lang="ko-KR" altLang="en-US" sz="2400" dirty="0" smtClean="0">
                <a:latin typeface="Consolas" panose="020B0609020204030204" pitchFamily="49" charset="0"/>
              </a:rPr>
              <a:t>열고자 하는 파일이 존재하지 않을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새로 생성함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권한 정보를 같이 전달해야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만약 열고자 하는 파일이 존재할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플래그는 무시됨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O_TRUNC: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파일의 길이를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6. O_APPEND: </a:t>
            </a:r>
            <a:r>
              <a:rPr lang="ko-KR" altLang="en-US" sz="2400" dirty="0" smtClean="0">
                <a:latin typeface="Consolas" panose="020B0609020204030204" pitchFamily="49" charset="0"/>
              </a:rPr>
              <a:t>항상 파일의 끝에 쓰기를 수행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7. O_EXCL: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이미 파일이 존재하는 경우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오픈이 수행되지 않음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-&gt; open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함수가</a:t>
            </a:r>
            <a:endParaRPr lang="en-US" altLang="ko-KR" sz="2400" b="1" dirty="0" smtClean="0">
              <a:latin typeface="Consolas" panose="020B0609020204030204" pitchFamily="49" charset="0"/>
            </a:endParaRPr>
          </a:p>
          <a:p>
            <a:r>
              <a:rPr lang="ko-KR" altLang="en-US" sz="2400" b="1" dirty="0" smtClean="0">
                <a:latin typeface="Consolas" panose="020B0609020204030204" pitchFamily="49" charset="0"/>
              </a:rPr>
              <a:t>실패하고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-1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을 반환함</a:t>
            </a:r>
            <a:endParaRPr lang="en-US" altLang="ko-KR" sz="2400" b="1" dirty="0" smtClean="0">
              <a:latin typeface="Consolas" panose="020B0609020204030204" pitchFamily="49" charset="0"/>
            </a:endParaRPr>
          </a:p>
          <a:p>
            <a:r>
              <a:rPr lang="ko-KR" altLang="en-US" sz="2400" b="1" dirty="0" smtClean="0">
                <a:latin typeface="Consolas" panose="020B0609020204030204" pitchFamily="49" charset="0"/>
              </a:rPr>
              <a:t>때문에 기존 파일을 보존할 수 있음</a:t>
            </a:r>
            <a:endParaRPr lang="en-US" altLang="ko-K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9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257695"/>
            <a:ext cx="1141530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</a:t>
            </a:r>
            <a:r>
              <a:rPr lang="en-US" altLang="ko-KR" sz="2400" dirty="0" smtClean="0">
                <a:latin typeface="Consolas" panose="020B0609020204030204" pitchFamily="49" charset="0"/>
              </a:rPr>
              <a:t>(file offset)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 커널은 열러 있는 각 파일마다 파일 옵셋을 각각 기록한다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 옵셋은 파일에서 다음 읽기나 쓰기가 시작될 위치를 의미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또는 파일의 시작에서 떨어진 거리를 의미하기도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파일의 첫 바이트는 옵셋이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 옵셋은 파일이 열렸을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시작을 가리키도록 설정되고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read</a:t>
            </a:r>
            <a:r>
              <a:rPr lang="ko-KR" altLang="en-US" sz="2400" dirty="0" smtClean="0">
                <a:latin typeface="Consolas" panose="020B0609020204030204" pitchFamily="49" charset="0"/>
              </a:rPr>
              <a:t>나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write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함수가 호출될 때마다 방금 읽거나 쓴 바이트의 다음 바이트를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가리키도록 자동으로 조정된다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(c) -&gt;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3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122648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off_t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off_t</a:t>
            </a:r>
            <a:r>
              <a:rPr lang="en-US" altLang="ko-KR" sz="2400" dirty="0" smtClean="0">
                <a:latin typeface="Consolas" panose="020B0609020204030204" pitchFamily="49" charset="0"/>
              </a:rPr>
              <a:t> offset,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whence);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                          ^---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음수와 양수 모두 사용 가능</a:t>
            </a:r>
            <a:endParaRPr lang="en-US" altLang="ko-KR" sz="2400" dirty="0" err="1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성공할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옵셋이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반횐되고</a:t>
            </a:r>
            <a:r>
              <a:rPr lang="ko-KR" altLang="en-US" sz="2400" dirty="0" smtClean="0">
                <a:latin typeface="Consolas" panose="020B0609020204030204" pitchFamily="49" charset="0"/>
              </a:rPr>
              <a:t> 에러가 발생하면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-1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반환한다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whence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기준점을 설정하고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기준점으로 떨어진 위치를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설정한다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SEEK_SET: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옵셋은 파일의 시작으로부터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까지 떨어진 곳으로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SEEK_CUR: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옵셋은 현재 파일의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옵셋으로부터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까지 떨어진 곳으로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SEEK_END: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옵셋은 파일의 끝으로부터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까지 떨어진 곳으로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5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9930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0, SEEK_CUR):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현재 파일의 옵셋 위치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0, SEEK_SET):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시작으로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0, SEEK_END):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끝으로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-1, SEEK_END):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마지막 바이트 위치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-10, SEEK_CUR):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현재 위치에서 </a:t>
            </a:r>
            <a:r>
              <a:rPr lang="en-US" altLang="ko-KR" sz="2400" dirty="0" smtClean="0">
                <a:latin typeface="Consolas" panose="020B0609020204030204" pitchFamily="49" charset="0"/>
              </a:rPr>
              <a:t>10</a:t>
            </a:r>
            <a:r>
              <a:rPr lang="ko-KR" altLang="en-US" sz="2400" dirty="0" smtClean="0">
                <a:latin typeface="Consolas" panose="020B0609020204030204" pitchFamily="49" charset="0"/>
              </a:rPr>
              <a:t>바이트 앞으로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8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704" y="54648"/>
            <a:ext cx="6641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fd1 = open("hello.txt", O_RDONLY);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fd2 = open("hello.txt", O_RDONLY);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10673060" y="2960926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93795" y="3299382"/>
            <a:ext cx="22236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hello, world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90118" y="32259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85914" y="2415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990118" y="67449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685914" y="59348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990118" y="102640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85914" y="94539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990118" y="137830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85914" y="129730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990118" y="173021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685914" y="16492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990118" y="20821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685914" y="200111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90118" y="24340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685914" y="235301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990118" y="27859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685914" y="270492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351473" y="-1514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685914" y="2968813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8977264" y="51086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977264" y="54605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862948" y="510758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842544" y="54486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H="1" flipV="1">
            <a:off x="7990118" y="505471"/>
            <a:ext cx="2682942" cy="5137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232156" y="468324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65245" y="218820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065245" y="254011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175372" y="218711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21224" y="25281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320137" y="176277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065245" y="28920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396041" y="288004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28" idx="3"/>
            <a:endCxn id="117" idx="1"/>
          </p:cNvCxnSpPr>
          <p:nvPr/>
        </p:nvCxnSpPr>
        <p:spPr>
          <a:xfrm>
            <a:off x="6761041" y="2722995"/>
            <a:ext cx="2216223" cy="256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5" idx="3"/>
            <a:endCxn id="127" idx="1"/>
          </p:cNvCxnSpPr>
          <p:nvPr/>
        </p:nvCxnSpPr>
        <p:spPr>
          <a:xfrm flipV="1">
            <a:off x="3832166" y="2371089"/>
            <a:ext cx="1233079" cy="716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fd1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98994" y="400563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3512" y="44351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fd2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122290" y="445283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122290" y="480474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32417" y="445174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78269" y="479276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77182" y="40274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22290" y="51566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453086" y="51446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7" name="직선 화살표 연결선 136"/>
          <p:cNvCxnSpPr>
            <a:stCxn id="56" idx="3"/>
            <a:endCxn id="115" idx="1"/>
          </p:cNvCxnSpPr>
          <p:nvPr/>
        </p:nvCxnSpPr>
        <p:spPr>
          <a:xfrm>
            <a:off x="3832166" y="3464049"/>
            <a:ext cx="1290124" cy="1171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16" idx="3"/>
            <a:endCxn id="119" idx="3"/>
          </p:cNvCxnSpPr>
          <p:nvPr/>
        </p:nvCxnSpPr>
        <p:spPr>
          <a:xfrm>
            <a:off x="6818086" y="4987625"/>
            <a:ext cx="2216978" cy="320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69485" y="6214533"/>
            <a:ext cx="91005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파일을 </a:t>
            </a:r>
            <a:r>
              <a:rPr lang="ko-KR" alt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열때마다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파일 정보 구조체는 개별적으로 생성된다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!"</a:t>
            </a:r>
            <a:endParaRPr lang="ko-KR" altLang="en-US" sz="2400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27404" y="128240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fd_table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30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114249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dup(duplicate)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이는 인자로 전달된 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디스크립터의</a:t>
            </a:r>
            <a:r>
              <a:rPr lang="ko-KR" altLang="en-US" sz="2400" dirty="0" smtClean="0">
                <a:latin typeface="Consolas" panose="020B0609020204030204" pitchFamily="49" charset="0"/>
              </a:rPr>
              <a:t> 값을 비어 있는 가장 작은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테이블에 복제하는 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ls -l a.txt &gt; result.txt</a:t>
            </a:r>
          </a:p>
        </p:txBody>
      </p:sp>
    </p:spTree>
    <p:extLst>
      <p:ext uri="{BB962C8B-B14F-4D97-AF65-F5344CB8AC3E}">
        <p14:creationId xmlns:p14="http://schemas.microsoft.com/office/powerpoint/2010/main" val="122619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37443" y="-41940"/>
            <a:ext cx="10889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open("hello.txt", O_RDONLY);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world\n"); ==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400" dirty="0" smtClean="0">
                <a:latin typeface="Consolas" panose="020B0609020204030204" pitchFamily="49" charset="0"/>
              </a:rPr>
              <a:t>, "hello, world\n");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close(1);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dup(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12" name="그룹 11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9534698" y="1161858"/>
            <a:ext cx="2244436" cy="1263535"/>
            <a:chOff x="7348451" y="2194560"/>
            <a:chExt cx="2244436" cy="1263535"/>
          </a:xfrm>
        </p:grpSpPr>
        <p:sp>
          <p:nvSpPr>
            <p:cNvPr id="49" name="직사각형 48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52" idx="3"/>
            <a:endCxn id="37" idx="1"/>
          </p:cNvCxnSpPr>
          <p:nvPr/>
        </p:nvCxnSpPr>
        <p:spPr>
          <a:xfrm flipV="1">
            <a:off x="3832166" y="260773"/>
            <a:ext cx="5702532" cy="1695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4" idx="3"/>
            <a:endCxn id="49" idx="1"/>
          </p:cNvCxnSpPr>
          <p:nvPr/>
        </p:nvCxnSpPr>
        <p:spPr>
          <a:xfrm flipV="1">
            <a:off x="3832166" y="1760375"/>
            <a:ext cx="5702532" cy="94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순서도: 직접 액세스 저장소 82"/>
          <p:cNvSpPr/>
          <p:nvPr/>
        </p:nvSpPr>
        <p:spPr>
          <a:xfrm>
            <a:off x="5392891" y="1293053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842579" y="6032674"/>
            <a:ext cx="1847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34698" y="43824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28" idx="3"/>
            <a:endCxn id="117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5" idx="3"/>
            <a:endCxn id="127" idx="1"/>
          </p:cNvCxnSpPr>
          <p:nvPr/>
        </p:nvCxnSpPr>
        <p:spPr>
          <a:xfrm>
            <a:off x="3832166" y="3087208"/>
            <a:ext cx="536204" cy="2582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1318592" y="1034348"/>
            <a:ext cx="708678" cy="5044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/>
          <p:cNvCxnSpPr>
            <a:stCxn id="53" idx="3"/>
            <a:endCxn id="127" idx="1"/>
          </p:cNvCxnSpPr>
          <p:nvPr/>
        </p:nvCxnSpPr>
        <p:spPr>
          <a:xfrm>
            <a:off x="3832166" y="2333526"/>
            <a:ext cx="536204" cy="3335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01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110113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원본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디스크립터와</a:t>
            </a:r>
            <a:r>
              <a:rPr lang="ko-KR" altLang="en-US" sz="2400" dirty="0" smtClean="0">
                <a:latin typeface="Consolas" panose="020B0609020204030204" pitchFamily="49" charset="0"/>
              </a:rPr>
              <a:t> 복제된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디스크립터에</a:t>
            </a:r>
            <a:r>
              <a:rPr lang="ko-KR" altLang="en-US" sz="2400" dirty="0" smtClean="0">
                <a:latin typeface="Consolas" panose="020B0609020204030204" pitchFamily="49" charset="0"/>
              </a:rPr>
              <a:t> 대하여 같은 연산</a:t>
            </a:r>
            <a:r>
              <a:rPr lang="en-US" altLang="ko-KR" sz="2400" dirty="0" smtClean="0">
                <a:latin typeface="Consolas" panose="020B0609020204030204" pitchFamily="49" charset="0"/>
              </a:rPr>
              <a:t>(read)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수행할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동일한 결과가 나오는 것이 아닌 연속된 결과가 출력된 것을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확인할 수 있음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dup</a:t>
            </a:r>
            <a:r>
              <a:rPr lang="ko-KR" altLang="en-US" sz="2400" dirty="0" smtClean="0">
                <a:latin typeface="Consolas" panose="020B0609020204030204" pitchFamily="49" charset="0"/>
              </a:rPr>
              <a:t>는 하나의 파일 정보 구조체를 공유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case 1)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프로세스에서 동일한 파일을 </a:t>
            </a:r>
            <a:r>
              <a:rPr lang="en-US" altLang="ko-KR" sz="2400" dirty="0" smtClean="0">
                <a:latin typeface="Consolas" panose="020B0609020204030204" pitchFamily="49" charset="0"/>
              </a:rPr>
              <a:t>open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경우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서로 다른 파일 정보 구조체가 생성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case 2)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프로세스에서 해당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디스크립터를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dup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경우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정보 구조체를 공유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1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37443" y="-41940"/>
            <a:ext cx="1088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open("hello.txt", O_RDONLY);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world\n"); ==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400" dirty="0" smtClean="0">
                <a:latin typeface="Consolas" panose="020B0609020204030204" pitchFamily="49" charset="0"/>
              </a:rPr>
              <a:t>, "hello, world\n");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close(0);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dup(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close(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12" name="그룹 11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9534698" y="1161858"/>
            <a:ext cx="2244436" cy="1263535"/>
            <a:chOff x="7348451" y="2194560"/>
            <a:chExt cx="2244436" cy="1263535"/>
          </a:xfrm>
        </p:grpSpPr>
        <p:sp>
          <p:nvSpPr>
            <p:cNvPr id="49" name="직사각형 48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화살표 연결선 78"/>
          <p:cNvCxnSpPr>
            <a:stCxn id="54" idx="3"/>
            <a:endCxn id="49" idx="1"/>
          </p:cNvCxnSpPr>
          <p:nvPr/>
        </p:nvCxnSpPr>
        <p:spPr>
          <a:xfrm flipV="1">
            <a:off x="3832166" y="1760375"/>
            <a:ext cx="5702532" cy="94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순서도: 자기 디스크 8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842579" y="6032674"/>
            <a:ext cx="1847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34698" y="4382499"/>
            <a:ext cx="432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파일시스템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1739788" y="1361969"/>
            <a:ext cx="708678" cy="5044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/>
          <p:cNvCxnSpPr>
            <a:stCxn id="53" idx="3"/>
            <a:endCxn id="49" idx="1"/>
          </p:cNvCxnSpPr>
          <p:nvPr/>
        </p:nvCxnSpPr>
        <p:spPr>
          <a:xfrm flipV="1">
            <a:off x="3832166" y="1793626"/>
            <a:ext cx="5702532" cy="539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순서도: 직접 액세스 저장소 82"/>
          <p:cNvSpPr/>
          <p:nvPr/>
        </p:nvSpPr>
        <p:spPr>
          <a:xfrm>
            <a:off x="4633693" y="2102492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13" idx="3"/>
            <a:endCxn id="117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52" idx="3"/>
            <a:endCxn id="109" idx="0"/>
          </p:cNvCxnSpPr>
          <p:nvPr/>
        </p:nvCxnSpPr>
        <p:spPr>
          <a:xfrm>
            <a:off x="3832166" y="1956685"/>
            <a:ext cx="1384102" cy="352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119977" y="6136024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참조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프로세스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8707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13969" y="1167816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9765" y="108680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13969" y="1519722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9765" y="1438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13969" y="1871628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9765" y="179062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13969" y="2223534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9765" y="214252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3969" y="2575440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13969" y="2927346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09765" y="284633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13969" y="3279252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09765" y="31982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13969" y="3631158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9765" y="35501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5324" y="69376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7064" y="25537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57064" y="29056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42748" y="255262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2344" y="289364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11956" y="2128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69333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mkdir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mysub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/home/</a:t>
            </a:r>
            <a:r>
              <a:rPr lang="en-US" altLang="ko-KR" sz="2400" dirty="0" err="1">
                <a:latin typeface="Consolas" panose="020B0609020204030204" pitchFamily="49" charset="0"/>
              </a:rPr>
              <a:t>linux</a:t>
            </a:r>
            <a:r>
              <a:rPr lang="en-US" altLang="ko-KR" sz="2400" dirty="0">
                <a:latin typeface="Consolas" panose="020B0609020204030204" pitchFamily="49" charset="0"/>
              </a:rPr>
              <a:t>/0618/</a:t>
            </a:r>
            <a:r>
              <a:rPr lang="en-US" altLang="ko-KR" sz="2400" dirty="0" err="1">
                <a:latin typeface="Consolas" panose="020B0609020204030204" pitchFamily="49" charset="0"/>
              </a:rPr>
              <a:t>mysub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1490" y="324277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0618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1" idx="3"/>
            <a:endCxn id="4" idx="1"/>
          </p:cNvCxnSpPr>
          <p:nvPr/>
        </p:nvCxnSpPr>
        <p:spPr>
          <a:xfrm flipV="1">
            <a:off x="6052860" y="1350696"/>
            <a:ext cx="1261109" cy="1737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9765" y="249443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57064" y="4264156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7064" y="4616062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42748" y="426305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22344" y="460408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11956" y="383871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6613" y="494559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mysub</a:t>
            </a:r>
            <a:r>
              <a:rPr lang="en-US" altLang="ko-KR" sz="2400" dirty="0" smtClean="0">
                <a:latin typeface="Consolas" panose="020B0609020204030204" pitchFamily="49" charset="0"/>
              </a:rPr>
              <a:t>/.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/>
          <p:cNvCxnSpPr>
            <a:stCxn id="32" idx="3"/>
            <a:endCxn id="4" idx="1"/>
          </p:cNvCxnSpPr>
          <p:nvPr/>
        </p:nvCxnSpPr>
        <p:spPr>
          <a:xfrm flipV="1">
            <a:off x="6052860" y="1350696"/>
            <a:ext cx="1261109" cy="344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6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191193"/>
            <a:ext cx="781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빌드 방법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usage: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 [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.c...]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-o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실행파일명</a:t>
            </a:r>
            <a:r>
              <a:rPr lang="ko-KR" altLang="en-US" sz="2400" dirty="0" smtClean="0">
                <a:latin typeface="Consolas" panose="020B0609020204030204" pitchFamily="49" charset="0"/>
              </a:rPr>
              <a:t> 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 [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.c...]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633" y="2144684"/>
            <a:ext cx="851066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$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c.c</a:t>
            </a:r>
            <a:r>
              <a:rPr lang="en-US" altLang="ko-KR" sz="2400" dirty="0" smtClean="0">
                <a:latin typeface="Consolas" panose="020B0609020204030204" pitchFamily="49" charset="0"/>
              </a:rPr>
              <a:t> -&gt;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-o hello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hello.c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world.c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goodbye.c</a:t>
            </a:r>
            <a:r>
              <a:rPr lang="en-US" altLang="ko-KR" sz="2400" dirty="0" smtClean="0">
                <a:latin typeface="Consolas" panose="020B0609020204030204" pitchFamily="49" charset="0"/>
              </a:rPr>
              <a:t> -&gt; hello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7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199505"/>
            <a:ext cx="99918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삭제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unlink: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인자로 전달된 파일의 연결 계수를 </a:t>
            </a:r>
            <a:r>
              <a:rPr lang="en-US" altLang="ko-KR" sz="2400" dirty="0" smtClean="0">
                <a:latin typeface="Consolas" panose="020B0609020204030204" pitchFamily="49" charset="0"/>
              </a:rPr>
              <a:t>1 </a:t>
            </a:r>
            <a:r>
              <a:rPr lang="ko-KR" altLang="en-US" sz="2400" dirty="0" smtClean="0">
                <a:latin typeface="Consolas" panose="020B0609020204030204" pitchFamily="49" charset="0"/>
              </a:rPr>
              <a:t>감소시키는 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unlink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수행한다고 해서 파일이 바로 삭제되는 것이 아니라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프로세스 내에서 파일을 참조하는 횟수를 관리하는 참조 계수와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파일시스템에서 해당 파일을 참조하는 횟수를 관리하는 연결 계수가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모두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일 때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삭제됩니다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80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199505"/>
            <a:ext cx="828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mmap</a:t>
            </a:r>
            <a:r>
              <a:rPr lang="en-US" altLang="ko-KR" sz="2400" dirty="0" smtClean="0">
                <a:latin typeface="Consolas" panose="020B0609020204030204" pitchFamily="49" charset="0"/>
              </a:rPr>
              <a:t>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파일의 일부분을 프로세스의 가상 메모리 매핑하는 기능</a:t>
            </a:r>
          </a:p>
        </p:txBody>
      </p:sp>
      <p:pic>
        <p:nvPicPr>
          <p:cNvPr id="1026" name="Picture 2" descr="Linux kernel driver - mmap device method [original] - Programm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57" y="1399834"/>
            <a:ext cx="7827818" cy="53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06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6" y="290945"/>
            <a:ext cx="1394804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void *</a:t>
            </a:r>
            <a:r>
              <a:rPr lang="en-US" altLang="ko-KR" sz="2400" dirty="0" err="1">
                <a:latin typeface="Consolas" panose="020B0609020204030204" pitchFamily="49" charset="0"/>
              </a:rPr>
              <a:t>mmap</a:t>
            </a:r>
            <a:r>
              <a:rPr lang="en-US" altLang="ko-KR" sz="2400" dirty="0">
                <a:latin typeface="Consolas" panose="020B0609020204030204" pitchFamily="49" charset="0"/>
              </a:rPr>
              <a:t>(void *</a:t>
            </a:r>
            <a:r>
              <a:rPr lang="en-US" altLang="ko-KR" sz="2400" dirty="0" err="1">
                <a:latin typeface="Consolas" panose="020B0609020204030204" pitchFamily="49" charset="0"/>
              </a:rPr>
              <a:t>addr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sz="2400" dirty="0" smtClean="0">
                <a:latin typeface="Consolas" panose="020B0609020204030204" pitchFamily="49" charset="0"/>
              </a:rPr>
              <a:t> length,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prot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flags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off_t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offset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addr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프로세스의 특정 주소에 매핑하도록 하는 매개 변수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이는 일종의 힌트일 뿐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반드시 그 주소에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매핑된다는</a:t>
            </a:r>
            <a:r>
              <a:rPr lang="ko-KR" altLang="en-US" sz="2400" dirty="0" smtClean="0">
                <a:latin typeface="Consolas" panose="020B0609020204030204" pitchFamily="49" charset="0"/>
              </a:rPr>
              <a:t> 보장이 없음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전달하면 운영체제가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절적한</a:t>
            </a:r>
            <a:r>
              <a:rPr lang="ko-KR" altLang="en-US" sz="2400" dirty="0" smtClean="0">
                <a:latin typeface="Consolas" panose="020B0609020204030204" pitchFamily="49" charset="0"/>
              </a:rPr>
              <a:t> 위치에 매핑을 수행함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length, offset: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이전 </a:t>
            </a:r>
            <a:r>
              <a:rPr lang="en-US" altLang="ko-KR" sz="2400" dirty="0" smtClean="0">
                <a:latin typeface="Consolas" panose="020B0609020204030204" pitchFamily="49" charset="0"/>
              </a:rPr>
              <a:t>PPT</a:t>
            </a:r>
            <a:r>
              <a:rPr lang="ko-KR" altLang="en-US" sz="2400" dirty="0" smtClean="0">
                <a:latin typeface="Consolas" panose="020B0609020204030204" pitchFamily="49" charset="0"/>
              </a:rPr>
              <a:t>의 그림 참조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prot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보호모드</a:t>
            </a:r>
            <a:r>
              <a:rPr lang="en-US" altLang="ko-KR" sz="2400" dirty="0" smtClean="0">
                <a:latin typeface="Consolas" panose="020B0609020204030204" pitchFamily="49" charset="0"/>
              </a:rPr>
              <a:t>):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매핑될</a:t>
            </a:r>
            <a:r>
              <a:rPr lang="ko-KR" altLang="en-US" sz="2400" dirty="0" smtClean="0">
                <a:latin typeface="Consolas" panose="020B0609020204030204" pitchFamily="49" charset="0"/>
              </a:rPr>
              <a:t> 메모리의 보호 정책을 의미</a:t>
            </a:r>
            <a:r>
              <a:rPr lang="en-US" altLang="ko-KR" sz="2400" dirty="0" smtClean="0">
                <a:latin typeface="Consolas" panose="020B0609020204030204" pitchFamily="49" charset="0"/>
              </a:rPr>
              <a:t>, 4</a:t>
            </a:r>
            <a:r>
              <a:rPr lang="ko-KR" altLang="en-US" sz="2400" dirty="0" smtClean="0">
                <a:latin typeface="Consolas" panose="020B0609020204030204" pitchFamily="49" charset="0"/>
              </a:rPr>
              <a:t>가지 정책이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- PROT_READ: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읽기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PROT_WRITE: </a:t>
            </a:r>
            <a:r>
              <a:rPr lang="ko-KR" altLang="en-US" sz="2400" dirty="0" smtClean="0">
                <a:latin typeface="Consolas" panose="020B0609020204030204" pitchFamily="49" charset="0"/>
              </a:rPr>
              <a:t>쓰기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메모리 보호 정책과 파일의 모드가 일치해야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즉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읽기 전용으로 열린 파일에 대하여 쓰기 전용으로 보호 모드를 설정할 경우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실패함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flags: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매핑될</a:t>
            </a:r>
            <a:r>
              <a:rPr lang="ko-KR" altLang="en-US" sz="2400" dirty="0" smtClean="0">
                <a:latin typeface="Consolas" panose="020B0609020204030204" pitchFamily="49" charset="0"/>
              </a:rPr>
              <a:t> 메모리에 대하여 공유 유무를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MAP_PRIVATE: </a:t>
            </a:r>
            <a:r>
              <a:rPr lang="ko-KR" altLang="en-US" sz="2400" dirty="0" smtClean="0">
                <a:latin typeface="Consolas" panose="020B0609020204030204" pitchFamily="49" charset="0"/>
              </a:rPr>
              <a:t>특정 프로세스만 사용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MAP_SHARED: </a:t>
            </a:r>
            <a:r>
              <a:rPr lang="ko-KR" altLang="en-US" sz="2400" dirty="0" smtClean="0">
                <a:latin typeface="Consolas" panose="020B0609020204030204" pitchFamily="49" charset="0"/>
              </a:rPr>
              <a:t>모든 프로세스와 공유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25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4" y="382385"/>
            <a:ext cx="10639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참고로 파일에 대하여 메모리 매핑을 수행하면 파일에 대한 참조 계수가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 </a:t>
            </a:r>
            <a:r>
              <a:rPr lang="ko-KR" altLang="en-US" sz="2400" dirty="0" smtClean="0">
                <a:latin typeface="Consolas" panose="020B0609020204030204" pitchFamily="49" charset="0"/>
              </a:rPr>
              <a:t>증가함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해당 파일을 닫는다 하더라도 프로세스는 여전히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메모리에 접근할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31055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249382"/>
            <a:ext cx="116269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장점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불필요한 복사가 발생하지 않음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포인터의 조작만으로 파일 탐색이 가능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IPC(Inter-Process Communicator)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사용 가능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단점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매핑은 페이지 단위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입출력을 위한 최소 단위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처리되므로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작은 파일에 대하여 매핑할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낭비가 발생할 수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 시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크기를 크게 잡으면 메모리 부족이 발생할 수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단</a:t>
            </a:r>
            <a:r>
              <a:rPr lang="en-US" altLang="ko-KR" sz="2400" dirty="0" smtClean="0">
                <a:latin typeface="Consolas" panose="020B0609020204030204" pitchFamily="49" charset="0"/>
              </a:rPr>
              <a:t>, 64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시스템에서는 이것이 문제되지 않음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매핑과 관련된 정보를 생성 및 유지하는 오버헤드가 발생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21613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lstat</a:t>
            </a:r>
            <a:r>
              <a:rPr lang="en-US" altLang="ko-KR" sz="2400" dirty="0" smtClean="0">
                <a:latin typeface="Consolas" panose="020B0609020204030204" pitchFamily="49" charset="0"/>
              </a:rPr>
              <a:t> 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1626" y="340822"/>
            <a:ext cx="9635971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stat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dev_t</a:t>
            </a:r>
            <a:r>
              <a:rPr lang="en-US" altLang="ko-KR" sz="2000" dirty="0">
                <a:latin typeface="Consolas" panose="020B0609020204030204" pitchFamily="49" charset="0"/>
              </a:rPr>
              <a:t>     </a:t>
            </a:r>
            <a:r>
              <a:rPr lang="en-US" altLang="ko-KR" sz="2000" dirty="0" err="1">
                <a:latin typeface="Consolas" panose="020B0609020204030204" pitchFamily="49" charset="0"/>
              </a:rPr>
              <a:t>st_dev</a:t>
            </a:r>
            <a:r>
              <a:rPr lang="en-US" altLang="ko-KR" sz="2000" dirty="0">
                <a:latin typeface="Consolas" panose="020B0609020204030204" pitchFamily="49" charset="0"/>
              </a:rPr>
              <a:t>;         /* ID of device containing file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ino_t</a:t>
            </a:r>
            <a:r>
              <a:rPr lang="en-US" altLang="ko-KR" sz="2000" dirty="0">
                <a:latin typeface="Consolas" panose="020B0609020204030204" pitchFamily="49" charset="0"/>
              </a:rPr>
              <a:t>     </a:t>
            </a:r>
            <a:r>
              <a:rPr lang="en-US" altLang="ko-KR" sz="2000" dirty="0" err="1">
                <a:latin typeface="Consolas" panose="020B0609020204030204" pitchFamily="49" charset="0"/>
              </a:rPr>
              <a:t>st_ino</a:t>
            </a:r>
            <a:r>
              <a:rPr lang="en-US" altLang="ko-KR" sz="2000" dirty="0">
                <a:latin typeface="Consolas" panose="020B0609020204030204" pitchFamily="49" charset="0"/>
              </a:rPr>
              <a:t>;         /* </a:t>
            </a:r>
            <a:r>
              <a:rPr lang="en-US" altLang="ko-KR" sz="2000" dirty="0" err="1">
                <a:latin typeface="Consolas" panose="020B0609020204030204" pitchFamily="49" charset="0"/>
              </a:rPr>
              <a:t>Inode</a:t>
            </a:r>
            <a:r>
              <a:rPr lang="en-US" altLang="ko-KR" sz="2000" dirty="0">
                <a:latin typeface="Consolas" panose="020B0609020204030204" pitchFamily="49" charset="0"/>
              </a:rPr>
              <a:t> number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mode_t</a:t>
            </a:r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st_mode</a:t>
            </a:r>
            <a:r>
              <a:rPr lang="en-US" altLang="ko-KR" sz="2000" b="1" dirty="0">
                <a:latin typeface="Consolas" panose="020B0609020204030204" pitchFamily="49" charset="0"/>
              </a:rPr>
              <a:t>;        /* File type and mode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nlink_t</a:t>
            </a:r>
            <a:r>
              <a:rPr lang="en-US" altLang="ko-KR" sz="2000" b="1" dirty="0">
                <a:latin typeface="Consolas" panose="020B0609020204030204" pitchFamily="49" charset="0"/>
              </a:rPr>
              <a:t>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st_nlink</a:t>
            </a:r>
            <a:r>
              <a:rPr lang="en-US" altLang="ko-KR" sz="2000" b="1" dirty="0">
                <a:latin typeface="Consolas" panose="020B0609020204030204" pitchFamily="49" charset="0"/>
              </a:rPr>
              <a:t>;       /* Number of hard links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uid_t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st_uid</a:t>
            </a:r>
            <a:r>
              <a:rPr lang="en-US" altLang="ko-KR" sz="2000" b="1" dirty="0">
                <a:latin typeface="Consolas" panose="020B0609020204030204" pitchFamily="49" charset="0"/>
              </a:rPr>
              <a:t>;         /* User ID of owner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gid_t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st_gid</a:t>
            </a:r>
            <a:r>
              <a:rPr lang="en-US" altLang="ko-KR" sz="2000" b="1" dirty="0">
                <a:latin typeface="Consolas" panose="020B0609020204030204" pitchFamily="49" charset="0"/>
              </a:rPr>
              <a:t>;         /* Group ID of owner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dev_t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st_rdev</a:t>
            </a:r>
            <a:r>
              <a:rPr lang="en-US" altLang="ko-KR" sz="2000" b="1" dirty="0">
                <a:latin typeface="Consolas" panose="020B0609020204030204" pitchFamily="49" charset="0"/>
              </a:rPr>
              <a:t>;        /* Device ID (if special file</a:t>
            </a:r>
            <a:r>
              <a:rPr lang="en-US" altLang="ko-KR" sz="2000" dirty="0">
                <a:latin typeface="Consolas" panose="020B0609020204030204" pitchFamily="49" charset="0"/>
              </a:rPr>
              <a:t>)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off_t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st_size</a:t>
            </a:r>
            <a:r>
              <a:rPr lang="en-US" altLang="ko-KR" sz="2000" b="1" dirty="0">
                <a:latin typeface="Consolas" panose="020B0609020204030204" pitchFamily="49" charset="0"/>
              </a:rPr>
              <a:t>;        /* Total size, in bytes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blksize_t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st_blksize</a:t>
            </a:r>
            <a:r>
              <a:rPr lang="en-US" altLang="ko-KR" sz="2000" dirty="0">
                <a:latin typeface="Consolas" panose="020B0609020204030204" pitchFamily="49" charset="0"/>
              </a:rPr>
              <a:t>;     /* Block size for </a:t>
            </a:r>
            <a:r>
              <a:rPr lang="en-US" altLang="ko-KR" sz="2000" dirty="0" err="1">
                <a:latin typeface="Consolas" panose="020B0609020204030204" pitchFamily="49" charset="0"/>
              </a:rPr>
              <a:t>filesystem</a:t>
            </a:r>
            <a:r>
              <a:rPr lang="en-US" altLang="ko-KR" sz="2000" dirty="0">
                <a:latin typeface="Consolas" panose="020B0609020204030204" pitchFamily="49" charset="0"/>
              </a:rPr>
              <a:t> I/O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blkcnt_t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st_blocks</a:t>
            </a:r>
            <a:r>
              <a:rPr lang="en-US" altLang="ko-KR" sz="2000" dirty="0">
                <a:latin typeface="Consolas" panose="020B0609020204030204" pitchFamily="49" charset="0"/>
              </a:rPr>
              <a:t>;      /* Number of 512B blocks allocated */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/* Since Linux 2.6, the kernel supports nanosecond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precision for the following timestamp fields.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For the details before Linux 2.6, see NOTES. */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timespec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st_atim</a:t>
            </a:r>
            <a:r>
              <a:rPr lang="en-US" altLang="ko-KR" sz="2000" dirty="0">
                <a:latin typeface="Consolas" panose="020B0609020204030204" pitchFamily="49" charset="0"/>
              </a:rPr>
              <a:t>;  /* Time of last access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struct</a:t>
            </a:r>
            <a:r>
              <a:rPr lang="en-US" altLang="ko-KR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</a:rPr>
              <a:t>timespec</a:t>
            </a:r>
            <a:r>
              <a:rPr lang="en-US" altLang="ko-KR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st_mtim</a:t>
            </a:r>
            <a:r>
              <a:rPr lang="en-US" altLang="ko-KR" sz="2000" b="1" dirty="0">
                <a:latin typeface="Consolas" panose="020B0609020204030204" pitchFamily="49" charset="0"/>
              </a:rPr>
              <a:t>;  /* Time of last modification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timespec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st_ctim</a:t>
            </a:r>
            <a:r>
              <a:rPr lang="en-US" altLang="ko-KR" sz="2000" dirty="0">
                <a:latin typeface="Consolas" panose="020B0609020204030204" pitchFamily="49" charset="0"/>
              </a:rPr>
              <a:t>;  /* Time of last status change </a:t>
            </a:r>
            <a:r>
              <a:rPr lang="en-US" altLang="ko-KR" sz="2000" dirty="0" smtClean="0">
                <a:latin typeface="Consolas" panose="020B0609020204030204" pitchFamily="49" charset="0"/>
              </a:rPr>
              <a:t>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9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315884"/>
            <a:ext cx="91903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open("hello.txt", O_WRONLY | O_TRUNC | O_CREAT, 0644)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S_IRUSR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S_IWUSR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S_IXUSR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S_IRGRP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S_IWGRP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S_IXGRP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S_IROTH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S_IWOTH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S_IXOTH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6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layer.slidesplayer.org/93/15447525/slides/slid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677976"/>
            <a:ext cx="6614432" cy="496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33155" y="2277686"/>
            <a:ext cx="3075709" cy="1288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6393" y="207818"/>
            <a:ext cx="53431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sb.st_mode</a:t>
            </a:r>
            <a:r>
              <a:rPr lang="en-US" altLang="ko-KR" sz="2400" dirty="0" smtClean="0">
                <a:latin typeface="Consolas" panose="020B0609020204030204" pitchFamily="49" charset="0"/>
              </a:rPr>
              <a:t>: 16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값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9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비트가 소유자</a:t>
            </a:r>
            <a:r>
              <a:rPr lang="en-US" altLang="ko-KR" sz="2400" dirty="0" smtClean="0">
                <a:latin typeface="Consolas" panose="020B0609020204030204" pitchFamily="49" charset="0"/>
              </a:rPr>
              <a:t>,</a:t>
            </a:r>
            <a:r>
              <a:rPr lang="ko-KR" altLang="en-US" sz="2400" dirty="0" smtClean="0">
                <a:latin typeface="Consolas" panose="020B0609020204030204" pitchFamily="49" charset="0"/>
              </a:rPr>
              <a:t>그룹</a:t>
            </a:r>
            <a:r>
              <a:rPr lang="en-US" altLang="ko-KR" sz="2400" dirty="0" smtClean="0">
                <a:latin typeface="Consolas" panose="020B0609020204030204" pitchFamily="49" charset="0"/>
              </a:rPr>
              <a:t>,</a:t>
            </a:r>
            <a:r>
              <a:rPr lang="ko-KR" altLang="en-US" sz="2400" dirty="0" smtClean="0">
                <a:latin typeface="Consolas" panose="020B0609020204030204" pitchFamily="49" charset="0"/>
              </a:rPr>
              <a:t>나머지에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대한 권한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2400" dirty="0" smtClean="0">
                <a:latin typeface="Consolas" panose="020B0609020204030204" pitchFamily="49" charset="0"/>
              </a:rPr>
              <a:t>-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2400" dirty="0" smtClean="0">
                <a:latin typeface="Consolas" panose="020B0609020204030204" pitchFamily="49" charset="0"/>
              </a:rPr>
              <a:t>-r--</a:t>
            </a:r>
          </a:p>
        </p:txBody>
      </p:sp>
    </p:spTree>
    <p:extLst>
      <p:ext uri="{BB962C8B-B14F-4D97-AF65-F5344CB8AC3E}">
        <p14:creationId xmlns:p14="http://schemas.microsoft.com/office/powerpoint/2010/main" val="3051348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74320"/>
            <a:ext cx="906850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</a:t>
            </a:r>
            <a:r>
              <a:rPr lang="en-US" altLang="ko-KR" sz="2400" dirty="0" smtClean="0">
                <a:latin typeface="Consolas" panose="020B0609020204030204" pitchFamily="49" charset="0"/>
              </a:rPr>
              <a:t>(signal)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개념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프로세스 사이의 동기화 또는 통신을 위해 사용되는 메커니즘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시그널은 아래와 같이 전송될 수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- 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프로세스가 다른 프로세스에게 전송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커널이 프로세스에게 전송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소프트웨어 인터럽트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시그널의 발생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인위적으로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kill </a:t>
            </a:r>
            <a:r>
              <a:rPr lang="ko-KR" altLang="en-US" sz="2400" dirty="0" smtClean="0">
                <a:latin typeface="Consolas" panose="020B0609020204030204" pitchFamily="49" charset="0"/>
              </a:rPr>
              <a:t>명령어 또는 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이벤트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알람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프로세스가 종료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에러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ko-KR" altLang="en-US" sz="2400" dirty="0" smtClean="0">
                <a:latin typeface="Consolas" panose="020B0609020204030204" pitchFamily="49" charset="0"/>
              </a:rPr>
              <a:t>잘못된 메모리 참조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외부 상황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CTRL + C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74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74320"/>
            <a:ext cx="123482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처리 방법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무시</a:t>
            </a:r>
            <a:endParaRPr lang="en-US" altLang="ko-KR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보류</a:t>
            </a:r>
            <a:r>
              <a:rPr lang="en-US" altLang="ko-KR" sz="2400" dirty="0" smtClean="0">
                <a:latin typeface="Consolas" panose="020B0609020204030204" pitchFamily="49" charset="0"/>
              </a:rPr>
              <a:t>(pending)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종료</a:t>
            </a:r>
            <a:endParaRPr lang="en-US" altLang="ko-KR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처리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(handling)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만약 시그널에 대하여 아무런 처리를 하지 않으면 프로세스는 기본적으로 종료된다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아래의 시그널들은 처리할 수 없다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SIGKILL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SIGSTOP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46797" y="989866"/>
            <a:ext cx="706582" cy="9559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073" y="191193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도움말 보는 방법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455" y="1113905"/>
            <a:ext cx="772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4000" dirty="0" smtClean="0">
                <a:latin typeface="Consolas" panose="020B0609020204030204" pitchFamily="49" charset="0"/>
              </a:rPr>
              <a:t>:</a:t>
            </a:r>
            <a:r>
              <a:rPr lang="ko-KR" altLang="en-US" sz="4000" dirty="0">
                <a:latin typeface="Consolas" panose="020B0609020204030204" pitchFamily="49" charset="0"/>
              </a:rPr>
              <a:t> </a:t>
            </a:r>
            <a:r>
              <a:rPr lang="en-US" altLang="ko-KR" sz="4000" dirty="0" smtClean="0">
                <a:latin typeface="Consolas" panose="020B0609020204030204" pitchFamily="49" charset="0"/>
              </a:rPr>
              <a:t>C</a:t>
            </a:r>
            <a:r>
              <a:rPr lang="ko-KR" altLang="en-US" sz="4000" dirty="0" smtClean="0">
                <a:latin typeface="Consolas" panose="020B0609020204030204" pitchFamily="49" charset="0"/>
              </a:rPr>
              <a:t>언어 라이브러리</a:t>
            </a:r>
            <a:r>
              <a:rPr lang="en-US" altLang="ko-KR" sz="4000" dirty="0" smtClean="0">
                <a:latin typeface="Consolas" panose="020B0609020204030204" pitchFamily="49" charset="0"/>
              </a:rPr>
              <a:t>, 3K</a:t>
            </a:r>
            <a:endParaRPr lang="ko-KR" altLang="en-US" sz="4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8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224444"/>
            <a:ext cx="110594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펜딩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어떤 프로세스에 시그널이 발생되었을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시그널을 미리 등록해 두었다면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핸들러가</a:t>
            </a:r>
            <a:r>
              <a:rPr lang="ko-KR" altLang="en-US" sz="2400" dirty="0" smtClean="0">
                <a:latin typeface="Consolas" panose="020B0609020204030204" pitchFamily="49" charset="0"/>
              </a:rPr>
              <a:t> 호출됨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핸들러를</a:t>
            </a:r>
            <a:r>
              <a:rPr lang="ko-KR" altLang="en-US" sz="2400" dirty="0" smtClean="0">
                <a:latin typeface="Consolas" panose="020B0609020204030204" pitchFamily="49" charset="0"/>
              </a:rPr>
              <a:t> 등록하지 않았다면 기본적으로 종료됨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만약 중요한 일을 하는 시점에 시그널을 받지 않고 보류시키고 싶다면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sigprocmask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사용하면 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da-DK" altLang="ko-KR" sz="2400" dirty="0">
                <a:latin typeface="Consolas" panose="020B0609020204030204" pitchFamily="49" charset="0"/>
              </a:rPr>
              <a:t>int sigprocmask(int how, const sigset_t *set, sigset_t *oldset);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62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224444"/>
            <a:ext cx="11059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2400" dirty="0" smtClean="0">
                <a:latin typeface="Consolas" panose="020B0609020204030204" pitchFamily="49" charset="0"/>
              </a:rPr>
              <a:t>int </a:t>
            </a:r>
            <a:r>
              <a:rPr lang="da-DK" altLang="ko-KR" sz="2400" dirty="0">
                <a:latin typeface="Consolas" panose="020B0609020204030204" pitchFamily="49" charset="0"/>
              </a:rPr>
              <a:t>sigprocmask(int how, const sigset_t *set, sigset_t *oldset</a:t>
            </a:r>
            <a:r>
              <a:rPr lang="da-DK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da-DK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how</a:t>
            </a:r>
            <a:r>
              <a:rPr lang="ko-KR" altLang="en-US" sz="2400" dirty="0" smtClean="0">
                <a:latin typeface="Consolas" panose="020B0609020204030204" pitchFamily="49" charset="0"/>
              </a:rPr>
              <a:t>의 값에 따라 동작 방식이 달라진다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SIG_SETMASK: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마스크를 </a:t>
            </a:r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변경한다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SIG_BLOCK: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마스크에 </a:t>
            </a:r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포함된 시그널을 추가한다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SIG_UNBLOCK: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마스크에 </a:t>
            </a:r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포함된 시그널을 제거한다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oldset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널이 아니라면 이전 시그널 모음을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oldset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저장한다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널이라면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how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무시하고 시그널 마스크를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oldset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저장한다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00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48887" y="91440"/>
            <a:ext cx="749115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sigset_t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sigemptyset</a:t>
            </a:r>
            <a:r>
              <a:rPr lang="en-US" altLang="ko-KR" sz="2400" dirty="0">
                <a:latin typeface="Consolas" panose="020B0609020204030204" pitchFamily="49" charset="0"/>
              </a:rPr>
              <a:t>(&amp;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sigaddset</a:t>
            </a:r>
            <a:r>
              <a:rPr lang="en-US" altLang="ko-KR" sz="2400" dirty="0">
                <a:latin typeface="Consolas" panose="020B0609020204030204" pitchFamily="49" charset="0"/>
              </a:rPr>
              <a:t>(&amp;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smtClean="0">
                <a:latin typeface="Consolas" panose="020B0609020204030204" pitchFamily="49" charset="0"/>
              </a:rPr>
              <a:t>SIGINT == 2);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sigprocmask</a:t>
            </a:r>
            <a:r>
              <a:rPr lang="en-US" altLang="ko-KR" sz="2400" dirty="0">
                <a:latin typeface="Consolas" panose="020B0609020204030204" pitchFamily="49" charset="0"/>
              </a:rPr>
              <a:t>(SIG_BLOCK, &amp;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>
                <a:latin typeface="Consolas" panose="020B0609020204030204" pitchFamily="49" charset="0"/>
              </a:rPr>
              <a:t>, &amp;</a:t>
            </a:r>
            <a:r>
              <a:rPr lang="en-US" altLang="ko-KR" sz="2400" dirty="0" err="1">
                <a:latin typeface="Consolas" panose="020B0609020204030204" pitchFamily="49" charset="0"/>
              </a:rPr>
              <a:t>oldMask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0727" y="1754901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0727" y="2109890"/>
            <a:ext cx="786939" cy="3677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0727" y="2464879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0727" y="2819868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0727" y="3174857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0727" y="3529846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0727" y="3884835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0727" y="4239824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0727" y="4594813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0727" y="4949802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0727" y="5304791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46917" y="1756367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6917" y="2111357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46917" y="2466346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46917" y="2821335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46917" y="3176324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46917" y="3531313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46917" y="3886302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46917" y="4241291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46917" y="4596280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46917" y="4951269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46917" y="5306258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40386" y="129176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newMask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08748" y="1949057"/>
            <a:ext cx="3857106" cy="3368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337666" y="2648771"/>
            <a:ext cx="15461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51890" y="271319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SIGQUIT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4965854" y="2655902"/>
            <a:ext cx="2584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8337665" y="2306578"/>
            <a:ext cx="15461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892529" y="201674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SIGINT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73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818" y="257695"/>
            <a:ext cx="120725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개념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</a:t>
            </a:r>
            <a:r>
              <a:rPr lang="en-US" altLang="ko-KR" sz="2400" dirty="0" smtClean="0">
                <a:latin typeface="Consolas" panose="020B0609020204030204" pitchFamily="49" charset="0"/>
              </a:rPr>
              <a:t>(program): </a:t>
            </a:r>
            <a:r>
              <a:rPr lang="ko-KR" altLang="en-US" sz="2400" dirty="0" smtClean="0">
                <a:latin typeface="Consolas" panose="020B0609020204030204" pitchFamily="49" charset="0"/>
              </a:rPr>
              <a:t>바이너리 또는 프로그램은 물리적인 저장 장치에 컴파일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되어 기록된 코드를 의미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</a:t>
            </a:r>
            <a:r>
              <a:rPr lang="en-US" altLang="ko-KR" sz="2400" dirty="0" smtClean="0">
                <a:latin typeface="Consolas" panose="020B0609020204030204" pitchFamily="49" charset="0"/>
              </a:rPr>
              <a:t>(process):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실행중인 프로그램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프로세스는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로드된</a:t>
            </a:r>
            <a:r>
              <a:rPr lang="ko-KR" altLang="en-US" sz="2400" dirty="0" smtClean="0">
                <a:latin typeface="Consolas" panose="020B0609020204030204" pitchFamily="49" charset="0"/>
              </a:rPr>
              <a:t> 바이너리  코드와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가상화된 메모리의 인스턴스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커널 리소스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기타 사용자 관련 정보와 하나 이상의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쓰레드를</a:t>
            </a:r>
            <a:r>
              <a:rPr lang="ko-KR" altLang="en-US" sz="2400" dirty="0" smtClean="0">
                <a:latin typeface="Consolas" panose="020B0609020204030204" pitchFamily="49" charset="0"/>
              </a:rPr>
              <a:t> 포함한 것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80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818" y="257695"/>
            <a:ext cx="11764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 아이디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리눅스에서 프로세스를 식별하기 위해 사용되는 값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보통 </a:t>
            </a:r>
            <a:r>
              <a:rPr lang="en-US" altLang="ko-KR" sz="2400" dirty="0" smtClean="0">
                <a:latin typeface="Consolas" panose="020B0609020204030204" pitchFamily="49" charset="0"/>
              </a:rPr>
              <a:t>0~32768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사이의 값을 사용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이보다 더 많은 값을 가질 수 있지만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16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정수를 사용했던 시절의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레거시</a:t>
            </a:r>
            <a:r>
              <a:rPr lang="ko-KR" altLang="en-US" sz="2400" dirty="0" smtClean="0">
                <a:latin typeface="Consolas" panose="020B0609020204030204" pitchFamily="49" charset="0"/>
              </a:rPr>
              <a:t> 시스템과의 하위 호환성을 위해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값이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주로 사용됨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54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5444836" y="523702"/>
            <a:ext cx="0" cy="5843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8007" y="6203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81796" y="5029200"/>
            <a:ext cx="2834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5189" y="47983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fork();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26269" y="5029200"/>
            <a:ext cx="0" cy="133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809785" y="5029199"/>
            <a:ext cx="0" cy="133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95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280160"/>
            <a:ext cx="47724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fork();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latin typeface="Consolas" panose="020B0609020204030204" pitchFamily="49" charset="0"/>
              </a:rPr>
              <a:t>printf</a:t>
            </a:r>
            <a:r>
              <a:rPr lang="en-US" altLang="ko-KR" sz="2400" dirty="0">
                <a:latin typeface="Consolas" panose="020B0609020204030204" pitchFamily="49" charset="0"/>
              </a:rPr>
              <a:t>("hello, world\n");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4931" y="839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" name="왼쪽 화살표 3"/>
          <p:cNvSpPr/>
          <p:nvPr/>
        </p:nvSpPr>
        <p:spPr>
          <a:xfrm>
            <a:off x="5025520" y="2149149"/>
            <a:ext cx="482139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0924" y="1280160"/>
            <a:ext cx="47724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fork();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latin typeface="Consolas" panose="020B0609020204030204" pitchFamily="49" charset="0"/>
              </a:rPr>
              <a:t>printf</a:t>
            </a:r>
            <a:r>
              <a:rPr lang="en-US" altLang="ko-KR" sz="2400" dirty="0">
                <a:latin typeface="Consolas" panose="020B0609020204030204" pitchFamily="49" charset="0"/>
              </a:rPr>
              <a:t>("hello, world\n");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1782" y="839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11032728" y="2060249"/>
            <a:ext cx="482139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373" y="3832167"/>
            <a:ext cx="4451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호출한 프로세스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 프로세스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6038" y="3832166"/>
            <a:ext cx="523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함수에 의해 생성된 프로세스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901" y="5027891"/>
            <a:ext cx="99181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400" dirty="0" smtClean="0">
                <a:latin typeface="Consolas" panose="020B0609020204030204" pitchFamily="49" charset="0"/>
              </a:rPr>
              <a:t>! </a:t>
            </a:r>
            <a:r>
              <a:rPr lang="en-US" altLang="ko-KR" sz="2400" dirty="0" smtClean="0">
                <a:latin typeface="Consolas" panose="020B0609020204030204" pitchFamily="49" charset="0"/>
              </a:rPr>
              <a:t>fork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함수가 호출된 이후에 어떤 프로세스가 먼저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실행될지는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알 수 없음</a:t>
            </a:r>
            <a:r>
              <a:rPr lang="en-US" altLang="ko-KR" sz="2400" dirty="0" smtClean="0">
                <a:latin typeface="Consolas" panose="020B0609020204030204" pitchFamily="49" charset="0"/>
              </a:rPr>
              <a:t>!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29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99258"/>
            <a:ext cx="120308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400" dirty="0" smtClean="0">
                <a:latin typeface="Consolas" panose="020B0609020204030204" pitchFamily="49" charset="0"/>
              </a:rPr>
              <a:t>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메커니즘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리눅스는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윈도우즈와</a:t>
            </a:r>
            <a:r>
              <a:rPr lang="ko-KR" altLang="en-US" sz="2400" dirty="0" smtClean="0">
                <a:latin typeface="Consolas" panose="020B0609020204030204" pitchFamily="49" charset="0"/>
              </a:rPr>
              <a:t> 달리 프로세스의 복제를 통해 새로운 프로세스를 생성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 프로세스가 가진 대부분의 속성들은 그대로 복제됨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복제가 되지 않는 것들은 다음과 같다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아이디는 새롭게 할당된다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부모 아이디는 부모 프로세스의 아이디가 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리소스 통계 값은 모두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초기화됨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락은</a:t>
            </a:r>
            <a:r>
              <a:rPr lang="ko-KR" altLang="en-US" sz="2400" dirty="0" smtClean="0">
                <a:latin typeface="Consolas" panose="020B0609020204030204" pitchFamily="49" charset="0"/>
              </a:rPr>
              <a:t> 상속되지 않음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 프로세스의 시그널 처리 동작은 자식에게 상속되지만 대기중</a:t>
            </a:r>
            <a:r>
              <a:rPr lang="en-US" altLang="ko-KR" sz="2400" dirty="0" smtClean="0">
                <a:latin typeface="Consolas" panose="020B0609020204030204" pitchFamily="49" charset="0"/>
              </a:rPr>
              <a:t>(pending)</a:t>
            </a:r>
            <a:r>
              <a:rPr lang="ko-KR" altLang="en-US" sz="2400" dirty="0" smtClean="0">
                <a:latin typeface="Consolas" panose="020B0609020204030204" pitchFamily="49" charset="0"/>
              </a:rPr>
              <a:t>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시그널은 사라짐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53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99258"/>
            <a:ext cx="106298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프로세스의 종료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*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정상 종료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exit or main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함수의 반환</a:t>
            </a:r>
            <a:r>
              <a:rPr lang="en-US" altLang="ko-KR" sz="2400" dirty="0" smtClean="0">
                <a:latin typeface="Consolas" panose="020B0609020204030204" pitchFamily="49" charset="0"/>
              </a:rPr>
              <a:t>(exit(main());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_exit(exit </a:t>
            </a:r>
            <a:r>
              <a:rPr lang="ko-KR" altLang="en-US" sz="2400" dirty="0" smtClean="0">
                <a:latin typeface="Consolas" panose="020B0609020204030204" pitchFamily="49" charset="0"/>
              </a:rPr>
              <a:t>내부에서 호출되는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syscall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* </a:t>
            </a:r>
            <a:r>
              <a:rPr lang="ko-KR" altLang="en-US" sz="2400" dirty="0" smtClean="0">
                <a:latin typeface="Consolas" panose="020B0609020204030204" pitchFamily="49" charset="0"/>
              </a:rPr>
              <a:t>비정상 종료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abort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 호출</a:t>
            </a:r>
            <a:r>
              <a:rPr lang="en-US" altLang="ko-KR" sz="2400" dirty="0" smtClean="0">
                <a:latin typeface="Consolas" panose="020B0609020204030204" pitchFamily="49" charset="0"/>
              </a:rPr>
              <a:t>(SIGABRT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</a:t>
            </a:r>
            <a:r>
              <a:rPr lang="en-US" altLang="ko-KR" sz="2400" dirty="0" smtClean="0">
                <a:latin typeface="Consolas" panose="020B0609020204030204" pitchFamily="49" charset="0"/>
              </a:rPr>
              <a:t>) ex) assert();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커널이 발생한 시그널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0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나눈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잘못된 메모리 참조 등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51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99258"/>
            <a:ext cx="1076769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프로세스의 종료 처리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프로세스가 연 파일을 모두 닫는다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프로세스가 사용한 메모리를 모두 가용 메모리 풀</a:t>
            </a:r>
            <a:r>
              <a:rPr lang="en-US" altLang="ko-KR" sz="2400" dirty="0" smtClean="0">
                <a:latin typeface="Consolas" panose="020B0609020204030204" pitchFamily="49" charset="0"/>
              </a:rPr>
              <a:t>(pool)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반환한다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exit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함수는 표준 입출력 정리 루틴을 실행하고 </a:t>
            </a:r>
            <a:r>
              <a:rPr lang="en-US" altLang="ko-KR" sz="2400" dirty="0" smtClean="0">
                <a:latin typeface="Consolas" panose="020B0609020204030204" pitchFamily="49" charset="0"/>
              </a:rPr>
              <a:t>_exit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호출한다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(</a:t>
            </a:r>
            <a:r>
              <a:rPr lang="ko-KR" altLang="en-US" sz="2400" dirty="0" smtClean="0">
                <a:latin typeface="Consolas" panose="020B0609020204030204" pitchFamily="49" charset="0"/>
              </a:rPr>
              <a:t>열린 파일 스트림에 대하여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fclose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버퍼에 남은 데이터를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flush</a:t>
            </a:r>
            <a:r>
              <a:rPr lang="ko-KR" altLang="en-US" sz="2400" dirty="0" smtClean="0">
                <a:latin typeface="Consolas" panose="020B0609020204030204" pitchFamily="49" charset="0"/>
              </a:rPr>
              <a:t>함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_exit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함수는 종료 상태 값을 부모에게 전달함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world");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044931" y="2069869"/>
            <a:ext cx="2369127" cy="13217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257011" y="748145"/>
            <a:ext cx="2234759" cy="545871"/>
            <a:chOff x="5727469" y="939338"/>
            <a:chExt cx="2234759" cy="545871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7414270" y="2543694"/>
            <a:ext cx="2244436" cy="1263535"/>
            <a:chOff x="7348451" y="2194560"/>
            <a:chExt cx="2244436" cy="1263535"/>
          </a:xfrm>
        </p:grpSpPr>
        <p:sp>
          <p:nvSpPr>
            <p:cNvPr id="43" name="직사각형 42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6" name="직선 화살표 연결선 45"/>
          <p:cNvCxnSpPr>
            <a:stCxn id="4" idx="3"/>
            <a:endCxn id="6" idx="1"/>
          </p:cNvCxnSpPr>
          <p:nvPr/>
        </p:nvCxnSpPr>
        <p:spPr>
          <a:xfrm flipV="1">
            <a:off x="4414058" y="843742"/>
            <a:ext cx="2842953" cy="1886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" idx="3"/>
            <a:endCxn id="43" idx="1"/>
          </p:cNvCxnSpPr>
          <p:nvPr/>
        </p:nvCxnSpPr>
        <p:spPr>
          <a:xfrm>
            <a:off x="4414058" y="2730731"/>
            <a:ext cx="3000212" cy="444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4" idx="2"/>
            <a:endCxn id="43" idx="2"/>
          </p:cNvCxnSpPr>
          <p:nvPr/>
        </p:nvCxnSpPr>
        <p:spPr>
          <a:xfrm rot="16200000" flipH="1">
            <a:off x="5675173" y="945914"/>
            <a:ext cx="415636" cy="5306993"/>
          </a:xfrm>
          <a:prstGeom prst="curvedConnector3">
            <a:avLst>
              <a:gd name="adj1" fmla="val 4190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순서도: 직접 액세스 저장소 55"/>
          <p:cNvSpPr/>
          <p:nvPr/>
        </p:nvSpPr>
        <p:spPr>
          <a:xfrm>
            <a:off x="5469775" y="1421476"/>
            <a:ext cx="739832" cy="518852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순서도: 직접 액세스 저장소 56"/>
          <p:cNvSpPr/>
          <p:nvPr/>
        </p:nvSpPr>
        <p:spPr>
          <a:xfrm>
            <a:off x="5669281" y="2730730"/>
            <a:ext cx="739832" cy="518852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03364" y="96204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\n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91828" y="208395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31358" y="194471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stdin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4541" y="282186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6398" y="455868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stderr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74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950229" y="1280161"/>
            <a:ext cx="1845426" cy="54863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945" y="299258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메모리의 복제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3862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3862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6597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6597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446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2181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0229" y="2668385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9288" y="1853739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9288" y="2909456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795655" y="1853739"/>
            <a:ext cx="1300942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795654" y="2909456"/>
            <a:ext cx="1300942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37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950229" y="1280161"/>
            <a:ext cx="1845426" cy="54863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945" y="299258"/>
            <a:ext cx="1157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자식 프로세스가 값을 변경하면 그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복제가 일어남</a:t>
            </a:r>
            <a:r>
              <a:rPr lang="en-US" altLang="ko-KR" sz="2400" dirty="0" smtClean="0">
                <a:latin typeface="Consolas" panose="020B0609020204030204" pitchFamily="49" charset="0"/>
              </a:rPr>
              <a:t>(COW - Copy On Write)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03862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3862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6597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6597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446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2181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0229" y="2668385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9288" y="1853739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9288" y="2909456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795653" y="1853739"/>
            <a:ext cx="1300944" cy="2389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795653" y="2909456"/>
            <a:ext cx="1300943" cy="2389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950229" y="4243340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1687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257695"/>
            <a:ext cx="11562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후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프로세스는 부모 프로세스가 열고 있는 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식별자도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복사됨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하지만 자식 프로세스가 해당 파일을 닫는다 하더라도 부모에게는 영향이 없음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부모와 자식 프로세스에서 파일 정보 구조체는 공유되므로 자식은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부모로부터 물려 받은 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디스크립터에</a:t>
            </a:r>
            <a:r>
              <a:rPr lang="ko-KR" altLang="en-US" sz="2400" dirty="0" smtClean="0">
                <a:latin typeface="Consolas" panose="020B0609020204030204" pitchFamily="49" charset="0"/>
              </a:rPr>
              <a:t> 대하여 필요하지 않는 것들은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모두 닫아주는 것이 좋음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93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9" name="그룹 8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9534698" y="1161858"/>
            <a:ext cx="2244436" cy="1263535"/>
            <a:chOff x="7348451" y="2194560"/>
            <a:chExt cx="2244436" cy="1263535"/>
          </a:xfrm>
        </p:grpSpPr>
        <p:sp>
          <p:nvSpPr>
            <p:cNvPr id="46" name="직사각형 45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721750" y="254311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21750" y="631152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1750" y="1007993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21750" y="138483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21750" y="1761675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1750" y="2138516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21750" y="2515357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21750" y="289219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5663" y="25515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5663" y="631997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5663" y="1008838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5663" y="138567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15663" y="176252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15663" y="213936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5663" y="251620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5663" y="289304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0" idx="3"/>
            <a:endCxn id="46" idx="1"/>
          </p:cNvCxnSpPr>
          <p:nvPr/>
        </p:nvCxnSpPr>
        <p:spPr>
          <a:xfrm>
            <a:off x="2320266" y="1204304"/>
            <a:ext cx="7214432" cy="589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순서도: 자기 디스크 6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842579" y="6032674"/>
            <a:ext cx="1847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534698" y="4382499"/>
            <a:ext cx="432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파일시스템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4" name="직선 화살표 연결선 83"/>
          <p:cNvCxnSpPr>
            <a:stCxn id="81" idx="3"/>
            <a:endCxn id="6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9" name="직선 화살표 연결선 88"/>
          <p:cNvCxnSpPr>
            <a:stCxn id="86" idx="3"/>
            <a:endCxn id="6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stCxn id="49" idx="3"/>
            <a:endCxn id="46" idx="1"/>
          </p:cNvCxnSpPr>
          <p:nvPr/>
        </p:nvCxnSpPr>
        <p:spPr>
          <a:xfrm>
            <a:off x="2320266" y="827463"/>
            <a:ext cx="7214432" cy="966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순서도: 직접 액세스 저장소 95"/>
          <p:cNvSpPr/>
          <p:nvPr/>
        </p:nvSpPr>
        <p:spPr>
          <a:xfrm>
            <a:off x="2960346" y="828646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4" name="직선 화살표 연결선 103"/>
          <p:cNvCxnSpPr>
            <a:stCxn id="98" idx="3"/>
            <a:endCxn id="85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48" idx="3"/>
            <a:endCxn id="34" idx="1"/>
          </p:cNvCxnSpPr>
          <p:nvPr/>
        </p:nvCxnSpPr>
        <p:spPr>
          <a:xfrm flipV="1">
            <a:off x="2320266" y="260773"/>
            <a:ext cx="7214432" cy="18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119977" y="6136024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참조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프로세스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011959" y="383335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11959" y="421019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11959" y="458703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11959" y="4963878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011959" y="534071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11959" y="571756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011959" y="609440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1959" y="6471242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5872" y="383420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5872" y="421104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05872" y="458788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5872" y="496472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05872" y="534156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5872" y="571840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5872" y="609524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5872" y="6472087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421476" y="-27110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parent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6094" y="339108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child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2" name="직선 화살표 연결선 131"/>
          <p:cNvCxnSpPr>
            <a:stCxn id="51" idx="3"/>
            <a:endCxn id="99" idx="3"/>
          </p:cNvCxnSpPr>
          <p:nvPr/>
        </p:nvCxnSpPr>
        <p:spPr>
          <a:xfrm>
            <a:off x="2320266" y="1581145"/>
            <a:ext cx="2048218" cy="4104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순서도: 직접 액세스 저장소 134"/>
          <p:cNvSpPr/>
          <p:nvPr/>
        </p:nvSpPr>
        <p:spPr>
          <a:xfrm>
            <a:off x="3699166" y="273397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6" name="직선 화살표 연결선 135"/>
          <p:cNvCxnSpPr>
            <a:stCxn id="110" idx="3"/>
            <a:endCxn id="34" idx="1"/>
          </p:cNvCxnSpPr>
          <p:nvPr/>
        </p:nvCxnSpPr>
        <p:spPr>
          <a:xfrm flipV="1">
            <a:off x="1610475" y="260773"/>
            <a:ext cx="7924223" cy="3768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11" idx="3"/>
            <a:endCxn id="46" idx="1"/>
          </p:cNvCxnSpPr>
          <p:nvPr/>
        </p:nvCxnSpPr>
        <p:spPr>
          <a:xfrm flipV="1">
            <a:off x="1610475" y="1793626"/>
            <a:ext cx="7924223" cy="2612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12" idx="3"/>
            <a:endCxn id="46" idx="1"/>
          </p:cNvCxnSpPr>
          <p:nvPr/>
        </p:nvCxnSpPr>
        <p:spPr>
          <a:xfrm flipV="1">
            <a:off x="1610475" y="1793626"/>
            <a:ext cx="7924223" cy="298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13" idx="3"/>
            <a:endCxn id="97" idx="1"/>
          </p:cNvCxnSpPr>
          <p:nvPr/>
        </p:nvCxnSpPr>
        <p:spPr>
          <a:xfrm>
            <a:off x="1610475" y="5160189"/>
            <a:ext cx="2757895" cy="509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65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32756"/>
            <a:ext cx="475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종료 코드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wait(&amp;status);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4932" y="2626822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exit </a:t>
            </a:r>
            <a:r>
              <a:rPr lang="ko-KR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함수의 인자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8307" y="2626822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270" y="26578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status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6437" y="2165157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anose="020B0609020204030204" pitchFamily="49" charset="0"/>
              </a:rPr>
              <a:t>상위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8742" y="2165157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504603"/>
            <a:ext cx="608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1) exit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호출할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정상 종료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249" y="4964315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9624" y="4964315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587" y="499533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status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7754" y="4502650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상위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0059" y="4502650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517" y="3842096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시그널에 의해 종료된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비정상 종료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9624" y="4964315"/>
            <a:ext cx="846398" cy="523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09006" y="5026352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7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4502" y="5609861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^--- </a:t>
            </a:r>
            <a:r>
              <a:rPr lang="en-US" altLang="ko-KR" sz="2400" dirty="0" smtClean="0">
                <a:latin typeface="Consolas" panose="020B0609020204030204" pitchFamily="49" charset="0"/>
              </a:rPr>
              <a:t>CORE </a:t>
            </a:r>
            <a:r>
              <a:rPr lang="ko-KR" altLang="en-US" sz="2400" dirty="0" smtClean="0">
                <a:latin typeface="Consolas" panose="020B0609020204030204" pitchFamily="49" charset="0"/>
              </a:rPr>
              <a:t>플래그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99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86497" y="1639224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09872" y="1639224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835" y="167024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status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8002" y="1177559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상위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0307" y="1177559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765" y="517005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시그널에 의해 종료된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비정상 종료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09872" y="1639224"/>
            <a:ext cx="846398" cy="523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54" y="170126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7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4750" y="2284770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^--- </a:t>
            </a:r>
            <a:r>
              <a:rPr lang="en-US" altLang="ko-KR" sz="2400" dirty="0" smtClean="0">
                <a:latin typeface="Consolas" panose="020B0609020204030204" pitchFamily="49" charset="0"/>
              </a:rPr>
              <a:t>CORE </a:t>
            </a:r>
            <a:r>
              <a:rPr lang="ko-KR" altLang="en-US" sz="2400" dirty="0" smtClean="0">
                <a:latin typeface="Consolas" panose="020B0609020204030204" pitchFamily="49" charset="0"/>
              </a:rPr>
              <a:t>플래그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039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324196"/>
            <a:ext cx="120404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프로그램의 실행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리눅스는 프로그램을 실행할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프로세스를 복제한 다음 실행할 프로그램의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기계어 코드를 교체하여 수행합니다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ls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20487" y="2726575"/>
            <a:ext cx="1687484" cy="8811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87" y="4763193"/>
            <a:ext cx="1687484" cy="8811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664229" y="3607724"/>
            <a:ext cx="0" cy="1155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3570" y="3829934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fork();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24898" y="4763193"/>
            <a:ext cx="1687484" cy="8811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507971" y="5203768"/>
            <a:ext cx="2816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2926" y="477150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exec("ls");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11" idx="0"/>
            <a:endCxn id="5" idx="3"/>
          </p:cNvCxnSpPr>
          <p:nvPr/>
        </p:nvCxnSpPr>
        <p:spPr>
          <a:xfrm flipH="1" flipV="1">
            <a:off x="3507971" y="3167150"/>
            <a:ext cx="3660669" cy="1596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7142" y="353290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SIGCHLD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18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732123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test.c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#</a:t>
            </a:r>
            <a:r>
              <a:rPr lang="en-US" altLang="ko-KR" sz="2400" dirty="0">
                <a:latin typeface="Consolas" panose="020B0609020204030204" pitchFamily="49" charset="0"/>
              </a:rPr>
              <a:t>include &lt;</a:t>
            </a:r>
            <a:r>
              <a:rPr lang="en-US" altLang="ko-KR" sz="2400" dirty="0" err="1">
                <a:latin typeface="Consolas" panose="020B0609020204030204" pitchFamily="49" charset="0"/>
              </a:rPr>
              <a:t>stdio.h</a:t>
            </a:r>
            <a:r>
              <a:rPr lang="en-US" altLang="ko-KR" sz="2400" dirty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argc</a:t>
            </a:r>
            <a:r>
              <a:rPr lang="en-US" altLang="ko-KR" sz="2400" dirty="0">
                <a:latin typeface="Consolas" panose="020B0609020204030204" pitchFamily="49" charset="0"/>
              </a:rPr>
              <a:t>, char *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for 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 </a:t>
            </a:r>
            <a:r>
              <a:rPr lang="en-US" altLang="ko-KR" sz="2400" dirty="0" err="1">
                <a:latin typeface="Consolas" panose="020B0609020204030204" pitchFamily="49" charset="0"/>
              </a:rPr>
              <a:t>argc</a:t>
            </a:r>
            <a:r>
              <a:rPr lang="en-US" altLang="ko-KR" sz="2400" dirty="0">
                <a:latin typeface="Consolas" panose="020B0609020204030204" pitchFamily="49" charset="0"/>
              </a:rPr>
              <a:t>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printf</a:t>
            </a:r>
            <a:r>
              <a:rPr lang="en-US" altLang="ko-KR" sz="2400" dirty="0">
                <a:latin typeface="Consolas" panose="020B0609020204030204" pitchFamily="49" charset="0"/>
              </a:rPr>
              <a:t>("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[%d] = %s\n",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3839" y="4148050"/>
            <a:ext cx="35830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$ </a:t>
            </a:r>
            <a:r>
              <a:rPr lang="en-US" altLang="ko-KR" sz="2400" dirty="0" err="1">
                <a:latin typeface="Consolas" panose="020B0609020204030204" pitchFamily="49" charset="0"/>
              </a:rPr>
              <a:t>gcc</a:t>
            </a:r>
            <a:r>
              <a:rPr lang="en-US" altLang="ko-KR" sz="2400" dirty="0">
                <a:latin typeface="Consolas" panose="020B0609020204030204" pitchFamily="49" charset="0"/>
              </a:rPr>
              <a:t> -o test </a:t>
            </a:r>
            <a:r>
              <a:rPr lang="en-US" altLang="ko-KR" sz="2400" dirty="0" err="1">
                <a:latin typeface="Consolas" panose="020B0609020204030204" pitchFamily="49" charset="0"/>
              </a:rPr>
              <a:t>test.c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</a:t>
            </a:r>
            <a:r>
              <a:rPr lang="en-US" altLang="ko-KR" sz="2400" dirty="0">
                <a:latin typeface="Consolas" panose="020B0609020204030204" pitchFamily="49" charset="0"/>
              </a:rPr>
              <a:t>./test hello world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[0] = ./test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[1] = hello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[2] = world</a:t>
            </a:r>
          </a:p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23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125887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execl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*path,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.../* (char  *) NULL */);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exec + l(list):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실행할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400" dirty="0" smtClean="0">
                <a:latin typeface="Consolas" panose="020B0609020204030204" pitchFamily="49" charset="0"/>
              </a:rPr>
              <a:t> 인자를 리스트 형태로 전달합니다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경로는 반드시 </a:t>
            </a:r>
            <a:r>
              <a:rPr lang="ko-KR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상대 경로나 절대 경로를 사용</a:t>
            </a:r>
            <a:r>
              <a:rPr lang="ko-KR" altLang="en-US" sz="2400" dirty="0" smtClean="0">
                <a:latin typeface="Consolas" panose="020B0609020204030204" pitchFamily="49" charset="0"/>
              </a:rPr>
              <a:t>해야 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execl</a:t>
            </a:r>
            <a:r>
              <a:rPr lang="en-US" altLang="ko-KR" sz="2400" dirty="0">
                <a:latin typeface="Consolas" panose="020B0609020204030204" pitchFamily="49" charset="0"/>
              </a:rPr>
              <a:t>("./test", "test", "hello", "world", (char *)NULL);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1389" y="1745672"/>
            <a:ext cx="6542116" cy="500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6204" y="2352502"/>
            <a:ext cx="725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test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프로그램의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명령행</a:t>
            </a:r>
            <a:r>
              <a:rPr lang="ko-KR" altLang="en-US" sz="2400" dirty="0" smtClean="0">
                <a:latin typeface="Consolas" panose="020B0609020204030204" pitchFamily="49" charset="0"/>
              </a:rPr>
              <a:t> 인자로 전달되는 리스트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98700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execv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latin typeface="Consolas" panose="020B0609020204030204" pitchFamily="49" charset="0"/>
              </a:rPr>
              <a:t> char *path, char *</a:t>
            </a:r>
            <a:r>
              <a:rPr lang="en-US" altLang="ko-KR" sz="2400" dirty="0" err="1"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 smtClean="0">
                <a:latin typeface="Consolas" panose="020B0609020204030204" pitchFamily="49" charset="0"/>
              </a:rPr>
              <a:t>[]);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400" dirty="0" smtClean="0">
                <a:latin typeface="Consolas" panose="020B0609020204030204" pitchFamily="49" charset="0"/>
              </a:rPr>
              <a:t> 벡터</a:t>
            </a:r>
            <a:r>
              <a:rPr lang="en-US" altLang="ko-KR" sz="2400" dirty="0" smtClean="0">
                <a:latin typeface="Consolas" panose="020B0609020204030204" pitchFamily="49" charset="0"/>
              </a:rPr>
              <a:t>(vector), </a:t>
            </a:r>
            <a:r>
              <a:rPr lang="ko-KR" altLang="en-US" sz="2400" dirty="0" smtClean="0">
                <a:latin typeface="Consolas" panose="020B0609020204030204" pitchFamily="49" charset="0"/>
              </a:rPr>
              <a:t>즉 배열 형태로 전달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경로는 상대 경로 또는 절대 경로를 반드시 사용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char *</a:t>
            </a:r>
            <a:r>
              <a:rPr lang="en-US" altLang="ko-KR" sz="2400" dirty="0" err="1"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</a:rPr>
              <a:t>[] = { "test", "hello", "world", (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char *)NULL</a:t>
            </a:r>
            <a:r>
              <a:rPr lang="en-US" altLang="ko-KR" sz="24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execv</a:t>
            </a:r>
            <a:r>
              <a:rPr lang="en-US" altLang="ko-KR" sz="2400" dirty="0">
                <a:latin typeface="Consolas" panose="020B0609020204030204" pitchFamily="49" charset="0"/>
              </a:rPr>
              <a:t>("./test",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9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26600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버퍼의 종류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fully buffered: </a:t>
            </a:r>
            <a:r>
              <a:rPr lang="ko-KR" altLang="en-US" sz="2400" dirty="0" smtClean="0">
                <a:latin typeface="Consolas" panose="020B0609020204030204" pitchFamily="49" charset="0"/>
              </a:rPr>
              <a:t>버퍼가 가득 찬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데이터를 내보냄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line buffered: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개행이</a:t>
            </a:r>
            <a:r>
              <a:rPr lang="ko-KR" altLang="en-US" sz="2400" dirty="0" smtClean="0">
                <a:latin typeface="Consolas" panose="020B0609020204030204" pitchFamily="49" charset="0"/>
              </a:rPr>
              <a:t> 입력 되었을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데이터를 내보냄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non-buffered: </a:t>
            </a:r>
            <a:r>
              <a:rPr lang="ko-KR" altLang="en-US" sz="2400" dirty="0" smtClean="0">
                <a:latin typeface="Consolas" panose="020B0609020204030204" pitchFamily="49" charset="0"/>
              </a:rPr>
              <a:t>버퍼 없이 바로 내보냄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022" y="2876204"/>
            <a:ext cx="5779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표준 라이브러리는 버퍼를 사용함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함수는 라인 버퍼를 사용함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ko-KR" altLang="en-US" sz="2400" dirty="0" smtClean="0">
                <a:latin typeface="Consolas" panose="020B0609020204030204" pitchFamily="49" charset="0"/>
              </a:rPr>
              <a:t>도 함수도 버퍼를 사용함</a:t>
            </a:r>
          </a:p>
        </p:txBody>
      </p:sp>
    </p:spTree>
    <p:extLst>
      <p:ext uri="{BB962C8B-B14F-4D97-AF65-F5344CB8AC3E}">
        <p14:creationId xmlns:p14="http://schemas.microsoft.com/office/powerpoint/2010/main" val="1880261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114794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execlp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execvp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execl</a:t>
            </a:r>
            <a:r>
              <a:rPr lang="ko-KR" altLang="en-US" sz="2400" dirty="0" smtClean="0">
                <a:latin typeface="Consolas" panose="020B0609020204030204" pitchFamily="49" charset="0"/>
              </a:rPr>
              <a:t>과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execv</a:t>
            </a:r>
            <a:r>
              <a:rPr lang="ko-KR" altLang="en-US" sz="2400" dirty="0" smtClean="0">
                <a:latin typeface="Consolas" panose="020B0609020204030204" pitchFamily="49" charset="0"/>
              </a:rPr>
              <a:t>와 동일한데 다만 다른 점이 있다면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path</a:t>
            </a:r>
            <a:r>
              <a:rPr lang="ko-KR" altLang="en-US" sz="2400" dirty="0" smtClean="0">
                <a:latin typeface="Consolas" panose="020B0609020204030204" pitchFamily="49" charset="0"/>
              </a:rPr>
              <a:t>로부터 명령어를 찾음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$ echo $PATH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/local/</a:t>
            </a:r>
            <a:r>
              <a:rPr lang="en-US" altLang="ko-KR" sz="2400" dirty="0" err="1">
                <a:latin typeface="Consolas" panose="020B0609020204030204" pitchFamily="49" charset="0"/>
              </a:rPr>
              <a:t>sbin</a:t>
            </a:r>
            <a:r>
              <a:rPr lang="en-US" altLang="ko-KR" sz="2400" dirty="0">
                <a:latin typeface="Consolas" panose="020B0609020204030204" pitchFamily="49" charset="0"/>
              </a:rPr>
              <a:t>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/local/bin:/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</a:t>
            </a:r>
            <a:r>
              <a:rPr lang="en-US" altLang="ko-KR" sz="2400" dirty="0" err="1">
                <a:latin typeface="Consolas" panose="020B0609020204030204" pitchFamily="49" charset="0"/>
              </a:rPr>
              <a:t>sbin</a:t>
            </a:r>
            <a:r>
              <a:rPr lang="en-US" altLang="ko-KR" sz="2400" dirty="0">
                <a:latin typeface="Consolas" panose="020B0609020204030204" pitchFamily="49" charset="0"/>
              </a:rPr>
              <a:t>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/bin:/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sbin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:/</a:t>
            </a:r>
            <a:r>
              <a:rPr lang="en-US" altLang="ko-KR" sz="2400" dirty="0">
                <a:latin typeface="Consolas" panose="020B0609020204030204" pitchFamily="49" charset="0"/>
              </a:rPr>
              <a:t>bin:/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/games:/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/local/games:/snap/bin</a:t>
            </a:r>
          </a:p>
          <a:p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029" y="3341716"/>
            <a:ext cx="902041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>
                <a:latin typeface="Consolas" panose="020B0609020204030204" pitchFamily="49" charset="0"/>
              </a:rPr>
              <a:t>unistd.h</a:t>
            </a:r>
            <a:r>
              <a:rPr lang="en-US" altLang="ko-KR" sz="2400" dirty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// </a:t>
            </a:r>
            <a:r>
              <a:rPr lang="en-US" altLang="ko-KR" sz="2400" dirty="0" err="1">
                <a:latin typeface="Consolas" panose="020B0609020204030204" pitchFamily="49" charset="0"/>
              </a:rPr>
              <a:t>execlp</a:t>
            </a:r>
            <a:r>
              <a:rPr lang="en-US" altLang="ko-KR" sz="2400" dirty="0">
                <a:latin typeface="Consolas" panose="020B0609020204030204" pitchFamily="49" charset="0"/>
              </a:rPr>
              <a:t>("vim", "vim", "./</a:t>
            </a:r>
            <a:r>
              <a:rPr lang="en-US" altLang="ko-KR" sz="2400" dirty="0" err="1">
                <a:latin typeface="Consolas" panose="020B0609020204030204" pitchFamily="49" charset="0"/>
              </a:rPr>
              <a:t>test.c</a:t>
            </a:r>
            <a:r>
              <a:rPr lang="en-US" altLang="ko-KR" sz="2400" dirty="0">
                <a:latin typeface="Consolas" panose="020B0609020204030204" pitchFamily="49" charset="0"/>
              </a:rPr>
              <a:t>", (char *)NULL);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char *</a:t>
            </a:r>
            <a:r>
              <a:rPr lang="en-US" altLang="ko-KR" sz="2400" dirty="0" err="1"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</a:rPr>
              <a:t>[] = {"vim", "./</a:t>
            </a:r>
            <a:r>
              <a:rPr lang="en-US" altLang="ko-KR" sz="2400" dirty="0" err="1">
                <a:latin typeface="Consolas" panose="020B0609020204030204" pitchFamily="49" charset="0"/>
              </a:rPr>
              <a:t>test.c</a:t>
            </a:r>
            <a:r>
              <a:rPr lang="en-US" altLang="ko-KR" sz="2400" dirty="0">
                <a:latin typeface="Consolas" panose="020B0609020204030204" pitchFamily="49" charset="0"/>
              </a:rPr>
              <a:t>", (char *)NULL };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latin typeface="Consolas" panose="020B0609020204030204" pitchFamily="49" charset="0"/>
              </a:rPr>
              <a:t>execvp</a:t>
            </a:r>
            <a:r>
              <a:rPr lang="en-US" altLang="ko-KR" sz="2400" dirty="0">
                <a:latin typeface="Consolas" panose="020B0609020204030204" pitchFamily="49" charset="0"/>
              </a:rPr>
              <a:t>("vim", </a:t>
            </a:r>
            <a:r>
              <a:rPr lang="en-US" altLang="ko-KR" sz="2400" dirty="0" err="1"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79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216131"/>
            <a:ext cx="110979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system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함수와 동일한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기능을 하는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mysystem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system("clear") ==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mysystem</a:t>
            </a:r>
            <a:r>
              <a:rPr lang="en-US" altLang="ko-KR" sz="2400" dirty="0" smtClean="0">
                <a:latin typeface="Consolas" panose="020B0609020204030204" pitchFamily="49" charset="0"/>
              </a:rPr>
              <a:t>("clear")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mysystem</a:t>
            </a:r>
            <a:r>
              <a:rPr lang="en-US" altLang="ko-KR" sz="2400" dirty="0" smtClean="0">
                <a:latin typeface="Consolas" panose="020B0609020204030204" pitchFamily="49" charset="0"/>
              </a:rPr>
              <a:t>("clear");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world\n");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프롬프트가 </a:t>
            </a:r>
            <a:r>
              <a:rPr lang="en-US" altLang="ko-KR" sz="2400" dirty="0" smtClean="0">
                <a:latin typeface="Consolas" panose="020B0609020204030204" pitchFamily="49" charset="0"/>
              </a:rPr>
              <a:t>%%</a:t>
            </a:r>
            <a:r>
              <a:rPr lang="ko-KR" altLang="en-US" sz="2400" dirty="0" smtClean="0">
                <a:latin typeface="Consolas" panose="020B0609020204030204" pitchFamily="49" charset="0"/>
              </a:rPr>
              <a:t>인 셸을 구현해 보세요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%% ls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%%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603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" y="21613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pipe(</a:t>
            </a:r>
            <a:r>
              <a:rPr lang="en-US" altLang="ko-KR" sz="2400" dirty="0" err="1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63782" y="2892829"/>
            <a:ext cx="100334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9091" y="241900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091" y="288066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순서도: 직접 액세스 저장소 8"/>
          <p:cNvSpPr/>
          <p:nvPr/>
        </p:nvSpPr>
        <p:spPr>
          <a:xfrm>
            <a:off x="4696691" y="3532909"/>
            <a:ext cx="2019992" cy="665019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구부러진 연결선 12"/>
          <p:cNvCxnSpPr>
            <a:endCxn id="9" idx="1"/>
          </p:cNvCxnSpPr>
          <p:nvPr/>
        </p:nvCxnSpPr>
        <p:spPr>
          <a:xfrm rot="16200000" flipH="1">
            <a:off x="2842954" y="2011681"/>
            <a:ext cx="2435627" cy="12718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4"/>
          </p:cNvCxnSpPr>
          <p:nvPr/>
        </p:nvCxnSpPr>
        <p:spPr>
          <a:xfrm flipV="1">
            <a:off x="6716683" y="1429790"/>
            <a:ext cx="1512917" cy="24356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7958" y="99498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read(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[0], ...);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3430" y="99498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write(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[1], ...);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07060" y="1545859"/>
            <a:ext cx="13740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"hello"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568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0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138" y="39069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$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 world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07" y="1088968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argc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char **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24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--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argc</a:t>
            </a:r>
            <a:r>
              <a:rPr lang="en-US" altLang="ko-KR" sz="2400" dirty="0" smtClean="0">
                <a:latin typeface="Consolas" panose="020B0609020204030204" pitchFamily="49" charset="0"/>
              </a:rPr>
              <a:t>, ++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argv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6087" y="3142211"/>
            <a:ext cx="1452526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0180" y="359941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argc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4298" y="2058464"/>
            <a:ext cx="13740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"hello"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4102" y="2355799"/>
            <a:ext cx="154401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7529" y="2520129"/>
            <a:ext cx="13740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"world"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23360" y="4172989"/>
            <a:ext cx="1113906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6786" y="4172989"/>
            <a:ext cx="1113906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0212" y="4172989"/>
            <a:ext cx="1113906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23360" y="4655125"/>
            <a:ext cx="1113906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6786" y="4655125"/>
            <a:ext cx="1113906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90212" y="4655125"/>
            <a:ext cx="1113906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9822" y="50851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argv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stCxn id="11" idx="0"/>
            <a:endCxn id="9" idx="2"/>
          </p:cNvCxnSpPr>
          <p:nvPr/>
        </p:nvCxnSpPr>
        <p:spPr>
          <a:xfrm flipH="1" flipV="1">
            <a:off x="4496108" y="2817464"/>
            <a:ext cx="84205" cy="135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0"/>
            <a:endCxn id="8" idx="2"/>
          </p:cNvCxnSpPr>
          <p:nvPr/>
        </p:nvCxnSpPr>
        <p:spPr>
          <a:xfrm flipV="1">
            <a:off x="5663739" y="2520129"/>
            <a:ext cx="1357606" cy="165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0"/>
            <a:endCxn id="10" idx="2"/>
          </p:cNvCxnSpPr>
          <p:nvPr/>
        </p:nvCxnSpPr>
        <p:spPr>
          <a:xfrm flipV="1">
            <a:off x="6747165" y="2981794"/>
            <a:ext cx="2027411" cy="1191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81848" y="4183535"/>
            <a:ext cx="1113906" cy="5735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18" idx="0"/>
            <a:endCxn id="28" idx="1"/>
          </p:cNvCxnSpPr>
          <p:nvPr/>
        </p:nvCxnSpPr>
        <p:spPr>
          <a:xfrm flipV="1">
            <a:off x="3161992" y="4470324"/>
            <a:ext cx="1919856" cy="61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7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13963" y="3143595"/>
            <a:ext cx="2261062" cy="507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3963" y="159050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3963" y="210866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3963" y="262682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13963" y="107234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77803" y="3112040"/>
            <a:ext cx="2297222" cy="569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0298" y="65670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hello.c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953" y="324196"/>
            <a:ext cx="936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nRead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fread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fp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fwrite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nRead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6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32756"/>
            <a:ext cx="5112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400" dirty="0" smtClean="0">
                <a:latin typeface="Consolas" panose="020B0609020204030204" pitchFamily="49" charset="0"/>
              </a:rPr>
              <a:t>FILE *fp = fopen(*argv, "r");</a:t>
            </a:r>
          </a:p>
          <a:p>
            <a:endParaRPr lang="nn-NO" altLang="ko-KR" sz="2400" dirty="0">
              <a:latin typeface="Consolas" panose="020B0609020204030204" pitchFamily="49" charset="0"/>
            </a:endParaRPr>
          </a:p>
          <a:p>
            <a:r>
              <a:rPr lang="nn-NO" altLang="ko-KR" sz="2400" dirty="0" smtClean="0">
                <a:latin typeface="Consolas" panose="020B0609020204030204" pitchFamily="49" charset="0"/>
              </a:rPr>
              <a:t>fgetc(fp); -&gt; #</a:t>
            </a:r>
          </a:p>
          <a:p>
            <a:r>
              <a:rPr lang="nn-NO" altLang="ko-KR" sz="2400" dirty="0" smtClean="0">
                <a:latin typeface="Consolas" panose="020B0609020204030204" pitchFamily="49" charset="0"/>
              </a:rPr>
              <a:t>fgetc(fp); -&gt; i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2302625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3" y="2687781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3" y="3072937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7403" y="3458093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403" y="3843249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5765" y="42284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1054" y="2226116"/>
            <a:ext cx="69813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&gt;\n\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{\n....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6" idx="3"/>
            <a:endCxn id="12" idx="1"/>
          </p:cNvCxnSpPr>
          <p:nvPr/>
        </p:nvCxnSpPr>
        <p:spPr>
          <a:xfrm flipV="1">
            <a:off x="2568632" y="2456949"/>
            <a:ext cx="1712422" cy="43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07629" y="2166002"/>
            <a:ext cx="299258" cy="58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>
          <a:xfrm flipV="1">
            <a:off x="2568632" y="2456948"/>
            <a:ext cx="4438997" cy="815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38996" y="2701636"/>
            <a:ext cx="0" cy="770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157258" y="2701636"/>
            <a:ext cx="0" cy="770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38996" y="3086792"/>
            <a:ext cx="2718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96039" y="31089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56774" y="3016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61704" y="17206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15047" y="4912822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해당 파일의 옵셋 정보를 처리하는 함수</a:t>
            </a:r>
          </a:p>
        </p:txBody>
      </p:sp>
    </p:spTree>
    <p:extLst>
      <p:ext uri="{BB962C8B-B14F-4D97-AF65-F5344CB8AC3E}">
        <p14:creationId xmlns:p14="http://schemas.microsoft.com/office/powerpoint/2010/main" val="15704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400" dirty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3307</Words>
  <Application>Microsoft Office PowerPoint</Application>
  <PresentationFormat>와이드스크린</PresentationFormat>
  <Paragraphs>834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cospro</dc:creator>
  <cp:lastModifiedBy>cospro</cp:lastModifiedBy>
  <cp:revision>96</cp:revision>
  <dcterms:created xsi:type="dcterms:W3CDTF">2020-06-17T00:42:18Z</dcterms:created>
  <dcterms:modified xsi:type="dcterms:W3CDTF">2020-06-22T08:44:53Z</dcterms:modified>
</cp:coreProperties>
</file>