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20" r:id="rId58"/>
    <p:sldId id="313" r:id="rId59"/>
    <p:sldId id="312" r:id="rId60"/>
    <p:sldId id="314" r:id="rId61"/>
    <p:sldId id="315" r:id="rId62"/>
    <p:sldId id="316" r:id="rId63"/>
    <p:sldId id="317" r:id="rId64"/>
    <p:sldId id="318" r:id="rId65"/>
    <p:sldId id="319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7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9B2-100A-4ED4-8B00-10BC734CB5B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505" y="199505"/>
            <a:ext cx="11213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리눅스 시스템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사용하여 프로그래밍하는 것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같은 함수는 리눅스가 제공하는 함수가 아니라 리눅스가 제공하는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함수를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래핑하여</a:t>
            </a:r>
            <a:r>
              <a:rPr lang="ko-KR" altLang="en-US" sz="2400" dirty="0" smtClean="0">
                <a:latin typeface="Consolas" panose="020B0609020204030204" pitchFamily="49" charset="0"/>
              </a:rPr>
              <a:t> 만든 라이브러리이다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8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191193"/>
            <a:ext cx="91005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크기와 내용을 출력하는 프로그램을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FILE SIZE: 84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getFileSize(fp);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71513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61704" y="2150223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41169"/>
            <a:ext cx="1693072" cy="83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268111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57695"/>
            <a:ext cx="68114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&lt;ESC&gt;v:'&lt;,'&gt;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&lt;ESC&gt;v:'&lt;,'&gt; normal 3x&lt;CR&gt;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여러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&lt;ESC&gt;:'&lt;,'&gt; normal 3x&lt;CR&gt;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1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49" y="224444"/>
            <a:ext cx="93602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병합 프로그램 구현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goodbye.txt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File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name[32];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9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851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295" y="1828797"/>
            <a:ext cx="2685012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133898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24007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33898" y="1600198"/>
            <a:ext cx="3990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931" y="113630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file.size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3988" y="4680065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6330" y="52370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987" y="4189614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1595" y="4189613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017125" y="4680064"/>
            <a:ext cx="0" cy="89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17124" y="4189612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104015" y="232756"/>
            <a:ext cx="0" cy="639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567" y="29094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user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9774" y="29094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kernel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03920" y="1180407"/>
            <a:ext cx="2234759" cy="545871"/>
            <a:chOff x="5727469" y="939338"/>
            <a:chExt cx="2234759" cy="545871"/>
          </a:xfrm>
        </p:grpSpPr>
        <p:grpSp>
          <p:nvGrpSpPr>
            <p:cNvPr id="10" name="그룹 9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100134" y="223612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keyboard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36865" y="1726278"/>
            <a:ext cx="1870551" cy="509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>
            <a:stCxn id="48" idx="3"/>
            <a:endCxn id="35" idx="1"/>
          </p:cNvCxnSpPr>
          <p:nvPr/>
        </p:nvCxnSpPr>
        <p:spPr>
          <a:xfrm flipV="1">
            <a:off x="3807416" y="1276004"/>
            <a:ext cx="4696504" cy="70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37851" y="13977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818968" y="2697789"/>
            <a:ext cx="2244436" cy="1263535"/>
            <a:chOff x="7348451" y="2194560"/>
            <a:chExt cx="2244436" cy="1263535"/>
          </a:xfrm>
        </p:grpSpPr>
        <p:sp>
          <p:nvSpPr>
            <p:cNvPr id="53" name="직사각형 5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5" name="직선 화살표 연결선 54"/>
          <p:cNvCxnSpPr>
            <a:stCxn id="48" idx="3"/>
            <a:endCxn id="53" idx="1"/>
          </p:cNvCxnSpPr>
          <p:nvPr/>
        </p:nvCxnSpPr>
        <p:spPr>
          <a:xfrm>
            <a:off x="3807416" y="1981201"/>
            <a:ext cx="4011552" cy="134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78632" y="23337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5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20725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open(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*pathname,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flags, .../*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mode_t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mode */);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O_RDONLY);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O_WRONLY | O_TRUNC | O_CREAT, 0644);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키보드로부터 입력 받은 내용을 파일에 저장하는 프로그램을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구현해 보세요</a:t>
            </a:r>
            <a:r>
              <a:rPr lang="en-US" altLang="ko-KR" sz="2400" dirty="0" smtClean="0">
                <a:latin typeface="Consolas" panose="020B0609020204030204" pitchFamily="49" charset="0"/>
              </a:rPr>
              <a:t>! </a:t>
            </a:r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입출력은 표준 라이브러리를 사용하는 것이 아닌 시스템 콜을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사용해야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myapp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== cat &gt; 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5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456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표준 라이브러리가 아닌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사용하여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명령어를 구현해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mycp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hello_copy.txt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복사할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내용을 삭제합니다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-&gt; O_TRUNC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4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505" y="249382"/>
            <a:ext cx="6471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28607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77774" y="14885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PCB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3" idx="3"/>
            <a:endCxn id="49" idx="1"/>
          </p:cNvCxnSpPr>
          <p:nvPr/>
        </p:nvCxnSpPr>
        <p:spPr>
          <a:xfrm flipV="1">
            <a:off x="3832166" y="1760375"/>
            <a:ext cx="5702532" cy="57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순서도: 직접 액세스 저장소 81"/>
          <p:cNvSpPr/>
          <p:nvPr/>
        </p:nvSpPr>
        <p:spPr>
          <a:xfrm>
            <a:off x="4164675" y="2115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893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개발 환경 설정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은 </a:t>
            </a:r>
            <a:r>
              <a:rPr lang="en-US" altLang="ko-KR" sz="2400" dirty="0" smtClean="0">
                <a:latin typeface="Consolas" panose="020B0609020204030204" pitchFamily="49" charset="0"/>
              </a:rPr>
              <a:t>C</a:t>
            </a:r>
            <a:r>
              <a:rPr lang="ko-KR" altLang="en-US" sz="2400" dirty="0" smtClean="0">
                <a:latin typeface="Consolas" panose="020B0609020204030204" pitchFamily="49" charset="0"/>
              </a:rPr>
              <a:t>언어로 구현되어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C/C++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컴파일러가 필요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C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 설치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32" y="2588953"/>
            <a:ext cx="9427581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] password for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package lists...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Building dependency tree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state information...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additional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 liblsan0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Suggested packages: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gcc-multilib</a:t>
            </a:r>
            <a:r>
              <a:rPr lang="en-US" altLang="ko-KR" sz="1400" dirty="0" smtClean="0">
                <a:latin typeface="Consolas" panose="020B0609020204030204" pitchFamily="49" charset="0"/>
              </a:rPr>
              <a:t> make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autoconf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automake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libtool</a:t>
            </a:r>
            <a:r>
              <a:rPr lang="en-US" altLang="ko-KR" sz="1400" dirty="0" smtClean="0">
                <a:latin typeface="Consolas" panose="020B0609020204030204" pitchFamily="49" charset="0"/>
              </a:rPr>
              <a:t> flex bison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 gcc-7-multilib gcc-7-doc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gcc-7-locales libgcc1-dbg libgomp1-dbg libitm1-dbg libatomic1-dbg libasan4-dbg liblsan0-dbg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libtsan0-dbg libubsan0-dbg libcilkrts5-dbg libmpx2-dbg libquadmath0-dbg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NEW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liblsan0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0 upgraded, 16 newly installed, 0 to remove and 83 not upgraded.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Need to get 18.8 MB of archives.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After this operation, 75.0 MB of additional disk space will be used.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Do you want to continue? [Y/n]</a:t>
            </a:r>
          </a:p>
          <a:p>
            <a:endParaRPr lang="ko-KR" altLang="en-US" sz="1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8513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옵션 정리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O_RDONLY: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O_WRONLY: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O_RDWR: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읽고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O_CREAT: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열고자 하는 파일이 존재하지 않을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새로 생성함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권한 정보를 같이 전달해야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열고자 하는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플래그는 무시됨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O_TRUNC: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길이를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6. O_APPEND: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항상 파일의 끝에 쓰기를 수행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7. O_EXCL: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이미 파일이 존재하는 경우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오픈이 수행되지 않음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-&gt; open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함수가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실패하고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을 반환함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때문에 기존 파일을 보존할 수 있음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57695"/>
            <a:ext cx="114153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</a:t>
            </a:r>
            <a:r>
              <a:rPr lang="en-US" altLang="ko-KR" sz="2400" dirty="0" smtClean="0">
                <a:latin typeface="Consolas" panose="020B0609020204030204" pitchFamily="49" charset="0"/>
              </a:rPr>
              <a:t>(file offset)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 커널은 열러 있는 각 파일마다 파일 옵셋을 각각 기록한다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파일에서 다음 읽기나 쓰기가 시작될 위치를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또는 파일의 시작에서 떨어진 거리를 의미하기도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첫 바이트는 옵셋이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파일이 열렸을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시작을 가리키도록 설정되고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</a:t>
            </a:r>
            <a:r>
              <a:rPr lang="ko-KR" altLang="en-US" sz="2400" dirty="0" smtClean="0">
                <a:latin typeface="Consolas" panose="020B0609020204030204" pitchFamily="49" charset="0"/>
              </a:rPr>
              <a:t>나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write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호출될 때마다 방금 읽거나 쓴 바이트의 다음 바이트를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가리키도록 자동으로 조정된다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(c)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2264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offset,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whence);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             ^---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음수와 양수 모두 사용 가능</a:t>
            </a:r>
            <a:endParaRPr lang="en-US" altLang="ko-KR" sz="2400" dirty="0" err="1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성공할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옵셋이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반횐되고</a:t>
            </a:r>
            <a:r>
              <a:rPr lang="ko-KR" altLang="en-US" sz="2400" dirty="0" smtClean="0">
                <a:latin typeface="Consolas" panose="020B0609020204030204" pitchFamily="49" charset="0"/>
              </a:rPr>
              <a:t> 에러가 발생하면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whence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기준점을 설정하고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기준점으로 떨어진 위치를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설정한다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시작으로부터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SEEK_CUR: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현재 파일의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옵셋으로부터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끝으로부터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5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9930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파일의 옵셋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SEEK_SET):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끝으로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마지막 바이트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위치에서 </a:t>
            </a:r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바이트 앞으로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04" y="54648"/>
            <a:ext cx="664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fd1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fd2 = open("hello.txt", O_RDONLY);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673060" y="2960926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93795" y="3299382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90118" y="32259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85914" y="2415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90118" y="67449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85914" y="59348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990118" y="102640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85914" y="94539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990118" y="13783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85914" y="129730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990118" y="17302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85914" y="16492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90118" y="20821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85914" y="20011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90118" y="24340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685914" y="235301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90118" y="27859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85914" y="27049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51473" y="-1514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685914" y="2968813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977264" y="51086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977264" y="54605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62948" y="510758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842544" y="54486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H="1" flipV="1">
            <a:off x="7990118" y="505471"/>
            <a:ext cx="2682942" cy="513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232156" y="46832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65245" y="21882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065245" y="25401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75372" y="218711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21224" y="25281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20137" y="176277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65245" y="28920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96041" y="28800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>
            <a:off x="6761041" y="2722995"/>
            <a:ext cx="2216223" cy="256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 flipV="1">
            <a:off x="3832166" y="2371089"/>
            <a:ext cx="1233079" cy="71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8994" y="400563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3512" y="44351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122290" y="445283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22290" y="480474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32417" y="445174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8269" y="47927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77182" y="40274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22290" y="51566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53086" y="51446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7" name="직선 화살표 연결선 136"/>
          <p:cNvCxnSpPr>
            <a:stCxn id="56" idx="3"/>
            <a:endCxn id="115" idx="1"/>
          </p:cNvCxnSpPr>
          <p:nvPr/>
        </p:nvCxnSpPr>
        <p:spPr>
          <a:xfrm>
            <a:off x="3832166" y="3464049"/>
            <a:ext cx="1290124" cy="117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6" idx="3"/>
            <a:endCxn id="119" idx="3"/>
          </p:cNvCxnSpPr>
          <p:nvPr/>
        </p:nvCxnSpPr>
        <p:spPr>
          <a:xfrm>
            <a:off x="6818086" y="4987625"/>
            <a:ext cx="2216978" cy="320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69485" y="6214533"/>
            <a:ext cx="91005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열때마다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파일 정보 구조체는 개별적으로 생성된다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!"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27404" y="12824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fd_table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3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424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dup(duplicate)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인자로 전달된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값을 비어 있는 가장 작은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테이블에 복제하는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ls -l a.txt &gt; result.txt</a:t>
            </a:r>
          </a:p>
        </p:txBody>
      </p:sp>
    </p:spTree>
    <p:extLst>
      <p:ext uri="{BB962C8B-B14F-4D97-AF65-F5344CB8AC3E}">
        <p14:creationId xmlns:p14="http://schemas.microsoft.com/office/powerpoint/2010/main" val="122619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close(1);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318592" y="1034348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127" idx="1"/>
          </p:cNvCxnSpPr>
          <p:nvPr/>
        </p:nvCxnSpPr>
        <p:spPr>
          <a:xfrm>
            <a:off x="3832166" y="2333526"/>
            <a:ext cx="536204" cy="333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0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0113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원본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복제된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같은 연산</a:t>
            </a:r>
            <a:r>
              <a:rPr lang="en-US" altLang="ko-KR" sz="2400" dirty="0" smtClean="0">
                <a:latin typeface="Consolas" panose="020B0609020204030204" pitchFamily="49" charset="0"/>
              </a:rPr>
              <a:t>(read)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수행할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동일한 결과가 나오는 것이 아닌 연속된 결과가 출력된 것을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확인할 수 있음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dup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하나의 파일 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1)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동일한 파일을 </a:t>
            </a:r>
            <a:r>
              <a:rPr lang="en-US" altLang="ko-KR" sz="2400" dirty="0" smtClean="0">
                <a:latin typeface="Consolas" panose="020B0609020204030204" pitchFamily="49" charset="0"/>
              </a:rPr>
              <a:t>open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서로 다른 파일 정보 구조체가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2)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해당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dup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1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close(0);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739788" y="1361969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49" idx="1"/>
          </p:cNvCxnSpPr>
          <p:nvPr/>
        </p:nvCxnSpPr>
        <p:spPr>
          <a:xfrm flipV="1">
            <a:off x="3832166" y="1793626"/>
            <a:ext cx="5702532" cy="539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4633693" y="2102492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13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52" idx="3"/>
            <a:endCxn id="109" idx="0"/>
          </p:cNvCxnSpPr>
          <p:nvPr/>
        </p:nvCxnSpPr>
        <p:spPr>
          <a:xfrm>
            <a:off x="3832166" y="1956685"/>
            <a:ext cx="1384102" cy="352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70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13969" y="116781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9765" y="10868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13969" y="151972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9765" y="1438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3969" y="187162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9765" y="17906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3969" y="2223534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9765" y="21425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3969" y="2575440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13969" y="292734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9765" y="284633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13969" y="327925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9765" y="31982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13969" y="363115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9765" y="35501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5324" y="6937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7064" y="25537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7064" y="29056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2748" y="255262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2344" y="289364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1956" y="2128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933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/home/</a:t>
            </a:r>
            <a:r>
              <a:rPr lang="en-US" altLang="ko-KR" sz="2400" dirty="0" err="1">
                <a:latin typeface="Consolas" panose="020B0609020204030204" pitchFamily="49" charset="0"/>
              </a:rPr>
              <a:t>linux</a:t>
            </a:r>
            <a:r>
              <a:rPr lang="en-US" altLang="ko-KR" sz="2400" dirty="0">
                <a:latin typeface="Consolas" panose="020B0609020204030204" pitchFamily="49" charset="0"/>
              </a:rPr>
              <a:t>/0618/</a:t>
            </a:r>
            <a:r>
              <a:rPr lang="en-US" altLang="ko-KR" sz="2400" dirty="0" err="1">
                <a:latin typeface="Consolas" panose="020B0609020204030204" pitchFamily="49" charset="0"/>
              </a:rPr>
              <a:t>mysub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1490" y="324277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0618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1" idx="3"/>
            <a:endCxn id="4" idx="1"/>
          </p:cNvCxnSpPr>
          <p:nvPr/>
        </p:nvCxnSpPr>
        <p:spPr>
          <a:xfrm flipV="1">
            <a:off x="6052860" y="1350696"/>
            <a:ext cx="1261109" cy="1737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9765" y="249443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7064" y="426415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7064" y="461606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2748" y="42630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2344" y="46040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1956" y="383871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6613" y="494559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400" dirty="0" smtClean="0">
                <a:latin typeface="Consolas" panose="020B0609020204030204" pitchFamily="49" charset="0"/>
              </a:rPr>
              <a:t>/.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>
            <a:stCxn id="32" idx="3"/>
            <a:endCxn id="4" idx="1"/>
          </p:cNvCxnSpPr>
          <p:nvPr/>
        </p:nvCxnSpPr>
        <p:spPr>
          <a:xfrm flipV="1">
            <a:off x="6052860" y="1350696"/>
            <a:ext cx="1261109" cy="344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781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빌드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usage: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실행파일명</a:t>
            </a:r>
            <a:r>
              <a:rPr lang="ko-KR" altLang="en-US" sz="2400" dirty="0" smtClean="0">
                <a:latin typeface="Consolas" panose="020B0609020204030204" pitchFamily="49" charset="0"/>
              </a:rPr>
              <a:t> 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633" y="2144684"/>
            <a:ext cx="85106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hello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world.c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goodbye.c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7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99918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삭제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인자로 전달된 파일의 연결 계수를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감소시키는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수행한다고 해서 파일이 바로 삭제되는 것이 아니라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내에서 파일을 참조하는 횟수를 관리하는 참조 계수와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파일시스템에서 해당 파일을 참조하는 횟수를 관리하는 연결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삭제됩니다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8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828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mmap</a:t>
            </a:r>
            <a:r>
              <a:rPr lang="en-US" altLang="ko-KR" sz="2400" dirty="0" smtClean="0">
                <a:latin typeface="Consolas" panose="020B0609020204030204" pitchFamily="49" charset="0"/>
              </a:rPr>
              <a:t>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일부분을 프로세스의 가상 메모리 매핑하는 기능</a:t>
            </a:r>
          </a:p>
        </p:txBody>
      </p:sp>
      <p:pic>
        <p:nvPicPr>
          <p:cNvPr id="1026" name="Picture 2" descr="Linux kernel driver - mmap device method [original] - Programm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57" y="1399834"/>
            <a:ext cx="7827818" cy="53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0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6" y="290945"/>
            <a:ext cx="139480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void *</a:t>
            </a:r>
            <a:r>
              <a:rPr lang="en-US" altLang="ko-KR" sz="2400" dirty="0" err="1">
                <a:latin typeface="Consolas" panose="020B0609020204030204" pitchFamily="49" charset="0"/>
              </a:rPr>
              <a:t>mmap</a:t>
            </a:r>
            <a:r>
              <a:rPr lang="en-US" altLang="ko-KR" sz="2400" dirty="0">
                <a:latin typeface="Consolas" panose="020B0609020204030204" pitchFamily="49" charset="0"/>
              </a:rPr>
              <a:t>(void *</a:t>
            </a:r>
            <a:r>
              <a:rPr lang="en-US" altLang="ko-KR" sz="2400" dirty="0" err="1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length,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flags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offset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프로세스의 특정 주소에 매핑하도록 하는 매개 변수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일종의 힌트일 뿐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반드시 그 주소에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매핑된다는</a:t>
            </a:r>
            <a:r>
              <a:rPr lang="ko-KR" altLang="en-US" sz="2400" dirty="0" smtClean="0">
                <a:latin typeface="Consolas" panose="020B0609020204030204" pitchFamily="49" charset="0"/>
              </a:rPr>
              <a:t> 보장이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전달하면 운영체제가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절적한</a:t>
            </a:r>
            <a:r>
              <a:rPr lang="ko-KR" altLang="en-US" sz="2400" dirty="0" smtClean="0">
                <a:latin typeface="Consolas" panose="020B0609020204030204" pitchFamily="49" charset="0"/>
              </a:rPr>
              <a:t> 위치에 매핑을 수행함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length, offset: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이전 </a:t>
            </a:r>
            <a:r>
              <a:rPr lang="en-US" altLang="ko-KR" sz="2400" dirty="0" smtClean="0">
                <a:latin typeface="Consolas" panose="020B0609020204030204" pitchFamily="49" charset="0"/>
              </a:rPr>
              <a:t>PPT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그림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보호모드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메모리의 보호 정책을 의미</a:t>
            </a:r>
            <a:r>
              <a:rPr lang="en-US" altLang="ko-KR" sz="2400" dirty="0" smtClean="0">
                <a:latin typeface="Consolas" panose="020B0609020204030204" pitchFamily="49" charset="0"/>
              </a:rPr>
              <a:t>, 4</a:t>
            </a:r>
            <a:r>
              <a:rPr lang="ko-KR" altLang="en-US" sz="2400" dirty="0" smtClean="0">
                <a:latin typeface="Consolas" panose="020B0609020204030204" pitchFamily="49" charset="0"/>
              </a:rPr>
              <a:t>가지 정책이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PROT_READ: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PROT_WRITE: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 보호 정책과 파일의 모드가 일치해야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전용으로 열린 파일에 대하여 쓰기 전용으로 보호 모드를 설정할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실패함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flags: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메모리에 대하여 공유 유무를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MAP_PRIVATE: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특정 프로세스만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MAP_SHARED: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모든 프로세스와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2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382385"/>
            <a:ext cx="1063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참고로 파일에 대하여 메모리 매핑을 수행하면 파일에 대한 참조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증가함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파일을 닫는다 하더라도 프로세스는 여전히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메모리에 접근할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1055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49382"/>
            <a:ext cx="116269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장점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불필요한 복사가 발생하지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포인터의 조작만으로 파일 탐색이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IPC(Inter-Process Communicator)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사용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매핑은 페이지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입출력을 위한 최소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처리되므로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작은 파일에 대하여 매핑할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낭비가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 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크기를 크게 잡으면 메모리 부족이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64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시스템에서는 이것이 문제되지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매핑과 관련된 정보를 생성 및 유지하는 오버헤드가 발생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161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lstat</a:t>
            </a:r>
            <a:r>
              <a:rPr lang="en-US" altLang="ko-KR" sz="2400" dirty="0" smtClean="0">
                <a:latin typeface="Consolas" panose="020B0609020204030204" pitchFamily="49" charset="0"/>
              </a:rPr>
              <a:t>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626" y="340822"/>
            <a:ext cx="9635971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stat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dev_t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st_dev</a:t>
            </a:r>
            <a:r>
              <a:rPr lang="en-US" altLang="ko-KR" sz="2000" dirty="0">
                <a:latin typeface="Consolas" panose="020B0609020204030204" pitchFamily="49" charset="0"/>
              </a:rPr>
              <a:t>;         /* ID of device containing file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ino_t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st_ino</a:t>
            </a:r>
            <a:r>
              <a:rPr lang="en-US" altLang="ko-KR" sz="2000" dirty="0">
                <a:latin typeface="Consolas" panose="020B0609020204030204" pitchFamily="49" charset="0"/>
              </a:rPr>
              <a:t>;         /* </a:t>
            </a:r>
            <a:r>
              <a:rPr lang="en-US" altLang="ko-KR" sz="2000" dirty="0" err="1">
                <a:latin typeface="Consolas" panose="020B0609020204030204" pitchFamily="49" charset="0"/>
              </a:rPr>
              <a:t>Inode</a:t>
            </a:r>
            <a:r>
              <a:rPr lang="en-US" altLang="ko-KR" sz="2000" dirty="0">
                <a:latin typeface="Consolas" panose="020B0609020204030204" pitchFamily="49" charset="0"/>
              </a:rPr>
              <a:t> number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mode_t</a:t>
            </a:r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st_mode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File type and mode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nlink_t</a:t>
            </a:r>
            <a:r>
              <a:rPr lang="en-US" altLang="ko-KR" sz="2000" b="1" dirty="0">
                <a:latin typeface="Consolas" panose="020B0609020204030204" pitchFamily="49" charset="0"/>
              </a:rPr>
              <a:t>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st_nlink</a:t>
            </a:r>
            <a:r>
              <a:rPr lang="en-US" altLang="ko-KR" sz="2000" b="1" dirty="0">
                <a:latin typeface="Consolas" panose="020B0609020204030204" pitchFamily="49" charset="0"/>
              </a:rPr>
              <a:t>;       /* Number of hard links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uid_t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st_uid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User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gid_t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st_gid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Group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dev_t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st_rdev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Device ID (if special file</a:t>
            </a:r>
            <a:r>
              <a:rPr lang="en-US" altLang="ko-KR" sz="2000" dirty="0">
                <a:latin typeface="Consolas" panose="020B0609020204030204" pitchFamily="49" charset="0"/>
              </a:rPr>
              <a:t>)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off_t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st_size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Total size, in bytes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blksize_t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st_blksize</a:t>
            </a:r>
            <a:r>
              <a:rPr lang="en-US" altLang="ko-KR" sz="2000" dirty="0">
                <a:latin typeface="Consolas" panose="020B0609020204030204" pitchFamily="49" charset="0"/>
              </a:rPr>
              <a:t>;     /* Block size for </a:t>
            </a:r>
            <a:r>
              <a:rPr lang="en-US" altLang="ko-KR" sz="2000" dirty="0" err="1">
                <a:latin typeface="Consolas" panose="020B0609020204030204" pitchFamily="49" charset="0"/>
              </a:rPr>
              <a:t>filesystem</a:t>
            </a:r>
            <a:r>
              <a:rPr lang="en-US" altLang="ko-KR" sz="2000" dirty="0">
                <a:latin typeface="Consolas" panose="020B0609020204030204" pitchFamily="49" charset="0"/>
              </a:rPr>
              <a:t> I/O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blkcnt_t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st_blocks</a:t>
            </a:r>
            <a:r>
              <a:rPr lang="en-US" altLang="ko-KR" sz="2000" dirty="0">
                <a:latin typeface="Consolas" panose="020B0609020204030204" pitchFamily="49" charset="0"/>
              </a:rPr>
              <a:t>;      /* Number of 512B blocks allocated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/* Since Linux 2.6, the kernel supports nanosecond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precision for the following timestamp fields.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For the details before Linux 2.6, see NOTES.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st_atim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access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struct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st_mtim</a:t>
            </a:r>
            <a:r>
              <a:rPr lang="en-US" altLang="ko-KR" sz="2000" b="1" dirty="0">
                <a:latin typeface="Consolas" panose="020B0609020204030204" pitchFamily="49" charset="0"/>
              </a:rPr>
              <a:t>;  /* Time of last modification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st_ctim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status change </a:t>
            </a:r>
            <a:r>
              <a:rPr lang="en-US" altLang="ko-KR" sz="2000" dirty="0" smtClean="0">
                <a:latin typeface="Consolas" panose="020B0609020204030204" pitchFamily="49" charset="0"/>
              </a:rPr>
              <a:t>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15884"/>
            <a:ext cx="91903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open("hello.txt", O_WRONLY | O_TRUNC | O_CREAT, 0644)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S_IXUSR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S_IXGRP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S_IXOTH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6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splayer.org/93/15447525/slides/slid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677976"/>
            <a:ext cx="6614432" cy="496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33155" y="2277686"/>
            <a:ext cx="3075709" cy="128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393" y="207818"/>
            <a:ext cx="5343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sb.st_mode</a:t>
            </a:r>
            <a:r>
              <a:rPr lang="en-US" altLang="ko-KR" sz="2400" dirty="0" smtClean="0">
                <a:latin typeface="Consolas" panose="020B0609020204030204" pitchFamily="49" charset="0"/>
              </a:rPr>
              <a:t>: 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9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비트가 소유자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그룹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나머지에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대한 권한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-r--</a:t>
            </a:r>
          </a:p>
        </p:txBody>
      </p:sp>
    </p:spTree>
    <p:extLst>
      <p:ext uri="{BB962C8B-B14F-4D97-AF65-F5344CB8AC3E}">
        <p14:creationId xmlns:p14="http://schemas.microsoft.com/office/powerpoint/2010/main" val="3051348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90685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(signal)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사이의 동기화 또는 통신을 위해 사용되는 메커니즘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아래와 같이 전송될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프로세스가 다른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소프트웨어 인터럽트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시그널의 발생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인위적으로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kill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 또는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이벤트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알람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에러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외부 상황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CTRL + 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7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123482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처리 방법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무시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보류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종료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처리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(handling)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시그널에 대하여 아무런 처리를 하지 않으면 프로세스는 기본적으로 종료된다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아래의 시그널들은 처리할 수 없다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SIGKILL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SIGSTOP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46797" y="989866"/>
            <a:ext cx="706582" cy="955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073" y="191193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도움말 보는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455" y="1113905"/>
            <a:ext cx="772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4000" dirty="0" smtClean="0">
                <a:latin typeface="Consolas" panose="020B0609020204030204" pitchFamily="49" charset="0"/>
              </a:rPr>
              <a:t>:</a:t>
            </a:r>
            <a:r>
              <a:rPr lang="ko-KR" altLang="en-US" sz="4000" dirty="0">
                <a:latin typeface="Consolas" panose="020B0609020204030204" pitchFamily="49" charset="0"/>
              </a:rPr>
              <a:t> </a:t>
            </a:r>
            <a:r>
              <a:rPr lang="en-US" altLang="ko-KR" sz="4000" dirty="0" smtClean="0">
                <a:latin typeface="Consolas" panose="020B0609020204030204" pitchFamily="49" charset="0"/>
              </a:rPr>
              <a:t>C</a:t>
            </a:r>
            <a:r>
              <a:rPr lang="ko-KR" altLang="en-US" sz="4000" dirty="0" smtClean="0">
                <a:latin typeface="Consolas" panose="020B0609020204030204" pitchFamily="49" charset="0"/>
              </a:rPr>
              <a:t>언어 라이브러리</a:t>
            </a:r>
            <a:r>
              <a:rPr lang="en-US" altLang="ko-KR" sz="4000" dirty="0" smtClean="0">
                <a:latin typeface="Consolas" panose="020B0609020204030204" pitchFamily="49" charset="0"/>
              </a:rPr>
              <a:t>, 3K</a:t>
            </a:r>
            <a:endParaRPr lang="ko-KR" altLang="en-US" sz="4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펜딩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어떤 프로세스에 시그널이 발생되었을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시그널을 미리 등록해 두었다면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핸들러가</a:t>
            </a:r>
            <a:r>
              <a:rPr lang="ko-KR" altLang="en-US" sz="2400" dirty="0" smtClean="0">
                <a:latin typeface="Consolas" panose="020B0609020204030204" pitchFamily="49" charset="0"/>
              </a:rPr>
              <a:t> 호출됨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등록하지 않았다면 기본적으로 종료됨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중요한 일을 하는 시점에 시그널을 받지 않고 보류시키고 싶다면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sigprocmask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사용하면 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da-DK" altLang="ko-KR" sz="2400" dirty="0">
                <a:latin typeface="Consolas" panose="020B0609020204030204" pitchFamily="49" charset="0"/>
              </a:rPr>
              <a:t>int sigprocmask(int how, const sigset_t *set, sigset_t *oldset);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62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400" dirty="0" smtClean="0">
                <a:latin typeface="Consolas" panose="020B0609020204030204" pitchFamily="49" charset="0"/>
              </a:rPr>
              <a:t>int </a:t>
            </a:r>
            <a:r>
              <a:rPr lang="da-DK" altLang="ko-KR" sz="2400" dirty="0">
                <a:latin typeface="Consolas" panose="020B0609020204030204" pitchFamily="49" charset="0"/>
              </a:rPr>
              <a:t>sigprocmask(int how, const sigset_t *set, sigset_t *oldset</a:t>
            </a:r>
            <a:r>
              <a:rPr lang="da-DK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da-DK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값에 따라 동작 방식이 달라진다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SIG_SETMASK: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변경한다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SIG_BLOCK: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추가한다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SIG_UNBLOCK: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제거한다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 아니라면 이전 시그널 모음을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널이라면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무시하고 시그널 마스크를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0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48887" y="91440"/>
            <a:ext cx="74911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sigset_t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sigaddset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smtClean="0">
                <a:latin typeface="Consolas" panose="020B0609020204030204" pitchFamily="49" charset="0"/>
              </a:rPr>
              <a:t>SIGINT == 2);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sigprocmask</a:t>
            </a:r>
            <a:r>
              <a:rPr lang="en-US" altLang="ko-KR" sz="2400" dirty="0">
                <a:latin typeface="Consolas" panose="020B0609020204030204" pitchFamily="49" charset="0"/>
              </a:rPr>
              <a:t>(SIG_BLOCK, 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&amp;</a:t>
            </a:r>
            <a:r>
              <a:rPr lang="en-US" altLang="ko-KR" sz="2400" dirty="0" err="1">
                <a:latin typeface="Consolas" panose="020B0609020204030204" pitchFamily="49" charset="0"/>
              </a:rPr>
              <a:t>oldMask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0727" y="175490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0727" y="2109890"/>
            <a:ext cx="786939" cy="3677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0727" y="2464879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0727" y="2819868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0727" y="3174857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0727" y="3529846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0727" y="3884835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0727" y="4239824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0727" y="4594813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0727" y="4949802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0727" y="530479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6917" y="175636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6917" y="211135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6917" y="2466346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46917" y="2821335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46917" y="3176324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6917" y="3531313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46917" y="3886302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46917" y="4241291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46917" y="4596280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46917" y="4951269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46917" y="5306258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40386" y="129176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newMask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08748" y="1949057"/>
            <a:ext cx="3857106" cy="3368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337666" y="2648771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51890" y="271319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SIGQUIT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4965854" y="2655902"/>
            <a:ext cx="2584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337665" y="2306578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92529" y="201674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SIGINT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7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2072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(program):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바이너리 또는 프로그램은 물리적인 저장 장치에 컴파일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되어 기록된 코드를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(process):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실행중인 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로드된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바이너리  코드와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가상화된 메모리의 인스턴스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 리소스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기타 사용자 관련 정보와 하나 이상의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쓰레드를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포함한 것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80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1764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아이디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리눅스에서 프로세스를 식별하기 위해 사용되는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2400" dirty="0" smtClean="0">
                <a:latin typeface="Consolas" panose="020B0609020204030204" pitchFamily="49" charset="0"/>
              </a:rPr>
              <a:t>0~32768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사이의 값을 사용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이보다 더 많은 값을 가질 수 있지만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정수를 사용했던 시절의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레거시</a:t>
            </a:r>
            <a:r>
              <a:rPr lang="ko-KR" altLang="en-US" sz="2400" dirty="0" smtClean="0">
                <a:latin typeface="Consolas" panose="020B0609020204030204" pitchFamily="49" charset="0"/>
              </a:rPr>
              <a:t> 시스템과의 하위 호환성을 위해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주로 사용됨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4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5444836" y="523702"/>
            <a:ext cx="0" cy="5843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007" y="620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81796" y="5029200"/>
            <a:ext cx="2834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189" y="47983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26269" y="5029200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09785" y="5029199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95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4931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5025520" y="21491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924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1782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11032728" y="20602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73" y="3832167"/>
            <a:ext cx="4451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6038" y="3832166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함수에 의해 생성된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901" y="5027891"/>
            <a:ext cx="99181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400" dirty="0" smtClean="0">
                <a:latin typeface="Consolas" panose="020B0609020204030204" pitchFamily="49" charset="0"/>
              </a:rPr>
              <a:t>! fork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호출된 이후에 어떤 프로세스가 먼저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실행될지는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알 수 없음</a:t>
            </a:r>
            <a:r>
              <a:rPr lang="en-US" altLang="ko-KR" sz="2400" dirty="0" smtClean="0">
                <a:latin typeface="Consolas" panose="020B0609020204030204" pitchFamily="49" charset="0"/>
              </a:rPr>
              <a:t>!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9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20308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메커니즘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윈도우즈와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달리 프로세스의 복제를 통해 새로운 프로세스를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프로세스가 가진 대부분의 속성들은 그대로 복제됨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복제가 되지 않는 것들은 다음과 같다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아이디는 새롭게 할당된다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부모 아이디는 부모 프로세스의 아이디가 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리소스 통계 값은 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초기화됨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락은</a:t>
            </a:r>
            <a:r>
              <a:rPr lang="ko-KR" altLang="en-US" sz="2400" dirty="0" smtClean="0">
                <a:latin typeface="Consolas" panose="020B0609020204030204" pitchFamily="49" charset="0"/>
              </a:rPr>
              <a:t> 상속되지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프로세스의 시그널 처리 동작은 자식에게 상속되지만 대기중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  <a:r>
              <a:rPr lang="ko-KR" altLang="en-US" sz="2400" dirty="0" smtClean="0">
                <a:latin typeface="Consolas" panose="020B0609020204030204" pitchFamily="49" charset="0"/>
              </a:rPr>
              <a:t>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사라짐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53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6298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exit or main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반환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(exit(main());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_exit(exit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내부에서 호출되는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abort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 호출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(SIGABRT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) ex) assert();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발생한 시그널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나눈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 등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1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7676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처리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연 파일을 모두 닫는다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사용한 메모리를 모두 가용 메모리 풀</a:t>
            </a:r>
            <a:r>
              <a:rPr lang="en-US" altLang="ko-KR" sz="2400" dirty="0" smtClean="0">
                <a:latin typeface="Consolas" panose="020B0609020204030204" pitchFamily="49" charset="0"/>
              </a:rPr>
              <a:t>(pool)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표준 입출력 정리 루틴을 실행하고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호출한다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(</a:t>
            </a:r>
            <a:r>
              <a:rPr lang="ko-KR" altLang="en-US" sz="2400" dirty="0" smtClean="0">
                <a:latin typeface="Consolas" panose="020B0609020204030204" pitchFamily="49" charset="0"/>
              </a:rPr>
              <a:t>열린 파일 스트림에 대하여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fclose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버퍼에 남은 데이터를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flush</a:t>
            </a:r>
            <a:r>
              <a:rPr lang="ko-KR" altLang="en-US" sz="2400" dirty="0" smtClean="0">
                <a:latin typeface="Consolas" panose="020B0609020204030204" pitchFamily="49" charset="0"/>
              </a:rPr>
              <a:t>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종료 상태 값을 부모에게 전달함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44931" y="2069869"/>
            <a:ext cx="2369127" cy="1321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257011" y="748145"/>
            <a:ext cx="2234759" cy="545871"/>
            <a:chOff x="5727469" y="939338"/>
            <a:chExt cx="2234759" cy="545871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7414270" y="2543694"/>
            <a:ext cx="2244436" cy="1263535"/>
            <a:chOff x="7348451" y="2194560"/>
            <a:chExt cx="2244436" cy="1263535"/>
          </a:xfrm>
        </p:grpSpPr>
        <p:sp>
          <p:nvSpPr>
            <p:cNvPr id="43" name="직사각형 4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직선 화살표 연결선 45"/>
          <p:cNvCxnSpPr>
            <a:stCxn id="4" idx="3"/>
            <a:endCxn id="6" idx="1"/>
          </p:cNvCxnSpPr>
          <p:nvPr/>
        </p:nvCxnSpPr>
        <p:spPr>
          <a:xfrm flipV="1">
            <a:off x="4414058" y="843742"/>
            <a:ext cx="2842953" cy="188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43" idx="1"/>
          </p:cNvCxnSpPr>
          <p:nvPr/>
        </p:nvCxnSpPr>
        <p:spPr>
          <a:xfrm>
            <a:off x="4414058" y="2730731"/>
            <a:ext cx="3000212" cy="44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4" idx="2"/>
            <a:endCxn id="43" idx="2"/>
          </p:cNvCxnSpPr>
          <p:nvPr/>
        </p:nvCxnSpPr>
        <p:spPr>
          <a:xfrm rot="16200000" flipH="1">
            <a:off x="5675173" y="945914"/>
            <a:ext cx="415636" cy="5306993"/>
          </a:xfrm>
          <a:prstGeom prst="curvedConnector3">
            <a:avLst>
              <a:gd name="adj1" fmla="val 419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순서도: 직접 액세스 저장소 55"/>
          <p:cNvSpPr/>
          <p:nvPr/>
        </p:nvSpPr>
        <p:spPr>
          <a:xfrm>
            <a:off x="5469775" y="1421476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순서도: 직접 액세스 저장소 56"/>
          <p:cNvSpPr/>
          <p:nvPr/>
        </p:nvSpPr>
        <p:spPr>
          <a:xfrm>
            <a:off x="5669281" y="2730730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03364" y="9620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\n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1828" y="20839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31358" y="194471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4541" y="282186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6398" y="455868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stderr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74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메모리의 복제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5" y="1853739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4" y="2909456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3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1157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자식 프로세스가 값을 변경하면 그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복제가 일어남</a:t>
            </a:r>
            <a:r>
              <a:rPr lang="en-US" altLang="ko-KR" sz="2400" dirty="0" smtClean="0">
                <a:latin typeface="Consolas" panose="020B0609020204030204" pitchFamily="49" charset="0"/>
              </a:rPr>
              <a:t>(COW - Copy On Write)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3" y="1853739"/>
            <a:ext cx="1300944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3" y="2909456"/>
            <a:ext cx="1300943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50229" y="4243340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687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257695"/>
            <a:ext cx="11562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후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프로세스는 부모 프로세스가 열고 있는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식별자도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복사됨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하지만 자식 프로세스가 해당 파일을 닫는다 하더라도 부모에게는 영향이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부모와 자식 프로세스에서 파일 정보 구조체는 공유되므로 자식은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부모로부터 물려 받은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필요하지 않는 것들은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닫아주는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2234493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9" name="그룹 8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6" name="직사각형 45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721750" y="254311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21750" y="631152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1750" y="1007993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21750" y="138483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21750" y="1761675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1750" y="2138516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21750" y="251535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21750" y="289219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5663" y="25515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5663" y="63199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5663" y="1008838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5663" y="138567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5663" y="176252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5663" y="213936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5663" y="251620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5663" y="289304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0" idx="3"/>
            <a:endCxn id="46" idx="1"/>
          </p:cNvCxnSpPr>
          <p:nvPr/>
        </p:nvCxnSpPr>
        <p:spPr>
          <a:xfrm>
            <a:off x="2320266" y="1204304"/>
            <a:ext cx="7214432" cy="589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81" idx="3"/>
            <a:endCxn id="6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/>
          <p:cNvCxnSpPr>
            <a:stCxn id="86" idx="3"/>
            <a:endCxn id="6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49" idx="3"/>
            <a:endCxn id="46" idx="1"/>
          </p:cNvCxnSpPr>
          <p:nvPr/>
        </p:nvCxnSpPr>
        <p:spPr>
          <a:xfrm>
            <a:off x="2320266" y="827463"/>
            <a:ext cx="7214432" cy="966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순서도: 직접 액세스 저장소 95"/>
          <p:cNvSpPr/>
          <p:nvPr/>
        </p:nvSpPr>
        <p:spPr>
          <a:xfrm>
            <a:off x="2960346" y="828646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85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48" idx="3"/>
            <a:endCxn id="34" idx="1"/>
          </p:cNvCxnSpPr>
          <p:nvPr/>
        </p:nvCxnSpPr>
        <p:spPr>
          <a:xfrm flipV="1">
            <a:off x="2320266" y="260773"/>
            <a:ext cx="7214432" cy="18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11959" y="383335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11959" y="421019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11959" y="458703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11959" y="496387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11959" y="534071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1959" y="571756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11959" y="609440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1959" y="6471242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5872" y="383420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5872" y="421104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5872" y="458788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5872" y="496472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5872" y="534156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5872" y="571840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5872" y="609524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5872" y="647208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21476" y="-2711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parent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6094" y="339108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child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2" name="직선 화살표 연결선 131"/>
          <p:cNvCxnSpPr>
            <a:stCxn id="51" idx="3"/>
            <a:endCxn id="99" idx="3"/>
          </p:cNvCxnSpPr>
          <p:nvPr/>
        </p:nvCxnSpPr>
        <p:spPr>
          <a:xfrm>
            <a:off x="2320266" y="1581145"/>
            <a:ext cx="2048218" cy="4104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순서도: 직접 액세스 저장소 134"/>
          <p:cNvSpPr/>
          <p:nvPr/>
        </p:nvSpPr>
        <p:spPr>
          <a:xfrm>
            <a:off x="3699166" y="273397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6" name="직선 화살표 연결선 135"/>
          <p:cNvCxnSpPr>
            <a:stCxn id="110" idx="3"/>
            <a:endCxn id="34" idx="1"/>
          </p:cNvCxnSpPr>
          <p:nvPr/>
        </p:nvCxnSpPr>
        <p:spPr>
          <a:xfrm flipV="1">
            <a:off x="1610475" y="260773"/>
            <a:ext cx="7924223" cy="376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1" idx="3"/>
            <a:endCxn id="46" idx="1"/>
          </p:cNvCxnSpPr>
          <p:nvPr/>
        </p:nvCxnSpPr>
        <p:spPr>
          <a:xfrm flipV="1">
            <a:off x="1610475" y="1793626"/>
            <a:ext cx="7924223" cy="2612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2" idx="3"/>
            <a:endCxn id="46" idx="1"/>
          </p:cNvCxnSpPr>
          <p:nvPr/>
        </p:nvCxnSpPr>
        <p:spPr>
          <a:xfrm flipV="1">
            <a:off x="1610475" y="1793626"/>
            <a:ext cx="7924223" cy="298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13" idx="3"/>
            <a:endCxn id="97" idx="1"/>
          </p:cNvCxnSpPr>
          <p:nvPr/>
        </p:nvCxnSpPr>
        <p:spPr>
          <a:xfrm>
            <a:off x="1610475" y="5160189"/>
            <a:ext cx="2757895" cy="50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65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32756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종료 코드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wait(&amp;status);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4932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exit </a:t>
            </a:r>
            <a:r>
              <a:rPr lang="ko-KR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함수의 인자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8307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270" y="26578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6437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8742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504603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1)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249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9624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587" y="49953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7754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0059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8517" y="3842096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9624" y="4964315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9006" y="502635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4502" y="560986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</a:p>
        </p:txBody>
      </p:sp>
    </p:spTree>
    <p:extLst>
      <p:ext uri="{BB962C8B-B14F-4D97-AF65-F5344CB8AC3E}">
        <p14:creationId xmlns:p14="http://schemas.microsoft.com/office/powerpoint/2010/main" val="4148199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86497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09872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835" y="167024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002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307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765" y="517005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9872" y="1639224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54" y="170126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4750" y="228477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</a:p>
        </p:txBody>
      </p:sp>
    </p:spTree>
    <p:extLst>
      <p:ext uri="{BB962C8B-B14F-4D97-AF65-F5344CB8AC3E}">
        <p14:creationId xmlns:p14="http://schemas.microsoft.com/office/powerpoint/2010/main" val="434503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324196"/>
            <a:ext cx="12040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실행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프로그램을 실행할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프로세스를 복제한 다음 실행할 프로그램의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기계어 코드를 교체하여 수행합니다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20487" y="2726575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87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664229" y="3607724"/>
            <a:ext cx="0" cy="115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3570" y="3829934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24898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507971" y="5203768"/>
            <a:ext cx="2816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926" y="477150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exec("ls");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1" idx="0"/>
            <a:endCxn id="5" idx="3"/>
          </p:cNvCxnSpPr>
          <p:nvPr/>
        </p:nvCxnSpPr>
        <p:spPr>
          <a:xfrm flipH="1" flipV="1">
            <a:off x="3507971" y="3167150"/>
            <a:ext cx="3660669" cy="159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7142" y="353290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SIGCHLD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24444"/>
            <a:ext cx="1005595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exec </a:t>
            </a:r>
            <a:r>
              <a:rPr lang="ko-KR" altLang="en-US" sz="2400" dirty="0" smtClean="0">
                <a:latin typeface="Consolas" panose="020B0609020204030204" pitchFamily="49" charset="0"/>
              </a:rPr>
              <a:t>계열 함수가 호출에 성공할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주소 공간과 프로세스 이미지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코드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가 변경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대기중인 시그널은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락이</a:t>
            </a:r>
            <a:r>
              <a:rPr lang="ko-KR" altLang="en-US" sz="2400" dirty="0" smtClean="0">
                <a:latin typeface="Consolas" panose="020B0609020204030204" pitchFamily="49" charset="0"/>
              </a:rPr>
              <a:t> 해제됨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스레드 속성 대부분이 기본 값으로 복원됨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통계</a:t>
            </a:r>
            <a:r>
              <a:rPr lang="en-US" altLang="ko-KR" sz="2400" dirty="0" smtClean="0">
                <a:latin typeface="Consolas" panose="020B0609020204030204" pitchFamily="49" charset="0"/>
              </a:rPr>
              <a:t>(CPU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 시간 등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들이 재설정됨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파일과 그 프로세스의 메모리 주소 공간에 관련된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모든 내용이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7.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사용자 영역에 존재하는 모든 내용이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변경이 되지 않는 것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PID, PPID, </a:t>
            </a:r>
            <a:r>
              <a:rPr lang="ko-KR" altLang="en-US" sz="2400" dirty="0" smtClean="0">
                <a:latin typeface="Consolas" panose="020B0609020204030204" pitchFamily="49" charset="0"/>
              </a:rPr>
              <a:t>열린 파일 들은 그대로 유지됨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73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732123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test.c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</a:t>
            </a:r>
            <a:r>
              <a:rPr lang="en-US" altLang="ko-KR" sz="2400" dirty="0">
                <a:latin typeface="Consolas" panose="020B0609020204030204" pitchFamily="49" charset="0"/>
              </a:rPr>
              <a:t>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stdio.h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,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[%d] = %s\n",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3839" y="4148050"/>
            <a:ext cx="35830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gcc</a:t>
            </a:r>
            <a:r>
              <a:rPr lang="en-US" altLang="ko-KR" sz="2400" dirty="0">
                <a:latin typeface="Consolas" panose="020B0609020204030204" pitchFamily="49" charset="0"/>
              </a:rPr>
              <a:t> -o test 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>
                <a:latin typeface="Consolas" panose="020B0609020204030204" pitchFamily="49" charset="0"/>
              </a:rPr>
              <a:t>./test hello world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[0] = ./test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[1] = hello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[2] = world</a:t>
            </a: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3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2588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.../* (char  *) NULL */);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exec + l(list):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실행할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인자를 리스트 형태로 전달합니다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반드시 </a:t>
            </a:r>
            <a:r>
              <a:rPr lang="ko-KR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상대 경로나 절대 경로를 사용</a:t>
            </a:r>
            <a:r>
              <a:rPr lang="ko-KR" altLang="en-US" sz="2400" dirty="0" smtClean="0">
                <a:latin typeface="Consolas" panose="020B0609020204030204" pitchFamily="49" charset="0"/>
              </a:rPr>
              <a:t>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execl</a:t>
            </a:r>
            <a:r>
              <a:rPr lang="en-US" altLang="ko-KR" sz="2400" dirty="0">
                <a:latin typeface="Consolas" panose="020B0609020204030204" pitchFamily="49" charset="0"/>
              </a:rPr>
              <a:t>("./test", "test", "hello", "world", (char *)NULL);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389" y="1745672"/>
            <a:ext cx="6542116" cy="500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204" y="235250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인자로 전달되는 리스트</a:t>
            </a:r>
          </a:p>
        </p:txBody>
      </p:sp>
    </p:spTree>
    <p:extLst>
      <p:ext uri="{BB962C8B-B14F-4D97-AF65-F5344CB8AC3E}">
        <p14:creationId xmlns:p14="http://schemas.microsoft.com/office/powerpoint/2010/main" val="13430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26600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버퍼의 종류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fully 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버퍼가 가득 찬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line buffered: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개행이</a:t>
            </a:r>
            <a:r>
              <a:rPr lang="ko-KR" altLang="en-US" sz="2400" dirty="0" smtClean="0">
                <a:latin typeface="Consolas" panose="020B0609020204030204" pitchFamily="49" charset="0"/>
              </a:rPr>
              <a:t> 입력 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non-buffered: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 없이 바로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022" y="2876204"/>
            <a:ext cx="577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표준 라이브러리는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라인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ko-KR" altLang="en-US" sz="2400" dirty="0" smtClean="0">
                <a:latin typeface="Consolas" panose="020B0609020204030204" pitchFamily="49" charset="0"/>
              </a:rPr>
              <a:t>도 함수도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1880261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9870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char *path, char *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[]);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벡터</a:t>
            </a:r>
            <a:r>
              <a:rPr lang="en-US" altLang="ko-KR" sz="2400" dirty="0" smtClean="0">
                <a:latin typeface="Consolas" panose="020B0609020204030204" pitchFamily="49" charset="0"/>
              </a:rPr>
              <a:t>(vector), </a:t>
            </a:r>
            <a:r>
              <a:rPr lang="ko-KR" altLang="en-US" sz="2400" dirty="0" smtClean="0">
                <a:latin typeface="Consolas" panose="020B0609020204030204" pitchFamily="49" charset="0"/>
              </a:rPr>
              <a:t>즉 배열 형태로 전달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상대 경로 또는 절대 경로를 반드시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 "test", "hello", "world", (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char *)NULL</a:t>
            </a:r>
            <a:r>
              <a:rPr lang="en-US" altLang="ko-KR" sz="24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("./test",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93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14794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ko-KR" altLang="en-US" sz="2400" dirty="0" smtClean="0">
                <a:latin typeface="Consolas" panose="020B0609020204030204" pitchFamily="49" charset="0"/>
              </a:rPr>
              <a:t>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동일한데 다만 다른 점이 있다면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path</a:t>
            </a:r>
            <a:r>
              <a:rPr lang="ko-KR" altLang="en-US" sz="2400" dirty="0" smtClean="0">
                <a:latin typeface="Consolas" panose="020B0609020204030204" pitchFamily="49" charset="0"/>
              </a:rPr>
              <a:t>로부터 명령어를 찾음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$ echo $PATH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/bin:/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sbin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:/</a:t>
            </a:r>
            <a:r>
              <a:rPr lang="en-US" altLang="ko-KR" sz="2400" dirty="0">
                <a:latin typeface="Consolas" panose="020B0609020204030204" pitchFamily="49" charset="0"/>
              </a:rPr>
              <a:t>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/games:/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/local/games:/snap/bin</a:t>
            </a:r>
          </a:p>
          <a:p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029" y="3341716"/>
            <a:ext cx="902041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unistd.h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// </a:t>
            </a:r>
            <a:r>
              <a:rPr lang="en-US" altLang="ko-KR" sz="2400" dirty="0" err="1">
                <a:latin typeface="Consolas" panose="020B0609020204030204" pitchFamily="49" charset="0"/>
              </a:rPr>
              <a:t>execlp</a:t>
            </a:r>
            <a:r>
              <a:rPr lang="en-US" altLang="ko-KR" sz="2400" dirty="0">
                <a:latin typeface="Consolas" panose="020B0609020204030204" pitchFamily="49" charset="0"/>
              </a:rPr>
              <a:t>("vim", 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 };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execvp</a:t>
            </a:r>
            <a:r>
              <a:rPr lang="en-US" altLang="ko-KR" sz="2400" dirty="0">
                <a:latin typeface="Consolas" panose="020B0609020204030204" pitchFamily="49" charset="0"/>
              </a:rPr>
              <a:t>("vim", 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9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216131"/>
            <a:ext cx="110979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system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함수와 동일한 기능을 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system("clear")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프롬프트가 </a:t>
            </a:r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r>
              <a:rPr lang="ko-KR" altLang="en-US" sz="2400" dirty="0" smtClean="0">
                <a:latin typeface="Consolas" panose="020B0609020204030204" pitchFamily="49" charset="0"/>
              </a:rPr>
              <a:t>인 셸을 구현해 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 ls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0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161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pipe(</a:t>
            </a:r>
            <a:r>
              <a:rPr lang="en-US" altLang="ko-KR" sz="2400" dirty="0" err="1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63782" y="2892829"/>
            <a:ext cx="100334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9091" y="24190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091" y="288066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4696691" y="3532909"/>
            <a:ext cx="2019992" cy="665019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endCxn id="9" idx="1"/>
          </p:cNvCxnSpPr>
          <p:nvPr/>
        </p:nvCxnSpPr>
        <p:spPr>
          <a:xfrm rot="16200000" flipH="1">
            <a:off x="2842954" y="2011681"/>
            <a:ext cx="2435627" cy="1271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4"/>
          </p:cNvCxnSpPr>
          <p:nvPr/>
        </p:nvCxnSpPr>
        <p:spPr>
          <a:xfrm flipV="1">
            <a:off x="6716683" y="1429790"/>
            <a:ext cx="1512917" cy="24356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7958" y="9949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[0],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3430" y="99498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write(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[1],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7752" y="154585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2378" y="4329007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PIPE(FIFO, First In First Out) -&gt; Queue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56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4" y="241069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pipe(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[2]);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6617" y="1812174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4522124" y="2416924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꺾인 연결선 7"/>
          <p:cNvCxnSpPr>
            <a:stCxn id="6" idx="4"/>
            <a:endCxn id="3" idx="0"/>
          </p:cNvCxnSpPr>
          <p:nvPr/>
        </p:nvCxnSpPr>
        <p:spPr>
          <a:xfrm rot="16200000" flipV="1">
            <a:off x="4129348" y="816724"/>
            <a:ext cx="174567" cy="2165467"/>
          </a:xfrm>
          <a:prstGeom prst="bentConnector3">
            <a:avLst>
              <a:gd name="adj1" fmla="val 2309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6" idx="1"/>
          </p:cNvCxnSpPr>
          <p:nvPr/>
        </p:nvCxnSpPr>
        <p:spPr>
          <a:xfrm rot="5400000" flipH="1" flipV="1">
            <a:off x="4129346" y="2545771"/>
            <a:ext cx="174568" cy="2165467"/>
          </a:xfrm>
          <a:prstGeom prst="bentConnector3">
            <a:avLst>
              <a:gd name="adj1" fmla="val -1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533803" y="1812173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child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4"/>
            <a:endCxn id="16" idx="0"/>
          </p:cNvCxnSpPr>
          <p:nvPr/>
        </p:nvCxnSpPr>
        <p:spPr>
          <a:xfrm rot="5400000" flipH="1" flipV="1">
            <a:off x="6377939" y="733598"/>
            <a:ext cx="174568" cy="2331719"/>
          </a:xfrm>
          <a:prstGeom prst="bentConnector3">
            <a:avLst>
              <a:gd name="adj1" fmla="val 2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6" idx="2"/>
            <a:endCxn id="6" idx="1"/>
          </p:cNvCxnSpPr>
          <p:nvPr/>
        </p:nvCxnSpPr>
        <p:spPr>
          <a:xfrm rot="5400000" flipH="1">
            <a:off x="6377940" y="2462646"/>
            <a:ext cx="174567" cy="2331719"/>
          </a:xfrm>
          <a:prstGeom prst="bentConnector3">
            <a:avLst>
              <a:gd name="adj1" fmla="val -1309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3867" y="39776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2055" y="11196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8389" y="39776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6577" y="11196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315884"/>
            <a:ext cx="5407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다음의 기능을 구현해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보세오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br>
              <a:rPr lang="en-US" altLang="ko-KR" sz="2400" dirty="0" smtClean="0">
                <a:latin typeface="Consolas" panose="020B0609020204030204" pitchFamily="49" charset="0"/>
              </a:rPr>
            </a:br>
            <a:r>
              <a:rPr lang="en-US" altLang="ko-KR" sz="2400" dirty="0" smtClean="0">
                <a:latin typeface="Consolas" panose="020B0609020204030204" pitchFamily="49" charset="0"/>
              </a:rPr>
              <a:t>$ ls |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2       2   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15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ls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2       2      15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64676" y="3266901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6650183" y="3871651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꺾인 연결선 7"/>
          <p:cNvCxnSpPr>
            <a:stCxn id="5" idx="2"/>
            <a:endCxn id="6" idx="1"/>
          </p:cNvCxnSpPr>
          <p:nvPr/>
        </p:nvCxnSpPr>
        <p:spPr>
          <a:xfrm rot="5400000" flipH="1" flipV="1">
            <a:off x="6257405" y="4000498"/>
            <a:ext cx="174568" cy="2165467"/>
          </a:xfrm>
          <a:prstGeom prst="bentConnector3">
            <a:avLst>
              <a:gd name="adj1" fmla="val -1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8661862" y="3266900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꺾인 연결선 9"/>
          <p:cNvCxnSpPr>
            <a:stCxn id="6" idx="4"/>
            <a:endCxn id="9" idx="0"/>
          </p:cNvCxnSpPr>
          <p:nvPr/>
        </p:nvCxnSpPr>
        <p:spPr>
          <a:xfrm rot="5400000" flipH="1" flipV="1">
            <a:off x="8505998" y="2188325"/>
            <a:ext cx="174568" cy="2331719"/>
          </a:xfrm>
          <a:prstGeom prst="bentConnector3">
            <a:avLst>
              <a:gd name="adj1" fmla="val 2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1926" y="54323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0114" y="25744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6448" y="54323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4636" y="25744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0945" y="3732415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ls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사이의 입출력은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라인 단위로 수행하시면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43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5651" y="895769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5527961" y="3460243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54831" y="895769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4831" y="1247674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54831" y="1599579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54831" y="1951484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4831" y="2303389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4831" y="2655294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0885" y="89576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0885" y="124767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0885" y="159957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30885" y="195148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0885" y="230338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30885" y="265529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385069" y="165425"/>
            <a:ext cx="2234759" cy="545871"/>
            <a:chOff x="5727469" y="939338"/>
            <a:chExt cx="2234759" cy="545871"/>
          </a:xfrm>
        </p:grpSpPr>
        <p:grpSp>
          <p:nvGrpSpPr>
            <p:cNvPr id="31" name="그룹 30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9385069" y="1162107"/>
            <a:ext cx="2244436" cy="1263535"/>
            <a:chOff x="7348451" y="2194560"/>
            <a:chExt cx="2244436" cy="1263535"/>
          </a:xfrm>
        </p:grpSpPr>
        <p:sp>
          <p:nvSpPr>
            <p:cNvPr id="68" name="직사각형 67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2" idx="3"/>
            <a:endCxn id="56" idx="1"/>
          </p:cNvCxnSpPr>
          <p:nvPr/>
        </p:nvCxnSpPr>
        <p:spPr>
          <a:xfrm flipV="1">
            <a:off x="3678533" y="261022"/>
            <a:ext cx="5706536" cy="82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8" idx="3"/>
            <a:endCxn id="68" idx="1"/>
          </p:cNvCxnSpPr>
          <p:nvPr/>
        </p:nvCxnSpPr>
        <p:spPr>
          <a:xfrm>
            <a:off x="3678533" y="1786615"/>
            <a:ext cx="5706536" cy="7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65651" y="4212547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54831" y="4212547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54831" y="4564452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54831" y="4916357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154831" y="5268262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54831" y="5620167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54831" y="5972072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30885" y="421254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30885" y="456445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30885" y="491635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30885" y="526826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30885" y="562016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30885" y="597207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85" idx="3"/>
            <a:endCxn id="6" idx="4"/>
          </p:cNvCxnSpPr>
          <p:nvPr/>
        </p:nvCxnSpPr>
        <p:spPr>
          <a:xfrm flipV="1">
            <a:off x="3678533" y="3030060"/>
            <a:ext cx="2626668" cy="136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86" idx="3"/>
            <a:endCxn id="68" idx="1"/>
          </p:cNvCxnSpPr>
          <p:nvPr/>
        </p:nvCxnSpPr>
        <p:spPr>
          <a:xfrm flipV="1">
            <a:off x="3678533" y="1793875"/>
            <a:ext cx="5706536" cy="295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7" idx="3"/>
            <a:endCxn id="68" idx="1"/>
          </p:cNvCxnSpPr>
          <p:nvPr/>
        </p:nvCxnSpPr>
        <p:spPr>
          <a:xfrm flipV="1">
            <a:off x="3678533" y="1793875"/>
            <a:ext cx="5706536" cy="330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7" idx="3"/>
            <a:endCxn id="6" idx="1"/>
          </p:cNvCxnSpPr>
          <p:nvPr/>
        </p:nvCxnSpPr>
        <p:spPr>
          <a:xfrm>
            <a:off x="3678533" y="1434710"/>
            <a:ext cx="2626668" cy="3149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98902" y="5455298"/>
            <a:ext cx="7280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6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324196"/>
            <a:ext cx="107997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PIPE(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목적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부모와 자식 간의 통신</a:t>
            </a:r>
            <a:r>
              <a:rPr lang="en-US" altLang="ko-KR" sz="2400" dirty="0" smtClean="0">
                <a:latin typeface="Consolas" panose="020B0609020204030204" pitchFamily="49" charset="0"/>
              </a:rPr>
              <a:t>(exec </a:t>
            </a:r>
            <a:r>
              <a:rPr lang="ko-KR" altLang="en-US" sz="2400" dirty="0" smtClean="0">
                <a:latin typeface="Consolas" panose="020B0609020204030204" pitchFamily="49" charset="0"/>
              </a:rPr>
              <a:t>계열 함수를 사용하여 서로 다른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사이의 통신 가능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매개체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스트림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방향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단방향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 범위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로컬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30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자기 디스크 4"/>
          <p:cNvSpPr/>
          <p:nvPr/>
        </p:nvSpPr>
        <p:spPr>
          <a:xfrm>
            <a:off x="2909455" y="4297679"/>
            <a:ext cx="4397433" cy="211974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4497186" y="5295208"/>
            <a:ext cx="1529542" cy="581890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869" y="587709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27422" y="2497974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6" idx="4"/>
            <a:endCxn id="8" idx="1"/>
          </p:cNvCxnSpPr>
          <p:nvPr/>
        </p:nvCxnSpPr>
        <p:spPr>
          <a:xfrm flipV="1">
            <a:off x="6026728" y="2967644"/>
            <a:ext cx="1400694" cy="261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651078" y="382386"/>
            <a:ext cx="2244436" cy="1263535"/>
            <a:chOff x="7348451" y="2194560"/>
            <a:chExt cx="2244436" cy="1263535"/>
          </a:xfrm>
        </p:grpSpPr>
        <p:sp>
          <p:nvSpPr>
            <p:cNvPr id="12" name="직사각형 11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직선 화살표 연결선 14"/>
          <p:cNvCxnSpPr>
            <a:stCxn id="8" idx="3"/>
            <a:endCxn id="12" idx="1"/>
          </p:cNvCxnSpPr>
          <p:nvPr/>
        </p:nvCxnSpPr>
        <p:spPr>
          <a:xfrm flipV="1">
            <a:off x="8865523" y="1014154"/>
            <a:ext cx="785555" cy="195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069" y="21613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./server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08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자기 디스크 4"/>
          <p:cNvSpPr/>
          <p:nvPr/>
        </p:nvSpPr>
        <p:spPr>
          <a:xfrm>
            <a:off x="2909455" y="4297679"/>
            <a:ext cx="4397433" cy="211974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4497186" y="5295208"/>
            <a:ext cx="1529542" cy="581890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869" y="587709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27422" y="2497974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6" idx="4"/>
            <a:endCxn id="8" idx="1"/>
          </p:cNvCxnSpPr>
          <p:nvPr/>
        </p:nvCxnSpPr>
        <p:spPr>
          <a:xfrm flipV="1">
            <a:off x="6026728" y="2967644"/>
            <a:ext cx="1400694" cy="261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651078" y="382386"/>
            <a:ext cx="2244436" cy="1263535"/>
            <a:chOff x="7348451" y="2194560"/>
            <a:chExt cx="2244436" cy="1263535"/>
          </a:xfrm>
        </p:grpSpPr>
        <p:sp>
          <p:nvSpPr>
            <p:cNvPr id="12" name="직사각형 11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직선 화살표 연결선 14"/>
          <p:cNvCxnSpPr>
            <a:stCxn id="8" idx="3"/>
            <a:endCxn id="12" idx="1"/>
          </p:cNvCxnSpPr>
          <p:nvPr/>
        </p:nvCxnSpPr>
        <p:spPr>
          <a:xfrm flipV="1">
            <a:off x="8865523" y="1014154"/>
            <a:ext cx="785555" cy="195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069" y="216131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./client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r>
              <a:rPr lang="en-US" altLang="ko-KR" sz="2400" dirty="0" smtClean="0">
                <a:latin typeface="Consolas" panose="020B0609020204030204" pitchFamily="49" charset="0"/>
              </a:rPr>
              <a:t>  client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프로그램을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0404" y="2049456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4" idx="3"/>
            <a:endCxn id="6" idx="1"/>
          </p:cNvCxnSpPr>
          <p:nvPr/>
        </p:nvCxnSpPr>
        <p:spPr>
          <a:xfrm>
            <a:off x="3628505" y="2519126"/>
            <a:ext cx="868681" cy="306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0" y="1014463"/>
            <a:ext cx="2234759" cy="545871"/>
            <a:chOff x="5727469" y="939338"/>
            <a:chExt cx="2234759" cy="545871"/>
          </a:xfrm>
        </p:grpSpPr>
        <p:grpSp>
          <p:nvGrpSpPr>
            <p:cNvPr id="19" name="그룹 18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55" name="직선 화살표 연결선 54"/>
          <p:cNvCxnSpPr>
            <a:stCxn id="14" idx="1"/>
            <a:endCxn id="22" idx="2"/>
          </p:cNvCxnSpPr>
          <p:nvPr/>
        </p:nvCxnSpPr>
        <p:spPr>
          <a:xfrm flipH="1" flipV="1">
            <a:off x="234143" y="1560334"/>
            <a:ext cx="1956261" cy="9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138" y="39069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07" y="1088968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char **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400" dirty="0" smtClean="0">
                <a:latin typeface="Consolas" panose="020B0609020204030204" pitchFamily="49" charset="0"/>
              </a:rPr>
              <a:t>, ++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6087" y="3142211"/>
            <a:ext cx="1452526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180" y="359941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298" y="2058464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02" y="2355799"/>
            <a:ext cx="15440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7529" y="252012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"world"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3360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6786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212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3360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6786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0212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9822" y="50851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1" idx="0"/>
            <a:endCxn id="9" idx="2"/>
          </p:cNvCxnSpPr>
          <p:nvPr/>
        </p:nvCxnSpPr>
        <p:spPr>
          <a:xfrm flipH="1" flipV="1">
            <a:off x="4496108" y="2817464"/>
            <a:ext cx="84205" cy="135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8" idx="2"/>
          </p:cNvCxnSpPr>
          <p:nvPr/>
        </p:nvCxnSpPr>
        <p:spPr>
          <a:xfrm flipV="1">
            <a:off x="5663739" y="2520129"/>
            <a:ext cx="1357606" cy="165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0"/>
            <a:endCxn id="10" idx="2"/>
          </p:cNvCxnSpPr>
          <p:nvPr/>
        </p:nvCxnSpPr>
        <p:spPr>
          <a:xfrm flipV="1">
            <a:off x="6747165" y="2981794"/>
            <a:ext cx="2027411" cy="119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81848" y="4183535"/>
            <a:ext cx="1113906" cy="573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8" idx="0"/>
            <a:endCxn id="28" idx="1"/>
          </p:cNvCxnSpPr>
          <p:nvPr/>
        </p:nvCxnSpPr>
        <p:spPr>
          <a:xfrm flipV="1">
            <a:off x="3161992" y="4470324"/>
            <a:ext cx="1919856" cy="61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71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324196"/>
            <a:ext cx="63305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Named PIPE(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목적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서로 다른 프로세스 사이의 통신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매개체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스트림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방향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단방향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 범위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로컬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272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37362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ftok</a:t>
            </a:r>
            <a:r>
              <a:rPr lang="en-US" altLang="ko-KR" sz="2400" dirty="0" smtClean="0">
                <a:latin typeface="Consolas" panose="020B0609020204030204" pitchFamily="49" charset="0"/>
              </a:rPr>
              <a:t>: file to key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msgget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key_t</a:t>
            </a:r>
            <a:r>
              <a:rPr lang="en-US" altLang="ko-KR" sz="2400" dirty="0">
                <a:latin typeface="Consolas" panose="020B0609020204030204" pitchFamily="49" charset="0"/>
              </a:rPr>
              <a:t> key,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smtClean="0">
                <a:latin typeface="Consolas" panose="020B0609020204030204" pitchFamily="49" charset="0"/>
              </a:rPr>
              <a:t>key: </a:t>
            </a:r>
            <a:r>
              <a:rPr lang="ko-KR" altLang="en-US" sz="2400" dirty="0" smtClean="0">
                <a:latin typeface="Consolas" panose="020B0609020204030204" pitchFamily="49" charset="0"/>
              </a:rPr>
              <a:t>유일한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메세지</a:t>
            </a:r>
            <a:r>
              <a:rPr lang="ko-KR" altLang="en-US" sz="2400" dirty="0" smtClean="0">
                <a:latin typeface="Consolas" panose="020B0609020204030204" pitchFamily="49" charset="0"/>
              </a:rPr>
              <a:t> 큐를 생성 및 참조하기 위해 사용되는 식별번호로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임의의 값을 설정하면 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msgflag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메시큐</a:t>
            </a:r>
            <a:r>
              <a:rPr lang="ko-KR" altLang="en-US" sz="2400" dirty="0" smtClean="0">
                <a:latin typeface="Consolas" panose="020B0609020204030204" pitchFamily="49" charset="0"/>
              </a:rPr>
              <a:t> 큐에 대한 생성 및 동작 옵션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IPC_CREAT: key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해당하는 메시지 큐가 없으면 큐를 새로 생성함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플래그를 사용할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반드시 접근 권한도 </a:t>
            </a:r>
            <a:r>
              <a:rPr lang="en-US" altLang="ko-KR" sz="2400" dirty="0" smtClean="0">
                <a:latin typeface="Consolas" panose="020B0609020204030204" pitchFamily="49" charset="0"/>
              </a:rPr>
              <a:t>OR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연산으로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설정해야 함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IPC_CREAT | 0666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큐가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옵션은 무시됨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IPC_EXCL: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큐가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실패하라는 의미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반환됨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88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9190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msgctl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cmd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struct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msqid_ds</a:t>
            </a:r>
            <a:r>
              <a:rPr lang="en-US" altLang="ko-KR" sz="2400" dirty="0">
                <a:latin typeface="Consolas" panose="020B0609020204030204" pitchFamily="49" charset="0"/>
              </a:rPr>
              <a:t> *</a:t>
            </a:r>
            <a:r>
              <a:rPr lang="en-US" altLang="ko-KR" sz="2400" dirty="0" err="1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아디기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cmd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삭제하려면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IPC_RMID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751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3992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msgsnd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void *</a:t>
            </a:r>
            <a:r>
              <a:rPr lang="en-US" altLang="ko-KR" sz="2400" dirty="0" err="1">
                <a:latin typeface="Consolas" panose="020B0609020204030204" pitchFamily="49" charset="0"/>
              </a:rPr>
              <a:t>msgp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msgsz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아이디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msgp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전송할 메시지 포인터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전송할 메시지 크기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큐가 가득 찰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저장할 수 있을 때까지 대기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IPC_NOWAIT: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큐가 가득 차 있어 메시지를 저장할 수 없는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 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errno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</a:t>
            </a:r>
            <a:r>
              <a:rPr lang="en-US" altLang="ko-KR" sz="2400" dirty="0" smtClean="0">
                <a:latin typeface="Consolas" panose="020B0609020204030204" pitchFamily="49" charset="0"/>
              </a:rPr>
              <a:t>EAGAIN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설정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03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936025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struct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msgbuf</a:t>
            </a:r>
            <a:r>
              <a:rPr lang="en-US" altLang="ko-KR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long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       /* message type, must be &gt; 0 */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char </a:t>
            </a:r>
            <a:r>
              <a:rPr lang="en-US" altLang="ko-KR" sz="2400" dirty="0" err="1">
                <a:latin typeface="Consolas" panose="020B0609020204030204" pitchFamily="49" charset="0"/>
              </a:rPr>
              <a:t>mtext</a:t>
            </a:r>
            <a:r>
              <a:rPr lang="en-US" altLang="ko-KR" sz="2400" dirty="0">
                <a:latin typeface="Consolas" panose="020B0609020204030204" pitchFamily="49" charset="0"/>
              </a:rPr>
              <a:t>[1];    /* message data */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text[128];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msg_t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name[32];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msg_t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2495" y="216130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6771" y="2161309"/>
            <a:ext cx="0" cy="4339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6709" y="21325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779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363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947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531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99931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00515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01099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275125" y="3698547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80965" y="3698547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006645" y="3939616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70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43774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msgrcv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void *</a:t>
            </a:r>
            <a:r>
              <a:rPr lang="en-US" altLang="ko-KR" sz="2400" dirty="0" err="1">
                <a:latin typeface="Consolas" panose="020B0609020204030204" pitchFamily="49" charset="0"/>
              </a:rPr>
              <a:t>msgp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msgsz</a:t>
            </a:r>
            <a:r>
              <a:rPr lang="en-US" altLang="ko-KR" sz="2400" dirty="0">
                <a:latin typeface="Consolas" panose="020B0609020204030204" pitchFamily="49" charset="0"/>
              </a:rPr>
              <a:t>, long </a:t>
            </a:r>
            <a:r>
              <a:rPr lang="en-US" altLang="ko-KR" sz="2400" dirty="0" err="1">
                <a:latin typeface="Consolas" panose="020B0609020204030204" pitchFamily="49" charset="0"/>
              </a:rPr>
              <a:t>msgtyp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             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아이디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msgp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수신할 메시지 버퍼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수신할 메시지의 크기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큐에서 첫 번째 메시지를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양수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값과 메시지의 타입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일치하는 메시지만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음수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값의 절대값과 같거나 작은 메시지 타입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중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가장 작은 값을 수신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메시지의 우선 순위를 사용하여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수신된 메시지가 없을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대기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IPC_NOWAIT: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메시지에 읽을 데이터가 없을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반환하고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MSG_NOERROR: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크기가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크기를 초과할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초가된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부분을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자를 때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51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38749" y="457200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4954385" y="2069870"/>
            <a:ext cx="1737360" cy="56526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8596" y="3499658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a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3316" y="3499657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b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96596" y="3499656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c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533" y="2458919"/>
            <a:ext cx="22236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269" y="5378335"/>
            <a:ext cx="961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큐를 사용하여 에코 서버를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42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38749" y="457200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4954385" y="2069870"/>
            <a:ext cx="1737360" cy="56526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8596" y="3499658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a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3316" y="3499657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b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96596" y="3499656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c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0647" y="3177109"/>
            <a:ext cx="25635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=300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269" y="5378335"/>
            <a:ext cx="961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큐를 사용하여 에코 서버를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48451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4432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00413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26394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52375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8356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04337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8853" y="3170442"/>
            <a:ext cx="25635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=400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286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149629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CAS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연산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13963" y="3143595"/>
            <a:ext cx="2261062" cy="507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963" y="159050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3963" y="210866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3963" y="262682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13963" y="107234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77803" y="3112040"/>
            <a:ext cx="2297222" cy="569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0298" y="65670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953" y="324196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fwrite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FILE *fp = fopen(*argv, "r");</a:t>
            </a:r>
          </a:p>
          <a:p>
            <a:endParaRPr lang="nn-NO" altLang="ko-KR" sz="2400" dirty="0">
              <a:latin typeface="Consolas" panose="020B0609020204030204" pitchFamily="49" charset="0"/>
            </a:endParaRP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#</a:t>
            </a: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i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6981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07629" y="2166002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56948"/>
            <a:ext cx="4438997" cy="81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38996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57258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38996" y="3086792"/>
            <a:ext cx="2718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6039" y="31089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5704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4081</Words>
  <Application>Microsoft Office PowerPoint</Application>
  <PresentationFormat>와이드스크린</PresentationFormat>
  <Paragraphs>1022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119</cp:revision>
  <dcterms:created xsi:type="dcterms:W3CDTF">2020-06-17T00:42:18Z</dcterms:created>
  <dcterms:modified xsi:type="dcterms:W3CDTF">2020-06-23T08:34:48Z</dcterms:modified>
</cp:coreProperties>
</file>