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0" r:id="rId7"/>
    <p:sldId id="264" r:id="rId8"/>
    <p:sldId id="261" r:id="rId9"/>
    <p:sldId id="262" r:id="rId10"/>
    <p:sldId id="267" r:id="rId11"/>
    <p:sldId id="271" r:id="rId12"/>
    <p:sldId id="263" r:id="rId13"/>
    <p:sldId id="268" r:id="rId14"/>
    <p:sldId id="265" r:id="rId15"/>
    <p:sldId id="266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58271C-1207-4B80-8088-B7B2A4C33E8E}" v="1896" dt="2023-12-06T22:58:31.840"/>
    <p1510:client id="{A5915022-8060-41ED-86D6-FD3B32E1CEAA}" v="1389" dt="2023-12-07T19:51:32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D514-69D8-3DE3-A4B8-435AA1ECD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BF16E-2904-EF46-E52F-9068529E4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BD8F2-024E-637E-2C3D-93E3EB06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DA4-9816-4769-B076-4A4E2CA55C7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3739-BA9E-0986-18BA-E8F37939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ACFF4-CDF2-3890-A2EA-98722724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690B-A7A5-44FA-8164-D9C8A81B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9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C1D1-DEDB-E2F7-570C-C2900959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EC7AD-5E6A-C122-80A6-1B70E0C3A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46F12-9D8B-EF1A-BC74-1A8C5B47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DA4-9816-4769-B076-4A4E2CA55C7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09C45-8CCC-B7C8-48C7-996D15B8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BDA02-5A95-10CC-C9FB-1BD8DF36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690B-A7A5-44FA-8164-D9C8A81B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9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444FD-2C88-AEB6-D12C-7E2E8324A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7FDE0-F81C-5282-2F50-C76C57E5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7AC6-E79E-0C84-3E74-77663FE5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DA4-9816-4769-B076-4A4E2CA55C7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F332B-9E9E-589A-88CA-4CF9DEA0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1148-DADF-31B0-C484-FFBFB88B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690B-A7A5-44FA-8164-D9C8A81B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55C-6152-E686-10D0-F44B8565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3C559-CD4D-737A-BCD5-E748A980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60E4C-5FF0-D094-8533-814178B6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DA4-9816-4769-B076-4A4E2CA55C7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32912-8D22-BAD0-BEE6-1C4E18D5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E3786-EE89-0DB1-E5E6-C7787E35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690B-A7A5-44FA-8164-D9C8A81B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3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5D21-4427-BBF8-B0D1-F7F936AE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A2654-D7CE-A40A-1B78-3366F1829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97F0-A31F-9E8A-48A3-B9809257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DA4-9816-4769-B076-4A4E2CA55C7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D29C6-93B6-0FA9-AB8C-1194C71C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A5254-D8F2-66CF-5AE8-2D757A93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690B-A7A5-44FA-8164-D9C8A81B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3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990F-EE34-47BD-7466-E42BAC01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E1BDC-358D-655E-A26D-A1BF7477E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B129B-7853-9BBC-824B-5B776A44A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E63D2-4D34-2279-40D0-AEA126DB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DA4-9816-4769-B076-4A4E2CA55C7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C6CDA-EBC5-6DC9-6289-B9975931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C48A4-7C62-481B-A197-3AA02791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690B-A7A5-44FA-8164-D9C8A81B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2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589A-3B3D-0ED2-2708-29A4A770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4D09B-6A40-34CE-C9AD-BCA0D7713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CD1F4-5B70-2F1A-7873-0D9EE5687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F5636-4341-B63D-67BE-B4B536077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A0294-9657-8ACC-E978-51BD0A7E1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34853-3C5F-0929-8706-E1B928B8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DA4-9816-4769-B076-4A4E2CA55C7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92FAC-9AB6-70E6-1A38-B70B1A76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720D5-E443-5499-EDEC-3DA18943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690B-A7A5-44FA-8164-D9C8A81B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4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D49E-E536-A4ED-A39E-9072E1C7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B8190-2DF9-4582-FCA2-C248B777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DA4-9816-4769-B076-4A4E2CA55C7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B30E5-6B43-B854-58ED-AE02E350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66857-3AD5-1068-FCF1-F9C45BC5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690B-A7A5-44FA-8164-D9C8A81B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2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6F4A0-7A16-D156-1BA5-28D84FCF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DA4-9816-4769-B076-4A4E2CA55C7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9389B-B8AD-F33B-9E47-5875462F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C490E-DEB0-C408-D359-FDBD3367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690B-A7A5-44FA-8164-D9C8A81B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7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01DE-11DB-6F06-7CF1-0FA7E852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5EAB-8598-5D77-E98C-B40DF49A4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4DA22-58CA-CE97-82BA-B30054895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E518A-A50A-A7FB-C702-A5A67F38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DA4-9816-4769-B076-4A4E2CA55C7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8A8C4-EFE8-0DFD-0855-9FBFCB13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90371-70AB-2EF7-CC30-AFEF28E9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690B-A7A5-44FA-8164-D9C8A81B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2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A8A7-6CA7-0533-900C-B16698E3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608F4-6D32-3980-1E43-9BAC16257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BBD51-3828-227A-0053-6781A4226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661CE-FC6D-5390-BB79-4102791A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DA4-9816-4769-B076-4A4E2CA55C7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9BC29-8D3F-C888-350F-0D7B596F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5981F-7803-6AAD-E1C5-B9D20DF7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690B-A7A5-44FA-8164-D9C8A81B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5B170-607B-C484-4C2E-9DC4763B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F51BF-C612-E87C-25FE-946D313BB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08A6B-CA10-37B7-63E5-A0116ECCB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76DA4-9816-4769-B076-4A4E2CA55C7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BBDE9-14D9-C3EA-ECFF-C97F11805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000F0-72AE-26A5-BBAC-C4740E627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C690B-A7A5-44FA-8164-D9C8A81B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8B21F-D081-2CF0-2DFA-EB78E74AB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Emotion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9FD7A-4222-6176-19E5-BE8A3B42A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Gavin Jones &amp; Cody Mott</a:t>
            </a:r>
          </a:p>
        </p:txBody>
      </p:sp>
    </p:spTree>
    <p:extLst>
      <p:ext uri="{BB962C8B-B14F-4D97-AF65-F5344CB8AC3E}">
        <p14:creationId xmlns:p14="http://schemas.microsoft.com/office/powerpoint/2010/main" val="338864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D204C-3D95-C2C1-CA0B-70A5B6D0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Augmentation Results</a:t>
            </a:r>
          </a:p>
        </p:txBody>
      </p:sp>
      <p:pic>
        <p:nvPicPr>
          <p:cNvPr id="5" name="Content Placeholder 4" descr="A graph of a graph showing a loss&#10;&#10;Description automatically generated with medium confidence">
            <a:extLst>
              <a:ext uri="{FF2B5EF4-FFF2-40B4-BE49-F238E27FC236}">
                <a16:creationId xmlns:a16="http://schemas.microsoft.com/office/drawing/2014/main" id="{549EE068-E164-4E8A-7E4A-C99E5A444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1" y="2382249"/>
            <a:ext cx="3904090" cy="3106807"/>
          </a:xfr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4E484FA-6B92-1A42-54FA-86BDED6C7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21" y="2357505"/>
            <a:ext cx="4019480" cy="3156294"/>
          </a:xfrm>
          <a:prstGeom prst="rect">
            <a:avLst/>
          </a:prstGeom>
        </p:spPr>
      </p:pic>
      <p:pic>
        <p:nvPicPr>
          <p:cNvPr id="11" name="Picture 10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4B557F24-79FE-C1F8-BB30-F1C7ECCAB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539" y="2382249"/>
            <a:ext cx="4213130" cy="31562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0BA745-57E5-6A38-7E69-03EDB9FAA7F4}"/>
              </a:ext>
            </a:extLst>
          </p:cNvPr>
          <p:cNvSpPr txBox="1"/>
          <p:nvPr/>
        </p:nvSpPr>
        <p:spPr>
          <a:xfrm>
            <a:off x="8627717" y="610704"/>
            <a:ext cx="263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</a:rPr>
              <a:t>Test Accuracy: 60.27%</a:t>
            </a:r>
          </a:p>
        </p:txBody>
      </p:sp>
    </p:spTree>
    <p:extLst>
      <p:ext uri="{BB962C8B-B14F-4D97-AF65-F5344CB8AC3E}">
        <p14:creationId xmlns:p14="http://schemas.microsoft.com/office/powerpoint/2010/main" val="58406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BE1D8-6F21-6E86-9179-00FCF1E1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Downsampling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2DBE7-ABA0-DF2F-7DF9-854CC44B1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Drop Category 1: ‘disgust’</a:t>
            </a:r>
          </a:p>
          <a:p>
            <a:r>
              <a:rPr lang="en-US" sz="2000"/>
              <a:t>Drop Category 6: ‘neutral’</a:t>
            </a:r>
          </a:p>
          <a:p>
            <a:r>
              <a:rPr lang="en-US" sz="2000" err="1"/>
              <a:t>Downsample</a:t>
            </a:r>
            <a:r>
              <a:rPr lang="en-US" sz="2000"/>
              <a:t> Category 3: ‘happy’</a:t>
            </a:r>
          </a:p>
          <a:p>
            <a:r>
              <a:rPr lang="en-US" sz="2000"/>
              <a:t>Combine </a:t>
            </a:r>
            <a:r>
              <a:rPr lang="en-US" sz="2000" err="1"/>
              <a:t>downsampled</a:t>
            </a:r>
            <a:r>
              <a:rPr lang="en-US" sz="2000"/>
              <a:t> category with other data</a:t>
            </a:r>
          </a:p>
          <a:p>
            <a:r>
              <a:rPr lang="en-US" sz="2000" err="1"/>
              <a:t>Resplit</a:t>
            </a:r>
            <a:r>
              <a:rPr lang="en-US" sz="2000"/>
              <a:t> the data into training, testing,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78010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7833-49AD-6191-DA6B-7FA29BFA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Improved Model v2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CC55B0-7A60-ADA9-7F5F-A2E9A4BF2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numCol="2" anchor="ctr">
            <a:normAutofit lnSpcReduction="10000"/>
          </a:bodyPr>
          <a:lstStyle/>
          <a:p>
            <a:pPr marL="0" indent="0">
              <a:buNone/>
            </a:pPr>
            <a:r>
              <a:rPr lang="en-US" sz="1700" u="sng"/>
              <a:t>Convolution Layer Set: 4</a:t>
            </a:r>
          </a:p>
          <a:p>
            <a:r>
              <a:rPr lang="en-US" sz="1700"/>
              <a:t>Convolution </a:t>
            </a:r>
          </a:p>
          <a:p>
            <a:pPr lvl="1"/>
            <a:r>
              <a:rPr lang="en-US" sz="1700"/>
              <a:t>Filters: 16, 32, 64, 128</a:t>
            </a:r>
          </a:p>
          <a:p>
            <a:pPr lvl="1"/>
            <a:r>
              <a:rPr lang="en-US" sz="1700"/>
              <a:t>Kernel Size: 3x3</a:t>
            </a:r>
          </a:p>
          <a:p>
            <a:pPr lvl="1"/>
            <a:r>
              <a:rPr lang="en-US" sz="1700"/>
              <a:t>Weight Normalization: ‘</a:t>
            </a:r>
            <a:r>
              <a:rPr lang="en-US" sz="1700" err="1"/>
              <a:t>glorot_normal</a:t>
            </a:r>
            <a:r>
              <a:rPr lang="en-US" sz="1700"/>
              <a:t>’</a:t>
            </a:r>
          </a:p>
          <a:p>
            <a:r>
              <a:rPr lang="en-US" sz="1700"/>
              <a:t>Batch Normalization</a:t>
            </a:r>
          </a:p>
          <a:p>
            <a:r>
              <a:rPr lang="en-US" sz="1700"/>
              <a:t>Activation</a:t>
            </a:r>
          </a:p>
          <a:p>
            <a:pPr lvl="1"/>
            <a:r>
              <a:rPr lang="en-US" sz="1700"/>
              <a:t>Activation Function: ‘</a:t>
            </a:r>
            <a:r>
              <a:rPr lang="en-US" sz="1700" err="1"/>
              <a:t>leaky_relu</a:t>
            </a:r>
            <a:r>
              <a:rPr lang="en-US" sz="1700"/>
              <a:t>’</a:t>
            </a:r>
          </a:p>
          <a:p>
            <a:r>
              <a:rPr lang="en-US" sz="1700"/>
              <a:t>Max Pooling</a:t>
            </a:r>
          </a:p>
          <a:p>
            <a:r>
              <a:rPr lang="en-US" sz="1700"/>
              <a:t>Dropout</a:t>
            </a:r>
          </a:p>
          <a:p>
            <a:pPr lvl="1"/>
            <a:r>
              <a:rPr lang="en-US" sz="1700"/>
              <a:t>25%</a:t>
            </a:r>
          </a:p>
          <a:p>
            <a:pPr marL="457200" lvl="1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 u="sng"/>
              <a:t>Flatten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 u="sng"/>
              <a:t>Dense Layers: 4</a:t>
            </a:r>
          </a:p>
          <a:p>
            <a:r>
              <a:rPr lang="en-US" sz="1700"/>
              <a:t>Dense 1</a:t>
            </a:r>
          </a:p>
          <a:p>
            <a:pPr lvl="1"/>
            <a:r>
              <a:rPr lang="en-US" sz="1700"/>
              <a:t>Outputs: 128</a:t>
            </a:r>
          </a:p>
          <a:p>
            <a:pPr lvl="1"/>
            <a:r>
              <a:rPr lang="en-US" sz="1700"/>
              <a:t>Activation Function: ‘</a:t>
            </a:r>
            <a:r>
              <a:rPr lang="en-US" sz="1700" err="1"/>
              <a:t>leaky_relu</a:t>
            </a:r>
            <a:r>
              <a:rPr lang="en-US" sz="1700"/>
              <a:t>’</a:t>
            </a:r>
          </a:p>
          <a:p>
            <a:r>
              <a:rPr lang="en-US" sz="1700"/>
              <a:t>Dropout</a:t>
            </a:r>
          </a:p>
          <a:p>
            <a:pPr lvl="1"/>
            <a:r>
              <a:rPr lang="en-US" sz="1700"/>
              <a:t>25%</a:t>
            </a:r>
          </a:p>
          <a:p>
            <a:r>
              <a:rPr lang="en-US" sz="1700"/>
              <a:t>Dense 2</a:t>
            </a:r>
          </a:p>
          <a:p>
            <a:pPr lvl="1"/>
            <a:r>
              <a:rPr lang="en-US" sz="1700"/>
              <a:t>Outputs: 5</a:t>
            </a:r>
          </a:p>
          <a:p>
            <a:pPr lvl="1"/>
            <a:r>
              <a:rPr lang="en-US" sz="1700"/>
              <a:t>Activation Function: ‘</a:t>
            </a:r>
            <a:r>
              <a:rPr lang="en-US" sz="1700" err="1"/>
              <a:t>softmax</a:t>
            </a:r>
            <a:r>
              <a:rPr lang="en-US" sz="1700"/>
              <a:t>’</a:t>
            </a:r>
          </a:p>
          <a:p>
            <a:pPr lvl="1"/>
            <a:endParaRPr lang="en-US" sz="1700"/>
          </a:p>
          <a:p>
            <a:pPr marL="0" indent="0">
              <a:buNone/>
            </a:pPr>
            <a:r>
              <a:rPr lang="en-US" sz="1700" u="sng"/>
              <a:t>Optimizer</a:t>
            </a:r>
          </a:p>
          <a:p>
            <a:r>
              <a:rPr lang="en-US" sz="1700"/>
              <a:t>Adam</a:t>
            </a:r>
          </a:p>
          <a:p>
            <a:pPr lvl="1"/>
            <a:r>
              <a:rPr lang="en-US" sz="1700"/>
              <a:t>Learning Rate: 0.001</a:t>
            </a:r>
          </a:p>
          <a:p>
            <a:pPr marL="0" indent="0">
              <a:buNone/>
            </a:pPr>
            <a:r>
              <a:rPr lang="en-US" sz="1700" u="sng"/>
              <a:t>Loss</a:t>
            </a:r>
          </a:p>
          <a:p>
            <a:r>
              <a:rPr lang="en-US" sz="1700"/>
              <a:t>Loss Function: ‘</a:t>
            </a:r>
            <a:r>
              <a:rPr lang="en-US" sz="1700" err="1"/>
              <a:t>categorical_crossentropy</a:t>
            </a:r>
            <a:r>
              <a:rPr lang="en-US" sz="170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09123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6C1C2-3408-892A-478C-04EB86AE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Removed Data Results</a:t>
            </a:r>
          </a:p>
        </p:txBody>
      </p:sp>
      <p:pic>
        <p:nvPicPr>
          <p:cNvPr id="7" name="Content Placeholder 6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618C08AB-C3BE-8190-1DC6-1F2609E63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271" y="2738760"/>
            <a:ext cx="4354773" cy="326357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710280-03B5-C1F5-4F7B-A8935B334BB7}"/>
              </a:ext>
            </a:extLst>
          </p:cNvPr>
          <p:cNvSpPr txBox="1"/>
          <p:nvPr/>
        </p:nvSpPr>
        <p:spPr>
          <a:xfrm>
            <a:off x="8756926" y="610704"/>
            <a:ext cx="251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</a:rPr>
              <a:t>Test Accuracy: 64.51%</a:t>
            </a:r>
          </a:p>
        </p:txBody>
      </p:sp>
      <p:pic>
        <p:nvPicPr>
          <p:cNvPr id="11" name="Picture 10" descr="A graph of a graph&#10;&#10;Description automatically generated">
            <a:extLst>
              <a:ext uri="{FF2B5EF4-FFF2-40B4-BE49-F238E27FC236}">
                <a16:creationId xmlns:a16="http://schemas.microsoft.com/office/drawing/2014/main" id="{E4E6500A-06BA-F373-6651-FBA4C7118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5" y="2663377"/>
            <a:ext cx="3900065" cy="3130315"/>
          </a:xfrm>
          <a:prstGeom prst="rect">
            <a:avLst/>
          </a:prstGeom>
        </p:spPr>
      </p:pic>
      <p:pic>
        <p:nvPicPr>
          <p:cNvPr id="15" name="Picture 1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0EFB11B-1C56-E5D3-1F70-C43B2BC5C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341" y="2655867"/>
            <a:ext cx="3987580" cy="31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3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6D4F2-4B20-2BE8-4B44-AD26BF6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Dataset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81CA-6E08-014D-5F58-C770836CE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Imbalanced distribution of data</a:t>
            </a:r>
          </a:p>
          <a:p>
            <a:r>
              <a:rPr lang="en-US" sz="2000"/>
              <a:t>Images with watermarks</a:t>
            </a:r>
          </a:p>
          <a:p>
            <a:r>
              <a:rPr lang="en-US" sz="2000"/>
              <a:t>Hands covering faces</a:t>
            </a:r>
          </a:p>
          <a:p>
            <a:r>
              <a:rPr lang="en-US" sz="2000"/>
              <a:t>Babies</a:t>
            </a:r>
          </a:p>
          <a:p>
            <a:r>
              <a:rPr lang="en-US" sz="2000"/>
              <a:t>Cartoons</a:t>
            </a:r>
          </a:p>
          <a:p>
            <a:r>
              <a:rPr lang="en-US" sz="2000"/>
              <a:t>Face not visible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3852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8641A-A6A3-4AD4-A564-69E938B3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Examples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94BF892-D628-E7A1-170B-D233F74BD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28" y="478713"/>
            <a:ext cx="2667290" cy="2695123"/>
          </a:xfrm>
          <a:prstGeom prst="rect">
            <a:avLst/>
          </a:prstGeom>
        </p:spPr>
      </p:pic>
      <p:pic>
        <p:nvPicPr>
          <p:cNvPr id="4" name="Picture 3" descr="A close up of a person's face&#10;&#10;Description automatically generated">
            <a:extLst>
              <a:ext uri="{FF2B5EF4-FFF2-40B4-BE49-F238E27FC236}">
                <a16:creationId xmlns:a16="http://schemas.microsoft.com/office/drawing/2014/main" id="{74881792-72F3-8B57-406B-DBC6BD47C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30" y="478712"/>
            <a:ext cx="2690419" cy="2695123"/>
          </a:xfrm>
          <a:prstGeom prst="rect">
            <a:avLst/>
          </a:prstGeom>
        </p:spPr>
      </p:pic>
      <p:pic>
        <p:nvPicPr>
          <p:cNvPr id="10" name="Picture 9" descr="A close-up of a person's face&#10;&#10;Description automatically generated">
            <a:extLst>
              <a:ext uri="{FF2B5EF4-FFF2-40B4-BE49-F238E27FC236}">
                <a16:creationId xmlns:a16="http://schemas.microsoft.com/office/drawing/2014/main" id="{37827FB5-F825-A013-F1A0-258372601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348" y="3429000"/>
            <a:ext cx="2917806" cy="28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10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ADA77-08E0-3127-CE32-22E3FB09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74638-98FD-2EEA-19F7-B59C24B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New/Curated Dataset</a:t>
            </a:r>
          </a:p>
          <a:p>
            <a:r>
              <a:rPr lang="en-US" sz="2000"/>
              <a:t>More Testing of Hyperparameters</a:t>
            </a:r>
          </a:p>
          <a:p>
            <a:r>
              <a:rPr lang="en-US" sz="2000"/>
              <a:t>Compare to DNN model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367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59DE2-1AD7-E973-FAEC-07085823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B315-769C-636A-FF4E-4FDAB9E4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i="0">
                <a:effectLst/>
                <a:latin typeface="Söhne"/>
              </a:rPr>
              <a:t>Develop </a:t>
            </a:r>
            <a:r>
              <a:rPr lang="en-US" sz="2000" b="0" i="0" dirty="0">
                <a:effectLst/>
                <a:latin typeface="Söhne"/>
              </a:rPr>
              <a:t>a CNN </a:t>
            </a:r>
            <a:r>
              <a:rPr lang="en-US" sz="2000" b="0" i="0">
                <a:effectLst/>
                <a:latin typeface="Söhne"/>
              </a:rPr>
              <a:t>model capable of accurately and efficiently detecting human emotions from facial expressions. Our goal was to create a model that enhances our understanding of human emotions through facial cues.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8754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DBFB9-6259-1A97-B5C2-465650F6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FBD6-411D-D973-D33F-F595B12B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FER-2013 (Facial Emotion Recognition)</a:t>
            </a:r>
          </a:p>
          <a:p>
            <a:r>
              <a:rPr lang="en-US" sz="2000"/>
              <a:t>Our dataset contained 35,886 images of faces labeled with one of 7 different emotions</a:t>
            </a:r>
          </a:p>
          <a:p>
            <a:r>
              <a:rPr lang="en-US" sz="2000"/>
              <a:t>The emotions included: Anger, Disgust, Fear, Happiness, Sadness, Surprise, and Neutral</a:t>
            </a:r>
          </a:p>
          <a:p>
            <a:r>
              <a:rPr lang="en-US" sz="2000"/>
              <a:t>48x48x1 Images</a:t>
            </a:r>
          </a:p>
          <a:p>
            <a:r>
              <a:rPr lang="en-US" sz="2000"/>
              <a:t>70% train data, 20% validation data, 10% test data</a:t>
            </a:r>
          </a:p>
        </p:txBody>
      </p:sp>
    </p:spTree>
    <p:extLst>
      <p:ext uri="{BB962C8B-B14F-4D97-AF65-F5344CB8AC3E}">
        <p14:creationId xmlns:p14="http://schemas.microsoft.com/office/powerpoint/2010/main" val="131948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61AB8-8AE4-33AF-BDF3-739B5173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81112-A1E5-CE53-8FCF-226E1DC82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Load data using pandas read_csv() function</a:t>
            </a:r>
          </a:p>
          <a:p>
            <a:r>
              <a:rPr lang="en-US" sz="2000"/>
              <a:t>Dropped unnecessary columns</a:t>
            </a:r>
          </a:p>
          <a:p>
            <a:r>
              <a:rPr lang="en-US" sz="2000"/>
              <a:t>Converted String formatted images into array format</a:t>
            </a:r>
          </a:p>
          <a:p>
            <a:r>
              <a:rPr lang="en-US" sz="2000"/>
              <a:t>Separate labels and images into different arrays</a:t>
            </a:r>
          </a:p>
          <a:p>
            <a:r>
              <a:rPr lang="en-US" sz="2000"/>
              <a:t>Normalize images</a:t>
            </a:r>
          </a:p>
          <a:p>
            <a:r>
              <a:rPr lang="en-US" sz="2000"/>
              <a:t>One-hot encoded labels</a:t>
            </a:r>
          </a:p>
          <a:p>
            <a:r>
              <a:rPr lang="en-US" sz="2000"/>
              <a:t>Split into train, test, and validation sets</a:t>
            </a:r>
          </a:p>
        </p:txBody>
      </p:sp>
    </p:spTree>
    <p:extLst>
      <p:ext uri="{BB962C8B-B14F-4D97-AF65-F5344CB8AC3E}">
        <p14:creationId xmlns:p14="http://schemas.microsoft.com/office/powerpoint/2010/main" val="258751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A48B3-C897-C3DC-0A44-9B579EF7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Training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3226-DB3F-9C0C-8461-B40746D4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 lnSpcReduction="10000"/>
          </a:bodyPr>
          <a:lstStyle/>
          <a:p>
            <a:r>
              <a:rPr lang="en-US" sz="2000"/>
              <a:t>Baseline Model</a:t>
            </a:r>
          </a:p>
          <a:p>
            <a:pPr lvl="1"/>
            <a:r>
              <a:rPr lang="en-US" sz="1600"/>
              <a:t>Epochs = 20</a:t>
            </a:r>
          </a:p>
          <a:p>
            <a:pPr lvl="1"/>
            <a:r>
              <a:rPr lang="en-US" sz="1600"/>
              <a:t>Batch Size = 32</a:t>
            </a:r>
          </a:p>
          <a:p>
            <a:r>
              <a:rPr lang="en-US" sz="2000"/>
              <a:t>Improved Model V1</a:t>
            </a:r>
          </a:p>
          <a:p>
            <a:pPr lvl="1"/>
            <a:r>
              <a:rPr lang="en-US" sz="1600"/>
              <a:t>Epochs = 100</a:t>
            </a:r>
          </a:p>
          <a:p>
            <a:pPr lvl="1"/>
            <a:r>
              <a:rPr lang="en-US" sz="1600"/>
              <a:t>Batch Size = 64</a:t>
            </a:r>
          </a:p>
          <a:p>
            <a:r>
              <a:rPr lang="en-US" sz="2000"/>
              <a:t>Improved Model V2</a:t>
            </a:r>
          </a:p>
          <a:p>
            <a:pPr lvl="1"/>
            <a:r>
              <a:rPr lang="en-US" sz="1600"/>
              <a:t>Callback functions</a:t>
            </a:r>
          </a:p>
          <a:p>
            <a:pPr lvl="2"/>
            <a:r>
              <a:rPr lang="en-US" sz="1600" err="1"/>
              <a:t>EarlyStopping</a:t>
            </a:r>
            <a:endParaRPr lang="en-US" sz="1600"/>
          </a:p>
          <a:p>
            <a:pPr lvl="2"/>
            <a:r>
              <a:rPr lang="en-US" sz="1600" err="1"/>
              <a:t>LearningRate</a:t>
            </a:r>
            <a:r>
              <a:rPr lang="en-US" sz="1600"/>
              <a:t> Scheduler</a:t>
            </a:r>
          </a:p>
          <a:p>
            <a:pPr lvl="1"/>
            <a:r>
              <a:rPr lang="en-US" sz="1600"/>
              <a:t>Epochs = 100</a:t>
            </a:r>
          </a:p>
          <a:p>
            <a:pPr lvl="1"/>
            <a:r>
              <a:rPr lang="en-US" sz="1600"/>
              <a:t>Batch Size = 128</a:t>
            </a:r>
          </a:p>
          <a:p>
            <a:pPr lvl="1"/>
            <a:endParaRPr lang="en-US" sz="2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B1A0A266-D286-B33F-9F17-5BC84246A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68" y="2144990"/>
            <a:ext cx="4170530" cy="382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95D76-93C2-54E2-6F17-C55EE7FF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661761"/>
          </a:xfrm>
        </p:spPr>
        <p:txBody>
          <a:bodyPr anchor="b">
            <a:normAutofit/>
          </a:bodyPr>
          <a:lstStyle/>
          <a:p>
            <a:r>
              <a:rPr lang="en-US" sz="4000"/>
              <a:t>Baseline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E7B0-A6C0-69C6-9954-D90E149AA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163782"/>
            <a:ext cx="4083996" cy="4777195"/>
          </a:xfrm>
        </p:spPr>
        <p:txBody>
          <a:bodyPr anchor="t">
            <a:noAutofit/>
          </a:bodyPr>
          <a:lstStyle/>
          <a:p>
            <a:r>
              <a:rPr lang="en-US" sz="2000"/>
              <a:t>Convolutional Layers: 2</a:t>
            </a:r>
          </a:p>
          <a:p>
            <a:pPr lvl="1"/>
            <a:r>
              <a:rPr lang="en-US" sz="2000"/>
              <a:t>Filters: 32, 64</a:t>
            </a:r>
          </a:p>
          <a:p>
            <a:pPr lvl="1"/>
            <a:r>
              <a:rPr lang="en-US" sz="2000"/>
              <a:t>‘</a:t>
            </a:r>
            <a:r>
              <a:rPr lang="en-US" sz="2000" err="1"/>
              <a:t>relu</a:t>
            </a:r>
            <a:r>
              <a:rPr lang="en-US" sz="2000"/>
              <a:t>’ activation function</a:t>
            </a:r>
          </a:p>
          <a:p>
            <a:pPr lvl="1"/>
            <a:r>
              <a:rPr lang="en-US" sz="2000"/>
              <a:t>MaxPooling2D added</a:t>
            </a:r>
          </a:p>
          <a:p>
            <a:r>
              <a:rPr lang="en-US" sz="2000"/>
              <a:t>Flatten Layer</a:t>
            </a:r>
          </a:p>
          <a:p>
            <a:r>
              <a:rPr lang="en-US" sz="2000"/>
              <a:t>Dense Layer</a:t>
            </a:r>
          </a:p>
          <a:p>
            <a:pPr lvl="1"/>
            <a:r>
              <a:rPr lang="en-US" sz="2000"/>
              <a:t>Filter: 256</a:t>
            </a:r>
          </a:p>
          <a:p>
            <a:pPr lvl="1"/>
            <a:r>
              <a:rPr lang="en-US" sz="2000"/>
              <a:t>‘</a:t>
            </a:r>
            <a:r>
              <a:rPr lang="en-US" sz="2000" err="1"/>
              <a:t>relu</a:t>
            </a:r>
            <a:r>
              <a:rPr lang="en-US" sz="2000"/>
              <a:t>’ activation function</a:t>
            </a:r>
          </a:p>
          <a:p>
            <a:pPr lvl="1"/>
            <a:r>
              <a:rPr lang="en-US" sz="2000"/>
              <a:t>7 Output classes</a:t>
            </a:r>
          </a:p>
          <a:p>
            <a:pPr lvl="1"/>
            <a:r>
              <a:rPr lang="en-US" sz="2000"/>
              <a:t>‘</a:t>
            </a:r>
            <a:r>
              <a:rPr lang="en-US" sz="2000" err="1"/>
              <a:t>softmax</a:t>
            </a:r>
            <a:r>
              <a:rPr lang="en-US" sz="2000"/>
              <a:t>’ activation function</a:t>
            </a:r>
          </a:p>
          <a:p>
            <a:r>
              <a:rPr lang="en-US" sz="2000"/>
              <a:t>Optimizer</a:t>
            </a:r>
          </a:p>
          <a:p>
            <a:pPr lvl="1"/>
            <a:r>
              <a:rPr lang="en-US" sz="2000"/>
              <a:t>learning rate  = 0.001</a:t>
            </a:r>
          </a:p>
          <a:p>
            <a:r>
              <a:rPr lang="en-US" sz="2000"/>
              <a:t>Loss = ‘categorical_crossentropy’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AE9F681-2E0D-8C4A-0A35-527FC7038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42" y="849155"/>
            <a:ext cx="5201023" cy="474593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0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9E6CC-36B2-7335-DF33-B31B3B724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Base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5C1C9-51D2-3DF4-2000-CBFA3482F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577" y="199287"/>
            <a:ext cx="3226526" cy="11556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Test Accuracy: 51.94%</a:t>
            </a:r>
          </a:p>
        </p:txBody>
      </p:sp>
      <p:pic>
        <p:nvPicPr>
          <p:cNvPr id="9" name="Picture 8" descr="A chart with yellow and blue squares&#10;&#10;Description automatically generated">
            <a:extLst>
              <a:ext uri="{FF2B5EF4-FFF2-40B4-BE49-F238E27FC236}">
                <a16:creationId xmlns:a16="http://schemas.microsoft.com/office/drawing/2014/main" id="{B3C2BCF0-2030-B0E0-7ABA-0B9D10F88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22" y="2464817"/>
            <a:ext cx="3942496" cy="3016009"/>
          </a:xfrm>
          <a:prstGeom prst="rect">
            <a:avLst/>
          </a:prstGeom>
        </p:spPr>
      </p:pic>
      <p:pic>
        <p:nvPicPr>
          <p:cNvPr id="6" name="Picture 5" descr="A graph of a performance&#10;&#10;Description automatically generated with medium confidence">
            <a:extLst>
              <a:ext uri="{FF2B5EF4-FFF2-40B4-BE49-F238E27FC236}">
                <a16:creationId xmlns:a16="http://schemas.microsoft.com/office/drawing/2014/main" id="{3DEBC3A9-E6AE-136F-4AF1-0F2678634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23" y="2464322"/>
            <a:ext cx="3963425" cy="3016009"/>
          </a:xfrm>
          <a:prstGeom prst="rect">
            <a:avLst/>
          </a:prstGeom>
        </p:spPr>
      </p:pic>
      <p:pic>
        <p:nvPicPr>
          <p:cNvPr id="10" name="Picture 9" descr="A graph of loss and loss&#10;&#10;Description automatically generated">
            <a:extLst>
              <a:ext uri="{FF2B5EF4-FFF2-40B4-BE49-F238E27FC236}">
                <a16:creationId xmlns:a16="http://schemas.microsoft.com/office/drawing/2014/main" id="{C558398E-F2FA-8C9F-C430-449EF5B6D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2" y="2463827"/>
            <a:ext cx="3808405" cy="301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52F53-DF52-58ED-7229-46E93D90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A7138-B6D3-8C53-BF2F-9ACBC8A52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2" y="2166515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Significant difference in category amounts</a:t>
            </a:r>
          </a:p>
          <a:p>
            <a:r>
              <a:rPr lang="en-US" sz="2000"/>
              <a:t>Calculate difference in amounts</a:t>
            </a:r>
          </a:p>
          <a:p>
            <a:r>
              <a:rPr lang="en-US" sz="2000"/>
              <a:t>Create an ImageDataGenerator</a:t>
            </a:r>
          </a:p>
          <a:p>
            <a:r>
              <a:rPr lang="en-US" sz="2000"/>
              <a:t>Define function to augment the data for each category</a:t>
            </a:r>
          </a:p>
          <a:p>
            <a:r>
              <a:rPr lang="en-US" sz="2000"/>
              <a:t>Now the train data has equal amounts</a:t>
            </a:r>
          </a:p>
          <a:p>
            <a:r>
              <a:rPr lang="en-US" sz="2000"/>
              <a:t>Concatenate new augmented images with original images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8F0FBB9-F5BC-95DC-227D-E84F1FA62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213" y="2166515"/>
            <a:ext cx="4163006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95D76-93C2-54E2-6F17-C55EE7FF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60" y="66708"/>
            <a:ext cx="4959603" cy="761514"/>
          </a:xfrm>
        </p:spPr>
        <p:txBody>
          <a:bodyPr anchor="b">
            <a:normAutofit/>
          </a:bodyPr>
          <a:lstStyle/>
          <a:p>
            <a:r>
              <a:rPr lang="en-US" sz="4000"/>
              <a:t>Improved Model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E7B0-A6C0-69C6-9954-D90E149AA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894929"/>
            <a:ext cx="4258562" cy="4610941"/>
          </a:xfrm>
        </p:spPr>
        <p:txBody>
          <a:bodyPr anchor="t">
            <a:noAutofit/>
          </a:bodyPr>
          <a:lstStyle/>
          <a:p>
            <a:r>
              <a:rPr lang="en-US" sz="2000"/>
              <a:t>Convolutional Layers: 4</a:t>
            </a:r>
          </a:p>
          <a:p>
            <a:pPr lvl="1"/>
            <a:r>
              <a:rPr lang="en-US" sz="2000"/>
              <a:t>Filters: 16, </a:t>
            </a:r>
            <a:r>
              <a:rPr lang="en-US" sz="2000" dirty="0"/>
              <a:t>32</a:t>
            </a:r>
            <a:r>
              <a:rPr lang="en-US" sz="2000"/>
              <a:t>, 64, 128</a:t>
            </a:r>
          </a:p>
          <a:p>
            <a:pPr lvl="1"/>
            <a:r>
              <a:rPr lang="en-US" sz="2000"/>
              <a:t>‘</a:t>
            </a:r>
            <a:r>
              <a:rPr lang="en-US" sz="2000" err="1"/>
              <a:t>leaky_relu</a:t>
            </a:r>
            <a:r>
              <a:rPr lang="en-US" sz="2000"/>
              <a:t>’ activation function</a:t>
            </a:r>
          </a:p>
          <a:p>
            <a:pPr lvl="1"/>
            <a:r>
              <a:rPr lang="en-US" sz="2000"/>
              <a:t>MaxPooling2D added</a:t>
            </a:r>
          </a:p>
          <a:p>
            <a:pPr lvl="1"/>
            <a:r>
              <a:rPr lang="en-US" sz="2000"/>
              <a:t>Dropout of 0.25 for each layer</a:t>
            </a:r>
          </a:p>
          <a:p>
            <a:r>
              <a:rPr lang="en-US" sz="2000"/>
              <a:t>Flatten Layer</a:t>
            </a:r>
          </a:p>
          <a:p>
            <a:r>
              <a:rPr lang="en-US" sz="2000"/>
              <a:t>Dense Layer</a:t>
            </a:r>
          </a:p>
          <a:p>
            <a:pPr lvl="1"/>
            <a:r>
              <a:rPr lang="en-US" sz="2000"/>
              <a:t>Filter: 128</a:t>
            </a:r>
          </a:p>
          <a:p>
            <a:pPr lvl="1"/>
            <a:r>
              <a:rPr lang="en-US" sz="2000"/>
              <a:t>‘</a:t>
            </a:r>
            <a:r>
              <a:rPr lang="en-US" sz="2000" err="1"/>
              <a:t>leaky_relu</a:t>
            </a:r>
            <a:r>
              <a:rPr lang="en-US" sz="2000"/>
              <a:t>’ activation function</a:t>
            </a:r>
          </a:p>
          <a:p>
            <a:pPr lvl="1"/>
            <a:r>
              <a:rPr lang="en-US" sz="2000"/>
              <a:t>Dropout 0.25</a:t>
            </a:r>
          </a:p>
          <a:p>
            <a:pPr lvl="1"/>
            <a:r>
              <a:rPr lang="en-US" sz="2000"/>
              <a:t>7 Output classes</a:t>
            </a:r>
          </a:p>
          <a:p>
            <a:pPr lvl="1"/>
            <a:r>
              <a:rPr lang="en-US" sz="2000"/>
              <a:t>‘</a:t>
            </a:r>
            <a:r>
              <a:rPr lang="en-US" sz="2000" err="1"/>
              <a:t>softmax</a:t>
            </a:r>
            <a:r>
              <a:rPr lang="en-US" sz="2000"/>
              <a:t>’ activation function</a:t>
            </a:r>
          </a:p>
          <a:p>
            <a:r>
              <a:rPr lang="en-US" sz="2000"/>
              <a:t>Optimizer</a:t>
            </a:r>
          </a:p>
          <a:p>
            <a:pPr lvl="1"/>
            <a:r>
              <a:rPr lang="en-US" sz="2000"/>
              <a:t>learning rate  = 0.001</a:t>
            </a:r>
          </a:p>
          <a:p>
            <a:r>
              <a:rPr lang="en-US" sz="2000"/>
              <a:t>Loss = ‘</a:t>
            </a:r>
            <a:r>
              <a:rPr lang="en-US" sz="2000" err="1"/>
              <a:t>categorical_crossentropy</a:t>
            </a:r>
            <a:r>
              <a:rPr lang="en-US" sz="2000"/>
              <a:t>’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BAF4F2D-C23B-F354-4F74-582F9F18A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858" y="489118"/>
            <a:ext cx="5357128" cy="588695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6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Office Theme</vt:lpstr>
      <vt:lpstr>Emotion Recognition</vt:lpstr>
      <vt:lpstr>Problem Statement</vt:lpstr>
      <vt:lpstr>Our Dataset</vt:lpstr>
      <vt:lpstr>Data Preprocessing</vt:lpstr>
      <vt:lpstr>Training Parameters</vt:lpstr>
      <vt:lpstr>Baseline Model</vt:lpstr>
      <vt:lpstr>Base Model Results</vt:lpstr>
      <vt:lpstr>Data Augmentation</vt:lpstr>
      <vt:lpstr>Improved Model v1</vt:lpstr>
      <vt:lpstr>Data Augmentation Results</vt:lpstr>
      <vt:lpstr>Downsampling</vt:lpstr>
      <vt:lpstr>Improved Model v2</vt:lpstr>
      <vt:lpstr>Removed Data Results</vt:lpstr>
      <vt:lpstr>Dataset Issues</vt:lpstr>
      <vt:lpstr>Examples</vt:lpstr>
      <vt:lpstr>Future Improvements</vt:lpstr>
    </vt:vector>
  </TitlesOfParts>
  <Company>Milwaukee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Recognition</dc:title>
  <dc:creator>Jones, Gavin</dc:creator>
  <cp:lastModifiedBy>Mott, Cody</cp:lastModifiedBy>
  <cp:revision>1</cp:revision>
  <dcterms:created xsi:type="dcterms:W3CDTF">2023-12-03T21:20:17Z</dcterms:created>
  <dcterms:modified xsi:type="dcterms:W3CDTF">2023-12-09T01:40:06Z</dcterms:modified>
</cp:coreProperties>
</file>