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6"/>
  </p:notesMasterIdLst>
  <p:sldIdLst>
    <p:sldId id="256" r:id="rId2"/>
    <p:sldId id="259" r:id="rId3"/>
    <p:sldId id="260" r:id="rId4"/>
    <p:sldId id="262" r:id="rId5"/>
    <p:sldId id="263" r:id="rId6"/>
    <p:sldId id="257" r:id="rId7"/>
    <p:sldId id="258" r:id="rId8"/>
    <p:sldId id="264" r:id="rId9"/>
    <p:sldId id="265" r:id="rId10"/>
    <p:sldId id="266" r:id="rId11"/>
    <p:sldId id="267" r:id="rId12"/>
    <p:sldId id="268" r:id="rId13"/>
    <p:sldId id="269" r:id="rId14"/>
    <p:sldId id="270" r:id="rId15"/>
    <p:sldId id="271" r:id="rId16"/>
    <p:sldId id="272" r:id="rId17"/>
    <p:sldId id="273" r:id="rId18"/>
    <p:sldId id="275" r:id="rId19"/>
    <p:sldId id="276" r:id="rId20"/>
    <p:sldId id="277" r:id="rId21"/>
    <p:sldId id="278" r:id="rId22"/>
    <p:sldId id="279" r:id="rId23"/>
    <p:sldId id="280" r:id="rId24"/>
    <p:sldId id="281" r:id="rId25"/>
    <p:sldId id="282" r:id="rId26"/>
    <p:sldId id="284" r:id="rId27"/>
    <p:sldId id="283" r:id="rId28"/>
    <p:sldId id="285" r:id="rId29"/>
    <p:sldId id="286" r:id="rId30"/>
    <p:sldId id="287" r:id="rId31"/>
    <p:sldId id="288" r:id="rId32"/>
    <p:sldId id="289" r:id="rId33"/>
    <p:sldId id="290" r:id="rId34"/>
    <p:sldId id="291" r:id="rId35"/>
    <p:sldId id="292" r:id="rId36"/>
    <p:sldId id="293" r:id="rId37"/>
    <p:sldId id="295" r:id="rId38"/>
    <p:sldId id="294" r:id="rId39"/>
    <p:sldId id="296" r:id="rId40"/>
    <p:sldId id="297" r:id="rId41"/>
    <p:sldId id="298" r:id="rId42"/>
    <p:sldId id="299" r:id="rId43"/>
    <p:sldId id="300" r:id="rId44"/>
    <p:sldId id="301"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E35506ED-825F-4BB8-A566-1253592D2A96}">
          <p14:sldIdLst>
            <p14:sldId id="256"/>
            <p14:sldId id="259"/>
            <p14:sldId id="260"/>
            <p14:sldId id="262"/>
            <p14:sldId id="263"/>
            <p14:sldId id="257"/>
            <p14:sldId id="258"/>
            <p14:sldId id="264"/>
            <p14:sldId id="265"/>
            <p14:sldId id="266"/>
            <p14:sldId id="267"/>
            <p14:sldId id="268"/>
            <p14:sldId id="269"/>
            <p14:sldId id="270"/>
            <p14:sldId id="271"/>
            <p14:sldId id="272"/>
            <p14:sldId id="273"/>
            <p14:sldId id="275"/>
            <p14:sldId id="276"/>
            <p14:sldId id="277"/>
            <p14:sldId id="278"/>
            <p14:sldId id="279"/>
            <p14:sldId id="280"/>
            <p14:sldId id="281"/>
            <p14:sldId id="282"/>
            <p14:sldId id="284"/>
            <p14:sldId id="283"/>
            <p14:sldId id="285"/>
            <p14:sldId id="286"/>
            <p14:sldId id="287"/>
            <p14:sldId id="288"/>
            <p14:sldId id="289"/>
            <p14:sldId id="290"/>
            <p14:sldId id="291"/>
            <p14:sldId id="292"/>
            <p14:sldId id="293"/>
            <p14:sldId id="295"/>
            <p14:sldId id="294"/>
            <p14:sldId id="296"/>
            <p14:sldId id="297"/>
            <p14:sldId id="298"/>
            <p14:sldId id="299"/>
            <p14:sldId id="300"/>
            <p14:sldId id="30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817" autoAdjust="0"/>
    <p:restoredTop sz="69988" autoAdjust="0"/>
  </p:normalViewPr>
  <p:slideViewPr>
    <p:cSldViewPr snapToGrid="0">
      <p:cViewPr varScale="1">
        <p:scale>
          <a:sx n="60" d="100"/>
          <a:sy n="60" d="100"/>
        </p:scale>
        <p:origin x="109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84381D-9546-4101-A82B-779CFF2F98DC}" type="datetimeFigureOut">
              <a:rPr lang="en-GB" smtClean="0"/>
              <a:t>09/03/2018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11B234-97DF-4E03-BDCF-7B9C018318DA}" type="slidenum">
              <a:rPr lang="en-GB" smtClean="0"/>
              <a:t>‹#›</a:t>
            </a:fld>
            <a:endParaRPr lang="en-GB"/>
          </a:p>
        </p:txBody>
      </p:sp>
    </p:spTree>
    <p:extLst>
      <p:ext uri="{BB962C8B-B14F-4D97-AF65-F5344CB8AC3E}">
        <p14:creationId xmlns:p14="http://schemas.microsoft.com/office/powerpoint/2010/main" val="269084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We’ve had this book for almost a decade, but I had a skim through and I think it’s still one of the best books there is for getting good at OO (and thinking about code in general). So, I’ve completely ripped it off and am going to force-feed it to you.</a:t>
            </a:r>
          </a:p>
        </p:txBody>
      </p:sp>
      <p:sp>
        <p:nvSpPr>
          <p:cNvPr id="4" name="Slide Number Placeholder 3"/>
          <p:cNvSpPr>
            <a:spLocks noGrp="1"/>
          </p:cNvSpPr>
          <p:nvPr>
            <p:ph type="sldNum" sz="quarter" idx="10"/>
          </p:nvPr>
        </p:nvSpPr>
        <p:spPr/>
        <p:txBody>
          <a:bodyPr/>
          <a:lstStyle/>
          <a:p>
            <a:fld id="{E211B234-97DF-4E03-BDCF-7B9C018318DA}" type="slidenum">
              <a:rPr lang="en-GB" smtClean="0"/>
              <a:t>1</a:t>
            </a:fld>
            <a:endParaRPr lang="en-GB"/>
          </a:p>
        </p:txBody>
      </p:sp>
    </p:spTree>
    <p:extLst>
      <p:ext uri="{BB962C8B-B14F-4D97-AF65-F5344CB8AC3E}">
        <p14:creationId xmlns:p14="http://schemas.microsoft.com/office/powerpoint/2010/main" val="3545770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Git push :</a:t>
            </a:r>
            <a:r>
              <a:rPr lang="en-GB" dirty="0" err="1"/>
              <a:t>smugface</a:t>
            </a:r>
            <a:r>
              <a:rPr lang="en-GB" dirty="0"/>
              <a:t>:</a:t>
            </a:r>
            <a:br>
              <a:rPr lang="en-GB" dirty="0"/>
            </a:br>
            <a:br>
              <a:rPr lang="en-GB" dirty="0"/>
            </a:br>
            <a:r>
              <a:rPr lang="en-GB" dirty="0"/>
              <a:t>Joe awaits his raise and promotion as the execs blow the minds of everyone at the product update meeting. But…</a:t>
            </a:r>
          </a:p>
        </p:txBody>
      </p:sp>
      <p:sp>
        <p:nvSpPr>
          <p:cNvPr id="4" name="Slide Number Placeholder 3"/>
          <p:cNvSpPr>
            <a:spLocks noGrp="1"/>
          </p:cNvSpPr>
          <p:nvPr>
            <p:ph type="sldNum" sz="quarter" idx="10"/>
          </p:nvPr>
        </p:nvSpPr>
        <p:spPr/>
        <p:txBody>
          <a:bodyPr/>
          <a:lstStyle/>
          <a:p>
            <a:fld id="{E211B234-97DF-4E03-BDCF-7B9C018318DA}" type="slidenum">
              <a:rPr lang="en-GB" smtClean="0"/>
              <a:t>10</a:t>
            </a:fld>
            <a:endParaRPr lang="en-GB"/>
          </a:p>
        </p:txBody>
      </p:sp>
    </p:spTree>
    <p:extLst>
      <p:ext uri="{BB962C8B-B14F-4D97-AF65-F5344CB8AC3E}">
        <p14:creationId xmlns:p14="http://schemas.microsoft.com/office/powerpoint/2010/main" val="3948072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Oh </a:t>
            </a:r>
            <a:r>
              <a:rPr lang="en-GB" dirty="0" err="1"/>
              <a:t>noooo</a:t>
            </a:r>
            <a:r>
              <a:rPr lang="en-GB" dirty="0"/>
              <a:t>!</a:t>
            </a:r>
          </a:p>
          <a:p>
            <a:r>
              <a:rPr lang="en-GB" dirty="0"/>
              <a:t>Joe hadn’t actually </a:t>
            </a:r>
            <a:r>
              <a:rPr lang="en-GB" i="1" dirty="0"/>
              <a:t>used </a:t>
            </a:r>
            <a:r>
              <a:rPr lang="en-GB" i="0" dirty="0"/>
              <a:t>the game and totally forgot about the other type of ducks in the game, rubber ducks!</a:t>
            </a:r>
            <a:endParaRPr lang="en-GB" i="1" dirty="0"/>
          </a:p>
        </p:txBody>
      </p:sp>
      <p:sp>
        <p:nvSpPr>
          <p:cNvPr id="4" name="Slide Number Placeholder 3"/>
          <p:cNvSpPr>
            <a:spLocks noGrp="1"/>
          </p:cNvSpPr>
          <p:nvPr>
            <p:ph type="sldNum" sz="quarter" idx="10"/>
          </p:nvPr>
        </p:nvSpPr>
        <p:spPr/>
        <p:txBody>
          <a:bodyPr/>
          <a:lstStyle/>
          <a:p>
            <a:fld id="{E211B234-97DF-4E03-BDCF-7B9C018318DA}" type="slidenum">
              <a:rPr lang="en-GB" smtClean="0"/>
              <a:t>11</a:t>
            </a:fld>
            <a:endParaRPr lang="en-GB"/>
          </a:p>
        </p:txBody>
      </p:sp>
    </p:spTree>
    <p:extLst>
      <p:ext uri="{BB962C8B-B14F-4D97-AF65-F5344CB8AC3E}">
        <p14:creationId xmlns:p14="http://schemas.microsoft.com/office/powerpoint/2010/main" val="3740756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Here’s our duck class, inheriting from Duck.</a:t>
            </a:r>
          </a:p>
          <a:p>
            <a:endParaRPr lang="en-GB" dirty="0"/>
          </a:p>
          <a:p>
            <a:r>
              <a:rPr lang="en-GB" dirty="0"/>
              <a:t>He hadn’t realised not ALL ducks should fly.</a:t>
            </a:r>
          </a:p>
          <a:p>
            <a:endParaRPr lang="en-GB" dirty="0"/>
          </a:p>
          <a:p>
            <a:r>
              <a:rPr lang="en-GB" dirty="0"/>
              <a:t>Interestingly this class also overrides the default quack behaviour because rubber ducks squeak, not quack.</a:t>
            </a:r>
          </a:p>
        </p:txBody>
      </p:sp>
      <p:sp>
        <p:nvSpPr>
          <p:cNvPr id="4" name="Slide Number Placeholder 3"/>
          <p:cNvSpPr>
            <a:spLocks noGrp="1"/>
          </p:cNvSpPr>
          <p:nvPr>
            <p:ph type="sldNum" sz="quarter" idx="10"/>
          </p:nvPr>
        </p:nvSpPr>
        <p:spPr/>
        <p:txBody>
          <a:bodyPr/>
          <a:lstStyle/>
          <a:p>
            <a:fld id="{E211B234-97DF-4E03-BDCF-7B9C018318DA}" type="slidenum">
              <a:rPr lang="en-GB" smtClean="0"/>
              <a:t>12</a:t>
            </a:fld>
            <a:endParaRPr lang="en-GB"/>
          </a:p>
        </p:txBody>
      </p:sp>
    </p:spTree>
    <p:extLst>
      <p:ext uri="{BB962C8B-B14F-4D97-AF65-F5344CB8AC3E}">
        <p14:creationId xmlns:p14="http://schemas.microsoft.com/office/powerpoint/2010/main" val="2714545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Adding behaviour to a superclass led to adding behaviour that was not appropriate to some subclasses. :</a:t>
            </a:r>
            <a:r>
              <a:rPr lang="en-GB" dirty="0" err="1"/>
              <a:t>sadface</a:t>
            </a:r>
            <a:r>
              <a:rPr lang="en-GB" dirty="0"/>
              <a:t>:</a:t>
            </a:r>
          </a:p>
          <a:p>
            <a:endParaRPr lang="en-GB" dirty="0"/>
          </a:p>
          <a:p>
            <a:r>
              <a:rPr lang="en-GB" dirty="0"/>
              <a:t>So, Joe thinks about it…</a:t>
            </a:r>
          </a:p>
        </p:txBody>
      </p:sp>
      <p:sp>
        <p:nvSpPr>
          <p:cNvPr id="4" name="Slide Number Placeholder 3"/>
          <p:cNvSpPr>
            <a:spLocks noGrp="1"/>
          </p:cNvSpPr>
          <p:nvPr>
            <p:ph type="sldNum" sz="quarter" idx="10"/>
          </p:nvPr>
        </p:nvSpPr>
        <p:spPr/>
        <p:txBody>
          <a:bodyPr/>
          <a:lstStyle/>
          <a:p>
            <a:fld id="{E211B234-97DF-4E03-BDCF-7B9C018318DA}" type="slidenum">
              <a:rPr lang="en-GB" smtClean="0"/>
              <a:t>13</a:t>
            </a:fld>
            <a:endParaRPr lang="en-GB"/>
          </a:p>
        </p:txBody>
      </p:sp>
    </p:spTree>
    <p:extLst>
      <p:ext uri="{BB962C8B-B14F-4D97-AF65-F5344CB8AC3E}">
        <p14:creationId xmlns:p14="http://schemas.microsoft.com/office/powerpoint/2010/main" val="1130594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 COULD just override the fly method on the rubber duck like they did with the quack method.</a:t>
            </a:r>
          </a:p>
          <a:p>
            <a:endParaRPr lang="en-GB" dirty="0"/>
          </a:p>
          <a:p>
            <a:r>
              <a:rPr lang="en-GB" dirty="0"/>
              <a:t>But what if we were to add something like a wooden decoy duck at some point?</a:t>
            </a:r>
          </a:p>
        </p:txBody>
      </p:sp>
      <p:sp>
        <p:nvSpPr>
          <p:cNvPr id="4" name="Slide Number Placeholder 3"/>
          <p:cNvSpPr>
            <a:spLocks noGrp="1"/>
          </p:cNvSpPr>
          <p:nvPr>
            <p:ph type="sldNum" sz="quarter" idx="10"/>
          </p:nvPr>
        </p:nvSpPr>
        <p:spPr/>
        <p:txBody>
          <a:bodyPr/>
          <a:lstStyle/>
          <a:p>
            <a:fld id="{E211B234-97DF-4E03-BDCF-7B9C018318DA}" type="slidenum">
              <a:rPr lang="en-GB" smtClean="0"/>
              <a:t>14</a:t>
            </a:fld>
            <a:endParaRPr lang="en-GB"/>
          </a:p>
        </p:txBody>
      </p:sp>
    </p:spTree>
    <p:extLst>
      <p:ext uri="{BB962C8B-B14F-4D97-AF65-F5344CB8AC3E}">
        <p14:creationId xmlns:p14="http://schemas.microsoft.com/office/powerpoint/2010/main" val="1533476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We’re adding code to take functionality away, and we have to remember to explicitly do so every time we add a new type of duck.</a:t>
            </a:r>
          </a:p>
          <a:p>
            <a:endParaRPr lang="en-GB" dirty="0"/>
          </a:p>
          <a:p>
            <a:r>
              <a:rPr lang="en-GB" dirty="0"/>
              <a:t>This is getting a bit smelly :/</a:t>
            </a:r>
          </a:p>
        </p:txBody>
      </p:sp>
      <p:sp>
        <p:nvSpPr>
          <p:cNvPr id="4" name="Slide Number Placeholder 3"/>
          <p:cNvSpPr>
            <a:spLocks noGrp="1"/>
          </p:cNvSpPr>
          <p:nvPr>
            <p:ph type="sldNum" sz="quarter" idx="10"/>
          </p:nvPr>
        </p:nvSpPr>
        <p:spPr/>
        <p:txBody>
          <a:bodyPr/>
          <a:lstStyle/>
          <a:p>
            <a:fld id="{E211B234-97DF-4E03-BDCF-7B9C018318DA}" type="slidenum">
              <a:rPr lang="en-GB" smtClean="0"/>
              <a:t>15</a:t>
            </a:fld>
            <a:endParaRPr lang="en-GB"/>
          </a:p>
        </p:txBody>
      </p:sp>
    </p:spTree>
    <p:extLst>
      <p:ext uri="{BB962C8B-B14F-4D97-AF65-F5344CB8AC3E}">
        <p14:creationId xmlns:p14="http://schemas.microsoft.com/office/powerpoint/2010/main" val="2366696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So, back to Joe. He’s just been notified that the plan is they’re going to be launching an update every 3 months. Inheritance is definitely not looking like the right way to go. So…</a:t>
            </a:r>
          </a:p>
        </p:txBody>
      </p:sp>
      <p:sp>
        <p:nvSpPr>
          <p:cNvPr id="4" name="Slide Number Placeholder 3"/>
          <p:cNvSpPr>
            <a:spLocks noGrp="1"/>
          </p:cNvSpPr>
          <p:nvPr>
            <p:ph type="sldNum" sz="quarter" idx="10"/>
          </p:nvPr>
        </p:nvSpPr>
        <p:spPr/>
        <p:txBody>
          <a:bodyPr/>
          <a:lstStyle/>
          <a:p>
            <a:fld id="{E211B234-97DF-4E03-BDCF-7B9C018318DA}" type="slidenum">
              <a:rPr lang="en-GB" smtClean="0"/>
              <a:t>16</a:t>
            </a:fld>
            <a:endParaRPr lang="en-GB"/>
          </a:p>
        </p:txBody>
      </p:sp>
    </p:spTree>
    <p:extLst>
      <p:ext uri="{BB962C8B-B14F-4D97-AF65-F5344CB8AC3E}">
        <p14:creationId xmlns:p14="http://schemas.microsoft.com/office/powerpoint/2010/main" val="27960507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 could take the fly method out of Duck and create an </a:t>
            </a:r>
            <a:r>
              <a:rPr lang="en-GB" dirty="0" err="1"/>
              <a:t>IFlyable</a:t>
            </a:r>
            <a:r>
              <a:rPr lang="en-GB" dirty="0"/>
              <a:t> interface which only the relevant duck types implement. Whilst he’s there, he could do the same with quack as not all ducks quack.</a:t>
            </a:r>
          </a:p>
          <a:p>
            <a:endParaRPr lang="en-GB" dirty="0"/>
          </a:p>
          <a:p>
            <a:r>
              <a:rPr lang="en-GB" dirty="0"/>
              <a:t>What do you think?</a:t>
            </a:r>
          </a:p>
        </p:txBody>
      </p:sp>
      <p:sp>
        <p:nvSpPr>
          <p:cNvPr id="4" name="Slide Number Placeholder 3"/>
          <p:cNvSpPr>
            <a:spLocks noGrp="1"/>
          </p:cNvSpPr>
          <p:nvPr>
            <p:ph type="sldNum" sz="quarter" idx="10"/>
          </p:nvPr>
        </p:nvSpPr>
        <p:spPr/>
        <p:txBody>
          <a:bodyPr/>
          <a:lstStyle/>
          <a:p>
            <a:fld id="{E211B234-97DF-4E03-BDCF-7B9C018318DA}" type="slidenum">
              <a:rPr lang="en-GB" smtClean="0"/>
              <a:t>17</a:t>
            </a:fld>
            <a:endParaRPr lang="en-GB"/>
          </a:p>
        </p:txBody>
      </p:sp>
    </p:spTree>
    <p:extLst>
      <p:ext uri="{BB962C8B-B14F-4D97-AF65-F5344CB8AC3E}">
        <p14:creationId xmlns:p14="http://schemas.microsoft.com/office/powerpoint/2010/main" val="27200024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b="0" dirty="0">
                <a:effectLst/>
              </a:rPr>
              <a:t>So no. Whilst this solves part of the problem, no flying rubber ducks. All we’ve done is swapped in a different maintenance problem because we’re not getting any code reuse and having to implement the logic over and over. Also, as we saw with the quack/squeak scenario, there might be different kinds of behaviours needed.</a:t>
            </a:r>
          </a:p>
        </p:txBody>
      </p:sp>
      <p:sp>
        <p:nvSpPr>
          <p:cNvPr id="4" name="Slide Number Placeholder 3"/>
          <p:cNvSpPr>
            <a:spLocks noGrp="1"/>
          </p:cNvSpPr>
          <p:nvPr>
            <p:ph type="sldNum" sz="quarter" idx="10"/>
          </p:nvPr>
        </p:nvSpPr>
        <p:spPr/>
        <p:txBody>
          <a:bodyPr/>
          <a:lstStyle/>
          <a:p>
            <a:fld id="{E211B234-97DF-4E03-BDCF-7B9C018318DA}" type="slidenum">
              <a:rPr lang="en-GB" smtClean="0"/>
              <a:t>18</a:t>
            </a:fld>
            <a:endParaRPr lang="en-GB"/>
          </a:p>
        </p:txBody>
      </p:sp>
    </p:spTree>
    <p:extLst>
      <p:ext uri="{BB962C8B-B14F-4D97-AF65-F5344CB8AC3E}">
        <p14:creationId xmlns:p14="http://schemas.microsoft.com/office/powerpoint/2010/main" val="19102842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 matter what you’re building, who for, what platform and no matter how well you’ve built it. Change is absolutely guaranteed with any project.</a:t>
            </a:r>
          </a:p>
        </p:txBody>
      </p:sp>
      <p:sp>
        <p:nvSpPr>
          <p:cNvPr id="4" name="Slide Number Placeholder 3"/>
          <p:cNvSpPr>
            <a:spLocks noGrp="1"/>
          </p:cNvSpPr>
          <p:nvPr>
            <p:ph type="sldNum" sz="quarter" idx="10"/>
          </p:nvPr>
        </p:nvSpPr>
        <p:spPr/>
        <p:txBody>
          <a:bodyPr/>
          <a:lstStyle/>
          <a:p>
            <a:fld id="{E211B234-97DF-4E03-BDCF-7B9C018318DA}" type="slidenum">
              <a:rPr lang="en-GB" smtClean="0"/>
              <a:t>21</a:t>
            </a:fld>
            <a:endParaRPr lang="en-GB"/>
          </a:p>
        </p:txBody>
      </p:sp>
    </p:spTree>
    <p:extLst>
      <p:ext uri="{BB962C8B-B14F-4D97-AF65-F5344CB8AC3E}">
        <p14:creationId xmlns:p14="http://schemas.microsoft.com/office/powerpoint/2010/main" val="2636431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what are design patterns?</a:t>
            </a:r>
          </a:p>
        </p:txBody>
      </p:sp>
      <p:sp>
        <p:nvSpPr>
          <p:cNvPr id="4" name="Slide Number Placeholder 3"/>
          <p:cNvSpPr>
            <a:spLocks noGrp="1"/>
          </p:cNvSpPr>
          <p:nvPr>
            <p:ph type="sldNum" sz="quarter" idx="10"/>
          </p:nvPr>
        </p:nvSpPr>
        <p:spPr/>
        <p:txBody>
          <a:bodyPr/>
          <a:lstStyle/>
          <a:p>
            <a:fld id="{E211B234-97DF-4E03-BDCF-7B9C018318DA}" type="slidenum">
              <a:rPr lang="en-GB" smtClean="0"/>
              <a:t>2</a:t>
            </a:fld>
            <a:endParaRPr lang="en-GB"/>
          </a:p>
        </p:txBody>
      </p:sp>
    </p:spTree>
    <p:extLst>
      <p:ext uri="{BB962C8B-B14F-4D97-AF65-F5344CB8AC3E}">
        <p14:creationId xmlns:p14="http://schemas.microsoft.com/office/powerpoint/2010/main" val="7886173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GB" sz="1200" b="0" i="0" kern="1200" dirty="0">
                <a:solidFill>
                  <a:schemeClr val="tx1"/>
                </a:solidFill>
                <a:effectLst/>
                <a:latin typeface="+mn-lt"/>
                <a:ea typeface="+mn-ea"/>
                <a:cs typeface="+mn-cs"/>
              </a:rPr>
              <a:t>In other words, if you’ve got some aspect of your code that is changing, say with every new requirement, then you know you’ve got a behaviour that needs to be pulled out and separated from all the stuff that doesn’t change.</a:t>
            </a:r>
          </a:p>
          <a:p>
            <a:pPr fontAlgn="base"/>
            <a:endParaRPr lang="en-GB" sz="1200" b="0" i="0" kern="1200" dirty="0">
              <a:solidFill>
                <a:schemeClr val="tx1"/>
              </a:solidFill>
              <a:effectLst/>
              <a:latin typeface="+mn-lt"/>
              <a:ea typeface="+mn-ea"/>
              <a:cs typeface="+mn-cs"/>
            </a:endParaRPr>
          </a:p>
          <a:p>
            <a:pPr fontAlgn="base"/>
            <a:r>
              <a:rPr lang="en-GB" sz="1200" b="1" i="1" kern="1200" dirty="0">
                <a:solidFill>
                  <a:schemeClr val="tx1"/>
                </a:solidFill>
                <a:effectLst/>
                <a:latin typeface="+mn-lt"/>
                <a:ea typeface="+mn-ea"/>
                <a:cs typeface="+mn-cs"/>
              </a:rPr>
              <a:t>Can I alter or extend this, without affecting the rest of the code?</a:t>
            </a:r>
            <a:endParaRPr lang="en-GB" sz="1200" b="0" i="0" kern="1200" dirty="0">
              <a:solidFill>
                <a:schemeClr val="tx1"/>
              </a:solidFill>
              <a:effectLst/>
              <a:latin typeface="+mn-lt"/>
              <a:ea typeface="+mn-ea"/>
              <a:cs typeface="+mn-cs"/>
            </a:endParaRPr>
          </a:p>
          <a:p>
            <a:pPr fontAlgn="base"/>
            <a:endParaRPr lang="en-GB" sz="1200" b="0" i="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E211B234-97DF-4E03-BDCF-7B9C018318DA}" type="slidenum">
              <a:rPr lang="en-GB" smtClean="0"/>
              <a:t>23</a:t>
            </a:fld>
            <a:endParaRPr lang="en-GB"/>
          </a:p>
        </p:txBody>
      </p:sp>
    </p:spTree>
    <p:extLst>
      <p:ext uri="{BB962C8B-B14F-4D97-AF65-F5344CB8AC3E}">
        <p14:creationId xmlns:p14="http://schemas.microsoft.com/office/powerpoint/2010/main" val="31418163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is the basis for almost every design pattern.</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All patterns provide a way to let some part of a system </a:t>
            </a:r>
            <a:r>
              <a:rPr lang="en-GB" b="1" i="1" dirty="0"/>
              <a:t>vary independently of all other parts</a:t>
            </a:r>
          </a:p>
          <a:p>
            <a:endParaRPr lang="en-GB" dirty="0"/>
          </a:p>
          <a:p>
            <a:r>
              <a:rPr lang="en-GB" dirty="0"/>
              <a:t>So, let’s do this!</a:t>
            </a:r>
          </a:p>
        </p:txBody>
      </p:sp>
      <p:sp>
        <p:nvSpPr>
          <p:cNvPr id="4" name="Slide Number Placeholder 3"/>
          <p:cNvSpPr>
            <a:spLocks noGrp="1"/>
          </p:cNvSpPr>
          <p:nvPr>
            <p:ph type="sldNum" sz="quarter" idx="10"/>
          </p:nvPr>
        </p:nvSpPr>
        <p:spPr/>
        <p:txBody>
          <a:bodyPr/>
          <a:lstStyle/>
          <a:p>
            <a:fld id="{E211B234-97DF-4E03-BDCF-7B9C018318DA}" type="slidenum">
              <a:rPr lang="en-GB" smtClean="0"/>
              <a:t>24</a:t>
            </a:fld>
            <a:endParaRPr lang="en-GB"/>
          </a:p>
        </p:txBody>
      </p:sp>
    </p:spTree>
    <p:extLst>
      <p:ext uri="{BB962C8B-B14F-4D97-AF65-F5344CB8AC3E}">
        <p14:creationId xmlns:p14="http://schemas.microsoft.com/office/powerpoint/2010/main" val="1891322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GB" sz="1200" b="0" i="0" kern="1200" dirty="0">
                <a:solidFill>
                  <a:schemeClr val="tx1"/>
                </a:solidFill>
                <a:effectLst/>
                <a:latin typeface="+mn-lt"/>
                <a:ea typeface="+mn-ea"/>
                <a:cs typeface="+mn-cs"/>
              </a:rPr>
              <a:t>Where do we start? As far as we can tell, other than the problems with fly() and quack(), the Duck class is working well and there are no other parts of it that appear to vary or change frequently. So, other than a few slight changes, we’re going to pretty much leave the Duck class alone.</a:t>
            </a:r>
          </a:p>
          <a:p>
            <a:pPr fontAlgn="base"/>
            <a:endParaRPr lang="en-GB" sz="1200" b="0" i="0" kern="1200" dirty="0">
              <a:solidFill>
                <a:schemeClr val="tx1"/>
              </a:solidFill>
              <a:effectLst/>
              <a:latin typeface="+mn-lt"/>
              <a:ea typeface="+mn-ea"/>
              <a:cs typeface="+mn-cs"/>
            </a:endParaRPr>
          </a:p>
          <a:p>
            <a:pPr fontAlgn="base"/>
            <a:r>
              <a:rPr lang="en-GB" sz="1200" b="0" i="0" kern="1200" dirty="0">
                <a:solidFill>
                  <a:schemeClr val="tx1"/>
                </a:solidFill>
                <a:effectLst/>
                <a:latin typeface="+mn-lt"/>
                <a:ea typeface="+mn-ea"/>
                <a:cs typeface="+mn-cs"/>
              </a:rPr>
              <a:t>Now, to separate the “parts that change from those that stay the same,” we are going to create two </a:t>
            </a:r>
            <a:r>
              <a:rPr lang="en-GB" sz="1200" b="0" i="1" kern="1200" dirty="0">
                <a:solidFill>
                  <a:schemeClr val="tx1"/>
                </a:solidFill>
                <a:effectLst/>
                <a:latin typeface="+mn-lt"/>
                <a:ea typeface="+mn-ea"/>
                <a:cs typeface="+mn-cs"/>
              </a:rPr>
              <a:t>sets</a:t>
            </a:r>
            <a:r>
              <a:rPr lang="en-GB" sz="1200" b="0" i="0" kern="1200" dirty="0">
                <a:solidFill>
                  <a:schemeClr val="tx1"/>
                </a:solidFill>
                <a:effectLst/>
                <a:latin typeface="+mn-lt"/>
                <a:ea typeface="+mn-ea"/>
                <a:cs typeface="+mn-cs"/>
              </a:rPr>
              <a:t> of classes (totally apart from Duck), one for </a:t>
            </a:r>
            <a:r>
              <a:rPr lang="en-GB" sz="1200" b="0" i="1" kern="1200" dirty="0">
                <a:solidFill>
                  <a:schemeClr val="tx1"/>
                </a:solidFill>
                <a:effectLst/>
                <a:latin typeface="+mn-lt"/>
                <a:ea typeface="+mn-ea"/>
                <a:cs typeface="+mn-cs"/>
              </a:rPr>
              <a:t>fly</a:t>
            </a:r>
            <a:r>
              <a:rPr lang="en-GB" sz="1200" b="0" i="0" kern="1200" dirty="0">
                <a:solidFill>
                  <a:schemeClr val="tx1"/>
                </a:solidFill>
                <a:effectLst/>
                <a:latin typeface="+mn-lt"/>
                <a:ea typeface="+mn-ea"/>
                <a:cs typeface="+mn-cs"/>
              </a:rPr>
              <a:t> and one for </a:t>
            </a:r>
            <a:r>
              <a:rPr lang="en-GB" sz="1200" b="0" i="1" kern="1200" dirty="0">
                <a:solidFill>
                  <a:schemeClr val="tx1"/>
                </a:solidFill>
                <a:effectLst/>
                <a:latin typeface="+mn-lt"/>
                <a:ea typeface="+mn-ea"/>
                <a:cs typeface="+mn-cs"/>
              </a:rPr>
              <a:t>quack</a:t>
            </a:r>
            <a:r>
              <a:rPr lang="en-GB" sz="1200" b="0" i="0" kern="1200" dirty="0">
                <a:solidFill>
                  <a:schemeClr val="tx1"/>
                </a:solidFill>
                <a:effectLst/>
                <a:latin typeface="+mn-lt"/>
                <a:ea typeface="+mn-ea"/>
                <a:cs typeface="+mn-cs"/>
              </a:rPr>
              <a:t>. Each set of classes will hold all the implementations of the respective behaviour. </a:t>
            </a:r>
          </a:p>
          <a:p>
            <a:pPr fontAlgn="base"/>
            <a:endParaRPr lang="en-GB" sz="1200" b="0" i="0" kern="1200" dirty="0">
              <a:solidFill>
                <a:schemeClr val="tx1"/>
              </a:solidFill>
              <a:effectLst/>
              <a:latin typeface="+mn-lt"/>
              <a:ea typeface="+mn-ea"/>
              <a:cs typeface="+mn-cs"/>
            </a:endParaRPr>
          </a:p>
          <a:p>
            <a:pPr fontAlgn="base"/>
            <a:r>
              <a:rPr lang="en-GB" sz="1200" b="0" i="0" kern="1200" dirty="0">
                <a:solidFill>
                  <a:schemeClr val="tx1"/>
                </a:solidFill>
                <a:effectLst/>
                <a:latin typeface="+mn-lt"/>
                <a:ea typeface="+mn-ea"/>
                <a:cs typeface="+mn-cs"/>
              </a:rPr>
              <a:t>For instance, we might have </a:t>
            </a:r>
            <a:r>
              <a:rPr lang="en-GB" sz="1200" b="0" i="1" kern="1200" dirty="0">
                <a:solidFill>
                  <a:schemeClr val="tx1"/>
                </a:solidFill>
                <a:effectLst/>
                <a:latin typeface="+mn-lt"/>
                <a:ea typeface="+mn-ea"/>
                <a:cs typeface="+mn-cs"/>
              </a:rPr>
              <a:t>one</a:t>
            </a:r>
            <a:r>
              <a:rPr lang="en-GB" sz="1200" b="0" i="0" kern="1200" dirty="0">
                <a:solidFill>
                  <a:schemeClr val="tx1"/>
                </a:solidFill>
                <a:effectLst/>
                <a:latin typeface="+mn-lt"/>
                <a:ea typeface="+mn-ea"/>
                <a:cs typeface="+mn-cs"/>
              </a:rPr>
              <a:t> class that implements </a:t>
            </a:r>
            <a:r>
              <a:rPr lang="en-GB" sz="1200" b="0" i="1" kern="1200" dirty="0">
                <a:solidFill>
                  <a:schemeClr val="tx1"/>
                </a:solidFill>
                <a:effectLst/>
                <a:latin typeface="+mn-lt"/>
                <a:ea typeface="+mn-ea"/>
                <a:cs typeface="+mn-cs"/>
              </a:rPr>
              <a:t>quacking</a:t>
            </a:r>
            <a:r>
              <a:rPr lang="en-GB" sz="1200" b="0" i="0" kern="1200" dirty="0">
                <a:solidFill>
                  <a:schemeClr val="tx1"/>
                </a:solidFill>
                <a:effectLst/>
                <a:latin typeface="+mn-lt"/>
                <a:ea typeface="+mn-ea"/>
                <a:cs typeface="+mn-cs"/>
              </a:rPr>
              <a:t>, </a:t>
            </a:r>
            <a:r>
              <a:rPr lang="en-GB" sz="1200" b="0" i="1" kern="1200" dirty="0">
                <a:solidFill>
                  <a:schemeClr val="tx1"/>
                </a:solidFill>
                <a:effectLst/>
                <a:latin typeface="+mn-lt"/>
                <a:ea typeface="+mn-ea"/>
                <a:cs typeface="+mn-cs"/>
              </a:rPr>
              <a:t>another</a:t>
            </a:r>
            <a:r>
              <a:rPr lang="en-GB" sz="1200" b="0" i="0" kern="1200" dirty="0">
                <a:solidFill>
                  <a:schemeClr val="tx1"/>
                </a:solidFill>
                <a:effectLst/>
                <a:latin typeface="+mn-lt"/>
                <a:ea typeface="+mn-ea"/>
                <a:cs typeface="+mn-cs"/>
              </a:rPr>
              <a:t> that implements </a:t>
            </a:r>
            <a:r>
              <a:rPr lang="en-GB" sz="1200" b="0" i="1" kern="1200" dirty="0">
                <a:solidFill>
                  <a:schemeClr val="tx1"/>
                </a:solidFill>
                <a:effectLst/>
                <a:latin typeface="+mn-lt"/>
                <a:ea typeface="+mn-ea"/>
                <a:cs typeface="+mn-cs"/>
              </a:rPr>
              <a:t>squeaking</a:t>
            </a:r>
            <a:r>
              <a:rPr lang="en-GB" sz="1200" b="0" i="0" kern="1200" dirty="0">
                <a:solidFill>
                  <a:schemeClr val="tx1"/>
                </a:solidFill>
                <a:effectLst/>
                <a:latin typeface="+mn-lt"/>
                <a:ea typeface="+mn-ea"/>
                <a:cs typeface="+mn-cs"/>
              </a:rPr>
              <a:t>, and </a:t>
            </a:r>
            <a:r>
              <a:rPr lang="en-GB" sz="1200" b="0" i="1" kern="1200" dirty="0">
                <a:solidFill>
                  <a:schemeClr val="tx1"/>
                </a:solidFill>
                <a:effectLst/>
                <a:latin typeface="+mn-lt"/>
                <a:ea typeface="+mn-ea"/>
                <a:cs typeface="+mn-cs"/>
              </a:rPr>
              <a:t>another</a:t>
            </a:r>
            <a:r>
              <a:rPr lang="en-GB" sz="1200" b="0" i="0" kern="1200" dirty="0">
                <a:solidFill>
                  <a:schemeClr val="tx1"/>
                </a:solidFill>
                <a:effectLst/>
                <a:latin typeface="+mn-lt"/>
                <a:ea typeface="+mn-ea"/>
                <a:cs typeface="+mn-cs"/>
              </a:rPr>
              <a:t> that implements </a:t>
            </a:r>
            <a:r>
              <a:rPr lang="en-GB" sz="1200" b="0" i="1" kern="1200" dirty="0">
                <a:solidFill>
                  <a:schemeClr val="tx1"/>
                </a:solidFill>
                <a:effectLst/>
                <a:latin typeface="+mn-lt"/>
                <a:ea typeface="+mn-ea"/>
                <a:cs typeface="+mn-cs"/>
              </a:rPr>
              <a:t>silence</a:t>
            </a:r>
            <a:r>
              <a:rPr lang="en-GB" sz="1200" b="0" i="0" kern="1200" dirty="0">
                <a:solidFill>
                  <a:schemeClr val="tx1"/>
                </a:solidFill>
                <a:effectLst/>
                <a:latin typeface="+mn-lt"/>
                <a:ea typeface="+mn-ea"/>
                <a:cs typeface="+mn-cs"/>
              </a:rPr>
              <a:t>.</a:t>
            </a:r>
          </a:p>
          <a:p>
            <a:endParaRPr lang="en-GB" dirty="0"/>
          </a:p>
        </p:txBody>
      </p:sp>
      <p:sp>
        <p:nvSpPr>
          <p:cNvPr id="4" name="Slide Number Placeholder 3"/>
          <p:cNvSpPr>
            <a:spLocks noGrp="1"/>
          </p:cNvSpPr>
          <p:nvPr>
            <p:ph type="sldNum" sz="quarter" idx="10"/>
          </p:nvPr>
        </p:nvSpPr>
        <p:spPr/>
        <p:txBody>
          <a:bodyPr/>
          <a:lstStyle/>
          <a:p>
            <a:fld id="{E211B234-97DF-4E03-BDCF-7B9C018318DA}" type="slidenum">
              <a:rPr lang="en-GB" smtClean="0"/>
              <a:t>25</a:t>
            </a:fld>
            <a:endParaRPr lang="en-GB"/>
          </a:p>
        </p:txBody>
      </p:sp>
    </p:spTree>
    <p:extLst>
      <p:ext uri="{BB962C8B-B14F-4D97-AF65-F5344CB8AC3E}">
        <p14:creationId xmlns:p14="http://schemas.microsoft.com/office/powerpoint/2010/main" val="14732642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GB" sz="1200" b="1" i="0" kern="1200" dirty="0">
                <a:solidFill>
                  <a:schemeClr val="tx1"/>
                </a:solidFill>
                <a:effectLst/>
                <a:latin typeface="+mn-lt"/>
                <a:ea typeface="+mn-ea"/>
                <a:cs typeface="+mn-cs"/>
              </a:rPr>
              <a:t>So how are we going to design the set of classes that implement the fly and quack </a:t>
            </a:r>
            <a:r>
              <a:rPr lang="en-GB" sz="1200" b="1" i="0" kern="1200" dirty="0" err="1">
                <a:solidFill>
                  <a:schemeClr val="tx1"/>
                </a:solidFill>
                <a:effectLst/>
                <a:latin typeface="+mn-lt"/>
                <a:ea typeface="+mn-ea"/>
                <a:cs typeface="+mn-cs"/>
              </a:rPr>
              <a:t>behaviors</a:t>
            </a:r>
            <a:r>
              <a:rPr lang="en-GB" sz="1200" b="1" i="0" kern="1200" dirty="0">
                <a:solidFill>
                  <a:schemeClr val="tx1"/>
                </a:solidFill>
                <a:effectLst/>
                <a:latin typeface="+mn-lt"/>
                <a:ea typeface="+mn-ea"/>
                <a:cs typeface="+mn-cs"/>
              </a:rPr>
              <a:t>?</a:t>
            </a:r>
            <a:endParaRPr lang="en-GB" sz="1200" b="0" i="0" kern="1200" dirty="0">
              <a:solidFill>
                <a:schemeClr val="tx1"/>
              </a:solidFill>
              <a:effectLst/>
              <a:latin typeface="+mn-lt"/>
              <a:ea typeface="+mn-ea"/>
              <a:cs typeface="+mn-cs"/>
            </a:endParaRPr>
          </a:p>
          <a:p>
            <a:pPr fontAlgn="base"/>
            <a:r>
              <a:rPr lang="en-GB" sz="1200" b="0" i="0" kern="1200" dirty="0">
                <a:solidFill>
                  <a:schemeClr val="tx1"/>
                </a:solidFill>
                <a:effectLst/>
                <a:latin typeface="+mn-lt"/>
                <a:ea typeface="+mn-ea"/>
                <a:cs typeface="+mn-cs"/>
              </a:rPr>
              <a:t>We’d like to keep things flexible; after all, it was the inflexibility in the duck </a:t>
            </a:r>
            <a:r>
              <a:rPr lang="en-GB" sz="1200" b="0" i="0" kern="1200" dirty="0" err="1">
                <a:solidFill>
                  <a:schemeClr val="tx1"/>
                </a:solidFill>
                <a:effectLst/>
                <a:latin typeface="+mn-lt"/>
                <a:ea typeface="+mn-ea"/>
                <a:cs typeface="+mn-cs"/>
              </a:rPr>
              <a:t>behaviors</a:t>
            </a:r>
            <a:r>
              <a:rPr lang="en-GB" sz="1200" b="0" i="0" kern="1200" dirty="0">
                <a:solidFill>
                  <a:schemeClr val="tx1"/>
                </a:solidFill>
                <a:effectLst/>
                <a:latin typeface="+mn-lt"/>
                <a:ea typeface="+mn-ea"/>
                <a:cs typeface="+mn-cs"/>
              </a:rPr>
              <a:t> that got us into trouble in the first place. </a:t>
            </a:r>
          </a:p>
          <a:p>
            <a:pPr fontAlgn="base"/>
            <a:endParaRPr lang="en-GB" sz="1200" b="0" i="0" kern="1200" dirty="0">
              <a:solidFill>
                <a:schemeClr val="tx1"/>
              </a:solidFill>
              <a:effectLst/>
              <a:latin typeface="+mn-lt"/>
              <a:ea typeface="+mn-ea"/>
              <a:cs typeface="+mn-cs"/>
            </a:endParaRPr>
          </a:p>
          <a:p>
            <a:pPr fontAlgn="base"/>
            <a:r>
              <a:rPr lang="en-GB" sz="1200" b="0" i="0" kern="1200" dirty="0">
                <a:solidFill>
                  <a:schemeClr val="tx1"/>
                </a:solidFill>
                <a:effectLst/>
                <a:latin typeface="+mn-lt"/>
                <a:ea typeface="+mn-ea"/>
                <a:cs typeface="+mn-cs"/>
              </a:rPr>
              <a:t>And we know that we want to </a:t>
            </a:r>
            <a:r>
              <a:rPr lang="en-GB" sz="1200" b="0" i="1" kern="1200" dirty="0">
                <a:solidFill>
                  <a:schemeClr val="tx1"/>
                </a:solidFill>
                <a:effectLst/>
                <a:latin typeface="+mn-lt"/>
                <a:ea typeface="+mn-ea"/>
                <a:cs typeface="+mn-cs"/>
              </a:rPr>
              <a:t>assign</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behaviors</a:t>
            </a:r>
            <a:r>
              <a:rPr lang="en-GB" sz="1200" b="0" i="0" kern="1200" dirty="0">
                <a:solidFill>
                  <a:schemeClr val="tx1"/>
                </a:solidFill>
                <a:effectLst/>
                <a:latin typeface="+mn-lt"/>
                <a:ea typeface="+mn-ea"/>
                <a:cs typeface="+mn-cs"/>
              </a:rPr>
              <a:t> to the instances of Duck. For example, we might want to instantiate a new </a:t>
            </a:r>
            <a:r>
              <a:rPr lang="en-GB" sz="1200" b="0" i="0" kern="1200" dirty="0" err="1">
                <a:solidFill>
                  <a:schemeClr val="tx1"/>
                </a:solidFill>
                <a:effectLst/>
                <a:latin typeface="+mn-lt"/>
                <a:ea typeface="+mn-ea"/>
                <a:cs typeface="+mn-cs"/>
              </a:rPr>
              <a:t>MallardDuck</a:t>
            </a:r>
            <a:r>
              <a:rPr lang="en-GB" sz="1200" b="0" i="0" kern="1200" dirty="0">
                <a:solidFill>
                  <a:schemeClr val="tx1"/>
                </a:solidFill>
                <a:effectLst/>
                <a:latin typeface="+mn-lt"/>
                <a:ea typeface="+mn-ea"/>
                <a:cs typeface="+mn-cs"/>
              </a:rPr>
              <a:t> instance and initialize it with a specific </a:t>
            </a:r>
            <a:r>
              <a:rPr lang="en-GB" sz="1200" b="0" i="1" kern="1200" dirty="0">
                <a:solidFill>
                  <a:schemeClr val="tx1"/>
                </a:solidFill>
                <a:effectLst/>
                <a:latin typeface="+mn-lt"/>
                <a:ea typeface="+mn-ea"/>
                <a:cs typeface="+mn-cs"/>
              </a:rPr>
              <a:t>type</a:t>
            </a:r>
            <a:r>
              <a:rPr lang="en-GB" sz="1200" b="0" i="0" kern="1200" dirty="0">
                <a:solidFill>
                  <a:schemeClr val="tx1"/>
                </a:solidFill>
                <a:effectLst/>
                <a:latin typeface="+mn-lt"/>
                <a:ea typeface="+mn-ea"/>
                <a:cs typeface="+mn-cs"/>
              </a:rPr>
              <a:t> of flying </a:t>
            </a:r>
            <a:r>
              <a:rPr lang="en-GB" sz="1200" b="0" i="0" kern="1200" dirty="0" err="1">
                <a:solidFill>
                  <a:schemeClr val="tx1"/>
                </a:solidFill>
                <a:effectLst/>
                <a:latin typeface="+mn-lt"/>
                <a:ea typeface="+mn-ea"/>
                <a:cs typeface="+mn-cs"/>
              </a:rPr>
              <a:t>behavior</a:t>
            </a:r>
            <a:r>
              <a:rPr lang="en-GB" sz="1200" b="0" i="0" kern="1200" dirty="0">
                <a:solidFill>
                  <a:schemeClr val="tx1"/>
                </a:solidFill>
                <a:effectLst/>
                <a:latin typeface="+mn-lt"/>
                <a:ea typeface="+mn-ea"/>
                <a:cs typeface="+mn-cs"/>
              </a:rPr>
              <a:t>. </a:t>
            </a:r>
          </a:p>
          <a:p>
            <a:pPr fontAlgn="base"/>
            <a:endParaRPr lang="en-GB" sz="1200" b="0" i="0" kern="1200" dirty="0">
              <a:solidFill>
                <a:schemeClr val="tx1"/>
              </a:solidFill>
              <a:effectLst/>
              <a:latin typeface="+mn-lt"/>
              <a:ea typeface="+mn-ea"/>
              <a:cs typeface="+mn-cs"/>
            </a:endParaRPr>
          </a:p>
          <a:p>
            <a:pPr fontAlgn="base"/>
            <a:r>
              <a:rPr lang="en-GB" sz="1200" b="0" i="0" kern="1200" dirty="0">
                <a:solidFill>
                  <a:schemeClr val="tx1"/>
                </a:solidFill>
                <a:effectLst/>
                <a:latin typeface="+mn-lt"/>
                <a:ea typeface="+mn-ea"/>
                <a:cs typeface="+mn-cs"/>
              </a:rPr>
              <a:t>And while we’re there, why not make sure that we can change the </a:t>
            </a:r>
            <a:r>
              <a:rPr lang="en-GB" sz="1200" b="0" i="0" kern="1200" dirty="0" err="1">
                <a:solidFill>
                  <a:schemeClr val="tx1"/>
                </a:solidFill>
                <a:effectLst/>
                <a:latin typeface="+mn-lt"/>
                <a:ea typeface="+mn-ea"/>
                <a:cs typeface="+mn-cs"/>
              </a:rPr>
              <a:t>behavior</a:t>
            </a:r>
            <a:r>
              <a:rPr lang="en-GB" sz="1200" b="0" i="0" kern="1200" dirty="0">
                <a:solidFill>
                  <a:schemeClr val="tx1"/>
                </a:solidFill>
                <a:effectLst/>
                <a:latin typeface="+mn-lt"/>
                <a:ea typeface="+mn-ea"/>
                <a:cs typeface="+mn-cs"/>
              </a:rPr>
              <a:t> of a duck dynamically? In other words, we should include </a:t>
            </a:r>
            <a:r>
              <a:rPr lang="en-GB" sz="1200" b="0" i="0" kern="1200" dirty="0" err="1">
                <a:solidFill>
                  <a:schemeClr val="tx1"/>
                </a:solidFill>
                <a:effectLst/>
                <a:latin typeface="+mn-lt"/>
                <a:ea typeface="+mn-ea"/>
                <a:cs typeface="+mn-cs"/>
              </a:rPr>
              <a:t>behavior</a:t>
            </a:r>
            <a:r>
              <a:rPr lang="en-GB" sz="1200" b="0" i="0" kern="1200" dirty="0">
                <a:solidFill>
                  <a:schemeClr val="tx1"/>
                </a:solidFill>
                <a:effectLst/>
                <a:latin typeface="+mn-lt"/>
                <a:ea typeface="+mn-ea"/>
                <a:cs typeface="+mn-cs"/>
              </a:rPr>
              <a:t> setter methods in the Duck classes so that we can </a:t>
            </a:r>
            <a:r>
              <a:rPr lang="en-GB" sz="1200" b="0" i="1" kern="1200" dirty="0">
                <a:solidFill>
                  <a:schemeClr val="tx1"/>
                </a:solidFill>
                <a:effectLst/>
                <a:latin typeface="+mn-lt"/>
                <a:ea typeface="+mn-ea"/>
                <a:cs typeface="+mn-cs"/>
              </a:rPr>
              <a:t>change</a:t>
            </a:r>
            <a:r>
              <a:rPr lang="en-GB" sz="1200" b="0" i="0" kern="1200" dirty="0">
                <a:solidFill>
                  <a:schemeClr val="tx1"/>
                </a:solidFill>
                <a:effectLst/>
                <a:latin typeface="+mn-lt"/>
                <a:ea typeface="+mn-ea"/>
                <a:cs typeface="+mn-cs"/>
              </a:rPr>
              <a:t> the </a:t>
            </a:r>
            <a:r>
              <a:rPr lang="en-GB" sz="1200" b="0" i="0" kern="1200" dirty="0" err="1">
                <a:solidFill>
                  <a:schemeClr val="tx1"/>
                </a:solidFill>
                <a:effectLst/>
                <a:latin typeface="+mn-lt"/>
                <a:ea typeface="+mn-ea"/>
                <a:cs typeface="+mn-cs"/>
              </a:rPr>
              <a:t>MallardDuck’s</a:t>
            </a:r>
            <a:r>
              <a:rPr lang="en-GB" sz="1200" b="0" i="0" kern="1200" dirty="0">
                <a:solidFill>
                  <a:schemeClr val="tx1"/>
                </a:solidFill>
                <a:effectLst/>
                <a:latin typeface="+mn-lt"/>
                <a:ea typeface="+mn-ea"/>
                <a:cs typeface="+mn-cs"/>
              </a:rPr>
              <a:t> flying </a:t>
            </a:r>
            <a:r>
              <a:rPr lang="en-GB" sz="1200" b="0" i="0" kern="1200" dirty="0" err="1">
                <a:solidFill>
                  <a:schemeClr val="tx1"/>
                </a:solidFill>
                <a:effectLst/>
                <a:latin typeface="+mn-lt"/>
                <a:ea typeface="+mn-ea"/>
                <a:cs typeface="+mn-cs"/>
              </a:rPr>
              <a:t>behavior</a:t>
            </a:r>
            <a:r>
              <a:rPr lang="en-GB" sz="1200" b="0" i="0" kern="1200" dirty="0">
                <a:solidFill>
                  <a:schemeClr val="tx1"/>
                </a:solidFill>
                <a:effectLst/>
                <a:latin typeface="+mn-lt"/>
                <a:ea typeface="+mn-ea"/>
                <a:cs typeface="+mn-cs"/>
              </a:rPr>
              <a:t> </a:t>
            </a:r>
            <a:r>
              <a:rPr lang="en-GB" sz="1200" b="0" i="1" kern="1200" dirty="0">
                <a:solidFill>
                  <a:schemeClr val="tx1"/>
                </a:solidFill>
                <a:effectLst/>
                <a:latin typeface="+mn-lt"/>
                <a:ea typeface="+mn-ea"/>
                <a:cs typeface="+mn-cs"/>
              </a:rPr>
              <a:t>at runtime</a:t>
            </a:r>
            <a:r>
              <a:rPr lang="en-GB" sz="1200" b="0" i="0" kern="1200" dirty="0">
                <a:solidFill>
                  <a:schemeClr val="tx1"/>
                </a:solidFill>
                <a:effectLst/>
                <a:latin typeface="+mn-lt"/>
                <a:ea typeface="+mn-ea"/>
                <a:cs typeface="+mn-cs"/>
              </a:rPr>
              <a:t>.</a:t>
            </a:r>
          </a:p>
          <a:p>
            <a:pPr fontAlgn="base"/>
            <a:endParaRPr lang="en-GB" sz="1200" b="0" i="0" kern="1200" dirty="0">
              <a:solidFill>
                <a:schemeClr val="tx1"/>
              </a:solidFill>
              <a:effectLst/>
              <a:latin typeface="+mn-lt"/>
              <a:ea typeface="+mn-ea"/>
              <a:cs typeface="+mn-cs"/>
            </a:endParaRPr>
          </a:p>
          <a:p>
            <a:pPr fontAlgn="base"/>
            <a:r>
              <a:rPr lang="en-GB" sz="1200" b="0" i="0" kern="1200" dirty="0">
                <a:solidFill>
                  <a:schemeClr val="tx1"/>
                </a:solidFill>
                <a:effectLst/>
                <a:latin typeface="+mn-lt"/>
                <a:ea typeface="+mn-ea"/>
                <a:cs typeface="+mn-cs"/>
              </a:rPr>
              <a:t>Given these goals, let’s look at our second design principle:</a:t>
            </a:r>
          </a:p>
          <a:p>
            <a:endParaRPr lang="en-GB" dirty="0"/>
          </a:p>
          <a:p>
            <a:endParaRPr lang="en-GB" dirty="0"/>
          </a:p>
        </p:txBody>
      </p:sp>
      <p:sp>
        <p:nvSpPr>
          <p:cNvPr id="4" name="Slide Number Placeholder 3"/>
          <p:cNvSpPr>
            <a:spLocks noGrp="1"/>
          </p:cNvSpPr>
          <p:nvPr>
            <p:ph type="sldNum" sz="quarter" idx="10"/>
          </p:nvPr>
        </p:nvSpPr>
        <p:spPr/>
        <p:txBody>
          <a:bodyPr/>
          <a:lstStyle/>
          <a:p>
            <a:fld id="{E211B234-97DF-4E03-BDCF-7B9C018318DA}" type="slidenum">
              <a:rPr lang="en-GB" smtClean="0"/>
              <a:t>26</a:t>
            </a:fld>
            <a:endParaRPr lang="en-GB"/>
          </a:p>
        </p:txBody>
      </p:sp>
    </p:spTree>
    <p:extLst>
      <p:ext uri="{BB962C8B-B14F-4D97-AF65-F5344CB8AC3E}">
        <p14:creationId xmlns:p14="http://schemas.microsoft.com/office/powerpoint/2010/main" val="27724290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GB" sz="1200" b="0" i="0" kern="1200" dirty="0">
                <a:solidFill>
                  <a:schemeClr val="tx1"/>
                </a:solidFill>
                <a:effectLst/>
                <a:latin typeface="+mn-lt"/>
                <a:ea typeface="+mn-ea"/>
                <a:cs typeface="+mn-cs"/>
              </a:rPr>
              <a:t>We’ll use an interface to represent each </a:t>
            </a:r>
            <a:r>
              <a:rPr lang="en-GB" sz="1200" b="0" i="0" kern="1200" dirty="0" err="1">
                <a:solidFill>
                  <a:schemeClr val="tx1"/>
                </a:solidFill>
                <a:effectLst/>
                <a:latin typeface="+mn-lt"/>
                <a:ea typeface="+mn-ea"/>
                <a:cs typeface="+mn-cs"/>
              </a:rPr>
              <a:t>behavior</a:t>
            </a:r>
            <a:r>
              <a:rPr lang="en-GB" sz="1200" b="0" i="0" kern="1200" dirty="0">
                <a:solidFill>
                  <a:schemeClr val="tx1"/>
                </a:solidFill>
                <a:effectLst/>
                <a:latin typeface="+mn-lt"/>
                <a:ea typeface="+mn-ea"/>
                <a:cs typeface="+mn-cs"/>
              </a:rPr>
              <a:t>—for instance, </a:t>
            </a:r>
            <a:r>
              <a:rPr lang="en-GB" sz="1200" b="0" i="0" kern="1200" dirty="0" err="1">
                <a:solidFill>
                  <a:schemeClr val="tx1"/>
                </a:solidFill>
                <a:effectLst/>
                <a:latin typeface="+mn-lt"/>
                <a:ea typeface="+mn-ea"/>
                <a:cs typeface="+mn-cs"/>
              </a:rPr>
              <a:t>FlyBehavior</a:t>
            </a:r>
            <a:r>
              <a:rPr lang="en-GB" sz="1200" b="0" i="0" kern="1200" dirty="0">
                <a:solidFill>
                  <a:schemeClr val="tx1"/>
                </a:solidFill>
                <a:effectLst/>
                <a:latin typeface="+mn-lt"/>
                <a:ea typeface="+mn-ea"/>
                <a:cs typeface="+mn-cs"/>
              </a:rPr>
              <a:t> and </a:t>
            </a:r>
            <a:r>
              <a:rPr lang="en-GB" sz="1200" b="0" i="0" kern="1200" dirty="0" err="1">
                <a:solidFill>
                  <a:schemeClr val="tx1"/>
                </a:solidFill>
                <a:effectLst/>
                <a:latin typeface="+mn-lt"/>
                <a:ea typeface="+mn-ea"/>
                <a:cs typeface="+mn-cs"/>
              </a:rPr>
              <a:t>QuackBehavior</a:t>
            </a:r>
            <a:r>
              <a:rPr lang="en-GB" sz="1200" b="0" i="0" kern="1200" dirty="0">
                <a:solidFill>
                  <a:schemeClr val="tx1"/>
                </a:solidFill>
                <a:effectLst/>
                <a:latin typeface="+mn-lt"/>
                <a:ea typeface="+mn-ea"/>
                <a:cs typeface="+mn-cs"/>
              </a:rPr>
              <a:t>—and each implementation of a </a:t>
            </a:r>
            <a:r>
              <a:rPr lang="en-GB" sz="1200" b="0" i="1" kern="1200" dirty="0" err="1">
                <a:solidFill>
                  <a:schemeClr val="tx1"/>
                </a:solidFill>
                <a:effectLst/>
                <a:latin typeface="+mn-lt"/>
                <a:ea typeface="+mn-ea"/>
                <a:cs typeface="+mn-cs"/>
              </a:rPr>
              <a:t>behavior</a:t>
            </a:r>
            <a:r>
              <a:rPr lang="en-GB" sz="1200" b="0" i="0" kern="1200" dirty="0">
                <a:solidFill>
                  <a:schemeClr val="tx1"/>
                </a:solidFill>
                <a:effectLst/>
                <a:latin typeface="+mn-lt"/>
                <a:ea typeface="+mn-ea"/>
                <a:cs typeface="+mn-cs"/>
              </a:rPr>
              <a:t> will implement one of those interfaces.</a:t>
            </a:r>
          </a:p>
          <a:p>
            <a:pPr fontAlgn="base"/>
            <a:endParaRPr lang="en-GB" sz="1200" b="0" i="0" kern="1200" dirty="0">
              <a:solidFill>
                <a:schemeClr val="tx1"/>
              </a:solidFill>
              <a:effectLst/>
              <a:latin typeface="+mn-lt"/>
              <a:ea typeface="+mn-ea"/>
              <a:cs typeface="+mn-cs"/>
            </a:endParaRPr>
          </a:p>
          <a:p>
            <a:pPr fontAlgn="base"/>
            <a:r>
              <a:rPr lang="en-GB" sz="1200" b="0" i="0" kern="1200" dirty="0">
                <a:solidFill>
                  <a:schemeClr val="tx1"/>
                </a:solidFill>
                <a:effectLst/>
                <a:latin typeface="+mn-lt"/>
                <a:ea typeface="+mn-ea"/>
                <a:cs typeface="+mn-cs"/>
              </a:rPr>
              <a:t>So this time it won’t be the </a:t>
            </a:r>
            <a:r>
              <a:rPr lang="en-GB" sz="1200" b="0" i="1" kern="1200" dirty="0">
                <a:solidFill>
                  <a:schemeClr val="tx1"/>
                </a:solidFill>
                <a:effectLst/>
                <a:latin typeface="+mn-lt"/>
                <a:ea typeface="+mn-ea"/>
                <a:cs typeface="+mn-cs"/>
              </a:rPr>
              <a:t>Duck</a:t>
            </a:r>
            <a:r>
              <a:rPr lang="en-GB" sz="1200" b="0" i="0" kern="1200" dirty="0">
                <a:solidFill>
                  <a:schemeClr val="tx1"/>
                </a:solidFill>
                <a:effectLst/>
                <a:latin typeface="+mn-lt"/>
                <a:ea typeface="+mn-ea"/>
                <a:cs typeface="+mn-cs"/>
              </a:rPr>
              <a:t> classes that will implement the flying and quacking interfaces. Instead, we’ll make a set of classes whose entire reason for living is to represent a </a:t>
            </a:r>
            <a:r>
              <a:rPr lang="en-GB" sz="1200" b="0" i="0" kern="1200" dirty="0" err="1">
                <a:solidFill>
                  <a:schemeClr val="tx1"/>
                </a:solidFill>
                <a:effectLst/>
                <a:latin typeface="+mn-lt"/>
                <a:ea typeface="+mn-ea"/>
                <a:cs typeface="+mn-cs"/>
              </a:rPr>
              <a:t>behavior</a:t>
            </a:r>
            <a:r>
              <a:rPr lang="en-GB" sz="1200" b="0" i="0" kern="1200" dirty="0">
                <a:solidFill>
                  <a:schemeClr val="tx1"/>
                </a:solidFill>
                <a:effectLst/>
                <a:latin typeface="+mn-lt"/>
                <a:ea typeface="+mn-ea"/>
                <a:cs typeface="+mn-cs"/>
              </a:rPr>
              <a:t> (for example, “squeaking”), and it’s the </a:t>
            </a:r>
            <a:r>
              <a:rPr lang="en-GB" sz="1200" b="0" i="1" kern="1200" dirty="0" err="1">
                <a:solidFill>
                  <a:schemeClr val="tx1"/>
                </a:solidFill>
                <a:effectLst/>
                <a:latin typeface="+mn-lt"/>
                <a:ea typeface="+mn-ea"/>
                <a:cs typeface="+mn-cs"/>
              </a:rPr>
              <a:t>behavior</a:t>
            </a:r>
            <a:r>
              <a:rPr lang="en-GB" sz="1200" b="0" i="0" kern="1200" dirty="0">
                <a:solidFill>
                  <a:schemeClr val="tx1"/>
                </a:solidFill>
                <a:effectLst/>
                <a:latin typeface="+mn-lt"/>
                <a:ea typeface="+mn-ea"/>
                <a:cs typeface="+mn-cs"/>
              </a:rPr>
              <a:t> class, rather than the Duck class, that will implement the </a:t>
            </a:r>
            <a:r>
              <a:rPr lang="en-GB" sz="1200" b="0" i="0" kern="1200" dirty="0" err="1">
                <a:solidFill>
                  <a:schemeClr val="tx1"/>
                </a:solidFill>
                <a:effectLst/>
                <a:latin typeface="+mn-lt"/>
                <a:ea typeface="+mn-ea"/>
                <a:cs typeface="+mn-cs"/>
              </a:rPr>
              <a:t>behavior</a:t>
            </a:r>
            <a:r>
              <a:rPr lang="en-GB" sz="1200" b="0" i="0" kern="1200" dirty="0">
                <a:solidFill>
                  <a:schemeClr val="tx1"/>
                </a:solidFill>
                <a:effectLst/>
                <a:latin typeface="+mn-lt"/>
                <a:ea typeface="+mn-ea"/>
                <a:cs typeface="+mn-cs"/>
              </a:rPr>
              <a:t> interface.</a:t>
            </a:r>
          </a:p>
          <a:p>
            <a:endParaRPr lang="en-GB" dirty="0"/>
          </a:p>
          <a:p>
            <a:pPr fontAlgn="base"/>
            <a:r>
              <a:rPr lang="en-GB" sz="1200" b="0" i="0" kern="1200" dirty="0">
                <a:solidFill>
                  <a:schemeClr val="tx1"/>
                </a:solidFill>
                <a:effectLst/>
                <a:latin typeface="+mn-lt"/>
                <a:ea typeface="+mn-ea"/>
                <a:cs typeface="+mn-cs"/>
              </a:rPr>
              <a:t>This is in contrast to the way we were doing things before, where a </a:t>
            </a:r>
            <a:r>
              <a:rPr lang="en-GB" sz="1200" b="0" i="0" kern="1200" dirty="0" err="1">
                <a:solidFill>
                  <a:schemeClr val="tx1"/>
                </a:solidFill>
                <a:effectLst/>
                <a:latin typeface="+mn-lt"/>
                <a:ea typeface="+mn-ea"/>
                <a:cs typeface="+mn-cs"/>
              </a:rPr>
              <a:t>behavior</a:t>
            </a:r>
            <a:r>
              <a:rPr lang="en-GB" sz="1200" b="0" i="0" kern="1200" dirty="0">
                <a:solidFill>
                  <a:schemeClr val="tx1"/>
                </a:solidFill>
                <a:effectLst/>
                <a:latin typeface="+mn-lt"/>
                <a:ea typeface="+mn-ea"/>
                <a:cs typeface="+mn-cs"/>
              </a:rPr>
              <a:t> came either from a concrete implementation in the superclass Duck, or by providing a specialized implementation in the subclass itself. In both cases we were relying on an </a:t>
            </a:r>
            <a:r>
              <a:rPr lang="en-GB" sz="1200" b="0" i="1" kern="1200" dirty="0">
                <a:solidFill>
                  <a:schemeClr val="tx1"/>
                </a:solidFill>
                <a:effectLst/>
                <a:latin typeface="+mn-lt"/>
                <a:ea typeface="+mn-ea"/>
                <a:cs typeface="+mn-cs"/>
              </a:rPr>
              <a:t>implementation</a:t>
            </a:r>
            <a:r>
              <a:rPr lang="en-GB" sz="1200" b="0" i="0" kern="1200" dirty="0">
                <a:solidFill>
                  <a:schemeClr val="tx1"/>
                </a:solidFill>
                <a:effectLst/>
                <a:latin typeface="+mn-lt"/>
                <a:ea typeface="+mn-ea"/>
                <a:cs typeface="+mn-cs"/>
              </a:rPr>
              <a:t>. We were locked into using that specific implementation and there was no room for changing the </a:t>
            </a:r>
            <a:r>
              <a:rPr lang="en-GB" sz="1200" b="0" i="0" kern="1200" dirty="0" err="1">
                <a:solidFill>
                  <a:schemeClr val="tx1"/>
                </a:solidFill>
                <a:effectLst/>
                <a:latin typeface="+mn-lt"/>
                <a:ea typeface="+mn-ea"/>
                <a:cs typeface="+mn-cs"/>
              </a:rPr>
              <a:t>behavior</a:t>
            </a:r>
            <a:r>
              <a:rPr lang="en-GB" sz="1200" b="0" i="0" kern="1200" dirty="0">
                <a:solidFill>
                  <a:schemeClr val="tx1"/>
                </a:solidFill>
                <a:effectLst/>
                <a:latin typeface="+mn-lt"/>
                <a:ea typeface="+mn-ea"/>
                <a:cs typeface="+mn-cs"/>
              </a:rPr>
              <a:t> (other than writing more code).</a:t>
            </a:r>
          </a:p>
        </p:txBody>
      </p:sp>
      <p:sp>
        <p:nvSpPr>
          <p:cNvPr id="4" name="Slide Number Placeholder 3"/>
          <p:cNvSpPr>
            <a:spLocks noGrp="1"/>
          </p:cNvSpPr>
          <p:nvPr>
            <p:ph type="sldNum" sz="quarter" idx="10"/>
          </p:nvPr>
        </p:nvSpPr>
        <p:spPr/>
        <p:txBody>
          <a:bodyPr/>
          <a:lstStyle/>
          <a:p>
            <a:fld id="{E211B234-97DF-4E03-BDCF-7B9C018318DA}" type="slidenum">
              <a:rPr lang="en-GB" smtClean="0"/>
              <a:t>27</a:t>
            </a:fld>
            <a:endParaRPr lang="en-GB"/>
          </a:p>
        </p:txBody>
      </p:sp>
    </p:spTree>
    <p:extLst>
      <p:ext uri="{BB962C8B-B14F-4D97-AF65-F5344CB8AC3E}">
        <p14:creationId xmlns:p14="http://schemas.microsoft.com/office/powerpoint/2010/main" val="5170981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With our new design, the Duck subclasses will use a </a:t>
            </a:r>
            <a:r>
              <a:rPr lang="en-GB" sz="1200" b="0" i="0" kern="1200" dirty="0" err="1">
                <a:solidFill>
                  <a:schemeClr val="tx1"/>
                </a:solidFill>
                <a:effectLst/>
                <a:latin typeface="+mn-lt"/>
                <a:ea typeface="+mn-ea"/>
                <a:cs typeface="+mn-cs"/>
              </a:rPr>
              <a:t>behavior</a:t>
            </a:r>
            <a:r>
              <a:rPr lang="en-GB" sz="1200" b="0" i="0" kern="1200" dirty="0">
                <a:solidFill>
                  <a:schemeClr val="tx1"/>
                </a:solidFill>
                <a:effectLst/>
                <a:latin typeface="+mn-lt"/>
                <a:ea typeface="+mn-ea"/>
                <a:cs typeface="+mn-cs"/>
              </a:rPr>
              <a:t> represented by an </a:t>
            </a:r>
            <a:r>
              <a:rPr lang="en-GB" sz="1200" b="0" i="1" kern="1200" dirty="0">
                <a:solidFill>
                  <a:schemeClr val="tx1"/>
                </a:solidFill>
                <a:effectLst/>
                <a:latin typeface="+mn-lt"/>
                <a:ea typeface="+mn-ea"/>
                <a:cs typeface="+mn-cs"/>
              </a:rPr>
              <a:t>interface</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FlyBehavior</a:t>
            </a:r>
            <a:r>
              <a:rPr lang="en-GB" sz="1200" b="0" i="0" kern="1200" dirty="0">
                <a:solidFill>
                  <a:schemeClr val="tx1"/>
                </a:solidFill>
                <a:effectLst/>
                <a:latin typeface="+mn-lt"/>
                <a:ea typeface="+mn-ea"/>
                <a:cs typeface="+mn-cs"/>
              </a:rPr>
              <a:t> and </a:t>
            </a:r>
            <a:r>
              <a:rPr lang="en-GB" sz="1200" b="0" i="0" kern="1200" dirty="0" err="1">
                <a:solidFill>
                  <a:schemeClr val="tx1"/>
                </a:solidFill>
                <a:effectLst/>
                <a:latin typeface="+mn-lt"/>
                <a:ea typeface="+mn-ea"/>
                <a:cs typeface="+mn-cs"/>
              </a:rPr>
              <a:t>QuackBehavior</a:t>
            </a:r>
            <a:r>
              <a:rPr lang="en-GB" sz="1200" b="0" i="0" kern="1200" dirty="0">
                <a:solidFill>
                  <a:schemeClr val="tx1"/>
                </a:solidFill>
                <a:effectLst/>
                <a:latin typeface="+mn-lt"/>
                <a:ea typeface="+mn-ea"/>
                <a:cs typeface="+mn-cs"/>
              </a:rPr>
              <a:t>), so that the actual </a:t>
            </a:r>
            <a:r>
              <a:rPr lang="en-GB" sz="1200" b="0" i="1" kern="1200" dirty="0">
                <a:solidFill>
                  <a:schemeClr val="tx1"/>
                </a:solidFill>
                <a:effectLst/>
                <a:latin typeface="+mn-lt"/>
                <a:ea typeface="+mn-ea"/>
                <a:cs typeface="+mn-cs"/>
              </a:rPr>
              <a:t>implementation</a:t>
            </a:r>
            <a:r>
              <a:rPr lang="en-GB" sz="1200" b="0" i="0" kern="1200" dirty="0">
                <a:solidFill>
                  <a:schemeClr val="tx1"/>
                </a:solidFill>
                <a:effectLst/>
                <a:latin typeface="+mn-lt"/>
                <a:ea typeface="+mn-ea"/>
                <a:cs typeface="+mn-cs"/>
              </a:rPr>
              <a:t> of the </a:t>
            </a:r>
            <a:r>
              <a:rPr lang="en-GB" sz="1200" b="0" i="0" kern="1200" dirty="0" err="1">
                <a:solidFill>
                  <a:schemeClr val="tx1"/>
                </a:solidFill>
                <a:effectLst/>
                <a:latin typeface="+mn-lt"/>
                <a:ea typeface="+mn-ea"/>
                <a:cs typeface="+mn-cs"/>
              </a:rPr>
              <a:t>behavior</a:t>
            </a:r>
            <a:r>
              <a:rPr lang="en-GB" sz="1200" b="0" i="0" kern="1200" dirty="0">
                <a:solidFill>
                  <a:schemeClr val="tx1"/>
                </a:solidFill>
                <a:effectLst/>
                <a:latin typeface="+mn-lt"/>
                <a:ea typeface="+mn-ea"/>
                <a:cs typeface="+mn-cs"/>
              </a:rPr>
              <a:t> won’t be locked into the Duck subclass (in other words, the specific concrete </a:t>
            </a:r>
            <a:r>
              <a:rPr lang="en-GB" sz="1200" b="0" i="0" kern="1200" dirty="0" err="1">
                <a:solidFill>
                  <a:schemeClr val="tx1"/>
                </a:solidFill>
                <a:effectLst/>
                <a:latin typeface="+mn-lt"/>
                <a:ea typeface="+mn-ea"/>
                <a:cs typeface="+mn-cs"/>
              </a:rPr>
              <a:t>behavior</a:t>
            </a:r>
            <a:r>
              <a:rPr lang="en-GB" sz="1200" b="0" i="0" kern="1200" dirty="0">
                <a:solidFill>
                  <a:schemeClr val="tx1"/>
                </a:solidFill>
                <a:effectLst/>
                <a:latin typeface="+mn-lt"/>
                <a:ea typeface="+mn-ea"/>
                <a:cs typeface="+mn-cs"/>
              </a:rPr>
              <a:t> coded in the class that implements the </a:t>
            </a:r>
            <a:r>
              <a:rPr lang="en-GB" sz="1200" b="0" i="0" kern="1200" dirty="0" err="1">
                <a:solidFill>
                  <a:schemeClr val="tx1"/>
                </a:solidFill>
                <a:effectLst/>
                <a:latin typeface="+mn-lt"/>
                <a:ea typeface="+mn-ea"/>
                <a:cs typeface="+mn-cs"/>
              </a:rPr>
              <a:t>FlyBehavior</a:t>
            </a:r>
            <a:r>
              <a:rPr lang="en-GB" sz="1200" b="0" i="0" kern="1200" dirty="0">
                <a:solidFill>
                  <a:schemeClr val="tx1"/>
                </a:solidFill>
                <a:effectLst/>
                <a:latin typeface="+mn-lt"/>
                <a:ea typeface="+mn-ea"/>
                <a:cs typeface="+mn-cs"/>
              </a:rPr>
              <a:t> or </a:t>
            </a:r>
            <a:r>
              <a:rPr lang="en-GB" sz="1200" b="0" i="0" kern="1200" dirty="0" err="1">
                <a:solidFill>
                  <a:schemeClr val="tx1"/>
                </a:solidFill>
                <a:effectLst/>
                <a:latin typeface="+mn-lt"/>
                <a:ea typeface="+mn-ea"/>
                <a:cs typeface="+mn-cs"/>
              </a:rPr>
              <a:t>QuackBehavior</a:t>
            </a:r>
            <a:r>
              <a:rPr lang="en-GB" sz="1200" b="0" i="0" kern="1200" dirty="0">
                <a:solidFill>
                  <a:schemeClr val="tx1"/>
                </a:solidFill>
                <a:effectLst/>
                <a:latin typeface="+mn-lt"/>
                <a:ea typeface="+mn-ea"/>
                <a:cs typeface="+mn-cs"/>
              </a:rPr>
              <a:t>).</a:t>
            </a:r>
          </a:p>
          <a:p>
            <a:endParaRPr lang="en-GB" dirty="0"/>
          </a:p>
          <a:p>
            <a:r>
              <a:rPr lang="en-GB" dirty="0"/>
              <a:t>So we’ve abstracted what changes – the fly behaviour and we’ve implemented an interface.</a:t>
            </a:r>
          </a:p>
          <a:p>
            <a:endParaRPr lang="en-GB" dirty="0"/>
          </a:p>
          <a:p>
            <a:r>
              <a:rPr lang="en-GB" dirty="0"/>
              <a:t>“Program to an interface” really means “Program to a supertype.”</a:t>
            </a:r>
          </a:p>
          <a:p>
            <a:endParaRPr lang="en-GB" dirty="0"/>
          </a:p>
          <a:p>
            <a:pPr fontAlgn="base"/>
            <a:r>
              <a:rPr lang="en-GB" sz="1200" b="0" i="0" kern="1200" dirty="0">
                <a:solidFill>
                  <a:schemeClr val="tx1"/>
                </a:solidFill>
                <a:effectLst/>
                <a:latin typeface="+mn-lt"/>
                <a:ea typeface="+mn-ea"/>
                <a:cs typeface="+mn-cs"/>
              </a:rPr>
              <a:t>The word </a:t>
            </a:r>
            <a:r>
              <a:rPr lang="en-GB" sz="1200" b="0" i="1" kern="1200" dirty="0">
                <a:solidFill>
                  <a:schemeClr val="tx1"/>
                </a:solidFill>
                <a:effectLst/>
                <a:latin typeface="+mn-lt"/>
                <a:ea typeface="+mn-ea"/>
                <a:cs typeface="+mn-cs"/>
              </a:rPr>
              <a:t>interface</a:t>
            </a:r>
            <a:r>
              <a:rPr lang="en-GB" sz="1200" b="0" i="0" kern="1200" dirty="0">
                <a:solidFill>
                  <a:schemeClr val="tx1"/>
                </a:solidFill>
                <a:effectLst/>
                <a:latin typeface="+mn-lt"/>
                <a:ea typeface="+mn-ea"/>
                <a:cs typeface="+mn-cs"/>
              </a:rPr>
              <a:t> is overloaded here. There’s the </a:t>
            </a:r>
            <a:r>
              <a:rPr lang="en-GB" sz="1200" b="0" i="1" kern="1200" dirty="0">
                <a:solidFill>
                  <a:schemeClr val="tx1"/>
                </a:solidFill>
                <a:effectLst/>
                <a:latin typeface="+mn-lt"/>
                <a:ea typeface="+mn-ea"/>
                <a:cs typeface="+mn-cs"/>
              </a:rPr>
              <a:t>concept</a:t>
            </a:r>
            <a:r>
              <a:rPr lang="en-GB" sz="1200" b="0" i="0" kern="1200" dirty="0">
                <a:solidFill>
                  <a:schemeClr val="tx1"/>
                </a:solidFill>
                <a:effectLst/>
                <a:latin typeface="+mn-lt"/>
                <a:ea typeface="+mn-ea"/>
                <a:cs typeface="+mn-cs"/>
              </a:rPr>
              <a:t> of interface, but there’s also the construct interface. You can </a:t>
            </a:r>
            <a:r>
              <a:rPr lang="en-GB" sz="1200" b="0" i="1" kern="1200" dirty="0">
                <a:solidFill>
                  <a:schemeClr val="tx1"/>
                </a:solidFill>
                <a:effectLst/>
                <a:latin typeface="+mn-lt"/>
                <a:ea typeface="+mn-ea"/>
                <a:cs typeface="+mn-cs"/>
              </a:rPr>
              <a:t>program to an interface</a:t>
            </a:r>
            <a:r>
              <a:rPr lang="en-GB" sz="1200" b="0" i="0" kern="1200" dirty="0">
                <a:solidFill>
                  <a:schemeClr val="tx1"/>
                </a:solidFill>
                <a:effectLst/>
                <a:latin typeface="+mn-lt"/>
                <a:ea typeface="+mn-ea"/>
                <a:cs typeface="+mn-cs"/>
              </a:rPr>
              <a:t>, without having to actually use an interface. The point is to exploit polymorphism by programming to a supertype so that the actual runtime object isn’t locked into the code. </a:t>
            </a:r>
            <a:endParaRPr lang="en-GB" dirty="0"/>
          </a:p>
        </p:txBody>
      </p:sp>
      <p:sp>
        <p:nvSpPr>
          <p:cNvPr id="4" name="Slide Number Placeholder 3"/>
          <p:cNvSpPr>
            <a:spLocks noGrp="1"/>
          </p:cNvSpPr>
          <p:nvPr>
            <p:ph type="sldNum" sz="quarter" idx="10"/>
          </p:nvPr>
        </p:nvSpPr>
        <p:spPr/>
        <p:txBody>
          <a:bodyPr/>
          <a:lstStyle/>
          <a:p>
            <a:fld id="{E211B234-97DF-4E03-BDCF-7B9C018318DA}" type="slidenum">
              <a:rPr lang="en-GB" smtClean="0"/>
              <a:t>28</a:t>
            </a:fld>
            <a:endParaRPr lang="en-GB"/>
          </a:p>
        </p:txBody>
      </p:sp>
    </p:spTree>
    <p:extLst>
      <p:ext uri="{BB962C8B-B14F-4D97-AF65-F5344CB8AC3E}">
        <p14:creationId xmlns:p14="http://schemas.microsoft.com/office/powerpoint/2010/main" val="2161827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This is probably old news to you, but just to make sure we’re all saying the same thing, here’s a simple example of using a polymorphic type—imagine an abstract class Animal, with two concrete implementations, Dog and Cat.</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[step 1]</a:t>
            </a:r>
          </a:p>
          <a:p>
            <a:r>
              <a:rPr lang="en-GB" sz="1200" b="0" i="0" kern="1200" dirty="0">
                <a:solidFill>
                  <a:schemeClr val="tx1"/>
                </a:solidFill>
                <a:effectLst/>
                <a:latin typeface="+mn-lt"/>
                <a:ea typeface="+mn-ea"/>
                <a:cs typeface="+mn-cs"/>
              </a:rPr>
              <a:t>This is programming to an implementation - Declaring the variable “d” as type Dog (a concrete implementation of Animal) forces us to code to a concrete implementation.</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[step 2]</a:t>
            </a:r>
          </a:p>
          <a:p>
            <a:pPr fontAlgn="base"/>
            <a:r>
              <a:rPr lang="en-GB" sz="1200" b="0" i="0" kern="1200" dirty="0">
                <a:solidFill>
                  <a:schemeClr val="tx1"/>
                </a:solidFill>
                <a:effectLst/>
                <a:latin typeface="+mn-lt"/>
                <a:ea typeface="+mn-ea"/>
                <a:cs typeface="+mn-cs"/>
              </a:rPr>
              <a:t>But </a:t>
            </a:r>
            <a:r>
              <a:rPr lang="en-GB" sz="1200" b="1" i="0" kern="1200" dirty="0">
                <a:solidFill>
                  <a:schemeClr val="tx1"/>
                </a:solidFill>
                <a:effectLst/>
                <a:latin typeface="+mn-lt"/>
                <a:ea typeface="+mn-ea"/>
                <a:cs typeface="+mn-cs"/>
              </a:rPr>
              <a:t>programming to an interface/supertype</a:t>
            </a:r>
            <a:r>
              <a:rPr lang="en-GB" sz="1200" b="0" i="0" kern="1200" dirty="0">
                <a:solidFill>
                  <a:schemeClr val="tx1"/>
                </a:solidFill>
                <a:effectLst/>
                <a:latin typeface="+mn-lt"/>
                <a:ea typeface="+mn-ea"/>
                <a:cs typeface="+mn-cs"/>
              </a:rPr>
              <a:t> would be - We know it’s a Dog, but we can now use the animal reference polymorphically.</a:t>
            </a:r>
          </a:p>
          <a:p>
            <a:br>
              <a:rPr lang="en-GB" dirty="0"/>
            </a:br>
            <a:r>
              <a:rPr lang="en-GB" dirty="0"/>
              <a:t>[step 3]</a:t>
            </a:r>
          </a:p>
          <a:p>
            <a:pPr fontAlgn="base"/>
            <a:r>
              <a:rPr lang="en-GB" sz="1200" b="0" i="0" kern="1200" dirty="0">
                <a:solidFill>
                  <a:schemeClr val="tx1"/>
                </a:solidFill>
                <a:effectLst/>
                <a:latin typeface="+mn-lt"/>
                <a:ea typeface="+mn-ea"/>
                <a:cs typeface="+mn-cs"/>
              </a:rPr>
              <a:t>Even better, rather than hardcoding the instantiation of the subtype (like new Dog()) into the code, </a:t>
            </a:r>
            <a:r>
              <a:rPr lang="en-GB" sz="1200" b="1" i="0" kern="1200" dirty="0">
                <a:solidFill>
                  <a:schemeClr val="tx1"/>
                </a:solidFill>
                <a:effectLst/>
                <a:latin typeface="+mn-lt"/>
                <a:ea typeface="+mn-ea"/>
                <a:cs typeface="+mn-cs"/>
              </a:rPr>
              <a:t>assign the concrete implementation object at runtime:</a:t>
            </a:r>
            <a:endParaRPr lang="en-GB" sz="1200" b="0" i="0" kern="1200" dirty="0">
              <a:solidFill>
                <a:schemeClr val="tx1"/>
              </a:solidFill>
              <a:effectLst/>
              <a:latin typeface="+mn-lt"/>
              <a:ea typeface="+mn-ea"/>
              <a:cs typeface="+mn-cs"/>
            </a:endParaRPr>
          </a:p>
          <a:p>
            <a:br>
              <a:rPr lang="en-GB" dirty="0"/>
            </a:br>
            <a:endParaRPr lang="en-GB" dirty="0"/>
          </a:p>
        </p:txBody>
      </p:sp>
      <p:sp>
        <p:nvSpPr>
          <p:cNvPr id="4" name="Slide Number Placeholder 3"/>
          <p:cNvSpPr>
            <a:spLocks noGrp="1"/>
          </p:cNvSpPr>
          <p:nvPr>
            <p:ph type="sldNum" sz="quarter" idx="10"/>
          </p:nvPr>
        </p:nvSpPr>
        <p:spPr/>
        <p:txBody>
          <a:bodyPr/>
          <a:lstStyle/>
          <a:p>
            <a:fld id="{E211B234-97DF-4E03-BDCF-7B9C018318DA}" type="slidenum">
              <a:rPr lang="en-GB" smtClean="0"/>
              <a:t>29</a:t>
            </a:fld>
            <a:endParaRPr lang="en-GB"/>
          </a:p>
        </p:txBody>
      </p:sp>
    </p:spTree>
    <p:extLst>
      <p:ext uri="{BB962C8B-B14F-4D97-AF65-F5344CB8AC3E}">
        <p14:creationId xmlns:p14="http://schemas.microsoft.com/office/powerpoint/2010/main" val="33398282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GB" sz="1200" b="0" i="0" kern="1200" dirty="0">
                <a:solidFill>
                  <a:schemeClr val="tx1"/>
                </a:solidFill>
                <a:effectLst/>
                <a:latin typeface="+mn-lt"/>
                <a:ea typeface="+mn-ea"/>
                <a:cs typeface="+mn-cs"/>
              </a:rPr>
              <a:t>With this design, other types of objects can reuse our fly and quack </a:t>
            </a:r>
            <a:r>
              <a:rPr lang="en-GB" sz="1200" b="0" i="0" kern="1200" dirty="0" err="1">
                <a:solidFill>
                  <a:schemeClr val="tx1"/>
                </a:solidFill>
                <a:effectLst/>
                <a:latin typeface="+mn-lt"/>
                <a:ea typeface="+mn-ea"/>
                <a:cs typeface="+mn-cs"/>
              </a:rPr>
              <a:t>behaviors</a:t>
            </a:r>
            <a:r>
              <a:rPr lang="en-GB" sz="1200" b="0" i="0" kern="1200" dirty="0">
                <a:solidFill>
                  <a:schemeClr val="tx1"/>
                </a:solidFill>
                <a:effectLst/>
                <a:latin typeface="+mn-lt"/>
                <a:ea typeface="+mn-ea"/>
                <a:cs typeface="+mn-cs"/>
              </a:rPr>
              <a:t> because these </a:t>
            </a:r>
            <a:r>
              <a:rPr lang="en-GB" sz="1200" b="0" i="0" kern="1200" dirty="0" err="1">
                <a:solidFill>
                  <a:schemeClr val="tx1"/>
                </a:solidFill>
                <a:effectLst/>
                <a:latin typeface="+mn-lt"/>
                <a:ea typeface="+mn-ea"/>
                <a:cs typeface="+mn-cs"/>
              </a:rPr>
              <a:t>behaviors</a:t>
            </a:r>
            <a:r>
              <a:rPr lang="en-GB" sz="1200" b="0" i="0" kern="1200" dirty="0">
                <a:solidFill>
                  <a:schemeClr val="tx1"/>
                </a:solidFill>
                <a:effectLst/>
                <a:latin typeface="+mn-lt"/>
                <a:ea typeface="+mn-ea"/>
                <a:cs typeface="+mn-cs"/>
              </a:rPr>
              <a:t> are no longer hidden away in our Duck classes!</a:t>
            </a:r>
          </a:p>
          <a:p>
            <a:pPr fontAlgn="base"/>
            <a:endParaRPr lang="en-GB" sz="1200" b="0" i="0" kern="1200" dirty="0">
              <a:solidFill>
                <a:schemeClr val="tx1"/>
              </a:solidFill>
              <a:effectLst/>
              <a:latin typeface="+mn-lt"/>
              <a:ea typeface="+mn-ea"/>
              <a:cs typeface="+mn-cs"/>
            </a:endParaRPr>
          </a:p>
          <a:p>
            <a:pPr fontAlgn="base"/>
            <a:r>
              <a:rPr lang="en-GB" sz="1200" b="0" i="0" kern="1200" dirty="0">
                <a:solidFill>
                  <a:schemeClr val="tx1"/>
                </a:solidFill>
                <a:effectLst/>
                <a:latin typeface="+mn-lt"/>
                <a:ea typeface="+mn-ea"/>
                <a:cs typeface="+mn-cs"/>
              </a:rPr>
              <a:t>And we can add new </a:t>
            </a:r>
            <a:r>
              <a:rPr lang="en-GB" sz="1200" b="0" i="0" kern="1200" dirty="0" err="1">
                <a:solidFill>
                  <a:schemeClr val="tx1"/>
                </a:solidFill>
                <a:effectLst/>
                <a:latin typeface="+mn-lt"/>
                <a:ea typeface="+mn-ea"/>
                <a:cs typeface="+mn-cs"/>
              </a:rPr>
              <a:t>behaviors</a:t>
            </a:r>
            <a:r>
              <a:rPr lang="en-GB" sz="1200" b="0" i="0" kern="1200" dirty="0">
                <a:solidFill>
                  <a:schemeClr val="tx1"/>
                </a:solidFill>
                <a:effectLst/>
                <a:latin typeface="+mn-lt"/>
                <a:ea typeface="+mn-ea"/>
                <a:cs typeface="+mn-cs"/>
              </a:rPr>
              <a:t> without modifying any of our existing </a:t>
            </a:r>
            <a:r>
              <a:rPr lang="en-GB" sz="1200" b="0" i="0" kern="1200" dirty="0" err="1">
                <a:solidFill>
                  <a:schemeClr val="tx1"/>
                </a:solidFill>
                <a:effectLst/>
                <a:latin typeface="+mn-lt"/>
                <a:ea typeface="+mn-ea"/>
                <a:cs typeface="+mn-cs"/>
              </a:rPr>
              <a:t>behavior</a:t>
            </a:r>
            <a:r>
              <a:rPr lang="en-GB" sz="1200" b="0" i="0" kern="1200" dirty="0">
                <a:solidFill>
                  <a:schemeClr val="tx1"/>
                </a:solidFill>
                <a:effectLst/>
                <a:latin typeface="+mn-lt"/>
                <a:ea typeface="+mn-ea"/>
                <a:cs typeface="+mn-cs"/>
              </a:rPr>
              <a:t> classes or touching any of the Duck classes that use flying </a:t>
            </a:r>
            <a:r>
              <a:rPr lang="en-GB" sz="1200" b="0" i="0" kern="1200" dirty="0" err="1">
                <a:solidFill>
                  <a:schemeClr val="tx1"/>
                </a:solidFill>
                <a:effectLst/>
                <a:latin typeface="+mn-lt"/>
                <a:ea typeface="+mn-ea"/>
                <a:cs typeface="+mn-cs"/>
              </a:rPr>
              <a:t>behaviors</a:t>
            </a:r>
            <a:r>
              <a:rPr lang="en-GB" sz="1200" b="0" i="0" kern="1200" dirty="0">
                <a:solidFill>
                  <a:schemeClr val="tx1"/>
                </a:solidFill>
                <a:effectLst/>
                <a:latin typeface="+mn-lt"/>
                <a:ea typeface="+mn-ea"/>
                <a:cs typeface="+mn-cs"/>
              </a:rPr>
              <a:t>.</a:t>
            </a:r>
          </a:p>
          <a:p>
            <a:pPr fontAlgn="base"/>
            <a:endParaRPr lang="en-GB" sz="1200" b="0" i="0" kern="1200" dirty="0">
              <a:solidFill>
                <a:schemeClr val="tx1"/>
              </a:solidFill>
              <a:effectLst/>
              <a:latin typeface="+mn-lt"/>
              <a:ea typeface="+mn-ea"/>
              <a:cs typeface="+mn-cs"/>
            </a:endParaRPr>
          </a:p>
          <a:p>
            <a:pPr fontAlgn="base"/>
            <a:r>
              <a:rPr lang="en-GB" sz="1200" b="0" i="1" kern="1200" dirty="0">
                <a:solidFill>
                  <a:schemeClr val="tx1"/>
                </a:solidFill>
                <a:effectLst/>
                <a:latin typeface="+mn-lt"/>
                <a:ea typeface="+mn-ea"/>
                <a:cs typeface="+mn-cs"/>
              </a:rPr>
              <a:t>So we get the benefit of REUSE without all the baggage that comes along with inheritance.</a:t>
            </a:r>
          </a:p>
          <a:p>
            <a:endParaRPr lang="en-GB" dirty="0"/>
          </a:p>
        </p:txBody>
      </p:sp>
      <p:sp>
        <p:nvSpPr>
          <p:cNvPr id="4" name="Slide Number Placeholder 3"/>
          <p:cNvSpPr>
            <a:spLocks noGrp="1"/>
          </p:cNvSpPr>
          <p:nvPr>
            <p:ph type="sldNum" sz="quarter" idx="10"/>
          </p:nvPr>
        </p:nvSpPr>
        <p:spPr/>
        <p:txBody>
          <a:bodyPr/>
          <a:lstStyle/>
          <a:p>
            <a:fld id="{E211B234-97DF-4E03-BDCF-7B9C018318DA}" type="slidenum">
              <a:rPr lang="en-GB" smtClean="0"/>
              <a:t>30</a:t>
            </a:fld>
            <a:endParaRPr lang="en-GB"/>
          </a:p>
        </p:txBody>
      </p:sp>
    </p:spTree>
    <p:extLst>
      <p:ext uri="{BB962C8B-B14F-4D97-AF65-F5344CB8AC3E}">
        <p14:creationId xmlns:p14="http://schemas.microsoft.com/office/powerpoint/2010/main" val="17689412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Create a </a:t>
            </a:r>
            <a:r>
              <a:rPr lang="en-GB" dirty="0" err="1"/>
              <a:t>FlyRemoteControl</a:t>
            </a:r>
            <a:r>
              <a:rPr lang="en-GB" dirty="0"/>
              <a:t> behaviour and implement the interface</a:t>
            </a:r>
          </a:p>
          <a:p>
            <a:endParaRPr lang="en-GB" dirty="0"/>
          </a:p>
          <a:p>
            <a:r>
              <a:rPr lang="en-GB" dirty="0"/>
              <a:t>Duck Call whistle</a:t>
            </a:r>
          </a:p>
          <a:p>
            <a:r>
              <a:rPr lang="en-GB" dirty="0"/>
              <a:t>Garden Bird Simulator</a:t>
            </a:r>
          </a:p>
        </p:txBody>
      </p:sp>
      <p:sp>
        <p:nvSpPr>
          <p:cNvPr id="4" name="Slide Number Placeholder 3"/>
          <p:cNvSpPr>
            <a:spLocks noGrp="1"/>
          </p:cNvSpPr>
          <p:nvPr>
            <p:ph type="sldNum" sz="quarter" idx="10"/>
          </p:nvPr>
        </p:nvSpPr>
        <p:spPr/>
        <p:txBody>
          <a:bodyPr/>
          <a:lstStyle/>
          <a:p>
            <a:fld id="{E211B234-97DF-4E03-BDCF-7B9C018318DA}" type="slidenum">
              <a:rPr lang="en-GB" smtClean="0"/>
              <a:t>31</a:t>
            </a:fld>
            <a:endParaRPr lang="en-GB"/>
          </a:p>
        </p:txBody>
      </p:sp>
    </p:spTree>
    <p:extLst>
      <p:ext uri="{BB962C8B-B14F-4D97-AF65-F5344CB8AC3E}">
        <p14:creationId xmlns:p14="http://schemas.microsoft.com/office/powerpoint/2010/main" val="2393302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First we’ll add two instance variables</a:t>
            </a:r>
          </a:p>
          <a:p>
            <a:endParaRPr lang="en-GB" dirty="0"/>
          </a:p>
          <a:p>
            <a:r>
              <a:rPr lang="en-GB" sz="1200" b="0" i="0" kern="1200" dirty="0">
                <a:solidFill>
                  <a:schemeClr val="tx1"/>
                </a:solidFill>
                <a:effectLst/>
                <a:latin typeface="+mn-lt"/>
                <a:ea typeface="+mn-ea"/>
                <a:cs typeface="+mn-cs"/>
              </a:rPr>
              <a:t>We’ll also remove the fly() and quack() methods from the Duck class (and any subclasses) because we’ve moved this </a:t>
            </a:r>
            <a:r>
              <a:rPr lang="en-GB" sz="1200" b="0" i="0" kern="1200" dirty="0" err="1">
                <a:solidFill>
                  <a:schemeClr val="tx1"/>
                </a:solidFill>
                <a:effectLst/>
                <a:latin typeface="+mn-lt"/>
                <a:ea typeface="+mn-ea"/>
                <a:cs typeface="+mn-cs"/>
              </a:rPr>
              <a:t>behavior</a:t>
            </a:r>
            <a:r>
              <a:rPr lang="en-GB" sz="1200" b="0" i="0" kern="1200" dirty="0">
                <a:solidFill>
                  <a:schemeClr val="tx1"/>
                </a:solidFill>
                <a:effectLst/>
                <a:latin typeface="+mn-lt"/>
                <a:ea typeface="+mn-ea"/>
                <a:cs typeface="+mn-cs"/>
              </a:rPr>
              <a:t> out into the </a:t>
            </a:r>
            <a:r>
              <a:rPr lang="en-GB" sz="1200" b="0" i="0" kern="1200" dirty="0" err="1">
                <a:solidFill>
                  <a:schemeClr val="tx1"/>
                </a:solidFill>
                <a:effectLst/>
                <a:latin typeface="+mn-lt"/>
                <a:ea typeface="+mn-ea"/>
                <a:cs typeface="+mn-cs"/>
              </a:rPr>
              <a:t>FlyBehavior</a:t>
            </a:r>
            <a:r>
              <a:rPr lang="en-GB" sz="1200" b="0" i="0" kern="1200" dirty="0">
                <a:solidFill>
                  <a:schemeClr val="tx1"/>
                </a:solidFill>
                <a:effectLst/>
                <a:latin typeface="+mn-lt"/>
                <a:ea typeface="+mn-ea"/>
                <a:cs typeface="+mn-cs"/>
              </a:rPr>
              <a:t> and </a:t>
            </a:r>
            <a:r>
              <a:rPr lang="en-GB" sz="1200" b="0" i="0" kern="1200" dirty="0" err="1">
                <a:solidFill>
                  <a:schemeClr val="tx1"/>
                </a:solidFill>
                <a:effectLst/>
                <a:latin typeface="+mn-lt"/>
                <a:ea typeface="+mn-ea"/>
                <a:cs typeface="+mn-cs"/>
              </a:rPr>
              <a:t>QuackBehavior</a:t>
            </a:r>
            <a:r>
              <a:rPr lang="en-GB" sz="1200" b="0" i="0" kern="1200" dirty="0">
                <a:solidFill>
                  <a:schemeClr val="tx1"/>
                </a:solidFill>
                <a:effectLst/>
                <a:latin typeface="+mn-lt"/>
                <a:ea typeface="+mn-ea"/>
                <a:cs typeface="+mn-cs"/>
              </a:rPr>
              <a:t> classes.</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In this part of the code we don’t care what kind of object it is, </a:t>
            </a:r>
            <a:r>
              <a:rPr lang="en-GB" sz="1200" b="1" i="1" kern="1200" dirty="0">
                <a:solidFill>
                  <a:schemeClr val="tx1"/>
                </a:solidFill>
                <a:effectLst/>
                <a:latin typeface="+mn-lt"/>
                <a:ea typeface="+mn-ea"/>
                <a:cs typeface="+mn-cs"/>
              </a:rPr>
              <a:t>all we care about is that it knows how to quack()!</a:t>
            </a:r>
            <a:endParaRPr lang="en-GB" dirty="0"/>
          </a:p>
        </p:txBody>
      </p:sp>
      <p:sp>
        <p:nvSpPr>
          <p:cNvPr id="4" name="Slide Number Placeholder 3"/>
          <p:cNvSpPr>
            <a:spLocks noGrp="1"/>
          </p:cNvSpPr>
          <p:nvPr>
            <p:ph type="sldNum" sz="quarter" idx="10"/>
          </p:nvPr>
        </p:nvSpPr>
        <p:spPr/>
        <p:txBody>
          <a:bodyPr/>
          <a:lstStyle/>
          <a:p>
            <a:fld id="{E211B234-97DF-4E03-BDCF-7B9C018318DA}" type="slidenum">
              <a:rPr lang="en-GB" smtClean="0"/>
              <a:t>33</a:t>
            </a:fld>
            <a:endParaRPr lang="en-GB"/>
          </a:p>
        </p:txBody>
      </p:sp>
    </p:spTree>
    <p:extLst>
      <p:ext uri="{BB962C8B-B14F-4D97-AF65-F5344CB8AC3E}">
        <p14:creationId xmlns:p14="http://schemas.microsoft.com/office/powerpoint/2010/main" val="3783468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We’re rarely the first to solve an actual architecture problem.</a:t>
            </a:r>
          </a:p>
          <a:p>
            <a:endParaRPr lang="en-GB" dirty="0"/>
          </a:p>
          <a:p>
            <a:r>
              <a:rPr lang="en-GB" dirty="0"/>
              <a:t>But “common solutions to common problems” is perhaps a bit of an oversimplification. The art and value of design patterns is actually being able to know when you’re actually looking at </a:t>
            </a:r>
            <a:r>
              <a:rPr lang="en-GB"/>
              <a:t>a common problem</a:t>
            </a:r>
            <a:r>
              <a:rPr lang="en-GB" dirty="0"/>
              <a:t>.</a:t>
            </a:r>
          </a:p>
          <a:p>
            <a:endParaRPr lang="en-GB" dirty="0"/>
          </a:p>
          <a:p>
            <a:r>
              <a:rPr lang="en-GB" dirty="0"/>
              <a:t>This kind of stuff is what will have a major impact on the amount of time we have to spend on bugs, feedback and the number of times we feel the need to refactor code.</a:t>
            </a:r>
          </a:p>
          <a:p>
            <a:endParaRPr lang="en-GB" dirty="0"/>
          </a:p>
          <a:p>
            <a:r>
              <a:rPr lang="en-GB" dirty="0"/>
              <a:t>We can simplify and speed up discussions by having a shared vocabulary.</a:t>
            </a:r>
          </a:p>
        </p:txBody>
      </p:sp>
      <p:sp>
        <p:nvSpPr>
          <p:cNvPr id="4" name="Slide Number Placeholder 3"/>
          <p:cNvSpPr>
            <a:spLocks noGrp="1"/>
          </p:cNvSpPr>
          <p:nvPr>
            <p:ph type="sldNum" sz="quarter" idx="10"/>
          </p:nvPr>
        </p:nvSpPr>
        <p:spPr/>
        <p:txBody>
          <a:bodyPr/>
          <a:lstStyle/>
          <a:p>
            <a:fld id="{E211B234-97DF-4E03-BDCF-7B9C018318DA}" type="slidenum">
              <a:rPr lang="en-GB" smtClean="0"/>
              <a:t>3</a:t>
            </a:fld>
            <a:endParaRPr lang="en-GB"/>
          </a:p>
        </p:txBody>
      </p:sp>
    </p:spTree>
    <p:extLst>
      <p:ext uri="{BB962C8B-B14F-4D97-AF65-F5344CB8AC3E}">
        <p14:creationId xmlns:p14="http://schemas.microsoft.com/office/powerpoint/2010/main" val="9725866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GB" sz="1200" b="0" i="0" kern="1200" dirty="0">
                <a:solidFill>
                  <a:schemeClr val="tx1"/>
                </a:solidFill>
                <a:effectLst/>
                <a:latin typeface="+mn-lt"/>
                <a:ea typeface="+mn-ea"/>
                <a:cs typeface="+mn-cs"/>
              </a:rPr>
              <a:t>So </a:t>
            </a:r>
            <a:r>
              <a:rPr lang="en-GB" sz="1200" b="0" i="0" kern="1200" dirty="0" err="1">
                <a:solidFill>
                  <a:schemeClr val="tx1"/>
                </a:solidFill>
                <a:effectLst/>
                <a:latin typeface="+mn-lt"/>
                <a:ea typeface="+mn-ea"/>
                <a:cs typeface="+mn-cs"/>
              </a:rPr>
              <a:t>MallardDuck’s</a:t>
            </a:r>
            <a:r>
              <a:rPr lang="en-GB" sz="1200" b="0" i="0" kern="1200" dirty="0">
                <a:solidFill>
                  <a:schemeClr val="tx1"/>
                </a:solidFill>
                <a:effectLst/>
                <a:latin typeface="+mn-lt"/>
                <a:ea typeface="+mn-ea"/>
                <a:cs typeface="+mn-cs"/>
              </a:rPr>
              <a:t> quack is a real live duck </a:t>
            </a:r>
            <a:r>
              <a:rPr lang="en-GB" sz="1200" b="1" i="0" kern="1200" dirty="0">
                <a:solidFill>
                  <a:schemeClr val="tx1"/>
                </a:solidFill>
                <a:effectLst/>
                <a:latin typeface="+mn-lt"/>
                <a:ea typeface="+mn-ea"/>
                <a:cs typeface="+mn-cs"/>
              </a:rPr>
              <a:t>quack</a:t>
            </a:r>
            <a:r>
              <a:rPr lang="en-GB" sz="1200" b="0" i="0" kern="1200" dirty="0">
                <a:solidFill>
                  <a:schemeClr val="tx1"/>
                </a:solidFill>
                <a:effectLst/>
                <a:latin typeface="+mn-lt"/>
                <a:ea typeface="+mn-ea"/>
                <a:cs typeface="+mn-cs"/>
              </a:rPr>
              <a:t>, not a </a:t>
            </a:r>
            <a:r>
              <a:rPr lang="en-GB" sz="1200" b="1" i="0" kern="1200" dirty="0">
                <a:solidFill>
                  <a:schemeClr val="tx1"/>
                </a:solidFill>
                <a:effectLst/>
                <a:latin typeface="+mn-lt"/>
                <a:ea typeface="+mn-ea"/>
                <a:cs typeface="+mn-cs"/>
              </a:rPr>
              <a:t>squeak</a:t>
            </a:r>
            <a:r>
              <a:rPr lang="en-GB" sz="1200" b="0" i="0" kern="1200" dirty="0">
                <a:solidFill>
                  <a:schemeClr val="tx1"/>
                </a:solidFill>
                <a:effectLst/>
                <a:latin typeface="+mn-lt"/>
                <a:ea typeface="+mn-ea"/>
                <a:cs typeface="+mn-cs"/>
              </a:rPr>
              <a:t> and not a </a:t>
            </a:r>
            <a:r>
              <a:rPr lang="en-GB" sz="1200" b="1" i="0" kern="1200" dirty="0">
                <a:solidFill>
                  <a:schemeClr val="tx1"/>
                </a:solidFill>
                <a:effectLst/>
                <a:latin typeface="+mn-lt"/>
                <a:ea typeface="+mn-ea"/>
                <a:cs typeface="+mn-cs"/>
              </a:rPr>
              <a:t>mute quack</a:t>
            </a:r>
            <a:r>
              <a:rPr lang="en-GB" sz="1200" b="0" i="0" kern="1200" dirty="0">
                <a:solidFill>
                  <a:schemeClr val="tx1"/>
                </a:solidFill>
                <a:effectLst/>
                <a:latin typeface="+mn-lt"/>
                <a:ea typeface="+mn-ea"/>
                <a:cs typeface="+mn-cs"/>
              </a:rPr>
              <a:t>. So what happens here? When a </a:t>
            </a:r>
            <a:r>
              <a:rPr lang="en-GB" sz="1200" b="0" i="0" kern="1200" dirty="0" err="1">
                <a:solidFill>
                  <a:schemeClr val="tx1"/>
                </a:solidFill>
                <a:effectLst/>
                <a:latin typeface="+mn-lt"/>
                <a:ea typeface="+mn-ea"/>
                <a:cs typeface="+mn-cs"/>
              </a:rPr>
              <a:t>MallardDuck</a:t>
            </a:r>
            <a:r>
              <a:rPr lang="en-GB" sz="1200" b="0" i="0" kern="1200" dirty="0">
                <a:solidFill>
                  <a:schemeClr val="tx1"/>
                </a:solidFill>
                <a:effectLst/>
                <a:latin typeface="+mn-lt"/>
                <a:ea typeface="+mn-ea"/>
                <a:cs typeface="+mn-cs"/>
              </a:rPr>
              <a:t> is instantiated, its constructor initializes the </a:t>
            </a:r>
            <a:r>
              <a:rPr lang="en-GB" sz="1200" b="0" i="0" kern="1200" dirty="0" err="1">
                <a:solidFill>
                  <a:schemeClr val="tx1"/>
                </a:solidFill>
                <a:effectLst/>
                <a:latin typeface="+mn-lt"/>
                <a:ea typeface="+mn-ea"/>
                <a:cs typeface="+mn-cs"/>
              </a:rPr>
              <a:t>MallardDuck’s</a:t>
            </a:r>
            <a:r>
              <a:rPr lang="en-GB" sz="1200" b="0" i="0" kern="1200" dirty="0">
                <a:solidFill>
                  <a:schemeClr val="tx1"/>
                </a:solidFill>
                <a:effectLst/>
                <a:latin typeface="+mn-lt"/>
                <a:ea typeface="+mn-ea"/>
                <a:cs typeface="+mn-cs"/>
              </a:rPr>
              <a:t> inherited </a:t>
            </a:r>
            <a:r>
              <a:rPr lang="en-GB" sz="1200" b="0" i="0" kern="1200" dirty="0" err="1">
                <a:solidFill>
                  <a:schemeClr val="tx1"/>
                </a:solidFill>
                <a:effectLst/>
                <a:latin typeface="+mn-lt"/>
                <a:ea typeface="+mn-ea"/>
                <a:cs typeface="+mn-cs"/>
              </a:rPr>
              <a:t>quackBehavior</a:t>
            </a:r>
            <a:r>
              <a:rPr lang="en-GB" sz="1200" b="0" i="0" kern="1200" dirty="0">
                <a:solidFill>
                  <a:schemeClr val="tx1"/>
                </a:solidFill>
                <a:effectLst/>
                <a:latin typeface="+mn-lt"/>
                <a:ea typeface="+mn-ea"/>
                <a:cs typeface="+mn-cs"/>
              </a:rPr>
              <a:t> instance variable to a new instance of type Quack (a </a:t>
            </a:r>
            <a:r>
              <a:rPr lang="en-GB" sz="1200" b="0" i="0" kern="1200" dirty="0" err="1">
                <a:solidFill>
                  <a:schemeClr val="tx1"/>
                </a:solidFill>
                <a:effectLst/>
                <a:latin typeface="+mn-lt"/>
                <a:ea typeface="+mn-ea"/>
                <a:cs typeface="+mn-cs"/>
              </a:rPr>
              <a:t>QuackBehavior</a:t>
            </a:r>
            <a:r>
              <a:rPr lang="en-GB" sz="1200" b="0" i="0" kern="1200" dirty="0">
                <a:solidFill>
                  <a:schemeClr val="tx1"/>
                </a:solidFill>
                <a:effectLst/>
                <a:latin typeface="+mn-lt"/>
                <a:ea typeface="+mn-ea"/>
                <a:cs typeface="+mn-cs"/>
              </a:rPr>
              <a:t> concrete implementation class).</a:t>
            </a:r>
          </a:p>
          <a:p>
            <a:pPr fontAlgn="base"/>
            <a:endParaRPr lang="en-GB" sz="1200" b="0" i="0" kern="1200" dirty="0">
              <a:solidFill>
                <a:schemeClr val="tx1"/>
              </a:solidFill>
              <a:effectLst/>
              <a:latin typeface="+mn-lt"/>
              <a:ea typeface="+mn-ea"/>
              <a:cs typeface="+mn-cs"/>
            </a:endParaRPr>
          </a:p>
          <a:p>
            <a:pPr fontAlgn="base"/>
            <a:r>
              <a:rPr lang="en-GB" sz="1200" b="0" i="0" kern="1200" dirty="0">
                <a:solidFill>
                  <a:schemeClr val="tx1"/>
                </a:solidFill>
                <a:effectLst/>
                <a:latin typeface="+mn-lt"/>
                <a:ea typeface="+mn-ea"/>
                <a:cs typeface="+mn-cs"/>
              </a:rPr>
              <a:t>And the same is true for the duck’s flying </a:t>
            </a:r>
            <a:r>
              <a:rPr lang="en-GB" sz="1200" b="0" i="0" kern="1200" dirty="0" err="1">
                <a:solidFill>
                  <a:schemeClr val="tx1"/>
                </a:solidFill>
                <a:effectLst/>
                <a:latin typeface="+mn-lt"/>
                <a:ea typeface="+mn-ea"/>
                <a:cs typeface="+mn-cs"/>
              </a:rPr>
              <a:t>behavior</a:t>
            </a:r>
            <a:r>
              <a:rPr lang="en-GB" sz="1200" b="0" i="0" kern="1200" dirty="0">
                <a:solidFill>
                  <a:schemeClr val="tx1"/>
                </a:solidFill>
                <a:effectLst/>
                <a:latin typeface="+mn-lt"/>
                <a:ea typeface="+mn-ea"/>
                <a:cs typeface="+mn-cs"/>
              </a:rPr>
              <a:t>—the </a:t>
            </a:r>
            <a:r>
              <a:rPr lang="en-GB" sz="1200" b="0" i="0" kern="1200" dirty="0" err="1">
                <a:solidFill>
                  <a:schemeClr val="tx1"/>
                </a:solidFill>
                <a:effectLst/>
                <a:latin typeface="+mn-lt"/>
                <a:ea typeface="+mn-ea"/>
                <a:cs typeface="+mn-cs"/>
              </a:rPr>
              <a:t>MallardDuck’s</a:t>
            </a:r>
            <a:r>
              <a:rPr lang="en-GB" sz="1200" b="0" i="0" kern="1200" dirty="0">
                <a:solidFill>
                  <a:schemeClr val="tx1"/>
                </a:solidFill>
                <a:effectLst/>
                <a:latin typeface="+mn-lt"/>
                <a:ea typeface="+mn-ea"/>
                <a:cs typeface="+mn-cs"/>
              </a:rPr>
              <a:t> constructor initializes the </a:t>
            </a:r>
            <a:r>
              <a:rPr lang="en-GB" sz="1200" b="0" i="0" kern="1200" dirty="0" err="1">
                <a:solidFill>
                  <a:schemeClr val="tx1"/>
                </a:solidFill>
                <a:effectLst/>
                <a:latin typeface="+mn-lt"/>
                <a:ea typeface="+mn-ea"/>
                <a:cs typeface="+mn-cs"/>
              </a:rPr>
              <a:t>flyBehavior</a:t>
            </a:r>
            <a:r>
              <a:rPr lang="en-GB" sz="1200" b="0" i="0" kern="1200" dirty="0">
                <a:solidFill>
                  <a:schemeClr val="tx1"/>
                </a:solidFill>
                <a:effectLst/>
                <a:latin typeface="+mn-lt"/>
                <a:ea typeface="+mn-ea"/>
                <a:cs typeface="+mn-cs"/>
              </a:rPr>
              <a:t> instance variable with an instance of type </a:t>
            </a:r>
            <a:r>
              <a:rPr lang="en-GB" sz="1200" b="0" i="0" kern="1200" dirty="0" err="1">
                <a:solidFill>
                  <a:schemeClr val="tx1"/>
                </a:solidFill>
                <a:effectLst/>
                <a:latin typeface="+mn-lt"/>
                <a:ea typeface="+mn-ea"/>
                <a:cs typeface="+mn-cs"/>
              </a:rPr>
              <a:t>FlyWithWings</a:t>
            </a:r>
            <a:r>
              <a:rPr lang="en-GB" sz="1200" b="0" i="0" kern="1200" dirty="0">
                <a:solidFill>
                  <a:schemeClr val="tx1"/>
                </a:solidFill>
                <a:effectLst/>
                <a:latin typeface="+mn-lt"/>
                <a:ea typeface="+mn-ea"/>
                <a:cs typeface="+mn-cs"/>
              </a:rPr>
              <a:t> (a </a:t>
            </a:r>
            <a:r>
              <a:rPr lang="en-GB" sz="1200" b="0" i="0" kern="1200" dirty="0" err="1">
                <a:solidFill>
                  <a:schemeClr val="tx1"/>
                </a:solidFill>
                <a:effectLst/>
                <a:latin typeface="+mn-lt"/>
                <a:ea typeface="+mn-ea"/>
                <a:cs typeface="+mn-cs"/>
              </a:rPr>
              <a:t>FlyBehavior</a:t>
            </a:r>
            <a:r>
              <a:rPr lang="en-GB" sz="1200" b="0" i="0" kern="1200" dirty="0">
                <a:solidFill>
                  <a:schemeClr val="tx1"/>
                </a:solidFill>
                <a:effectLst/>
                <a:latin typeface="+mn-lt"/>
                <a:ea typeface="+mn-ea"/>
                <a:cs typeface="+mn-cs"/>
              </a:rPr>
              <a:t> concrete implementation class).</a:t>
            </a:r>
          </a:p>
          <a:p>
            <a:endParaRPr lang="en-GB" dirty="0"/>
          </a:p>
          <a:p>
            <a:r>
              <a:rPr lang="en-GB" dirty="0"/>
              <a:t>“But aren’t we programming to a concrete implementation in the constructor?”</a:t>
            </a:r>
          </a:p>
          <a:p>
            <a:endParaRPr lang="en-GB" dirty="0"/>
          </a:p>
          <a:p>
            <a:pPr fontAlgn="base"/>
            <a:r>
              <a:rPr lang="en-GB" sz="1200" b="0" i="0" kern="1200" dirty="0">
                <a:solidFill>
                  <a:schemeClr val="tx1"/>
                </a:solidFill>
                <a:effectLst/>
                <a:latin typeface="+mn-lt"/>
                <a:ea typeface="+mn-ea"/>
                <a:cs typeface="+mn-cs"/>
              </a:rPr>
              <a:t>Good catch, that’s exactly what we’re doing... </a:t>
            </a:r>
            <a:r>
              <a:rPr lang="en-GB" sz="1200" b="0" i="1" kern="1200" dirty="0">
                <a:solidFill>
                  <a:schemeClr val="tx1"/>
                </a:solidFill>
                <a:effectLst/>
                <a:latin typeface="+mn-lt"/>
                <a:ea typeface="+mn-ea"/>
                <a:cs typeface="+mn-cs"/>
              </a:rPr>
              <a:t>for now. </a:t>
            </a:r>
            <a:r>
              <a:rPr lang="en-GB" sz="1200" b="0" i="0" kern="1200" dirty="0">
                <a:solidFill>
                  <a:schemeClr val="tx1"/>
                </a:solidFill>
                <a:effectLst/>
                <a:latin typeface="+mn-lt"/>
                <a:ea typeface="+mn-ea"/>
                <a:cs typeface="+mn-cs"/>
              </a:rPr>
              <a:t>In later discussions we’ll have more patterns in our toolbox that can help us fix it.</a:t>
            </a:r>
          </a:p>
          <a:p>
            <a:pPr fontAlgn="base"/>
            <a:endParaRPr lang="en-GB" sz="1200" b="0" i="0" kern="1200" dirty="0">
              <a:solidFill>
                <a:schemeClr val="tx1"/>
              </a:solidFill>
              <a:effectLst/>
              <a:latin typeface="+mn-lt"/>
              <a:ea typeface="+mn-ea"/>
              <a:cs typeface="+mn-cs"/>
            </a:endParaRPr>
          </a:p>
          <a:p>
            <a:pPr fontAlgn="base"/>
            <a:r>
              <a:rPr lang="en-GB" sz="1200" b="0" i="0" kern="1200" dirty="0">
                <a:solidFill>
                  <a:schemeClr val="tx1"/>
                </a:solidFill>
                <a:effectLst/>
                <a:latin typeface="+mn-lt"/>
                <a:ea typeface="+mn-ea"/>
                <a:cs typeface="+mn-cs"/>
              </a:rPr>
              <a:t>Still, notice that while we </a:t>
            </a:r>
            <a:r>
              <a:rPr lang="en-GB" sz="1200" b="0" i="1" kern="1200" dirty="0">
                <a:solidFill>
                  <a:schemeClr val="tx1"/>
                </a:solidFill>
                <a:effectLst/>
                <a:latin typeface="+mn-lt"/>
                <a:ea typeface="+mn-ea"/>
                <a:cs typeface="+mn-cs"/>
              </a:rPr>
              <a:t>are</a:t>
            </a:r>
            <a:r>
              <a:rPr lang="en-GB" sz="1200" b="0" i="0" kern="1200" dirty="0">
                <a:solidFill>
                  <a:schemeClr val="tx1"/>
                </a:solidFill>
                <a:effectLst/>
                <a:latin typeface="+mn-lt"/>
                <a:ea typeface="+mn-ea"/>
                <a:cs typeface="+mn-cs"/>
              </a:rPr>
              <a:t> setting the </a:t>
            </a:r>
            <a:r>
              <a:rPr lang="en-GB" sz="1200" b="0" i="0" kern="1200" dirty="0" err="1">
                <a:solidFill>
                  <a:schemeClr val="tx1"/>
                </a:solidFill>
                <a:effectLst/>
                <a:latin typeface="+mn-lt"/>
                <a:ea typeface="+mn-ea"/>
                <a:cs typeface="+mn-cs"/>
              </a:rPr>
              <a:t>behaviors</a:t>
            </a:r>
            <a:r>
              <a:rPr lang="en-GB" sz="1200" b="0" i="0" kern="1200" dirty="0">
                <a:solidFill>
                  <a:schemeClr val="tx1"/>
                </a:solidFill>
                <a:effectLst/>
                <a:latin typeface="+mn-lt"/>
                <a:ea typeface="+mn-ea"/>
                <a:cs typeface="+mn-cs"/>
              </a:rPr>
              <a:t> to concrete classes, we could </a:t>
            </a:r>
            <a:r>
              <a:rPr lang="en-GB" sz="1200" b="0" i="1" kern="1200" dirty="0">
                <a:solidFill>
                  <a:schemeClr val="tx1"/>
                </a:solidFill>
                <a:effectLst/>
                <a:latin typeface="+mn-lt"/>
                <a:ea typeface="+mn-ea"/>
                <a:cs typeface="+mn-cs"/>
              </a:rPr>
              <a:t>easily</a:t>
            </a:r>
            <a:r>
              <a:rPr lang="en-GB" sz="1200" b="0" i="0" kern="1200" dirty="0">
                <a:solidFill>
                  <a:schemeClr val="tx1"/>
                </a:solidFill>
                <a:effectLst/>
                <a:latin typeface="+mn-lt"/>
                <a:ea typeface="+mn-ea"/>
                <a:cs typeface="+mn-cs"/>
              </a:rPr>
              <a:t> change that at runtime.</a:t>
            </a:r>
          </a:p>
          <a:p>
            <a:pPr fontAlgn="base"/>
            <a:r>
              <a:rPr lang="en-GB" sz="1200" b="0" i="0" kern="1200" dirty="0">
                <a:solidFill>
                  <a:schemeClr val="tx1"/>
                </a:solidFill>
                <a:effectLst/>
                <a:latin typeface="+mn-lt"/>
                <a:ea typeface="+mn-ea"/>
                <a:cs typeface="+mn-cs"/>
              </a:rPr>
              <a:t>So, we still have a lot of flexibility here, just we’re doing a poor job of initializing the instance variables in a flexible way. </a:t>
            </a:r>
          </a:p>
          <a:p>
            <a:pPr fontAlgn="base"/>
            <a:endParaRPr lang="en-GB" sz="1200" b="0" i="0" kern="1200" dirty="0">
              <a:solidFill>
                <a:schemeClr val="tx1"/>
              </a:solidFill>
              <a:effectLst/>
              <a:latin typeface="+mn-lt"/>
              <a:ea typeface="+mn-ea"/>
              <a:cs typeface="+mn-cs"/>
            </a:endParaRPr>
          </a:p>
          <a:p>
            <a:pPr fontAlgn="base"/>
            <a:r>
              <a:rPr lang="en-GB" sz="1200" b="0" i="0" kern="1200" dirty="0">
                <a:solidFill>
                  <a:schemeClr val="tx1"/>
                </a:solidFill>
                <a:effectLst/>
                <a:latin typeface="+mn-lt"/>
                <a:ea typeface="+mn-ea"/>
                <a:cs typeface="+mn-cs"/>
              </a:rPr>
              <a:t>But think about it: since the </a:t>
            </a:r>
            <a:r>
              <a:rPr lang="en-GB" sz="1200" b="0" i="0" kern="1200" dirty="0" err="1">
                <a:solidFill>
                  <a:schemeClr val="tx1"/>
                </a:solidFill>
                <a:effectLst/>
                <a:latin typeface="+mn-lt"/>
                <a:ea typeface="+mn-ea"/>
                <a:cs typeface="+mn-cs"/>
              </a:rPr>
              <a:t>quackBehavior</a:t>
            </a:r>
            <a:r>
              <a:rPr lang="en-GB" sz="1200" b="0" i="0" kern="1200" dirty="0">
                <a:solidFill>
                  <a:schemeClr val="tx1"/>
                </a:solidFill>
                <a:effectLst/>
                <a:latin typeface="+mn-lt"/>
                <a:ea typeface="+mn-ea"/>
                <a:cs typeface="+mn-cs"/>
              </a:rPr>
              <a:t> instance variable is an interface type, we could (through the magic of polymorphism) dynamically assign a different </a:t>
            </a:r>
            <a:r>
              <a:rPr lang="en-GB" sz="1200" b="0" i="0" kern="1200" dirty="0" err="1">
                <a:solidFill>
                  <a:schemeClr val="tx1"/>
                </a:solidFill>
                <a:effectLst/>
                <a:latin typeface="+mn-lt"/>
                <a:ea typeface="+mn-ea"/>
                <a:cs typeface="+mn-cs"/>
              </a:rPr>
              <a:t>QuackBehavior</a:t>
            </a:r>
            <a:r>
              <a:rPr lang="en-GB" sz="1200" b="0" i="0" kern="1200" dirty="0">
                <a:solidFill>
                  <a:schemeClr val="tx1"/>
                </a:solidFill>
                <a:effectLst/>
                <a:latin typeface="+mn-lt"/>
                <a:ea typeface="+mn-ea"/>
                <a:cs typeface="+mn-cs"/>
              </a:rPr>
              <a:t> implementation class at runtime. Which we’ll do in a minute.</a:t>
            </a:r>
          </a:p>
        </p:txBody>
      </p:sp>
      <p:sp>
        <p:nvSpPr>
          <p:cNvPr id="4" name="Slide Number Placeholder 3"/>
          <p:cNvSpPr>
            <a:spLocks noGrp="1"/>
          </p:cNvSpPr>
          <p:nvPr>
            <p:ph type="sldNum" sz="quarter" idx="10"/>
          </p:nvPr>
        </p:nvSpPr>
        <p:spPr/>
        <p:txBody>
          <a:bodyPr/>
          <a:lstStyle/>
          <a:p>
            <a:fld id="{E211B234-97DF-4E03-BDCF-7B9C018318DA}" type="slidenum">
              <a:rPr lang="en-GB" smtClean="0"/>
              <a:t>34</a:t>
            </a:fld>
            <a:endParaRPr lang="en-GB"/>
          </a:p>
        </p:txBody>
      </p:sp>
    </p:spTree>
    <p:extLst>
      <p:ext uri="{BB962C8B-B14F-4D97-AF65-F5344CB8AC3E}">
        <p14:creationId xmlns:p14="http://schemas.microsoft.com/office/powerpoint/2010/main" val="2620816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Okay, so let’s create a little test app</a:t>
            </a:r>
          </a:p>
          <a:p>
            <a:endParaRPr lang="en-GB" dirty="0"/>
          </a:p>
          <a:p>
            <a:r>
              <a:rPr lang="en-GB" dirty="0"/>
              <a:t>And what do we get? Cool.</a:t>
            </a:r>
          </a:p>
          <a:p>
            <a:endParaRPr lang="en-GB" dirty="0"/>
          </a:p>
          <a:p>
            <a:r>
              <a:rPr lang="en-GB" dirty="0"/>
              <a:t>But, we’ve created this dynamic behaviour, but we’re not using it.</a:t>
            </a:r>
          </a:p>
        </p:txBody>
      </p:sp>
      <p:sp>
        <p:nvSpPr>
          <p:cNvPr id="4" name="Slide Number Placeholder 3"/>
          <p:cNvSpPr>
            <a:spLocks noGrp="1"/>
          </p:cNvSpPr>
          <p:nvPr>
            <p:ph type="sldNum" sz="quarter" idx="10"/>
          </p:nvPr>
        </p:nvSpPr>
        <p:spPr/>
        <p:txBody>
          <a:bodyPr/>
          <a:lstStyle/>
          <a:p>
            <a:fld id="{E211B234-97DF-4E03-BDCF-7B9C018318DA}" type="slidenum">
              <a:rPr lang="en-GB" smtClean="0"/>
              <a:t>35</a:t>
            </a:fld>
            <a:endParaRPr lang="en-GB"/>
          </a:p>
        </p:txBody>
      </p:sp>
    </p:spTree>
    <p:extLst>
      <p:ext uri="{BB962C8B-B14F-4D97-AF65-F5344CB8AC3E}">
        <p14:creationId xmlns:p14="http://schemas.microsoft.com/office/powerpoint/2010/main" val="5200126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Imagine you want to set the duck’s </a:t>
            </a:r>
            <a:r>
              <a:rPr lang="en-GB" sz="1200" b="0" i="0" kern="1200" dirty="0" err="1">
                <a:solidFill>
                  <a:schemeClr val="tx1"/>
                </a:solidFill>
                <a:effectLst/>
                <a:latin typeface="+mn-lt"/>
                <a:ea typeface="+mn-ea"/>
                <a:cs typeface="+mn-cs"/>
              </a:rPr>
              <a:t>behavior</a:t>
            </a:r>
            <a:r>
              <a:rPr lang="en-GB" sz="1200" b="0" i="0" kern="1200" dirty="0">
                <a:solidFill>
                  <a:schemeClr val="tx1"/>
                </a:solidFill>
                <a:effectLst/>
                <a:latin typeface="+mn-lt"/>
                <a:ea typeface="+mn-ea"/>
                <a:cs typeface="+mn-cs"/>
              </a:rPr>
              <a:t> type through a setter method on the duck subclass, rather than by instantiating it in the duck’s constructor.</a:t>
            </a:r>
          </a:p>
          <a:p>
            <a:endParaRPr lang="en-GB" sz="1200" b="0" i="0" kern="1200" dirty="0">
              <a:solidFill>
                <a:schemeClr val="tx1"/>
              </a:solidFill>
              <a:effectLst/>
              <a:latin typeface="+mn-lt"/>
              <a:ea typeface="+mn-ea"/>
              <a:cs typeface="+mn-cs"/>
            </a:endParaRPr>
          </a:p>
          <a:p>
            <a:pPr fontAlgn="base"/>
            <a:r>
              <a:rPr lang="en-GB" sz="1200" b="0" i="0" kern="1200" dirty="0">
                <a:solidFill>
                  <a:schemeClr val="tx1"/>
                </a:solidFill>
                <a:effectLst/>
                <a:latin typeface="+mn-lt"/>
                <a:ea typeface="+mn-ea"/>
                <a:cs typeface="+mn-cs"/>
              </a:rPr>
              <a:t>We can call these methods anytime we want to change the </a:t>
            </a:r>
            <a:r>
              <a:rPr lang="en-GB" sz="1200" b="0" i="0" kern="1200" dirty="0" err="1">
                <a:solidFill>
                  <a:schemeClr val="tx1"/>
                </a:solidFill>
                <a:effectLst/>
                <a:latin typeface="+mn-lt"/>
                <a:ea typeface="+mn-ea"/>
                <a:cs typeface="+mn-cs"/>
              </a:rPr>
              <a:t>behavior</a:t>
            </a:r>
            <a:r>
              <a:rPr lang="en-GB" sz="1200" b="0" i="0" kern="1200" dirty="0">
                <a:solidFill>
                  <a:schemeClr val="tx1"/>
                </a:solidFill>
                <a:effectLst/>
                <a:latin typeface="+mn-lt"/>
                <a:ea typeface="+mn-ea"/>
                <a:cs typeface="+mn-cs"/>
              </a:rPr>
              <a:t> of a duck </a:t>
            </a:r>
            <a:r>
              <a:rPr lang="en-GB" sz="1200" b="0" i="0" u="sng" kern="1200" dirty="0">
                <a:solidFill>
                  <a:schemeClr val="tx1"/>
                </a:solidFill>
                <a:effectLst/>
                <a:latin typeface="+mn-lt"/>
                <a:ea typeface="+mn-ea"/>
                <a:cs typeface="+mn-cs"/>
              </a:rPr>
              <a:t>on the fly</a:t>
            </a:r>
            <a:r>
              <a:rPr lang="en-GB"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E211B234-97DF-4E03-BDCF-7B9C018318DA}" type="slidenum">
              <a:rPr lang="en-GB" smtClean="0"/>
              <a:t>36</a:t>
            </a:fld>
            <a:endParaRPr lang="en-GB"/>
          </a:p>
        </p:txBody>
      </p:sp>
    </p:spTree>
    <p:extLst>
      <p:ext uri="{BB962C8B-B14F-4D97-AF65-F5344CB8AC3E}">
        <p14:creationId xmlns:p14="http://schemas.microsoft.com/office/powerpoint/2010/main" val="28928652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test this out, we create a new type of duck, a model duck.</a:t>
            </a:r>
          </a:p>
          <a:p>
            <a:endParaRPr lang="en-GB" dirty="0"/>
          </a:p>
          <a:p>
            <a:r>
              <a:rPr lang="en-GB" dirty="0"/>
              <a:t>We also create a new behaviour – flying by remote control.</a:t>
            </a:r>
          </a:p>
        </p:txBody>
      </p:sp>
      <p:sp>
        <p:nvSpPr>
          <p:cNvPr id="4" name="Slide Number Placeholder 3"/>
          <p:cNvSpPr>
            <a:spLocks noGrp="1"/>
          </p:cNvSpPr>
          <p:nvPr>
            <p:ph type="sldNum" sz="quarter" idx="10"/>
          </p:nvPr>
        </p:nvSpPr>
        <p:spPr/>
        <p:txBody>
          <a:bodyPr/>
          <a:lstStyle/>
          <a:p>
            <a:fld id="{E211B234-97DF-4E03-BDCF-7B9C018318DA}" type="slidenum">
              <a:rPr lang="en-GB" smtClean="0"/>
              <a:t>37</a:t>
            </a:fld>
            <a:endParaRPr lang="en-GB"/>
          </a:p>
        </p:txBody>
      </p:sp>
    </p:spTree>
    <p:extLst>
      <p:ext uri="{BB962C8B-B14F-4D97-AF65-F5344CB8AC3E}">
        <p14:creationId xmlns:p14="http://schemas.microsoft.com/office/powerpoint/2010/main" val="12156140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we’ll update our test to create a model duck and change it’s behaviour at runtime…</a:t>
            </a:r>
          </a:p>
        </p:txBody>
      </p:sp>
      <p:sp>
        <p:nvSpPr>
          <p:cNvPr id="4" name="Slide Number Placeholder 3"/>
          <p:cNvSpPr>
            <a:spLocks noGrp="1"/>
          </p:cNvSpPr>
          <p:nvPr>
            <p:ph type="sldNum" sz="quarter" idx="10"/>
          </p:nvPr>
        </p:nvSpPr>
        <p:spPr/>
        <p:txBody>
          <a:bodyPr/>
          <a:lstStyle/>
          <a:p>
            <a:fld id="{E211B234-97DF-4E03-BDCF-7B9C018318DA}" type="slidenum">
              <a:rPr lang="en-GB" smtClean="0"/>
              <a:t>38</a:t>
            </a:fld>
            <a:endParaRPr lang="en-GB"/>
          </a:p>
        </p:txBody>
      </p:sp>
    </p:spTree>
    <p:extLst>
      <p:ext uri="{BB962C8B-B14F-4D97-AF65-F5344CB8AC3E}">
        <p14:creationId xmlns:p14="http://schemas.microsoft.com/office/powerpoint/2010/main" val="1439297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GB" sz="1200" b="0" i="0" kern="1200" dirty="0">
                <a:solidFill>
                  <a:schemeClr val="tx1"/>
                </a:solidFill>
                <a:effectLst/>
                <a:latin typeface="+mn-lt"/>
                <a:ea typeface="+mn-ea"/>
                <a:cs typeface="+mn-cs"/>
              </a:rPr>
              <a:t>We have everything you’d expect: ducks extending Duck, fly </a:t>
            </a:r>
            <a:r>
              <a:rPr lang="en-GB" sz="1200" b="0" i="0" kern="1200" dirty="0" err="1">
                <a:solidFill>
                  <a:schemeClr val="tx1"/>
                </a:solidFill>
                <a:effectLst/>
                <a:latin typeface="+mn-lt"/>
                <a:ea typeface="+mn-ea"/>
                <a:cs typeface="+mn-cs"/>
              </a:rPr>
              <a:t>behaviors</a:t>
            </a:r>
            <a:r>
              <a:rPr lang="en-GB" sz="1200" b="0" i="0" kern="1200" dirty="0">
                <a:solidFill>
                  <a:schemeClr val="tx1"/>
                </a:solidFill>
                <a:effectLst/>
                <a:latin typeface="+mn-lt"/>
                <a:ea typeface="+mn-ea"/>
                <a:cs typeface="+mn-cs"/>
              </a:rPr>
              <a:t> implementing </a:t>
            </a:r>
            <a:r>
              <a:rPr lang="en-GB" sz="1200" b="0" i="0" kern="1200" dirty="0" err="1">
                <a:solidFill>
                  <a:schemeClr val="tx1"/>
                </a:solidFill>
                <a:effectLst/>
                <a:latin typeface="+mn-lt"/>
                <a:ea typeface="+mn-ea"/>
                <a:cs typeface="+mn-cs"/>
              </a:rPr>
              <a:t>FlyBehavior</a:t>
            </a:r>
            <a:r>
              <a:rPr lang="en-GB" sz="1200" b="0" i="0" kern="1200" dirty="0">
                <a:solidFill>
                  <a:schemeClr val="tx1"/>
                </a:solidFill>
                <a:effectLst/>
                <a:latin typeface="+mn-lt"/>
                <a:ea typeface="+mn-ea"/>
                <a:cs typeface="+mn-cs"/>
              </a:rPr>
              <a:t>, and quack </a:t>
            </a:r>
            <a:r>
              <a:rPr lang="en-GB" sz="1200" b="0" i="0" kern="1200" dirty="0" err="1">
                <a:solidFill>
                  <a:schemeClr val="tx1"/>
                </a:solidFill>
                <a:effectLst/>
                <a:latin typeface="+mn-lt"/>
                <a:ea typeface="+mn-ea"/>
                <a:cs typeface="+mn-cs"/>
              </a:rPr>
              <a:t>behaviors</a:t>
            </a:r>
            <a:r>
              <a:rPr lang="en-GB" sz="1200" b="0" i="0" kern="1200" dirty="0">
                <a:solidFill>
                  <a:schemeClr val="tx1"/>
                </a:solidFill>
                <a:effectLst/>
                <a:latin typeface="+mn-lt"/>
                <a:ea typeface="+mn-ea"/>
                <a:cs typeface="+mn-cs"/>
              </a:rPr>
              <a:t> implementing </a:t>
            </a:r>
            <a:r>
              <a:rPr lang="en-GB" sz="1200" b="0" i="0" kern="1200" dirty="0" err="1">
                <a:solidFill>
                  <a:schemeClr val="tx1"/>
                </a:solidFill>
                <a:effectLst/>
                <a:latin typeface="+mn-lt"/>
                <a:ea typeface="+mn-ea"/>
                <a:cs typeface="+mn-cs"/>
              </a:rPr>
              <a:t>QuackBehavior</a:t>
            </a:r>
            <a:r>
              <a:rPr lang="en-GB" sz="1200" b="0" i="0" kern="1200" dirty="0">
                <a:solidFill>
                  <a:schemeClr val="tx1"/>
                </a:solidFill>
                <a:effectLst/>
                <a:latin typeface="+mn-lt"/>
                <a:ea typeface="+mn-ea"/>
                <a:cs typeface="+mn-cs"/>
              </a:rPr>
              <a:t>.</a:t>
            </a:r>
          </a:p>
          <a:p>
            <a:pPr fontAlgn="base"/>
            <a:endParaRPr lang="en-GB" sz="1200" b="0" i="0" kern="1200" dirty="0">
              <a:solidFill>
                <a:schemeClr val="tx1"/>
              </a:solidFill>
              <a:effectLst/>
              <a:latin typeface="+mn-lt"/>
              <a:ea typeface="+mn-ea"/>
              <a:cs typeface="+mn-cs"/>
            </a:endParaRPr>
          </a:p>
          <a:p>
            <a:pPr fontAlgn="base"/>
            <a:r>
              <a:rPr lang="en-GB" sz="1200" b="0" i="0" kern="1200" dirty="0">
                <a:solidFill>
                  <a:schemeClr val="tx1"/>
                </a:solidFill>
                <a:effectLst/>
                <a:latin typeface="+mn-lt"/>
                <a:ea typeface="+mn-ea"/>
                <a:cs typeface="+mn-cs"/>
              </a:rPr>
              <a:t>Notice also that we’ve started to describe things a little differently. Instead of thinking of the duck </a:t>
            </a:r>
            <a:r>
              <a:rPr lang="en-GB" sz="1200" b="0" i="0" kern="1200" dirty="0" err="1">
                <a:solidFill>
                  <a:schemeClr val="tx1"/>
                </a:solidFill>
                <a:effectLst/>
                <a:latin typeface="+mn-lt"/>
                <a:ea typeface="+mn-ea"/>
                <a:cs typeface="+mn-cs"/>
              </a:rPr>
              <a:t>behaviors</a:t>
            </a:r>
            <a:r>
              <a:rPr lang="en-GB" sz="1200" b="0" i="0" kern="1200" dirty="0">
                <a:solidFill>
                  <a:schemeClr val="tx1"/>
                </a:solidFill>
                <a:effectLst/>
                <a:latin typeface="+mn-lt"/>
                <a:ea typeface="+mn-ea"/>
                <a:cs typeface="+mn-cs"/>
              </a:rPr>
              <a:t> as a </a:t>
            </a:r>
            <a:r>
              <a:rPr lang="en-GB" sz="1200" b="0" i="1" kern="1200" dirty="0">
                <a:solidFill>
                  <a:schemeClr val="tx1"/>
                </a:solidFill>
                <a:effectLst/>
                <a:latin typeface="+mn-lt"/>
                <a:ea typeface="+mn-ea"/>
                <a:cs typeface="+mn-cs"/>
              </a:rPr>
              <a:t>set of </a:t>
            </a:r>
            <a:r>
              <a:rPr lang="en-GB" sz="1200" b="0" i="1" kern="1200" dirty="0" err="1">
                <a:solidFill>
                  <a:schemeClr val="tx1"/>
                </a:solidFill>
                <a:effectLst/>
                <a:latin typeface="+mn-lt"/>
                <a:ea typeface="+mn-ea"/>
                <a:cs typeface="+mn-cs"/>
              </a:rPr>
              <a:t>behaviors</a:t>
            </a:r>
            <a:r>
              <a:rPr lang="en-GB" sz="1200" b="0" i="0" kern="1200" dirty="0">
                <a:solidFill>
                  <a:schemeClr val="tx1"/>
                </a:solidFill>
                <a:effectLst/>
                <a:latin typeface="+mn-lt"/>
                <a:ea typeface="+mn-ea"/>
                <a:cs typeface="+mn-cs"/>
              </a:rPr>
              <a:t>, we’ll start thinking of them as a </a:t>
            </a:r>
            <a:r>
              <a:rPr lang="en-GB" sz="1200" b="0" i="1" kern="1200" dirty="0">
                <a:solidFill>
                  <a:schemeClr val="tx1"/>
                </a:solidFill>
                <a:effectLst/>
                <a:latin typeface="+mn-lt"/>
                <a:ea typeface="+mn-ea"/>
                <a:cs typeface="+mn-cs"/>
              </a:rPr>
              <a:t>family of algorithms</a:t>
            </a:r>
            <a:r>
              <a:rPr lang="en-GB" sz="1200" b="0" i="0" kern="1200" dirty="0">
                <a:solidFill>
                  <a:schemeClr val="tx1"/>
                </a:solidFill>
                <a:effectLst/>
                <a:latin typeface="+mn-lt"/>
                <a:ea typeface="+mn-ea"/>
                <a:cs typeface="+mn-cs"/>
              </a:rPr>
              <a:t>. Think about it: in the </a:t>
            </a:r>
            <a:r>
              <a:rPr lang="en-GB" sz="1200" b="0" i="0" kern="1200" dirty="0" err="1">
                <a:solidFill>
                  <a:schemeClr val="tx1"/>
                </a:solidFill>
                <a:effectLst/>
                <a:latin typeface="+mn-lt"/>
                <a:ea typeface="+mn-ea"/>
                <a:cs typeface="+mn-cs"/>
              </a:rPr>
              <a:t>SimUDuck</a:t>
            </a:r>
            <a:r>
              <a:rPr lang="en-GB" sz="1200" b="0" i="0" kern="1200" dirty="0">
                <a:solidFill>
                  <a:schemeClr val="tx1"/>
                </a:solidFill>
                <a:effectLst/>
                <a:latin typeface="+mn-lt"/>
                <a:ea typeface="+mn-ea"/>
                <a:cs typeface="+mn-cs"/>
              </a:rPr>
              <a:t> design, the algorithms represent things a duck would do (different ways of quacking or flying), but we could just as easily use the same techniques for a set of classes that implement the ways to compute state sales tax by different states.</a:t>
            </a:r>
          </a:p>
          <a:p>
            <a:pPr fontAlgn="base"/>
            <a:endParaRPr lang="en-GB" sz="1200" b="0" i="0" kern="1200" dirty="0">
              <a:solidFill>
                <a:schemeClr val="tx1"/>
              </a:solidFill>
              <a:effectLst/>
              <a:latin typeface="+mn-lt"/>
              <a:ea typeface="+mn-ea"/>
              <a:cs typeface="+mn-cs"/>
            </a:endParaRPr>
          </a:p>
          <a:p>
            <a:pPr fontAlgn="base"/>
            <a:r>
              <a:rPr lang="en-GB" sz="1200" b="0" i="0" kern="1200" dirty="0">
                <a:solidFill>
                  <a:schemeClr val="tx1"/>
                </a:solidFill>
                <a:effectLst/>
                <a:latin typeface="+mn-lt"/>
                <a:ea typeface="+mn-ea"/>
                <a:cs typeface="+mn-cs"/>
              </a:rPr>
              <a:t>Pay careful attention to the </a:t>
            </a:r>
            <a:r>
              <a:rPr lang="en-GB" sz="1200" b="0" i="1" kern="1200" dirty="0">
                <a:solidFill>
                  <a:schemeClr val="tx1"/>
                </a:solidFill>
                <a:effectLst/>
                <a:latin typeface="+mn-lt"/>
                <a:ea typeface="+mn-ea"/>
                <a:cs typeface="+mn-cs"/>
              </a:rPr>
              <a:t>relationships</a:t>
            </a:r>
            <a:r>
              <a:rPr lang="en-GB" sz="1200" b="0" i="0" kern="1200" dirty="0">
                <a:solidFill>
                  <a:schemeClr val="tx1"/>
                </a:solidFill>
                <a:effectLst/>
                <a:latin typeface="+mn-lt"/>
                <a:ea typeface="+mn-ea"/>
                <a:cs typeface="+mn-cs"/>
              </a:rPr>
              <a:t> between the classes, note the difference between IS-A and HAS-A</a:t>
            </a:r>
          </a:p>
          <a:p>
            <a:endParaRPr lang="en-GB" dirty="0"/>
          </a:p>
          <a:p>
            <a:pPr fontAlgn="base"/>
            <a:r>
              <a:rPr lang="en-GB" sz="1200" b="0" i="0" kern="1200" dirty="0">
                <a:solidFill>
                  <a:schemeClr val="tx1"/>
                </a:solidFill>
                <a:effectLst/>
                <a:latin typeface="+mn-lt"/>
                <a:ea typeface="+mn-ea"/>
                <a:cs typeface="+mn-cs"/>
              </a:rPr>
              <a:t>The HAS-A relationship is an interesting one: each duck has a </a:t>
            </a:r>
            <a:r>
              <a:rPr lang="en-GB" sz="1200" b="0" i="0" kern="1200" dirty="0" err="1">
                <a:solidFill>
                  <a:schemeClr val="tx1"/>
                </a:solidFill>
                <a:effectLst/>
                <a:latin typeface="+mn-lt"/>
                <a:ea typeface="+mn-ea"/>
                <a:cs typeface="+mn-cs"/>
              </a:rPr>
              <a:t>FlyBehavior</a:t>
            </a:r>
            <a:r>
              <a:rPr lang="en-GB" sz="1200" b="0" i="0" kern="1200" dirty="0">
                <a:solidFill>
                  <a:schemeClr val="tx1"/>
                </a:solidFill>
                <a:effectLst/>
                <a:latin typeface="+mn-lt"/>
                <a:ea typeface="+mn-ea"/>
                <a:cs typeface="+mn-cs"/>
              </a:rPr>
              <a:t> and a </a:t>
            </a:r>
            <a:r>
              <a:rPr lang="en-GB" sz="1200" b="0" i="0" kern="1200" dirty="0" err="1">
                <a:solidFill>
                  <a:schemeClr val="tx1"/>
                </a:solidFill>
                <a:effectLst/>
                <a:latin typeface="+mn-lt"/>
                <a:ea typeface="+mn-ea"/>
                <a:cs typeface="+mn-cs"/>
              </a:rPr>
              <a:t>QuackBehavior</a:t>
            </a:r>
            <a:r>
              <a:rPr lang="en-GB" sz="1200" b="0" i="0" kern="1200" dirty="0">
                <a:solidFill>
                  <a:schemeClr val="tx1"/>
                </a:solidFill>
                <a:effectLst/>
                <a:latin typeface="+mn-lt"/>
                <a:ea typeface="+mn-ea"/>
                <a:cs typeface="+mn-cs"/>
              </a:rPr>
              <a:t> to which it delegates flying and quacking. </a:t>
            </a:r>
          </a:p>
          <a:p>
            <a:pPr fontAlgn="base"/>
            <a:endParaRPr lang="en-GB" sz="1200" b="0" i="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E211B234-97DF-4E03-BDCF-7B9C018318DA}" type="slidenum">
              <a:rPr lang="en-GB" smtClean="0"/>
              <a:t>39</a:t>
            </a:fld>
            <a:endParaRPr lang="en-GB"/>
          </a:p>
        </p:txBody>
      </p:sp>
    </p:spTree>
    <p:extLst>
      <p:ext uri="{BB962C8B-B14F-4D97-AF65-F5344CB8AC3E}">
        <p14:creationId xmlns:p14="http://schemas.microsoft.com/office/powerpoint/2010/main" val="10369301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When you put two classes together like this you’re using </a:t>
            </a:r>
            <a:r>
              <a:rPr lang="en-GB" sz="1200" b="1" i="0" kern="1200" dirty="0">
                <a:solidFill>
                  <a:schemeClr val="tx1"/>
                </a:solidFill>
                <a:effectLst/>
                <a:latin typeface="+mn-lt"/>
                <a:ea typeface="+mn-ea"/>
                <a:cs typeface="+mn-cs"/>
              </a:rPr>
              <a:t>composition</a:t>
            </a:r>
            <a:r>
              <a:rPr lang="en-GB" sz="1200" b="0" i="0" kern="1200" dirty="0">
                <a:solidFill>
                  <a:schemeClr val="tx1"/>
                </a:solidFill>
                <a:effectLst/>
                <a:latin typeface="+mn-lt"/>
                <a:ea typeface="+mn-ea"/>
                <a:cs typeface="+mn-cs"/>
              </a:rPr>
              <a:t>. Instead of </a:t>
            </a:r>
            <a:r>
              <a:rPr lang="en-GB" sz="1200" b="0" i="1" kern="1200" dirty="0">
                <a:solidFill>
                  <a:schemeClr val="tx1"/>
                </a:solidFill>
                <a:effectLst/>
                <a:latin typeface="+mn-lt"/>
                <a:ea typeface="+mn-ea"/>
                <a:cs typeface="+mn-cs"/>
              </a:rPr>
              <a:t>inheriting</a:t>
            </a:r>
            <a:r>
              <a:rPr lang="en-GB" sz="1200" b="0" i="0" kern="1200" dirty="0">
                <a:solidFill>
                  <a:schemeClr val="tx1"/>
                </a:solidFill>
                <a:effectLst/>
                <a:latin typeface="+mn-lt"/>
                <a:ea typeface="+mn-ea"/>
                <a:cs typeface="+mn-cs"/>
              </a:rPr>
              <a:t> their </a:t>
            </a:r>
            <a:r>
              <a:rPr lang="en-GB" sz="1200" b="0" i="0" kern="1200" dirty="0" err="1">
                <a:solidFill>
                  <a:schemeClr val="tx1"/>
                </a:solidFill>
                <a:effectLst/>
                <a:latin typeface="+mn-lt"/>
                <a:ea typeface="+mn-ea"/>
                <a:cs typeface="+mn-cs"/>
              </a:rPr>
              <a:t>behavior</a:t>
            </a:r>
            <a:r>
              <a:rPr lang="en-GB" sz="1200" b="0" i="0" kern="1200" dirty="0">
                <a:solidFill>
                  <a:schemeClr val="tx1"/>
                </a:solidFill>
                <a:effectLst/>
                <a:latin typeface="+mn-lt"/>
                <a:ea typeface="+mn-ea"/>
                <a:cs typeface="+mn-cs"/>
              </a:rPr>
              <a:t>, the ducks get their </a:t>
            </a:r>
            <a:r>
              <a:rPr lang="en-GB" sz="1200" b="0" i="0" kern="1200" dirty="0" err="1">
                <a:solidFill>
                  <a:schemeClr val="tx1"/>
                </a:solidFill>
                <a:effectLst/>
                <a:latin typeface="+mn-lt"/>
                <a:ea typeface="+mn-ea"/>
                <a:cs typeface="+mn-cs"/>
              </a:rPr>
              <a:t>behavior</a:t>
            </a:r>
            <a:r>
              <a:rPr lang="en-GB" sz="1200" b="0" i="0" kern="1200" dirty="0">
                <a:solidFill>
                  <a:schemeClr val="tx1"/>
                </a:solidFill>
                <a:effectLst/>
                <a:latin typeface="+mn-lt"/>
                <a:ea typeface="+mn-ea"/>
                <a:cs typeface="+mn-cs"/>
              </a:rPr>
              <a:t> by being </a:t>
            </a:r>
            <a:r>
              <a:rPr lang="en-GB" sz="1200" b="0" i="1" kern="1200" dirty="0">
                <a:solidFill>
                  <a:schemeClr val="tx1"/>
                </a:solidFill>
                <a:effectLst/>
                <a:latin typeface="+mn-lt"/>
                <a:ea typeface="+mn-ea"/>
                <a:cs typeface="+mn-cs"/>
              </a:rPr>
              <a:t>composed</a:t>
            </a:r>
            <a:r>
              <a:rPr lang="en-GB" sz="1200" b="0" i="0" kern="1200" dirty="0">
                <a:solidFill>
                  <a:schemeClr val="tx1"/>
                </a:solidFill>
                <a:effectLst/>
                <a:latin typeface="+mn-lt"/>
                <a:ea typeface="+mn-ea"/>
                <a:cs typeface="+mn-cs"/>
              </a:rPr>
              <a:t> with the right </a:t>
            </a:r>
            <a:r>
              <a:rPr lang="en-GB" sz="1200" b="0" i="0" kern="1200" dirty="0" err="1">
                <a:solidFill>
                  <a:schemeClr val="tx1"/>
                </a:solidFill>
                <a:effectLst/>
                <a:latin typeface="+mn-lt"/>
                <a:ea typeface="+mn-ea"/>
                <a:cs typeface="+mn-cs"/>
              </a:rPr>
              <a:t>behavior</a:t>
            </a:r>
            <a:r>
              <a:rPr lang="en-GB" sz="1200" b="0" i="0" kern="1200" dirty="0">
                <a:solidFill>
                  <a:schemeClr val="tx1"/>
                </a:solidFill>
                <a:effectLst/>
                <a:latin typeface="+mn-lt"/>
                <a:ea typeface="+mn-ea"/>
                <a:cs typeface="+mn-cs"/>
              </a:rPr>
              <a:t> object.</a:t>
            </a:r>
          </a:p>
          <a:p>
            <a:pPr fontAlgn="base"/>
            <a:endParaRPr lang="en-GB" sz="1200" b="0" i="0" kern="1200" dirty="0">
              <a:solidFill>
                <a:schemeClr val="tx1"/>
              </a:solidFill>
              <a:effectLst/>
              <a:latin typeface="+mn-lt"/>
              <a:ea typeface="+mn-ea"/>
              <a:cs typeface="+mn-cs"/>
            </a:endParaRPr>
          </a:p>
          <a:p>
            <a:pPr fontAlgn="base"/>
            <a:r>
              <a:rPr lang="en-GB" sz="1200" b="0" i="0" kern="1200" dirty="0">
                <a:solidFill>
                  <a:schemeClr val="tx1"/>
                </a:solidFill>
                <a:effectLst/>
                <a:latin typeface="+mn-lt"/>
                <a:ea typeface="+mn-ea"/>
                <a:cs typeface="+mn-cs"/>
              </a:rPr>
              <a:t>This is an important technique; in fact, we’ve been using our third design principle:</a:t>
            </a:r>
          </a:p>
          <a:p>
            <a:br>
              <a:rPr lang="en-GB" sz="1200" b="0" i="0" kern="1200" dirty="0">
                <a:solidFill>
                  <a:schemeClr val="tx1"/>
                </a:solidFill>
                <a:effectLst/>
                <a:latin typeface="+mn-lt"/>
                <a:ea typeface="+mn-ea"/>
                <a:cs typeface="+mn-cs"/>
              </a:rPr>
            </a:b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211B234-97DF-4E03-BDCF-7B9C018318DA}" type="slidenum">
              <a:rPr lang="en-GB" smtClean="0"/>
              <a:t>40</a:t>
            </a:fld>
            <a:endParaRPr lang="en-GB"/>
          </a:p>
        </p:txBody>
      </p:sp>
    </p:spTree>
    <p:extLst>
      <p:ext uri="{BB962C8B-B14F-4D97-AF65-F5344CB8AC3E}">
        <p14:creationId xmlns:p14="http://schemas.microsoft.com/office/powerpoint/2010/main" val="3258421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Need a volunteer for some roleplay…</a:t>
            </a:r>
          </a:p>
        </p:txBody>
      </p:sp>
      <p:sp>
        <p:nvSpPr>
          <p:cNvPr id="4" name="Slide Number Placeholder 3"/>
          <p:cNvSpPr>
            <a:spLocks noGrp="1"/>
          </p:cNvSpPr>
          <p:nvPr>
            <p:ph type="sldNum" sz="quarter" idx="10"/>
          </p:nvPr>
        </p:nvSpPr>
        <p:spPr/>
        <p:txBody>
          <a:bodyPr/>
          <a:lstStyle/>
          <a:p>
            <a:fld id="{E211B234-97DF-4E03-BDCF-7B9C018318DA}" type="slidenum">
              <a:rPr lang="en-GB" smtClean="0"/>
              <a:t>41</a:t>
            </a:fld>
            <a:endParaRPr lang="en-GB"/>
          </a:p>
        </p:txBody>
      </p:sp>
    </p:spTree>
    <p:extLst>
      <p:ext uri="{BB962C8B-B14F-4D97-AF65-F5344CB8AC3E}">
        <p14:creationId xmlns:p14="http://schemas.microsoft.com/office/powerpoint/2010/main" val="41752441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Identify one abstract class</a:t>
            </a:r>
          </a:p>
          <a:p>
            <a:r>
              <a:rPr lang="en-GB" sz="1200" b="0" i="0" kern="1200" dirty="0">
                <a:solidFill>
                  <a:schemeClr val="tx1"/>
                </a:solidFill>
                <a:effectLst/>
                <a:latin typeface="+mn-lt"/>
                <a:ea typeface="+mn-ea"/>
                <a:cs typeface="+mn-cs"/>
              </a:rPr>
              <a:t>one interface</a:t>
            </a:r>
          </a:p>
          <a:p>
            <a:r>
              <a:rPr lang="en-GB" sz="1200" b="0" i="0" kern="1200" dirty="0">
                <a:solidFill>
                  <a:schemeClr val="tx1"/>
                </a:solidFill>
                <a:effectLst/>
                <a:latin typeface="+mn-lt"/>
                <a:ea typeface="+mn-ea"/>
                <a:cs typeface="+mn-cs"/>
              </a:rPr>
              <a:t>eight classes</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Extends</a:t>
            </a:r>
          </a:p>
          <a:p>
            <a:r>
              <a:rPr lang="en-GB" sz="1200" b="0" i="0" kern="1200" dirty="0">
                <a:solidFill>
                  <a:schemeClr val="tx1"/>
                </a:solidFill>
                <a:effectLst/>
                <a:latin typeface="+mn-lt"/>
                <a:ea typeface="+mn-ea"/>
                <a:cs typeface="+mn-cs"/>
              </a:rPr>
              <a:t>Implements</a:t>
            </a:r>
          </a:p>
          <a:p>
            <a:r>
              <a:rPr lang="en-GB" sz="1200" b="0" i="0" kern="1200" dirty="0">
                <a:solidFill>
                  <a:schemeClr val="tx1"/>
                </a:solidFill>
                <a:effectLst/>
                <a:latin typeface="+mn-lt"/>
                <a:ea typeface="+mn-ea"/>
                <a:cs typeface="+mn-cs"/>
              </a:rPr>
              <a:t>HAS-A</a:t>
            </a:r>
          </a:p>
          <a:p>
            <a:endParaRPr lang="en-GB" dirty="0"/>
          </a:p>
          <a:p>
            <a:r>
              <a:rPr lang="en-GB" sz="1200" b="0" i="0" kern="1200" dirty="0">
                <a:solidFill>
                  <a:schemeClr val="tx1"/>
                </a:solidFill>
                <a:effectLst/>
                <a:latin typeface="+mn-lt"/>
                <a:ea typeface="+mn-ea"/>
                <a:cs typeface="+mn-cs"/>
              </a:rPr>
              <a:t>Put the method </a:t>
            </a:r>
            <a:r>
              <a:rPr lang="en-GB" sz="1200" b="0" i="0" kern="1200" dirty="0" err="1">
                <a:solidFill>
                  <a:schemeClr val="tx1"/>
                </a:solidFill>
                <a:effectLst/>
                <a:latin typeface="+mn-lt"/>
                <a:ea typeface="+mn-ea"/>
                <a:cs typeface="+mn-cs"/>
              </a:rPr>
              <a:t>setWeapon</a:t>
            </a:r>
            <a:r>
              <a:rPr lang="en-GB" sz="1200" b="0" i="0" kern="1200" dirty="0">
                <a:solidFill>
                  <a:schemeClr val="tx1"/>
                </a:solidFill>
                <a:effectLst/>
                <a:latin typeface="+mn-lt"/>
                <a:ea typeface="+mn-ea"/>
                <a:cs typeface="+mn-cs"/>
              </a:rPr>
              <a:t>() into the right class. </a:t>
            </a:r>
            <a:endParaRPr lang="en-GB" dirty="0"/>
          </a:p>
        </p:txBody>
      </p:sp>
      <p:sp>
        <p:nvSpPr>
          <p:cNvPr id="4" name="Slide Number Placeholder 3"/>
          <p:cNvSpPr>
            <a:spLocks noGrp="1"/>
          </p:cNvSpPr>
          <p:nvPr>
            <p:ph type="sldNum" sz="quarter" idx="10"/>
          </p:nvPr>
        </p:nvSpPr>
        <p:spPr/>
        <p:txBody>
          <a:bodyPr/>
          <a:lstStyle/>
          <a:p>
            <a:fld id="{E211B234-97DF-4E03-BDCF-7B9C018318DA}" type="slidenum">
              <a:rPr lang="en-GB" smtClean="0"/>
              <a:t>43</a:t>
            </a:fld>
            <a:endParaRPr lang="en-GB"/>
          </a:p>
        </p:txBody>
      </p:sp>
    </p:spTree>
    <p:extLst>
      <p:ext uri="{BB962C8B-B14F-4D97-AF65-F5344CB8AC3E}">
        <p14:creationId xmlns:p14="http://schemas.microsoft.com/office/powerpoint/2010/main" val="2436637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211B234-97DF-4E03-BDCF-7B9C018318DA}" type="slidenum">
              <a:rPr lang="en-GB" smtClean="0"/>
              <a:t>44</a:t>
            </a:fld>
            <a:endParaRPr lang="en-GB"/>
          </a:p>
        </p:txBody>
      </p:sp>
    </p:spTree>
    <p:extLst>
      <p:ext uri="{BB962C8B-B14F-4D97-AF65-F5344CB8AC3E}">
        <p14:creationId xmlns:p14="http://schemas.microsoft.com/office/powerpoint/2010/main" val="2990262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sz="1200" b="0" i="0" u="none" strike="noStrike" kern="1200" dirty="0">
                <a:solidFill>
                  <a:schemeClr val="tx1"/>
                </a:solidFill>
                <a:effectLst/>
                <a:latin typeface="+mn-lt"/>
                <a:ea typeface="+mn-ea"/>
                <a:cs typeface="+mn-cs"/>
              </a:rPr>
              <a:t>(The developer in the book is actually called Joe :P)</a:t>
            </a:r>
          </a:p>
          <a:p>
            <a:pPr rtl="0"/>
            <a:r>
              <a:rPr lang="en-GB" sz="1200" b="0" i="0" u="none" strike="noStrike" kern="1200" dirty="0">
                <a:solidFill>
                  <a:schemeClr val="tx1"/>
                </a:solidFill>
                <a:effectLst/>
                <a:latin typeface="+mn-lt"/>
                <a:ea typeface="+mn-ea"/>
                <a:cs typeface="+mn-cs"/>
              </a:rPr>
              <a:t>Joe works for a company making the highly successful duck pond simulator </a:t>
            </a:r>
            <a:r>
              <a:rPr lang="en-GB" sz="1200" b="0" i="0" u="none" strike="noStrike" kern="1200" dirty="0" err="1">
                <a:solidFill>
                  <a:schemeClr val="tx1"/>
                </a:solidFill>
                <a:effectLst/>
                <a:latin typeface="+mn-lt"/>
                <a:ea typeface="+mn-ea"/>
                <a:cs typeface="+mn-cs"/>
              </a:rPr>
              <a:t>SimUDuck</a:t>
            </a:r>
            <a:r>
              <a:rPr lang="en-GB" sz="1200" b="0" i="0" u="none" strike="noStrike" kern="1200" dirty="0">
                <a:solidFill>
                  <a:schemeClr val="tx1"/>
                </a:solidFill>
                <a:effectLst/>
                <a:latin typeface="+mn-lt"/>
                <a:ea typeface="+mn-ea"/>
                <a:cs typeface="+mn-cs"/>
              </a:rPr>
              <a:t>.</a:t>
            </a:r>
            <a:endParaRPr lang="en-GB" b="0" dirty="0">
              <a:effectLst/>
            </a:endParaRPr>
          </a:p>
        </p:txBody>
      </p:sp>
      <p:sp>
        <p:nvSpPr>
          <p:cNvPr id="4" name="Slide Number Placeholder 3"/>
          <p:cNvSpPr>
            <a:spLocks noGrp="1"/>
          </p:cNvSpPr>
          <p:nvPr>
            <p:ph type="sldNum" sz="quarter" idx="10"/>
          </p:nvPr>
        </p:nvSpPr>
        <p:spPr/>
        <p:txBody>
          <a:bodyPr/>
          <a:lstStyle/>
          <a:p>
            <a:fld id="{E211B234-97DF-4E03-BDCF-7B9C018318DA}" type="slidenum">
              <a:rPr lang="en-GB" smtClean="0"/>
              <a:t>4</a:t>
            </a:fld>
            <a:endParaRPr lang="en-GB"/>
          </a:p>
        </p:txBody>
      </p:sp>
    </p:spTree>
    <p:extLst>
      <p:ext uri="{BB962C8B-B14F-4D97-AF65-F5344CB8AC3E}">
        <p14:creationId xmlns:p14="http://schemas.microsoft.com/office/powerpoint/2010/main" val="255052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The game shows a duck pond and bunch of different varieties of ducks swimming and quacking around.</a:t>
            </a:r>
          </a:p>
          <a:p>
            <a:endParaRPr lang="en-GB" sz="1200" b="0" i="0" u="none" strike="noStrike" kern="1200" dirty="0">
              <a:solidFill>
                <a:schemeClr val="tx1"/>
              </a:solidFill>
              <a:effectLst/>
              <a:latin typeface="+mn-lt"/>
              <a:ea typeface="+mn-ea"/>
              <a:cs typeface="+mn-cs"/>
            </a:endParaRPr>
          </a:p>
          <a:p>
            <a:r>
              <a:rPr lang="en-GB" sz="1200" b="0" i="0" u="none" strike="noStrike" kern="1200" dirty="0">
                <a:solidFill>
                  <a:schemeClr val="tx1"/>
                </a:solidFill>
                <a:effectLst/>
                <a:latin typeface="+mn-lt"/>
                <a:ea typeface="+mn-ea"/>
                <a:cs typeface="+mn-cs"/>
              </a:rPr>
              <a:t>Lovely.</a:t>
            </a:r>
          </a:p>
        </p:txBody>
      </p:sp>
      <p:sp>
        <p:nvSpPr>
          <p:cNvPr id="4" name="Slide Number Placeholder 3"/>
          <p:cNvSpPr>
            <a:spLocks noGrp="1"/>
          </p:cNvSpPr>
          <p:nvPr>
            <p:ph type="sldNum" sz="quarter" idx="10"/>
          </p:nvPr>
        </p:nvSpPr>
        <p:spPr/>
        <p:txBody>
          <a:bodyPr/>
          <a:lstStyle/>
          <a:p>
            <a:fld id="{E211B234-97DF-4E03-BDCF-7B9C018318DA}" type="slidenum">
              <a:rPr lang="en-GB" smtClean="0"/>
              <a:t>5</a:t>
            </a:fld>
            <a:endParaRPr lang="en-GB"/>
          </a:p>
        </p:txBody>
      </p:sp>
    </p:spTree>
    <p:extLst>
      <p:ext uri="{BB962C8B-B14F-4D97-AF65-F5344CB8AC3E}">
        <p14:creationId xmlns:p14="http://schemas.microsoft.com/office/powerpoint/2010/main" val="746833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The original designers used standard OO and created a Duck superclass from which all other ducks inherit:</a:t>
            </a:r>
            <a:endParaRPr lang="en-GB" dirty="0"/>
          </a:p>
        </p:txBody>
      </p:sp>
      <p:sp>
        <p:nvSpPr>
          <p:cNvPr id="4" name="Slide Number Placeholder 3"/>
          <p:cNvSpPr>
            <a:spLocks noGrp="1"/>
          </p:cNvSpPr>
          <p:nvPr>
            <p:ph type="sldNum" sz="quarter" idx="10"/>
          </p:nvPr>
        </p:nvSpPr>
        <p:spPr/>
        <p:txBody>
          <a:bodyPr/>
          <a:lstStyle/>
          <a:p>
            <a:fld id="{E211B234-97DF-4E03-BDCF-7B9C018318DA}" type="slidenum">
              <a:rPr lang="en-GB" smtClean="0"/>
              <a:t>6</a:t>
            </a:fld>
            <a:endParaRPr lang="en-GB"/>
          </a:p>
        </p:txBody>
      </p:sp>
    </p:spTree>
    <p:extLst>
      <p:ext uri="{BB962C8B-B14F-4D97-AF65-F5344CB8AC3E}">
        <p14:creationId xmlns:p14="http://schemas.microsoft.com/office/powerpoint/2010/main" val="1351919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have two examples of ducks you can see in the game, Mallard and Redhead. </a:t>
            </a:r>
          </a:p>
          <a:p>
            <a:r>
              <a:rPr lang="en-GB" dirty="0"/>
              <a:t>Of course they can swim and quack but they look different so their display methods are overridden.</a:t>
            </a:r>
          </a:p>
        </p:txBody>
      </p:sp>
      <p:sp>
        <p:nvSpPr>
          <p:cNvPr id="4" name="Slide Number Placeholder 3"/>
          <p:cNvSpPr>
            <a:spLocks noGrp="1"/>
          </p:cNvSpPr>
          <p:nvPr>
            <p:ph type="sldNum" sz="quarter" idx="10"/>
          </p:nvPr>
        </p:nvSpPr>
        <p:spPr/>
        <p:txBody>
          <a:bodyPr/>
          <a:lstStyle/>
          <a:p>
            <a:fld id="{E211B234-97DF-4E03-BDCF-7B9C018318DA}" type="slidenum">
              <a:rPr lang="en-GB" smtClean="0"/>
              <a:t>7</a:t>
            </a:fld>
            <a:endParaRPr lang="en-GB"/>
          </a:p>
        </p:txBody>
      </p:sp>
    </p:spTree>
    <p:extLst>
      <p:ext uri="{BB962C8B-B14F-4D97-AF65-F5344CB8AC3E}">
        <p14:creationId xmlns:p14="http://schemas.microsoft.com/office/powerpoint/2010/main" val="2384515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execs have decided that in order to wow the board, ducks really should be able to fly. They have announced this and will be doing a demo next week and it MUST be ready. Joe has been assigned to this feature and dives in.</a:t>
            </a:r>
          </a:p>
        </p:txBody>
      </p:sp>
      <p:sp>
        <p:nvSpPr>
          <p:cNvPr id="4" name="Slide Number Placeholder 3"/>
          <p:cNvSpPr>
            <a:spLocks noGrp="1"/>
          </p:cNvSpPr>
          <p:nvPr>
            <p:ph type="sldNum" sz="quarter" idx="10"/>
          </p:nvPr>
        </p:nvSpPr>
        <p:spPr/>
        <p:txBody>
          <a:bodyPr/>
          <a:lstStyle/>
          <a:p>
            <a:fld id="{E211B234-97DF-4E03-BDCF-7B9C018318DA}" type="slidenum">
              <a:rPr lang="en-GB" smtClean="0"/>
              <a:t>8</a:t>
            </a:fld>
            <a:endParaRPr lang="en-GB"/>
          </a:p>
        </p:txBody>
      </p:sp>
    </p:spTree>
    <p:extLst>
      <p:ext uri="{BB962C8B-B14F-4D97-AF65-F5344CB8AC3E}">
        <p14:creationId xmlns:p14="http://schemas.microsoft.com/office/powerpoint/2010/main" val="2295686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b="0" dirty="0">
                <a:effectLst/>
              </a:rPr>
              <a:t>Joe pulls down the latest code and dives in creating a fly method on the abstract Duck class.</a:t>
            </a:r>
          </a:p>
        </p:txBody>
      </p:sp>
      <p:sp>
        <p:nvSpPr>
          <p:cNvPr id="4" name="Slide Number Placeholder 3"/>
          <p:cNvSpPr>
            <a:spLocks noGrp="1"/>
          </p:cNvSpPr>
          <p:nvPr>
            <p:ph type="sldNum" sz="quarter" idx="10"/>
          </p:nvPr>
        </p:nvSpPr>
        <p:spPr/>
        <p:txBody>
          <a:bodyPr/>
          <a:lstStyle/>
          <a:p>
            <a:fld id="{E211B234-97DF-4E03-BDCF-7B9C018318DA}" type="slidenum">
              <a:rPr lang="en-GB" smtClean="0"/>
              <a:t>9</a:t>
            </a:fld>
            <a:endParaRPr lang="en-GB"/>
          </a:p>
        </p:txBody>
      </p:sp>
    </p:spTree>
    <p:extLst>
      <p:ext uri="{BB962C8B-B14F-4D97-AF65-F5344CB8AC3E}">
        <p14:creationId xmlns:p14="http://schemas.microsoft.com/office/powerpoint/2010/main" val="3880717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3/9/2018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3/9/2018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a:effectLst/>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a:effectLst/>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a:effectLst/>
        </p:spPr>
        <p:txBody>
          <a:bodyPr anchor="t"/>
          <a:lstStyle>
            <a:lvl1pPr marL="0" indent="0">
              <a:buFontTx/>
              <a:buNone/>
              <a:defRPr>
                <a:effectLst>
                  <a:outerShdw blurRad="50800" dist="38100" dir="5400000" algn="t" rotWithShape="0">
                    <a:prstClr val="black">
                      <a:alpha val="40000"/>
                    </a:prstClr>
                  </a:outerShdw>
                </a:effectLst>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3/9/2018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3/9/2018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3/9/2018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a:effectLst/>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3/9/2018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3/9/2018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3/9/2018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3/9/2018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3/9/2018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3/9/2018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3/9/2018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3/9/2018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21.jpeg"/><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BD9C1-CBEA-4B7D-BE0E-BD5513A644AF}"/>
              </a:ext>
            </a:extLst>
          </p:cNvPr>
          <p:cNvSpPr>
            <a:spLocks noGrp="1"/>
          </p:cNvSpPr>
          <p:nvPr>
            <p:ph type="ctrTitle"/>
          </p:nvPr>
        </p:nvSpPr>
        <p:spPr/>
        <p:txBody>
          <a:bodyPr/>
          <a:lstStyle/>
          <a:p>
            <a:r>
              <a:rPr lang="en-GB" dirty="0"/>
              <a:t>An Intro to Design Patterns</a:t>
            </a:r>
          </a:p>
        </p:txBody>
      </p:sp>
      <p:sp>
        <p:nvSpPr>
          <p:cNvPr id="3" name="Subtitle 2">
            <a:extLst>
              <a:ext uri="{FF2B5EF4-FFF2-40B4-BE49-F238E27FC236}">
                <a16:creationId xmlns:a16="http://schemas.microsoft.com/office/drawing/2014/main" id="{FF294D74-FDDE-4DB6-8C80-73BEC019975C}"/>
              </a:ext>
            </a:extLst>
          </p:cNvPr>
          <p:cNvSpPr>
            <a:spLocks noGrp="1"/>
          </p:cNvSpPr>
          <p:nvPr>
            <p:ph type="subTitle" idx="1"/>
          </p:nvPr>
        </p:nvSpPr>
        <p:spPr>
          <a:xfrm>
            <a:off x="810001" y="5280847"/>
            <a:ext cx="10572000" cy="434974"/>
          </a:xfrm>
        </p:spPr>
        <p:txBody>
          <a:bodyPr/>
          <a:lstStyle/>
          <a:p>
            <a:r>
              <a:rPr lang="en-GB" dirty="0"/>
              <a:t>Literally regurgitating the contents of “Head First Design Patterns”</a:t>
            </a:r>
          </a:p>
        </p:txBody>
      </p:sp>
      <p:pic>
        <p:nvPicPr>
          <p:cNvPr id="1028" name="Picture 4" descr="Image result for head first design patterns book">
            <a:extLst>
              <a:ext uri="{FF2B5EF4-FFF2-40B4-BE49-F238E27FC236}">
                <a16:creationId xmlns:a16="http://schemas.microsoft.com/office/drawing/2014/main" id="{8464E1C9-DFE8-4EE5-812E-E45D494E21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9725" y="353023"/>
            <a:ext cx="2476500"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895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E214A5-DD44-4602-B599-C7E7B2790AFE}"/>
              </a:ext>
            </a:extLst>
          </p:cNvPr>
          <p:cNvPicPr>
            <a:picLocks noChangeAspect="1"/>
          </p:cNvPicPr>
          <p:nvPr/>
        </p:nvPicPr>
        <p:blipFill>
          <a:blip r:embed="rId3"/>
          <a:stretch>
            <a:fillRect/>
          </a:stretch>
        </p:blipFill>
        <p:spPr>
          <a:xfrm>
            <a:off x="2165080" y="0"/>
            <a:ext cx="7861839" cy="6858000"/>
          </a:xfrm>
          <a:prstGeom prst="rect">
            <a:avLst/>
          </a:prstGeom>
        </p:spPr>
      </p:pic>
    </p:spTree>
    <p:extLst>
      <p:ext uri="{BB962C8B-B14F-4D97-AF65-F5344CB8AC3E}">
        <p14:creationId xmlns:p14="http://schemas.microsoft.com/office/powerpoint/2010/main" val="4240678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8B9C0-90F8-44DC-91D9-A1BA6522C6BF}"/>
              </a:ext>
            </a:extLst>
          </p:cNvPr>
          <p:cNvSpPr>
            <a:spLocks noGrp="1"/>
          </p:cNvSpPr>
          <p:nvPr>
            <p:ph type="title"/>
          </p:nvPr>
        </p:nvSpPr>
        <p:spPr/>
        <p:txBody>
          <a:bodyPr/>
          <a:lstStyle/>
          <a:p>
            <a:r>
              <a:rPr lang="en-GB" dirty="0"/>
              <a:t>Uh oh….</a:t>
            </a:r>
          </a:p>
        </p:txBody>
      </p:sp>
      <p:pic>
        <p:nvPicPr>
          <p:cNvPr id="3" name="Picture 2">
            <a:extLst>
              <a:ext uri="{FF2B5EF4-FFF2-40B4-BE49-F238E27FC236}">
                <a16:creationId xmlns:a16="http://schemas.microsoft.com/office/drawing/2014/main" id="{F783983C-2A66-42B9-B24F-F304823E3E06}"/>
              </a:ext>
            </a:extLst>
          </p:cNvPr>
          <p:cNvPicPr>
            <a:picLocks noChangeAspect="1"/>
          </p:cNvPicPr>
          <p:nvPr/>
        </p:nvPicPr>
        <p:blipFill>
          <a:blip r:embed="rId3"/>
          <a:stretch>
            <a:fillRect/>
          </a:stretch>
        </p:blipFill>
        <p:spPr>
          <a:xfrm>
            <a:off x="2738436" y="2661285"/>
            <a:ext cx="6715125" cy="2876550"/>
          </a:xfrm>
          <a:prstGeom prst="rect">
            <a:avLst/>
          </a:prstGeom>
        </p:spPr>
      </p:pic>
    </p:spTree>
    <p:extLst>
      <p:ext uri="{BB962C8B-B14F-4D97-AF65-F5344CB8AC3E}">
        <p14:creationId xmlns:p14="http://schemas.microsoft.com/office/powerpoint/2010/main" val="60360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E6D580-11D4-4D67-BB47-F0A164385D0E}"/>
              </a:ext>
            </a:extLst>
          </p:cNvPr>
          <p:cNvPicPr>
            <a:picLocks noChangeAspect="1"/>
          </p:cNvPicPr>
          <p:nvPr/>
        </p:nvPicPr>
        <p:blipFill>
          <a:blip r:embed="rId3"/>
          <a:stretch>
            <a:fillRect/>
          </a:stretch>
        </p:blipFill>
        <p:spPr>
          <a:xfrm>
            <a:off x="2166937" y="771525"/>
            <a:ext cx="7858125" cy="5314950"/>
          </a:xfrm>
          <a:prstGeom prst="rect">
            <a:avLst/>
          </a:prstGeom>
        </p:spPr>
      </p:pic>
    </p:spTree>
    <p:extLst>
      <p:ext uri="{BB962C8B-B14F-4D97-AF65-F5344CB8AC3E}">
        <p14:creationId xmlns:p14="http://schemas.microsoft.com/office/powerpoint/2010/main" val="1971295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05371-6955-486C-AA83-9F606DD5AF38}"/>
              </a:ext>
            </a:extLst>
          </p:cNvPr>
          <p:cNvSpPr>
            <a:spLocks noGrp="1"/>
          </p:cNvSpPr>
          <p:nvPr>
            <p:ph type="title"/>
          </p:nvPr>
        </p:nvSpPr>
        <p:spPr/>
        <p:txBody>
          <a:bodyPr/>
          <a:lstStyle/>
          <a:p>
            <a:r>
              <a:rPr lang="en-GB" sz="4000" dirty="0"/>
              <a:t>Inheritance for the purpose of </a:t>
            </a:r>
            <a:r>
              <a:rPr lang="en-GB" sz="4000" dirty="0">
                <a:solidFill>
                  <a:srgbClr val="00B050"/>
                </a:solidFill>
              </a:rPr>
              <a:t>reuse</a:t>
            </a:r>
            <a:r>
              <a:rPr lang="en-GB" sz="4000" dirty="0"/>
              <a:t> has had a negative impact on </a:t>
            </a:r>
            <a:r>
              <a:rPr lang="en-GB" sz="4000" dirty="0">
                <a:solidFill>
                  <a:schemeClr val="accent5"/>
                </a:solidFill>
              </a:rPr>
              <a:t>maintenance</a:t>
            </a:r>
          </a:p>
        </p:txBody>
      </p:sp>
      <p:sp>
        <p:nvSpPr>
          <p:cNvPr id="8" name="Text Placeholder 7">
            <a:extLst>
              <a:ext uri="{FF2B5EF4-FFF2-40B4-BE49-F238E27FC236}">
                <a16:creationId xmlns:a16="http://schemas.microsoft.com/office/drawing/2014/main" id="{C32F83D9-920C-41B0-AC36-EA296245097A}"/>
              </a:ext>
            </a:extLst>
          </p:cNvPr>
          <p:cNvSpPr>
            <a:spLocks noGrp="1"/>
          </p:cNvSpPr>
          <p:nvPr>
            <p:ph type="body" idx="1"/>
          </p:nvPr>
        </p:nvSpPr>
        <p:spPr/>
        <p:txBody>
          <a:bodyPr/>
          <a:lstStyle/>
          <a:p>
            <a:endParaRPr lang="en-GB"/>
          </a:p>
        </p:txBody>
      </p:sp>
      <p:sp>
        <p:nvSpPr>
          <p:cNvPr id="9" name="Text Placeholder 8">
            <a:extLst>
              <a:ext uri="{FF2B5EF4-FFF2-40B4-BE49-F238E27FC236}">
                <a16:creationId xmlns:a16="http://schemas.microsoft.com/office/drawing/2014/main" id="{9D536ECD-B247-4100-8629-A7938C503458}"/>
              </a:ext>
            </a:extLst>
          </p:cNvPr>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1218928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06311A-829E-42DC-B595-80BDADB696F0}"/>
              </a:ext>
            </a:extLst>
          </p:cNvPr>
          <p:cNvPicPr>
            <a:picLocks noChangeAspect="1"/>
          </p:cNvPicPr>
          <p:nvPr/>
        </p:nvPicPr>
        <p:blipFill>
          <a:blip r:embed="rId3"/>
          <a:stretch>
            <a:fillRect/>
          </a:stretch>
        </p:blipFill>
        <p:spPr>
          <a:xfrm>
            <a:off x="1828800" y="128587"/>
            <a:ext cx="8534400" cy="6600825"/>
          </a:xfrm>
          <a:prstGeom prst="rect">
            <a:avLst/>
          </a:prstGeom>
        </p:spPr>
      </p:pic>
    </p:spTree>
    <p:extLst>
      <p:ext uri="{BB962C8B-B14F-4D97-AF65-F5344CB8AC3E}">
        <p14:creationId xmlns:p14="http://schemas.microsoft.com/office/powerpoint/2010/main" val="2482059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D5DC76-7A16-4628-9E85-9C175576C398}"/>
              </a:ext>
            </a:extLst>
          </p:cNvPr>
          <p:cNvPicPr>
            <a:picLocks noChangeAspect="1"/>
          </p:cNvPicPr>
          <p:nvPr/>
        </p:nvPicPr>
        <p:blipFill>
          <a:blip r:embed="rId3"/>
          <a:stretch>
            <a:fillRect/>
          </a:stretch>
        </p:blipFill>
        <p:spPr>
          <a:xfrm>
            <a:off x="1924050" y="280987"/>
            <a:ext cx="8343900" cy="6296025"/>
          </a:xfrm>
          <a:prstGeom prst="rect">
            <a:avLst/>
          </a:prstGeom>
        </p:spPr>
      </p:pic>
    </p:spTree>
    <p:extLst>
      <p:ext uri="{BB962C8B-B14F-4D97-AF65-F5344CB8AC3E}">
        <p14:creationId xmlns:p14="http://schemas.microsoft.com/office/powerpoint/2010/main" val="1761421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12FDA-4669-4577-8435-1EE76A08A030}"/>
              </a:ext>
            </a:extLst>
          </p:cNvPr>
          <p:cNvSpPr>
            <a:spLocks noGrp="1"/>
          </p:cNvSpPr>
          <p:nvPr>
            <p:ph type="title"/>
          </p:nvPr>
        </p:nvSpPr>
        <p:spPr/>
        <p:txBody>
          <a:bodyPr/>
          <a:lstStyle/>
          <a:p>
            <a:r>
              <a:rPr lang="en-GB" dirty="0"/>
              <a:t>Quiz time!</a:t>
            </a:r>
          </a:p>
        </p:txBody>
      </p:sp>
      <p:sp>
        <p:nvSpPr>
          <p:cNvPr id="3" name="Content Placeholder 2">
            <a:extLst>
              <a:ext uri="{FF2B5EF4-FFF2-40B4-BE49-F238E27FC236}">
                <a16:creationId xmlns:a16="http://schemas.microsoft.com/office/drawing/2014/main" id="{45BA0B9A-566E-44D3-A93D-9D42CD08CC14}"/>
              </a:ext>
            </a:extLst>
          </p:cNvPr>
          <p:cNvSpPr>
            <a:spLocks noGrp="1"/>
          </p:cNvSpPr>
          <p:nvPr>
            <p:ph idx="1"/>
          </p:nvPr>
        </p:nvSpPr>
        <p:spPr/>
        <p:txBody>
          <a:bodyPr/>
          <a:lstStyle/>
          <a:p>
            <a:r>
              <a:rPr lang="en-GB" dirty="0"/>
              <a:t>Which of the following are disadvantages of inheritance?</a:t>
            </a:r>
          </a:p>
          <a:p>
            <a:pPr marL="800100" lvl="1" indent="-342900">
              <a:buFont typeface="+mj-lt"/>
              <a:buAutoNum type="arabicPeriod"/>
            </a:pPr>
            <a:r>
              <a:rPr lang="en-GB" dirty="0"/>
              <a:t>Code is duplicated across subclasses</a:t>
            </a:r>
          </a:p>
          <a:p>
            <a:pPr marL="800100" lvl="1" indent="-342900">
              <a:buFont typeface="+mj-lt"/>
              <a:buAutoNum type="arabicPeriod"/>
            </a:pPr>
            <a:r>
              <a:rPr lang="en-GB" dirty="0"/>
              <a:t>Runtime behaviour changes are difficult</a:t>
            </a:r>
          </a:p>
          <a:p>
            <a:pPr marL="800100" lvl="1" indent="-342900">
              <a:buFont typeface="+mj-lt"/>
              <a:buAutoNum type="arabicPeriod"/>
            </a:pPr>
            <a:r>
              <a:rPr lang="en-GB" dirty="0"/>
              <a:t>We can’t make ducks dance</a:t>
            </a:r>
          </a:p>
          <a:p>
            <a:pPr marL="800100" lvl="1" indent="-342900">
              <a:buFont typeface="+mj-lt"/>
              <a:buAutoNum type="arabicPeriod"/>
            </a:pPr>
            <a:r>
              <a:rPr lang="en-GB" dirty="0"/>
              <a:t>Hard to gain knowledge of all duck behaviours</a:t>
            </a:r>
          </a:p>
          <a:p>
            <a:pPr marL="800100" lvl="1" indent="-342900">
              <a:buFont typeface="+mj-lt"/>
              <a:buAutoNum type="arabicPeriod"/>
            </a:pPr>
            <a:r>
              <a:rPr lang="en-GB" dirty="0"/>
              <a:t>Ducks can’t fly and quack at the same time</a:t>
            </a:r>
          </a:p>
          <a:p>
            <a:pPr marL="800100" lvl="1" indent="-342900">
              <a:buFont typeface="+mj-lt"/>
              <a:buAutoNum type="arabicPeriod"/>
            </a:pPr>
            <a:r>
              <a:rPr lang="en-GB" dirty="0"/>
              <a:t>Changes can unintentionally affect other ducks</a:t>
            </a:r>
          </a:p>
        </p:txBody>
      </p:sp>
      <p:pic>
        <p:nvPicPr>
          <p:cNvPr id="3078" name="Picture 6" descr="http://www.clker.com/cliparts/2/k/n/l/C/Q/transparent-green-checkmark-hi.png">
            <a:extLst>
              <a:ext uri="{FF2B5EF4-FFF2-40B4-BE49-F238E27FC236}">
                <a16:creationId xmlns:a16="http://schemas.microsoft.com/office/drawing/2014/main" id="{510644D2-962A-427C-B21E-C3DABDE08B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1213" y="3525520"/>
            <a:ext cx="354786" cy="31384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www.clker.com/cliparts/2/k/n/l/C/Q/transparent-green-checkmark-hi.png">
            <a:extLst>
              <a:ext uri="{FF2B5EF4-FFF2-40B4-BE49-F238E27FC236}">
                <a16:creationId xmlns:a16="http://schemas.microsoft.com/office/drawing/2014/main" id="{FCC3F377-A599-441F-8904-59487ACCE1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1773" y="4287520"/>
            <a:ext cx="354786" cy="31384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www.clker.com/cliparts/2/k/n/l/C/Q/transparent-green-checkmark-hi.png">
            <a:extLst>
              <a:ext uri="{FF2B5EF4-FFF2-40B4-BE49-F238E27FC236}">
                <a16:creationId xmlns:a16="http://schemas.microsoft.com/office/drawing/2014/main" id="{579A5B20-78E3-4C41-91D0-BB5E63AAD7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7246" y="5017836"/>
            <a:ext cx="354786" cy="313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28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8"/>
                                        </p:tgtEl>
                                        <p:attrNameLst>
                                          <p:attrName>style.visibility</p:attrName>
                                        </p:attrNameLst>
                                      </p:cBhvr>
                                      <p:to>
                                        <p:strVal val="visible"/>
                                      </p:to>
                                    </p:set>
                                    <p:animEffect transition="in" filter="fade">
                                      <p:cBhvr>
                                        <p:cTn id="7" dur="500"/>
                                        <p:tgtEl>
                                          <p:spTgt spid="30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5088F-F7FD-4949-ABD3-FB47CD7F96A5}"/>
              </a:ext>
            </a:extLst>
          </p:cNvPr>
          <p:cNvSpPr>
            <a:spLocks noGrp="1"/>
          </p:cNvSpPr>
          <p:nvPr>
            <p:ph type="title"/>
          </p:nvPr>
        </p:nvSpPr>
        <p:spPr/>
        <p:txBody>
          <a:bodyPr/>
          <a:lstStyle/>
          <a:p>
            <a:r>
              <a:rPr lang="en-GB" dirty="0"/>
              <a:t>How about Interfaces?</a:t>
            </a:r>
          </a:p>
        </p:txBody>
      </p:sp>
      <p:pic>
        <p:nvPicPr>
          <p:cNvPr id="4" name="Picture 3">
            <a:extLst>
              <a:ext uri="{FF2B5EF4-FFF2-40B4-BE49-F238E27FC236}">
                <a16:creationId xmlns:a16="http://schemas.microsoft.com/office/drawing/2014/main" id="{76B8DEDE-F087-47E3-9F56-36028FC17384}"/>
              </a:ext>
            </a:extLst>
          </p:cNvPr>
          <p:cNvPicPr>
            <a:picLocks noChangeAspect="1"/>
          </p:cNvPicPr>
          <p:nvPr/>
        </p:nvPicPr>
        <p:blipFill>
          <a:blip r:embed="rId3"/>
          <a:stretch>
            <a:fillRect/>
          </a:stretch>
        </p:blipFill>
        <p:spPr>
          <a:xfrm>
            <a:off x="3281363" y="2663190"/>
            <a:ext cx="5629275" cy="3543300"/>
          </a:xfrm>
          <a:prstGeom prst="rect">
            <a:avLst/>
          </a:prstGeom>
        </p:spPr>
      </p:pic>
    </p:spTree>
    <p:extLst>
      <p:ext uri="{BB962C8B-B14F-4D97-AF65-F5344CB8AC3E}">
        <p14:creationId xmlns:p14="http://schemas.microsoft.com/office/powerpoint/2010/main" val="366828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393C4A-2154-4D14-97D2-43A3B85AAC6D}"/>
              </a:ext>
            </a:extLst>
          </p:cNvPr>
          <p:cNvSpPr>
            <a:spLocks noGrp="1"/>
          </p:cNvSpPr>
          <p:nvPr>
            <p:ph type="title"/>
          </p:nvPr>
        </p:nvSpPr>
        <p:spPr/>
        <p:txBody>
          <a:bodyPr/>
          <a:lstStyle/>
          <a:p>
            <a:r>
              <a:rPr lang="en-GB" dirty="0"/>
              <a:t>Let’s ask the lead developer…</a:t>
            </a:r>
          </a:p>
        </p:txBody>
      </p:sp>
      <p:pic>
        <p:nvPicPr>
          <p:cNvPr id="4100" name="Picture 4" descr="https://moov2websitedev.azureedge.net/media/Default/Team/team-member%20(milo).jpeg">
            <a:extLst>
              <a:ext uri="{FF2B5EF4-FFF2-40B4-BE49-F238E27FC236}">
                <a16:creationId xmlns:a16="http://schemas.microsoft.com/office/drawing/2014/main" id="{C99C0C6B-6248-46CB-8BC0-13E5B65AFDD9}"/>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2220912" y="2851150"/>
            <a:ext cx="2381250" cy="2381250"/>
          </a:xfrm>
          <a:prstGeom prst="rect">
            <a:avLst/>
          </a:prstGeom>
          <a:noFill/>
          <a:extLst>
            <a:ext uri="{909E8E84-426E-40DD-AFC4-6F175D3DCCD1}">
              <a14:hiddenFill xmlns:a14="http://schemas.microsoft.com/office/drawing/2010/main">
                <a:solidFill>
                  <a:srgbClr val="FFFFFF"/>
                </a:solidFill>
              </a14:hiddenFill>
            </a:ext>
          </a:extLst>
        </p:spPr>
      </p:pic>
      <p:sp>
        <p:nvSpPr>
          <p:cNvPr id="5" name="Speech Bubble: Oval 4">
            <a:extLst>
              <a:ext uri="{FF2B5EF4-FFF2-40B4-BE49-F238E27FC236}">
                <a16:creationId xmlns:a16="http://schemas.microsoft.com/office/drawing/2014/main" id="{EC060EEC-5E9E-446B-AC63-D3D39BB8151F}"/>
              </a:ext>
            </a:extLst>
          </p:cNvPr>
          <p:cNvSpPr/>
          <p:nvPr/>
        </p:nvSpPr>
        <p:spPr>
          <a:xfrm>
            <a:off x="6095999" y="2015887"/>
            <a:ext cx="5528153" cy="3703863"/>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That is, like, the dumbest idea you’ve come up with. Can you say </a:t>
            </a:r>
            <a:r>
              <a:rPr lang="en-GB" b="1" dirty="0"/>
              <a:t>“duplicate code”</a:t>
            </a:r>
            <a:r>
              <a:rPr lang="en-GB" dirty="0"/>
              <a:t>? If you thought having to override a few methods was bad, how you </a:t>
            </a:r>
            <a:r>
              <a:rPr lang="en-GB" dirty="0" err="1"/>
              <a:t>gonna</a:t>
            </a:r>
            <a:r>
              <a:rPr lang="en-GB" dirty="0"/>
              <a:t> feel when you need to make a little change to the flying behaviour… in all 48 of the flying Duck subclasses?!</a:t>
            </a:r>
          </a:p>
        </p:txBody>
      </p:sp>
    </p:spTree>
    <p:extLst>
      <p:ext uri="{BB962C8B-B14F-4D97-AF65-F5344CB8AC3E}">
        <p14:creationId xmlns:p14="http://schemas.microsoft.com/office/powerpoint/2010/main" val="321757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fade">
                                      <p:cBhvr>
                                        <p:cTn id="7" dur="500"/>
                                        <p:tgtEl>
                                          <p:spTgt spid="41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6DDE1B-278F-4457-91C5-2393F0A076AE}"/>
              </a:ext>
            </a:extLst>
          </p:cNvPr>
          <p:cNvSpPr>
            <a:spLocks noGrp="1"/>
          </p:cNvSpPr>
          <p:nvPr>
            <p:ph type="title"/>
          </p:nvPr>
        </p:nvSpPr>
        <p:spPr/>
        <p:txBody>
          <a:bodyPr/>
          <a:lstStyle/>
          <a:p>
            <a:r>
              <a:rPr lang="en-GB" dirty="0"/>
              <a:t>So what’s the solution?</a:t>
            </a:r>
          </a:p>
        </p:txBody>
      </p:sp>
      <p:sp>
        <p:nvSpPr>
          <p:cNvPr id="9" name="Content Placeholder 8">
            <a:extLst>
              <a:ext uri="{FF2B5EF4-FFF2-40B4-BE49-F238E27FC236}">
                <a16:creationId xmlns:a16="http://schemas.microsoft.com/office/drawing/2014/main" id="{BDC5115F-CA56-48D6-AFEB-8D93E440766F}"/>
              </a:ext>
            </a:extLst>
          </p:cNvPr>
          <p:cNvSpPr>
            <a:spLocks noGrp="1"/>
          </p:cNvSpPr>
          <p:nvPr>
            <p:ph idx="1"/>
          </p:nvPr>
        </p:nvSpPr>
        <p:spPr/>
        <p:txBody>
          <a:bodyPr/>
          <a:lstStyle/>
          <a:p>
            <a:r>
              <a:rPr lang="en-GB" dirty="0"/>
              <a:t>DESIGN PATTERNS!?</a:t>
            </a:r>
          </a:p>
          <a:p>
            <a:r>
              <a:rPr lang="en-GB" dirty="0"/>
              <a:t>Nope</a:t>
            </a:r>
          </a:p>
          <a:p>
            <a:r>
              <a:rPr lang="en-GB" dirty="0"/>
              <a:t>Just good </a:t>
            </a:r>
            <a:r>
              <a:rPr lang="en-GB" dirty="0" err="1"/>
              <a:t>ol</a:t>
            </a:r>
            <a:r>
              <a:rPr lang="en-GB" dirty="0"/>
              <a:t>’ fashioned OO design principles</a:t>
            </a:r>
          </a:p>
        </p:txBody>
      </p:sp>
    </p:spTree>
    <p:extLst>
      <p:ext uri="{BB962C8B-B14F-4D97-AF65-F5344CB8AC3E}">
        <p14:creationId xmlns:p14="http://schemas.microsoft.com/office/powerpoint/2010/main" val="1237900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D55F46-243B-4ABC-9448-7D59A6350CE0}"/>
              </a:ext>
            </a:extLst>
          </p:cNvPr>
          <p:cNvSpPr>
            <a:spLocks noGrp="1"/>
          </p:cNvSpPr>
          <p:nvPr>
            <p:ph type="title"/>
          </p:nvPr>
        </p:nvSpPr>
        <p:spPr/>
        <p:txBody>
          <a:bodyPr/>
          <a:lstStyle/>
          <a:p>
            <a:r>
              <a:rPr lang="en-GB" dirty="0"/>
              <a:t>What are Design Patterns?</a:t>
            </a:r>
          </a:p>
        </p:txBody>
      </p:sp>
      <p:sp>
        <p:nvSpPr>
          <p:cNvPr id="8" name="Text Placeholder 7">
            <a:extLst>
              <a:ext uri="{FF2B5EF4-FFF2-40B4-BE49-F238E27FC236}">
                <a16:creationId xmlns:a16="http://schemas.microsoft.com/office/drawing/2014/main" id="{B5DCE3A1-4B7D-4B74-9397-D207E8156FB0}"/>
              </a:ext>
            </a:extLst>
          </p:cNvPr>
          <p:cNvSpPr>
            <a:spLocks noGrp="1"/>
          </p:cNvSpPr>
          <p:nvPr>
            <p:ph type="body" idx="1"/>
          </p:nvPr>
        </p:nvSpPr>
        <p:spPr/>
        <p:txBody>
          <a:bodyPr>
            <a:normAutofit fontScale="77500" lnSpcReduction="20000"/>
          </a:bodyPr>
          <a:lstStyle/>
          <a:p>
            <a:r>
              <a:rPr lang="en-GB" sz="3200" dirty="0">
                <a:effectLst/>
              </a:rPr>
              <a:t>Reusable solutions to common problems.</a:t>
            </a:r>
          </a:p>
        </p:txBody>
      </p:sp>
      <p:sp>
        <p:nvSpPr>
          <p:cNvPr id="9" name="Text Placeholder 8">
            <a:extLst>
              <a:ext uri="{FF2B5EF4-FFF2-40B4-BE49-F238E27FC236}">
                <a16:creationId xmlns:a16="http://schemas.microsoft.com/office/drawing/2014/main" id="{5BBDFE16-4082-4D4C-B929-D9E450E5CE2E}"/>
              </a:ext>
            </a:extLst>
          </p:cNvPr>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236405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C6FE1A6-90D0-45D4-A6E1-A0A988DA2178}"/>
              </a:ext>
            </a:extLst>
          </p:cNvPr>
          <p:cNvSpPr>
            <a:spLocks noGrp="1"/>
          </p:cNvSpPr>
          <p:nvPr>
            <p:ph type="title"/>
          </p:nvPr>
        </p:nvSpPr>
        <p:spPr/>
        <p:txBody>
          <a:bodyPr/>
          <a:lstStyle/>
          <a:p>
            <a:r>
              <a:rPr lang="en-GB" dirty="0"/>
              <a:t>Strong and stable leadership</a:t>
            </a:r>
          </a:p>
        </p:txBody>
      </p:sp>
      <p:pic>
        <p:nvPicPr>
          <p:cNvPr id="5" name="Content Placeholder 4">
            <a:extLst>
              <a:ext uri="{FF2B5EF4-FFF2-40B4-BE49-F238E27FC236}">
                <a16:creationId xmlns:a16="http://schemas.microsoft.com/office/drawing/2014/main" id="{5B5A1009-636A-4C0F-A62B-4B9800F2D9A1}"/>
              </a:ext>
            </a:extLst>
          </p:cNvPr>
          <p:cNvPicPr>
            <a:picLocks noGrp="1" noChangeAspect="1"/>
          </p:cNvPicPr>
          <p:nvPr>
            <p:ph sz="half" idx="1"/>
          </p:nvPr>
        </p:nvPicPr>
        <p:blipFill>
          <a:blip r:embed="rId2"/>
          <a:stretch>
            <a:fillRect/>
          </a:stretch>
        </p:blipFill>
        <p:spPr>
          <a:xfrm>
            <a:off x="1630018" y="3055854"/>
            <a:ext cx="2438400" cy="2438400"/>
          </a:xfrm>
        </p:spPr>
      </p:pic>
      <p:sp>
        <p:nvSpPr>
          <p:cNvPr id="8" name="Cloud 7">
            <a:extLst>
              <a:ext uri="{FF2B5EF4-FFF2-40B4-BE49-F238E27FC236}">
                <a16:creationId xmlns:a16="http://schemas.microsoft.com/office/drawing/2014/main" id="{95140359-8243-460D-BCB7-9CB3FEA49694}"/>
              </a:ext>
            </a:extLst>
          </p:cNvPr>
          <p:cNvSpPr/>
          <p:nvPr/>
        </p:nvSpPr>
        <p:spPr>
          <a:xfrm>
            <a:off x="5115821" y="2184400"/>
            <a:ext cx="6537699" cy="414528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Wouldn’t it be dreamy if my minions could build software so that when we need to change it, we could do so with the least possible impact on the existing code? We could spend less time reworking code and more making cooler stuff…</a:t>
            </a:r>
          </a:p>
        </p:txBody>
      </p:sp>
    </p:spTree>
    <p:extLst>
      <p:ext uri="{BB962C8B-B14F-4D97-AF65-F5344CB8AC3E}">
        <p14:creationId xmlns:p14="http://schemas.microsoft.com/office/powerpoint/2010/main" val="1457287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BE4C76-DCB6-4320-B03F-0D7507250A67}"/>
              </a:ext>
            </a:extLst>
          </p:cNvPr>
          <p:cNvSpPr>
            <a:spLocks noGrp="1"/>
          </p:cNvSpPr>
          <p:nvPr>
            <p:ph type="title"/>
          </p:nvPr>
        </p:nvSpPr>
        <p:spPr/>
        <p:txBody>
          <a:bodyPr/>
          <a:lstStyle/>
          <a:p>
            <a:r>
              <a:rPr lang="en-GB" dirty="0"/>
              <a:t>The one constant in software dev…</a:t>
            </a:r>
          </a:p>
        </p:txBody>
      </p:sp>
      <p:sp>
        <p:nvSpPr>
          <p:cNvPr id="6" name="Content Placeholder 5">
            <a:extLst>
              <a:ext uri="{FF2B5EF4-FFF2-40B4-BE49-F238E27FC236}">
                <a16:creationId xmlns:a16="http://schemas.microsoft.com/office/drawing/2014/main" id="{B3CF2B0F-E81B-48E3-BAE9-909DD9B2CEB8}"/>
              </a:ext>
            </a:extLst>
          </p:cNvPr>
          <p:cNvSpPr>
            <a:spLocks noGrp="1"/>
          </p:cNvSpPr>
          <p:nvPr>
            <p:ph idx="1"/>
          </p:nvPr>
        </p:nvSpPr>
        <p:spPr>
          <a:xfrm>
            <a:off x="818712" y="2222287"/>
            <a:ext cx="10554574" cy="3636511"/>
          </a:xfrm>
        </p:spPr>
        <p:txBody>
          <a:bodyPr>
            <a:normAutofit/>
          </a:bodyPr>
          <a:lstStyle/>
          <a:p>
            <a:pPr marL="0" indent="0" algn="ctr">
              <a:buNone/>
            </a:pPr>
            <a:r>
              <a:rPr lang="en-GB" sz="9600" b="1" dirty="0">
                <a:latin typeface="Kristen ITC" panose="03050502040202030202" pitchFamily="66" charset="0"/>
              </a:rPr>
              <a:t>Change</a:t>
            </a:r>
          </a:p>
        </p:txBody>
      </p:sp>
    </p:spTree>
    <p:extLst>
      <p:ext uri="{BB962C8B-B14F-4D97-AF65-F5344CB8AC3E}">
        <p14:creationId xmlns:p14="http://schemas.microsoft.com/office/powerpoint/2010/main" val="1125187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anim calcmode="lin" valueType="num">
                                      <p:cBhvr>
                                        <p:cTn id="8" dur="2000" fill="hold"/>
                                        <p:tgtEl>
                                          <p:spTgt spid="6">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6">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F283-7F4F-414D-9BEC-667FD02B0C9D}"/>
              </a:ext>
            </a:extLst>
          </p:cNvPr>
          <p:cNvSpPr>
            <a:spLocks noGrp="1"/>
          </p:cNvSpPr>
          <p:nvPr>
            <p:ph type="title"/>
          </p:nvPr>
        </p:nvSpPr>
        <p:spPr/>
        <p:txBody>
          <a:bodyPr/>
          <a:lstStyle/>
          <a:p>
            <a:r>
              <a:rPr lang="en-GB" dirty="0"/>
              <a:t>Catch up</a:t>
            </a:r>
          </a:p>
        </p:txBody>
      </p:sp>
      <p:sp>
        <p:nvSpPr>
          <p:cNvPr id="3" name="Content Placeholder 2">
            <a:extLst>
              <a:ext uri="{FF2B5EF4-FFF2-40B4-BE49-F238E27FC236}">
                <a16:creationId xmlns:a16="http://schemas.microsoft.com/office/drawing/2014/main" id="{B93F54C7-219C-4B26-833C-F0E10FE54FC5}"/>
              </a:ext>
            </a:extLst>
          </p:cNvPr>
          <p:cNvSpPr>
            <a:spLocks noGrp="1"/>
          </p:cNvSpPr>
          <p:nvPr>
            <p:ph idx="1"/>
          </p:nvPr>
        </p:nvSpPr>
        <p:spPr/>
        <p:txBody>
          <a:bodyPr/>
          <a:lstStyle/>
          <a:p>
            <a:r>
              <a:rPr lang="en-GB" dirty="0"/>
              <a:t>Inheritance hasn’t worked out very well.</a:t>
            </a:r>
          </a:p>
          <a:p>
            <a:pPr lvl="1"/>
            <a:r>
              <a:rPr lang="en-GB" dirty="0"/>
              <a:t>Behaviour is changing across subclasses and not required in all.</a:t>
            </a:r>
          </a:p>
          <a:p>
            <a:r>
              <a:rPr lang="en-GB" dirty="0"/>
              <a:t>Interfaces allowed only appropriate subclasses to implement behaviour.</a:t>
            </a:r>
          </a:p>
          <a:p>
            <a:pPr lvl="1"/>
            <a:r>
              <a:rPr lang="en-GB" dirty="0"/>
              <a:t>But we lost any code reuse meaning changes had to be made everywhere the behaviour was needed.</a:t>
            </a:r>
          </a:p>
          <a:p>
            <a:endParaRPr lang="en-GB" dirty="0"/>
          </a:p>
        </p:txBody>
      </p:sp>
    </p:spTree>
    <p:extLst>
      <p:ext uri="{BB962C8B-B14F-4D97-AF65-F5344CB8AC3E}">
        <p14:creationId xmlns:p14="http://schemas.microsoft.com/office/powerpoint/2010/main" val="2886927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45185-B96C-47C4-86A5-075B0D582CB9}"/>
              </a:ext>
            </a:extLst>
          </p:cNvPr>
          <p:cNvSpPr>
            <a:spLocks noGrp="1"/>
          </p:cNvSpPr>
          <p:nvPr>
            <p:ph type="title"/>
          </p:nvPr>
        </p:nvSpPr>
        <p:spPr/>
        <p:txBody>
          <a:bodyPr/>
          <a:lstStyle/>
          <a:p>
            <a:r>
              <a:rPr lang="en-GB" dirty="0"/>
              <a:t>Design Principle #1</a:t>
            </a:r>
          </a:p>
        </p:txBody>
      </p:sp>
      <p:sp>
        <p:nvSpPr>
          <p:cNvPr id="3" name="Content Placeholder 2">
            <a:extLst>
              <a:ext uri="{FF2B5EF4-FFF2-40B4-BE49-F238E27FC236}">
                <a16:creationId xmlns:a16="http://schemas.microsoft.com/office/drawing/2014/main" id="{D773C3ED-4A9A-480B-BFDF-343A5340EFF6}"/>
              </a:ext>
            </a:extLst>
          </p:cNvPr>
          <p:cNvSpPr>
            <a:spLocks noGrp="1"/>
          </p:cNvSpPr>
          <p:nvPr>
            <p:ph type="body" idx="1"/>
          </p:nvPr>
        </p:nvSpPr>
        <p:spPr>
          <a:xfrm>
            <a:off x="853190" y="4443680"/>
            <a:ext cx="5891636" cy="1175818"/>
          </a:xfrm>
        </p:spPr>
        <p:txBody>
          <a:bodyPr/>
          <a:lstStyle/>
          <a:p>
            <a:r>
              <a:rPr lang="en-GB" sz="2400" i="1" dirty="0"/>
              <a:t>Identify the aspects of your application that vary and separate them from what stays the same.</a:t>
            </a:r>
          </a:p>
        </p:txBody>
      </p:sp>
      <p:sp>
        <p:nvSpPr>
          <p:cNvPr id="4" name="Text Placeholder 3">
            <a:extLst>
              <a:ext uri="{FF2B5EF4-FFF2-40B4-BE49-F238E27FC236}">
                <a16:creationId xmlns:a16="http://schemas.microsoft.com/office/drawing/2014/main" id="{04FF0F50-1540-4590-A143-391794521C97}"/>
              </a:ext>
            </a:extLst>
          </p:cNvPr>
          <p:cNvSpPr>
            <a:spLocks noGrp="1"/>
          </p:cNvSpPr>
          <p:nvPr>
            <p:ph type="body" sz="quarter" idx="16"/>
          </p:nvPr>
        </p:nvSpPr>
        <p:spPr/>
        <p:txBody>
          <a:bodyPr/>
          <a:lstStyle/>
          <a:p>
            <a:r>
              <a:rPr lang="en-GB" dirty="0"/>
              <a:t>Take what varies and “encapsulate” it so it won’t affect the rest of your code.</a:t>
            </a:r>
          </a:p>
          <a:p>
            <a:endParaRPr lang="en-GB" dirty="0"/>
          </a:p>
          <a:p>
            <a:r>
              <a:rPr lang="en-GB" dirty="0"/>
              <a:t>The result? Fewer unintended consequences from code changes and more flexibility in your systems!</a:t>
            </a:r>
          </a:p>
          <a:p>
            <a:endParaRPr lang="en-GB" dirty="0"/>
          </a:p>
          <a:p>
            <a:endParaRPr lang="en-GB" dirty="0"/>
          </a:p>
        </p:txBody>
      </p:sp>
    </p:spTree>
    <p:extLst>
      <p:ext uri="{BB962C8B-B14F-4D97-AF65-F5344CB8AC3E}">
        <p14:creationId xmlns:p14="http://schemas.microsoft.com/office/powerpoint/2010/main" val="309764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9ADA03-0D53-4035-A605-41B108290585}"/>
              </a:ext>
            </a:extLst>
          </p:cNvPr>
          <p:cNvSpPr>
            <a:spLocks noGrp="1"/>
          </p:cNvSpPr>
          <p:nvPr>
            <p:ph type="title"/>
          </p:nvPr>
        </p:nvSpPr>
        <p:spPr/>
        <p:txBody>
          <a:bodyPr/>
          <a:lstStyle/>
          <a:p>
            <a:r>
              <a:rPr lang="en-GB" dirty="0"/>
              <a:t>Design Patterns</a:t>
            </a:r>
          </a:p>
        </p:txBody>
      </p:sp>
      <p:sp>
        <p:nvSpPr>
          <p:cNvPr id="6" name="Content Placeholder 5">
            <a:extLst>
              <a:ext uri="{FF2B5EF4-FFF2-40B4-BE49-F238E27FC236}">
                <a16:creationId xmlns:a16="http://schemas.microsoft.com/office/drawing/2014/main" id="{4D65A044-2625-4AC9-81CF-307565F7DB33}"/>
              </a:ext>
            </a:extLst>
          </p:cNvPr>
          <p:cNvSpPr>
            <a:spLocks noGrp="1"/>
          </p:cNvSpPr>
          <p:nvPr>
            <p:ph type="body" idx="1"/>
          </p:nvPr>
        </p:nvSpPr>
        <p:spPr/>
        <p:txBody>
          <a:bodyPr/>
          <a:lstStyle/>
          <a:p>
            <a:r>
              <a:rPr lang="en-GB" dirty="0"/>
              <a:t>All patterns provide a way to let some part of a system </a:t>
            </a:r>
            <a:r>
              <a:rPr lang="en-GB" b="1" i="1" dirty="0"/>
              <a:t>vary independently of all other parts</a:t>
            </a:r>
          </a:p>
        </p:txBody>
      </p:sp>
      <p:sp>
        <p:nvSpPr>
          <p:cNvPr id="7" name="Text Placeholder 6">
            <a:extLst>
              <a:ext uri="{FF2B5EF4-FFF2-40B4-BE49-F238E27FC236}">
                <a16:creationId xmlns:a16="http://schemas.microsoft.com/office/drawing/2014/main" id="{332F0D02-E91D-467E-8590-7837CEFFF208}"/>
              </a:ext>
            </a:extLst>
          </p:cNvPr>
          <p:cNvSpPr>
            <a:spLocks noGrp="1"/>
          </p:cNvSpPr>
          <p:nvPr>
            <p:ph type="body" sz="quarter" idx="16"/>
          </p:nvPr>
        </p:nvSpPr>
        <p:spPr/>
        <p:txBody>
          <a:bodyPr/>
          <a:lstStyle/>
          <a:p>
            <a:endParaRPr lang="en-GB" dirty="0"/>
          </a:p>
        </p:txBody>
      </p:sp>
    </p:spTree>
    <p:extLst>
      <p:ext uri="{BB962C8B-B14F-4D97-AF65-F5344CB8AC3E}">
        <p14:creationId xmlns:p14="http://schemas.microsoft.com/office/powerpoint/2010/main" val="2319980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4E4D01C-7455-4DD8-B880-F89740A0B856}"/>
              </a:ext>
            </a:extLst>
          </p:cNvPr>
          <p:cNvSpPr>
            <a:spLocks noGrp="1"/>
          </p:cNvSpPr>
          <p:nvPr>
            <p:ph type="title"/>
          </p:nvPr>
        </p:nvSpPr>
        <p:spPr/>
        <p:txBody>
          <a:bodyPr/>
          <a:lstStyle/>
          <a:p>
            <a:r>
              <a:rPr lang="en-GB" dirty="0"/>
              <a:t>Separating what changes from what stays the same</a:t>
            </a:r>
          </a:p>
        </p:txBody>
      </p:sp>
      <p:sp>
        <p:nvSpPr>
          <p:cNvPr id="6" name="Content Placeholder 5">
            <a:extLst>
              <a:ext uri="{FF2B5EF4-FFF2-40B4-BE49-F238E27FC236}">
                <a16:creationId xmlns:a16="http://schemas.microsoft.com/office/drawing/2014/main" id="{720EDA40-38FA-4414-934D-BEDB44428E93}"/>
              </a:ext>
            </a:extLst>
          </p:cNvPr>
          <p:cNvSpPr>
            <a:spLocks noGrp="1"/>
          </p:cNvSpPr>
          <p:nvPr>
            <p:ph idx="1"/>
          </p:nvPr>
        </p:nvSpPr>
        <p:spPr/>
        <p:txBody>
          <a:bodyPr/>
          <a:lstStyle/>
          <a:p>
            <a:r>
              <a:rPr lang="en-GB" dirty="0"/>
              <a:t>We know that fly() and quack() are the parts of the Duck class that vary across ducks.</a:t>
            </a:r>
          </a:p>
          <a:p>
            <a:endParaRPr lang="en-GB" dirty="0"/>
          </a:p>
          <a:p>
            <a:r>
              <a:rPr lang="en-GB" dirty="0"/>
              <a:t>To separate these behaviours from the Duck class, we’ll pull both methods out of the Duck class and create a new set of classes to represent each behaviour.</a:t>
            </a:r>
          </a:p>
        </p:txBody>
      </p:sp>
    </p:spTree>
    <p:extLst>
      <p:ext uri="{BB962C8B-B14F-4D97-AF65-F5344CB8AC3E}">
        <p14:creationId xmlns:p14="http://schemas.microsoft.com/office/powerpoint/2010/main" val="1340629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0CF18-7BDA-480B-B82E-58753DFBA1C9}"/>
              </a:ext>
            </a:extLst>
          </p:cNvPr>
          <p:cNvSpPr>
            <a:spLocks noGrp="1"/>
          </p:cNvSpPr>
          <p:nvPr>
            <p:ph type="title"/>
          </p:nvPr>
        </p:nvSpPr>
        <p:spPr/>
        <p:txBody>
          <a:bodyPr/>
          <a:lstStyle/>
          <a:p>
            <a:r>
              <a:rPr lang="en-GB" dirty="0"/>
              <a:t>Fly and Quack behaviours</a:t>
            </a:r>
          </a:p>
        </p:txBody>
      </p:sp>
      <p:sp>
        <p:nvSpPr>
          <p:cNvPr id="3" name="Content Placeholder 2">
            <a:extLst>
              <a:ext uri="{FF2B5EF4-FFF2-40B4-BE49-F238E27FC236}">
                <a16:creationId xmlns:a16="http://schemas.microsoft.com/office/drawing/2014/main" id="{81F66697-D047-403D-B3F0-98F2BA5073D9}"/>
              </a:ext>
            </a:extLst>
          </p:cNvPr>
          <p:cNvSpPr>
            <a:spLocks noGrp="1"/>
          </p:cNvSpPr>
          <p:nvPr>
            <p:ph idx="1"/>
          </p:nvPr>
        </p:nvSpPr>
        <p:spPr/>
        <p:txBody>
          <a:bodyPr/>
          <a:lstStyle/>
          <a:p>
            <a:r>
              <a:rPr lang="en-GB" dirty="0"/>
              <a:t>Keep things flexible</a:t>
            </a:r>
          </a:p>
          <a:p>
            <a:r>
              <a:rPr lang="en-GB" dirty="0"/>
              <a:t>Assign behaviours to instances</a:t>
            </a:r>
          </a:p>
          <a:p>
            <a:r>
              <a:rPr lang="en-GB" dirty="0"/>
              <a:t>Change behaviour dynamically</a:t>
            </a:r>
          </a:p>
          <a:p>
            <a:endParaRPr lang="en-GB" dirty="0"/>
          </a:p>
        </p:txBody>
      </p:sp>
    </p:spTree>
    <p:extLst>
      <p:ext uri="{BB962C8B-B14F-4D97-AF65-F5344CB8AC3E}">
        <p14:creationId xmlns:p14="http://schemas.microsoft.com/office/powerpoint/2010/main" val="928536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45185-B96C-47C4-86A5-075B0D582CB9}"/>
              </a:ext>
            </a:extLst>
          </p:cNvPr>
          <p:cNvSpPr>
            <a:spLocks noGrp="1"/>
          </p:cNvSpPr>
          <p:nvPr>
            <p:ph type="title"/>
          </p:nvPr>
        </p:nvSpPr>
        <p:spPr/>
        <p:txBody>
          <a:bodyPr/>
          <a:lstStyle/>
          <a:p>
            <a:r>
              <a:rPr lang="en-GB" dirty="0"/>
              <a:t>Design Principle #2</a:t>
            </a:r>
          </a:p>
        </p:txBody>
      </p:sp>
      <p:sp>
        <p:nvSpPr>
          <p:cNvPr id="3" name="Content Placeholder 2">
            <a:extLst>
              <a:ext uri="{FF2B5EF4-FFF2-40B4-BE49-F238E27FC236}">
                <a16:creationId xmlns:a16="http://schemas.microsoft.com/office/drawing/2014/main" id="{D773C3ED-4A9A-480B-BFDF-343A5340EFF6}"/>
              </a:ext>
            </a:extLst>
          </p:cNvPr>
          <p:cNvSpPr>
            <a:spLocks noGrp="1"/>
          </p:cNvSpPr>
          <p:nvPr>
            <p:ph type="body" idx="1"/>
          </p:nvPr>
        </p:nvSpPr>
        <p:spPr>
          <a:xfrm>
            <a:off x="853190" y="4443680"/>
            <a:ext cx="5891636" cy="1175818"/>
          </a:xfrm>
        </p:spPr>
        <p:txBody>
          <a:bodyPr/>
          <a:lstStyle/>
          <a:p>
            <a:r>
              <a:rPr lang="en-GB" sz="2400" i="1" dirty="0"/>
              <a:t>Program to an interface, not an implementation.</a:t>
            </a:r>
          </a:p>
        </p:txBody>
      </p:sp>
      <p:sp>
        <p:nvSpPr>
          <p:cNvPr id="4" name="Text Placeholder 3">
            <a:extLst>
              <a:ext uri="{FF2B5EF4-FFF2-40B4-BE49-F238E27FC236}">
                <a16:creationId xmlns:a16="http://schemas.microsoft.com/office/drawing/2014/main" id="{04FF0F50-1540-4590-A143-391794521C97}"/>
              </a:ext>
            </a:extLst>
          </p:cNvPr>
          <p:cNvSpPr>
            <a:spLocks noGrp="1"/>
          </p:cNvSpPr>
          <p:nvPr>
            <p:ph type="body" sz="quarter" idx="16"/>
          </p:nvPr>
        </p:nvSpPr>
        <p:spPr/>
        <p:txBody>
          <a:bodyPr/>
          <a:lstStyle/>
          <a:p>
            <a:r>
              <a:rPr lang="en-GB" dirty="0"/>
              <a:t>From now on, behaviours will live in a separate class—a class that implements a particular behaviour interface.</a:t>
            </a:r>
          </a:p>
          <a:p>
            <a:endParaRPr lang="en-GB" dirty="0"/>
          </a:p>
          <a:p>
            <a:r>
              <a:rPr lang="en-GB" dirty="0"/>
              <a:t>That way, classes won’t need to know any of the implementation details for their own behaviours.</a:t>
            </a:r>
          </a:p>
          <a:p>
            <a:endParaRPr lang="en-GB" dirty="0"/>
          </a:p>
        </p:txBody>
      </p:sp>
    </p:spTree>
    <p:extLst>
      <p:ext uri="{BB962C8B-B14F-4D97-AF65-F5344CB8AC3E}">
        <p14:creationId xmlns:p14="http://schemas.microsoft.com/office/powerpoint/2010/main" val="324320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with no caption">
            <a:extLst>
              <a:ext uri="{FF2B5EF4-FFF2-40B4-BE49-F238E27FC236}">
                <a16:creationId xmlns:a16="http://schemas.microsoft.com/office/drawing/2014/main" id="{26DFF88E-5588-4A5A-924F-C8D7F683B9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0538" y="2114550"/>
            <a:ext cx="3590925"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2222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FC5BF3-5146-4869-BA9C-13BCB760CE35}"/>
              </a:ext>
            </a:extLst>
          </p:cNvPr>
          <p:cNvPicPr>
            <a:picLocks noChangeAspect="1"/>
          </p:cNvPicPr>
          <p:nvPr/>
        </p:nvPicPr>
        <p:blipFill>
          <a:blip r:embed="rId3"/>
          <a:stretch>
            <a:fillRect/>
          </a:stretch>
        </p:blipFill>
        <p:spPr>
          <a:xfrm>
            <a:off x="1058862" y="1244600"/>
            <a:ext cx="3028950" cy="1143000"/>
          </a:xfrm>
          <a:prstGeom prst="rect">
            <a:avLst/>
          </a:prstGeom>
        </p:spPr>
      </p:pic>
      <p:pic>
        <p:nvPicPr>
          <p:cNvPr id="5" name="Picture 4">
            <a:extLst>
              <a:ext uri="{FF2B5EF4-FFF2-40B4-BE49-F238E27FC236}">
                <a16:creationId xmlns:a16="http://schemas.microsoft.com/office/drawing/2014/main" id="{C65DD885-3379-4E07-8F9E-97F43C2F4DA8}"/>
              </a:ext>
            </a:extLst>
          </p:cNvPr>
          <p:cNvPicPr>
            <a:picLocks noChangeAspect="1"/>
          </p:cNvPicPr>
          <p:nvPr/>
        </p:nvPicPr>
        <p:blipFill>
          <a:blip r:embed="rId4"/>
          <a:stretch>
            <a:fillRect/>
          </a:stretch>
        </p:blipFill>
        <p:spPr>
          <a:xfrm>
            <a:off x="944562" y="2703512"/>
            <a:ext cx="4257675" cy="1019175"/>
          </a:xfrm>
          <a:prstGeom prst="rect">
            <a:avLst/>
          </a:prstGeom>
        </p:spPr>
      </p:pic>
      <p:pic>
        <p:nvPicPr>
          <p:cNvPr id="6" name="Picture 5">
            <a:extLst>
              <a:ext uri="{FF2B5EF4-FFF2-40B4-BE49-F238E27FC236}">
                <a16:creationId xmlns:a16="http://schemas.microsoft.com/office/drawing/2014/main" id="{AC017BC5-C96D-4D98-8677-7CAD9A8EADD4}"/>
              </a:ext>
            </a:extLst>
          </p:cNvPr>
          <p:cNvPicPr>
            <a:picLocks noChangeAspect="1"/>
          </p:cNvPicPr>
          <p:nvPr/>
        </p:nvPicPr>
        <p:blipFill>
          <a:blip r:embed="rId5"/>
          <a:stretch>
            <a:fillRect/>
          </a:stretch>
        </p:blipFill>
        <p:spPr>
          <a:xfrm>
            <a:off x="944562" y="4144962"/>
            <a:ext cx="3048000" cy="981075"/>
          </a:xfrm>
          <a:prstGeom prst="rect">
            <a:avLst/>
          </a:prstGeom>
        </p:spPr>
      </p:pic>
      <p:pic>
        <p:nvPicPr>
          <p:cNvPr id="6146" name="Picture 2" descr="image with no caption">
            <a:extLst>
              <a:ext uri="{FF2B5EF4-FFF2-40B4-BE49-F238E27FC236}">
                <a16:creationId xmlns:a16="http://schemas.microsoft.com/office/drawing/2014/main" id="{6D39F9BE-2E4D-4896-BDF0-E681C92C8A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1000" y="1244600"/>
            <a:ext cx="3733800" cy="3990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233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146"/>
                                        </p:tgtEl>
                                        <p:attrNameLst>
                                          <p:attrName>style.visibility</p:attrName>
                                        </p:attrNameLst>
                                      </p:cBhvr>
                                      <p:to>
                                        <p:strVal val="visible"/>
                                      </p:to>
                                    </p:set>
                                    <p:animEffect transition="in" filter="fade">
                                      <p:cBhvr>
                                        <p:cTn id="22"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918E44-EA97-4857-82A2-93D72EE9B44A}"/>
              </a:ext>
            </a:extLst>
          </p:cNvPr>
          <p:cNvSpPr>
            <a:spLocks noGrp="1"/>
          </p:cNvSpPr>
          <p:nvPr>
            <p:ph type="title"/>
          </p:nvPr>
        </p:nvSpPr>
        <p:spPr/>
        <p:txBody>
          <a:bodyPr/>
          <a:lstStyle/>
          <a:p>
            <a:r>
              <a:rPr lang="en-GB" dirty="0"/>
              <a:t>Huh?</a:t>
            </a:r>
          </a:p>
        </p:txBody>
      </p:sp>
      <p:sp>
        <p:nvSpPr>
          <p:cNvPr id="5" name="Content Placeholder 4">
            <a:extLst>
              <a:ext uri="{FF2B5EF4-FFF2-40B4-BE49-F238E27FC236}">
                <a16:creationId xmlns:a16="http://schemas.microsoft.com/office/drawing/2014/main" id="{F7E6B2A4-A3BF-494F-8DC0-21C090D23A6A}"/>
              </a:ext>
            </a:extLst>
          </p:cNvPr>
          <p:cNvSpPr>
            <a:spLocks noGrp="1"/>
          </p:cNvSpPr>
          <p:nvPr>
            <p:ph idx="1"/>
          </p:nvPr>
        </p:nvSpPr>
        <p:spPr/>
        <p:txBody>
          <a:bodyPr/>
          <a:lstStyle/>
          <a:p>
            <a:r>
              <a:rPr lang="en-GB" dirty="0"/>
              <a:t>AKA: Someone has already solved that problem you’re tackling.</a:t>
            </a:r>
          </a:p>
          <a:p>
            <a:r>
              <a:rPr lang="en-GB" dirty="0"/>
              <a:t>Load up your brain with patterns and you’ll spot the problems (and solutions) quicker.</a:t>
            </a:r>
          </a:p>
          <a:p>
            <a:r>
              <a:rPr lang="en-GB" dirty="0"/>
              <a:t>You will write better code that is more flexible and less prone to bugs.</a:t>
            </a:r>
          </a:p>
          <a:p>
            <a:r>
              <a:rPr lang="en-GB" dirty="0"/>
              <a:t>You will have a shared vocabulary to discuss code.</a:t>
            </a:r>
          </a:p>
          <a:p>
            <a:endParaRPr lang="en-GB" dirty="0"/>
          </a:p>
        </p:txBody>
      </p:sp>
    </p:spTree>
    <p:extLst>
      <p:ext uri="{BB962C8B-B14F-4D97-AF65-F5344CB8AC3E}">
        <p14:creationId xmlns:p14="http://schemas.microsoft.com/office/powerpoint/2010/main" val="359288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image with no caption">
            <a:extLst>
              <a:ext uri="{FF2B5EF4-FFF2-40B4-BE49-F238E27FC236}">
                <a16:creationId xmlns:a16="http://schemas.microsoft.com/office/drawing/2014/main" id="{D819EE1F-B673-444A-BB01-FF1D0C8826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350" y="633413"/>
            <a:ext cx="8877300" cy="5591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36999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12FDA-4669-4577-8435-1EE76A08A030}"/>
              </a:ext>
            </a:extLst>
          </p:cNvPr>
          <p:cNvSpPr>
            <a:spLocks noGrp="1"/>
          </p:cNvSpPr>
          <p:nvPr>
            <p:ph type="title"/>
          </p:nvPr>
        </p:nvSpPr>
        <p:spPr/>
        <p:txBody>
          <a:bodyPr/>
          <a:lstStyle/>
          <a:p>
            <a:r>
              <a:rPr lang="en-GB" dirty="0"/>
              <a:t>Quiz time!</a:t>
            </a:r>
          </a:p>
        </p:txBody>
      </p:sp>
      <p:sp>
        <p:nvSpPr>
          <p:cNvPr id="3" name="Content Placeholder 2">
            <a:extLst>
              <a:ext uri="{FF2B5EF4-FFF2-40B4-BE49-F238E27FC236}">
                <a16:creationId xmlns:a16="http://schemas.microsoft.com/office/drawing/2014/main" id="{45BA0B9A-566E-44D3-A93D-9D42CD08CC14}"/>
              </a:ext>
            </a:extLst>
          </p:cNvPr>
          <p:cNvSpPr>
            <a:spLocks noGrp="1"/>
          </p:cNvSpPr>
          <p:nvPr>
            <p:ph idx="1"/>
          </p:nvPr>
        </p:nvSpPr>
        <p:spPr/>
        <p:txBody>
          <a:bodyPr/>
          <a:lstStyle/>
          <a:p>
            <a:r>
              <a:rPr lang="en-GB" dirty="0"/>
              <a:t>How would we implement remote controlled flying?</a:t>
            </a:r>
          </a:p>
          <a:p>
            <a:r>
              <a:rPr lang="en-GB" dirty="0"/>
              <a:t>What else might want to make use of our behaviours?</a:t>
            </a:r>
          </a:p>
        </p:txBody>
      </p:sp>
    </p:spTree>
    <p:extLst>
      <p:ext uri="{BB962C8B-B14F-4D97-AF65-F5344CB8AC3E}">
        <p14:creationId xmlns:p14="http://schemas.microsoft.com/office/powerpoint/2010/main" val="29257231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A72EF-1D0C-4A86-AC34-2ADED5F91C31}"/>
              </a:ext>
            </a:extLst>
          </p:cNvPr>
          <p:cNvSpPr>
            <a:spLocks noGrp="1"/>
          </p:cNvSpPr>
          <p:nvPr>
            <p:ph type="title"/>
          </p:nvPr>
        </p:nvSpPr>
        <p:spPr/>
        <p:txBody>
          <a:bodyPr/>
          <a:lstStyle/>
          <a:p>
            <a:r>
              <a:rPr lang="en-GB" dirty="0"/>
              <a:t>Integrating behaviours</a:t>
            </a:r>
          </a:p>
        </p:txBody>
      </p:sp>
      <p:sp>
        <p:nvSpPr>
          <p:cNvPr id="3" name="Content Placeholder 2">
            <a:extLst>
              <a:ext uri="{FF2B5EF4-FFF2-40B4-BE49-F238E27FC236}">
                <a16:creationId xmlns:a16="http://schemas.microsoft.com/office/drawing/2014/main" id="{918D18BA-F6A6-470F-B861-66AC76FB6D81}"/>
              </a:ext>
            </a:extLst>
          </p:cNvPr>
          <p:cNvSpPr>
            <a:spLocks noGrp="1"/>
          </p:cNvSpPr>
          <p:nvPr>
            <p:ph idx="1"/>
          </p:nvPr>
        </p:nvSpPr>
        <p:spPr/>
        <p:txBody>
          <a:bodyPr/>
          <a:lstStyle/>
          <a:p>
            <a:r>
              <a:rPr lang="en-GB" dirty="0"/>
              <a:t>We’re going to get our Duck class to </a:t>
            </a:r>
            <a:r>
              <a:rPr lang="en-GB" i="1" dirty="0"/>
              <a:t>delegate</a:t>
            </a:r>
            <a:r>
              <a:rPr lang="en-GB" dirty="0"/>
              <a:t> flying and quacking instead of relying on its own concrete implementation.</a:t>
            </a:r>
          </a:p>
        </p:txBody>
      </p:sp>
    </p:spTree>
    <p:extLst>
      <p:ext uri="{BB962C8B-B14F-4D97-AF65-F5344CB8AC3E}">
        <p14:creationId xmlns:p14="http://schemas.microsoft.com/office/powerpoint/2010/main" val="35994016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FA4524-EF69-4DB8-A5C8-C18C54A6FED7}"/>
              </a:ext>
            </a:extLst>
          </p:cNvPr>
          <p:cNvPicPr>
            <a:picLocks noChangeAspect="1"/>
          </p:cNvPicPr>
          <p:nvPr/>
        </p:nvPicPr>
        <p:blipFill>
          <a:blip r:embed="rId3"/>
          <a:stretch>
            <a:fillRect/>
          </a:stretch>
        </p:blipFill>
        <p:spPr>
          <a:xfrm>
            <a:off x="385763" y="935037"/>
            <a:ext cx="7124700" cy="4810125"/>
          </a:xfrm>
          <a:prstGeom prst="rect">
            <a:avLst/>
          </a:prstGeom>
        </p:spPr>
      </p:pic>
      <p:pic>
        <p:nvPicPr>
          <p:cNvPr id="12" name="Picture 11">
            <a:extLst>
              <a:ext uri="{FF2B5EF4-FFF2-40B4-BE49-F238E27FC236}">
                <a16:creationId xmlns:a16="http://schemas.microsoft.com/office/drawing/2014/main" id="{D08041DE-4537-4944-AB8C-B2B6EB326536}"/>
              </a:ext>
            </a:extLst>
          </p:cNvPr>
          <p:cNvPicPr>
            <a:picLocks noChangeAspect="1"/>
          </p:cNvPicPr>
          <p:nvPr/>
        </p:nvPicPr>
        <p:blipFill>
          <a:blip r:embed="rId4"/>
          <a:stretch>
            <a:fillRect/>
          </a:stretch>
        </p:blipFill>
        <p:spPr>
          <a:xfrm>
            <a:off x="7510463" y="2678111"/>
            <a:ext cx="4714875" cy="1323975"/>
          </a:xfrm>
          <a:prstGeom prst="rect">
            <a:avLst/>
          </a:prstGeom>
        </p:spPr>
      </p:pic>
      <p:pic>
        <p:nvPicPr>
          <p:cNvPr id="13" name="Picture 12">
            <a:extLst>
              <a:ext uri="{FF2B5EF4-FFF2-40B4-BE49-F238E27FC236}">
                <a16:creationId xmlns:a16="http://schemas.microsoft.com/office/drawing/2014/main" id="{D0C1C7D4-E67C-4268-8DF1-74247A65D19F}"/>
              </a:ext>
            </a:extLst>
          </p:cNvPr>
          <p:cNvPicPr>
            <a:picLocks noChangeAspect="1"/>
          </p:cNvPicPr>
          <p:nvPr/>
        </p:nvPicPr>
        <p:blipFill>
          <a:blip r:embed="rId5"/>
          <a:stretch>
            <a:fillRect/>
          </a:stretch>
        </p:blipFill>
        <p:spPr>
          <a:xfrm>
            <a:off x="7510463" y="4354510"/>
            <a:ext cx="4352925" cy="1390650"/>
          </a:xfrm>
          <a:prstGeom prst="rect">
            <a:avLst/>
          </a:prstGeom>
        </p:spPr>
      </p:pic>
    </p:spTree>
    <p:extLst>
      <p:ext uri="{BB962C8B-B14F-4D97-AF65-F5344CB8AC3E}">
        <p14:creationId xmlns:p14="http://schemas.microsoft.com/office/powerpoint/2010/main" val="179815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0BA746-BF2D-4029-9856-977966C972EC}"/>
              </a:ext>
            </a:extLst>
          </p:cNvPr>
          <p:cNvPicPr>
            <a:picLocks noChangeAspect="1"/>
          </p:cNvPicPr>
          <p:nvPr/>
        </p:nvPicPr>
        <p:blipFill>
          <a:blip r:embed="rId3"/>
          <a:stretch>
            <a:fillRect/>
          </a:stretch>
        </p:blipFill>
        <p:spPr>
          <a:xfrm>
            <a:off x="2581275" y="1295400"/>
            <a:ext cx="7029450" cy="4267200"/>
          </a:xfrm>
          <a:prstGeom prst="rect">
            <a:avLst/>
          </a:prstGeom>
        </p:spPr>
      </p:pic>
    </p:spTree>
    <p:extLst>
      <p:ext uri="{BB962C8B-B14F-4D97-AF65-F5344CB8AC3E}">
        <p14:creationId xmlns:p14="http://schemas.microsoft.com/office/powerpoint/2010/main" val="4743151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5CC0C7-9F35-4B76-BBCE-B61466789D60}"/>
              </a:ext>
            </a:extLst>
          </p:cNvPr>
          <p:cNvPicPr>
            <a:picLocks noChangeAspect="1"/>
          </p:cNvPicPr>
          <p:nvPr/>
        </p:nvPicPr>
        <p:blipFill>
          <a:blip r:embed="rId3"/>
          <a:stretch>
            <a:fillRect/>
          </a:stretch>
        </p:blipFill>
        <p:spPr>
          <a:xfrm>
            <a:off x="111125" y="895350"/>
            <a:ext cx="7829550" cy="5067300"/>
          </a:xfrm>
          <a:prstGeom prst="rect">
            <a:avLst/>
          </a:prstGeom>
        </p:spPr>
      </p:pic>
      <p:pic>
        <p:nvPicPr>
          <p:cNvPr id="4" name="Picture 3">
            <a:extLst>
              <a:ext uri="{FF2B5EF4-FFF2-40B4-BE49-F238E27FC236}">
                <a16:creationId xmlns:a16="http://schemas.microsoft.com/office/drawing/2014/main" id="{A8DC4B74-7177-4EC2-A5E0-C4996E182EC3}"/>
              </a:ext>
            </a:extLst>
          </p:cNvPr>
          <p:cNvPicPr>
            <a:picLocks noChangeAspect="1"/>
          </p:cNvPicPr>
          <p:nvPr/>
        </p:nvPicPr>
        <p:blipFill>
          <a:blip r:embed="rId4"/>
          <a:stretch>
            <a:fillRect/>
          </a:stretch>
        </p:blipFill>
        <p:spPr>
          <a:xfrm>
            <a:off x="7410450" y="3981450"/>
            <a:ext cx="4229100" cy="1704975"/>
          </a:xfrm>
          <a:prstGeom prst="rect">
            <a:avLst/>
          </a:prstGeom>
        </p:spPr>
      </p:pic>
    </p:spTree>
    <p:extLst>
      <p:ext uri="{BB962C8B-B14F-4D97-AF65-F5344CB8AC3E}">
        <p14:creationId xmlns:p14="http://schemas.microsoft.com/office/powerpoint/2010/main" val="564538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00DF7B-03C7-454F-B487-72F19B9B289A}"/>
              </a:ext>
            </a:extLst>
          </p:cNvPr>
          <p:cNvPicPr>
            <a:picLocks noChangeAspect="1"/>
          </p:cNvPicPr>
          <p:nvPr/>
        </p:nvPicPr>
        <p:blipFill>
          <a:blip r:embed="rId3"/>
          <a:stretch>
            <a:fillRect/>
          </a:stretch>
        </p:blipFill>
        <p:spPr>
          <a:xfrm>
            <a:off x="2176462" y="1033462"/>
            <a:ext cx="7839075" cy="4791075"/>
          </a:xfrm>
          <a:prstGeom prst="rect">
            <a:avLst/>
          </a:prstGeom>
        </p:spPr>
      </p:pic>
    </p:spTree>
    <p:extLst>
      <p:ext uri="{BB962C8B-B14F-4D97-AF65-F5344CB8AC3E}">
        <p14:creationId xmlns:p14="http://schemas.microsoft.com/office/powerpoint/2010/main" val="7596808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22043F-BB4E-434E-BE57-E0A12C667A51}"/>
              </a:ext>
            </a:extLst>
          </p:cNvPr>
          <p:cNvPicPr>
            <a:picLocks noChangeAspect="1"/>
          </p:cNvPicPr>
          <p:nvPr/>
        </p:nvPicPr>
        <p:blipFill>
          <a:blip r:embed="rId3"/>
          <a:stretch>
            <a:fillRect/>
          </a:stretch>
        </p:blipFill>
        <p:spPr>
          <a:xfrm>
            <a:off x="477837" y="500062"/>
            <a:ext cx="7477125" cy="4029075"/>
          </a:xfrm>
          <a:prstGeom prst="rect">
            <a:avLst/>
          </a:prstGeom>
        </p:spPr>
      </p:pic>
      <p:pic>
        <p:nvPicPr>
          <p:cNvPr id="3" name="Picture 2">
            <a:extLst>
              <a:ext uri="{FF2B5EF4-FFF2-40B4-BE49-F238E27FC236}">
                <a16:creationId xmlns:a16="http://schemas.microsoft.com/office/drawing/2014/main" id="{9C6E2E14-7E30-450F-B7D6-6F5BC5167E3F}"/>
              </a:ext>
            </a:extLst>
          </p:cNvPr>
          <p:cNvPicPr>
            <a:picLocks noChangeAspect="1"/>
          </p:cNvPicPr>
          <p:nvPr/>
        </p:nvPicPr>
        <p:blipFill>
          <a:blip r:embed="rId4"/>
          <a:stretch>
            <a:fillRect/>
          </a:stretch>
        </p:blipFill>
        <p:spPr>
          <a:xfrm>
            <a:off x="3463925" y="4083050"/>
            <a:ext cx="8515350" cy="2400300"/>
          </a:xfrm>
          <a:prstGeom prst="rect">
            <a:avLst/>
          </a:prstGeom>
        </p:spPr>
      </p:pic>
    </p:spTree>
    <p:extLst>
      <p:ext uri="{BB962C8B-B14F-4D97-AF65-F5344CB8AC3E}">
        <p14:creationId xmlns:p14="http://schemas.microsoft.com/office/powerpoint/2010/main" val="1093361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4652D5D-B4F8-4505-AC82-267CA2B7026E}"/>
              </a:ext>
            </a:extLst>
          </p:cNvPr>
          <p:cNvPicPr>
            <a:picLocks noChangeAspect="1"/>
          </p:cNvPicPr>
          <p:nvPr/>
        </p:nvPicPr>
        <p:blipFill>
          <a:blip r:embed="rId3"/>
          <a:stretch>
            <a:fillRect/>
          </a:stretch>
        </p:blipFill>
        <p:spPr>
          <a:xfrm>
            <a:off x="165100" y="271462"/>
            <a:ext cx="8991600" cy="6315075"/>
          </a:xfrm>
          <a:prstGeom prst="rect">
            <a:avLst/>
          </a:prstGeom>
        </p:spPr>
      </p:pic>
      <p:pic>
        <p:nvPicPr>
          <p:cNvPr id="3" name="Picture 2">
            <a:extLst>
              <a:ext uri="{FF2B5EF4-FFF2-40B4-BE49-F238E27FC236}">
                <a16:creationId xmlns:a16="http://schemas.microsoft.com/office/drawing/2014/main" id="{7AA7BDEA-F4A7-49C6-969D-F75DA044AB18}"/>
              </a:ext>
            </a:extLst>
          </p:cNvPr>
          <p:cNvPicPr>
            <a:picLocks noChangeAspect="1"/>
          </p:cNvPicPr>
          <p:nvPr/>
        </p:nvPicPr>
        <p:blipFill>
          <a:blip r:embed="rId4"/>
          <a:stretch>
            <a:fillRect/>
          </a:stretch>
        </p:blipFill>
        <p:spPr>
          <a:xfrm>
            <a:off x="7007225" y="4767262"/>
            <a:ext cx="5019675" cy="1819275"/>
          </a:xfrm>
          <a:prstGeom prst="rect">
            <a:avLst/>
          </a:prstGeom>
        </p:spPr>
      </p:pic>
    </p:spTree>
    <p:extLst>
      <p:ext uri="{BB962C8B-B14F-4D97-AF65-F5344CB8AC3E}">
        <p14:creationId xmlns:p14="http://schemas.microsoft.com/office/powerpoint/2010/main" val="4165442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408DB-C953-496E-9BA7-A6240E97719D}"/>
              </a:ext>
            </a:extLst>
          </p:cNvPr>
          <p:cNvSpPr>
            <a:spLocks noGrp="1"/>
          </p:cNvSpPr>
          <p:nvPr>
            <p:ph type="title"/>
          </p:nvPr>
        </p:nvSpPr>
        <p:spPr/>
        <p:txBody>
          <a:bodyPr/>
          <a:lstStyle/>
          <a:p>
            <a:r>
              <a:rPr lang="en-GB" dirty="0"/>
              <a:t>The big picture</a:t>
            </a:r>
          </a:p>
        </p:txBody>
      </p:sp>
      <p:pic>
        <p:nvPicPr>
          <p:cNvPr id="8194" name="Picture 2" descr="image with no caption">
            <a:extLst>
              <a:ext uri="{FF2B5EF4-FFF2-40B4-BE49-F238E27FC236}">
                <a16:creationId xmlns:a16="http://schemas.microsoft.com/office/drawing/2014/main" id="{788F0CDB-B6B6-4F46-81D0-2FC79C81CB1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134304" y="2222500"/>
            <a:ext cx="5923392" cy="3636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795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393C4A-2154-4D14-97D2-43A3B85AAC6D}"/>
              </a:ext>
            </a:extLst>
          </p:cNvPr>
          <p:cNvSpPr>
            <a:spLocks noGrp="1"/>
          </p:cNvSpPr>
          <p:nvPr>
            <p:ph type="title"/>
          </p:nvPr>
        </p:nvSpPr>
        <p:spPr/>
        <p:txBody>
          <a:bodyPr/>
          <a:lstStyle/>
          <a:p>
            <a:r>
              <a:rPr lang="en-GB" dirty="0"/>
              <a:t>Meet Joe</a:t>
            </a:r>
          </a:p>
        </p:txBody>
      </p:sp>
      <p:pic>
        <p:nvPicPr>
          <p:cNvPr id="11" name="Content Placeholder 10">
            <a:extLst>
              <a:ext uri="{FF2B5EF4-FFF2-40B4-BE49-F238E27FC236}">
                <a16:creationId xmlns:a16="http://schemas.microsoft.com/office/drawing/2014/main" id="{D84BAD3E-7DCC-4AFF-9EF7-7CB044E6481A}"/>
              </a:ext>
            </a:extLst>
          </p:cNvPr>
          <p:cNvPicPr>
            <a:picLocks noGrp="1" noChangeAspect="1"/>
          </p:cNvPicPr>
          <p:nvPr>
            <p:ph sz="half" idx="1"/>
          </p:nvPr>
        </p:nvPicPr>
        <p:blipFill>
          <a:blip r:embed="rId3"/>
          <a:stretch>
            <a:fillRect/>
          </a:stretch>
        </p:blipFill>
        <p:spPr>
          <a:xfrm>
            <a:off x="2459037" y="3089275"/>
            <a:ext cx="1905000" cy="1905000"/>
          </a:xfrm>
        </p:spPr>
      </p:pic>
      <p:sp>
        <p:nvSpPr>
          <p:cNvPr id="9" name="Content Placeholder 8">
            <a:extLst>
              <a:ext uri="{FF2B5EF4-FFF2-40B4-BE49-F238E27FC236}">
                <a16:creationId xmlns:a16="http://schemas.microsoft.com/office/drawing/2014/main" id="{152A07D2-C6CA-45C4-A2DF-B582D1082CBE}"/>
              </a:ext>
            </a:extLst>
          </p:cNvPr>
          <p:cNvSpPr>
            <a:spLocks noGrp="1"/>
          </p:cNvSpPr>
          <p:nvPr>
            <p:ph sz="half" idx="2"/>
          </p:nvPr>
        </p:nvSpPr>
        <p:spPr/>
        <p:txBody>
          <a:bodyPr/>
          <a:lstStyle/>
          <a:p>
            <a:r>
              <a:rPr lang="en-GB" i="1" dirty="0"/>
              <a:t>Any resemblance to actual persons, living or dead, is entirely coincidental.</a:t>
            </a:r>
          </a:p>
        </p:txBody>
      </p:sp>
    </p:spTree>
    <p:extLst>
      <p:ext uri="{BB962C8B-B14F-4D97-AF65-F5344CB8AC3E}">
        <p14:creationId xmlns:p14="http://schemas.microsoft.com/office/powerpoint/2010/main" val="34071434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45185-B96C-47C4-86A5-075B0D582CB9}"/>
              </a:ext>
            </a:extLst>
          </p:cNvPr>
          <p:cNvSpPr>
            <a:spLocks noGrp="1"/>
          </p:cNvSpPr>
          <p:nvPr>
            <p:ph type="title"/>
          </p:nvPr>
        </p:nvSpPr>
        <p:spPr/>
        <p:txBody>
          <a:bodyPr/>
          <a:lstStyle/>
          <a:p>
            <a:r>
              <a:rPr lang="en-GB" dirty="0"/>
              <a:t>Design Principle #3</a:t>
            </a:r>
          </a:p>
        </p:txBody>
      </p:sp>
      <p:sp>
        <p:nvSpPr>
          <p:cNvPr id="3" name="Content Placeholder 2">
            <a:extLst>
              <a:ext uri="{FF2B5EF4-FFF2-40B4-BE49-F238E27FC236}">
                <a16:creationId xmlns:a16="http://schemas.microsoft.com/office/drawing/2014/main" id="{D773C3ED-4A9A-480B-BFDF-343A5340EFF6}"/>
              </a:ext>
            </a:extLst>
          </p:cNvPr>
          <p:cNvSpPr>
            <a:spLocks noGrp="1"/>
          </p:cNvSpPr>
          <p:nvPr>
            <p:ph type="body" idx="1"/>
          </p:nvPr>
        </p:nvSpPr>
        <p:spPr>
          <a:xfrm>
            <a:off x="853190" y="4443680"/>
            <a:ext cx="5891636" cy="1175818"/>
          </a:xfrm>
        </p:spPr>
        <p:txBody>
          <a:bodyPr/>
          <a:lstStyle/>
          <a:p>
            <a:r>
              <a:rPr lang="en-GB" sz="2400" i="1" dirty="0"/>
              <a:t>Favour composition over inheritance.</a:t>
            </a:r>
          </a:p>
        </p:txBody>
      </p:sp>
      <p:sp>
        <p:nvSpPr>
          <p:cNvPr id="4" name="Text Placeholder 3">
            <a:extLst>
              <a:ext uri="{FF2B5EF4-FFF2-40B4-BE49-F238E27FC236}">
                <a16:creationId xmlns:a16="http://schemas.microsoft.com/office/drawing/2014/main" id="{04FF0F50-1540-4590-A143-391794521C97}"/>
              </a:ext>
            </a:extLst>
          </p:cNvPr>
          <p:cNvSpPr>
            <a:spLocks noGrp="1"/>
          </p:cNvSpPr>
          <p:nvPr>
            <p:ph type="body" sz="quarter" idx="16"/>
          </p:nvPr>
        </p:nvSpPr>
        <p:spPr/>
        <p:txBody>
          <a:bodyPr>
            <a:normAutofit/>
          </a:bodyPr>
          <a:lstStyle/>
          <a:p>
            <a:r>
              <a:rPr lang="en-GB" dirty="0"/>
              <a:t>Creating systems using composition gives a lot more flexibility. Not only does it let you encapsulate a family of algorithms into their own set of classes, but it also lets you </a:t>
            </a:r>
            <a:r>
              <a:rPr lang="en-GB" b="1" dirty="0"/>
              <a:t>change behaviour at runtime</a:t>
            </a:r>
            <a:r>
              <a:rPr lang="en-GB" dirty="0"/>
              <a:t>.</a:t>
            </a:r>
          </a:p>
          <a:p>
            <a:endParaRPr lang="en-GB" dirty="0"/>
          </a:p>
          <a:p>
            <a:r>
              <a:rPr lang="en-GB" dirty="0"/>
              <a:t>Composition is used in </a:t>
            </a:r>
            <a:r>
              <a:rPr lang="en-GB" b="1" dirty="0"/>
              <a:t>many </a:t>
            </a:r>
            <a:r>
              <a:rPr lang="en-GB" dirty="0"/>
              <a:t>design patterns.</a:t>
            </a:r>
          </a:p>
        </p:txBody>
      </p:sp>
    </p:spTree>
    <p:extLst>
      <p:ext uri="{BB962C8B-B14F-4D97-AF65-F5344CB8AC3E}">
        <p14:creationId xmlns:p14="http://schemas.microsoft.com/office/powerpoint/2010/main" val="237328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AC13D5-AB5A-4EE2-BD64-2DD2151F7F30}"/>
              </a:ext>
            </a:extLst>
          </p:cNvPr>
          <p:cNvSpPr>
            <a:spLocks noGrp="1"/>
          </p:cNvSpPr>
          <p:nvPr>
            <p:ph type="title"/>
          </p:nvPr>
        </p:nvSpPr>
        <p:spPr/>
        <p:txBody>
          <a:bodyPr/>
          <a:lstStyle/>
          <a:p>
            <a:r>
              <a:rPr lang="en-GB" dirty="0"/>
              <a:t>Master and student</a:t>
            </a:r>
          </a:p>
        </p:txBody>
      </p:sp>
      <p:sp>
        <p:nvSpPr>
          <p:cNvPr id="6" name="Text Placeholder 5">
            <a:extLst>
              <a:ext uri="{FF2B5EF4-FFF2-40B4-BE49-F238E27FC236}">
                <a16:creationId xmlns:a16="http://schemas.microsoft.com/office/drawing/2014/main" id="{F4642410-D358-4DBD-921C-58DFFDC8C343}"/>
              </a:ext>
            </a:extLst>
          </p:cNvPr>
          <p:cNvSpPr>
            <a:spLocks noGrp="1"/>
          </p:cNvSpPr>
          <p:nvPr>
            <p:ph idx="1"/>
          </p:nvPr>
        </p:nvSpPr>
        <p:spPr>
          <a:xfrm>
            <a:off x="818712" y="2222287"/>
            <a:ext cx="10554574" cy="4188525"/>
          </a:xfrm>
        </p:spPr>
        <p:txBody>
          <a:bodyPr>
            <a:normAutofit fontScale="92500" lnSpcReduction="10000"/>
          </a:bodyPr>
          <a:lstStyle/>
          <a:p>
            <a:r>
              <a:rPr lang="en-GB" b="1" dirty="0"/>
              <a:t>Master:</a:t>
            </a:r>
            <a:r>
              <a:rPr lang="en-GB" dirty="0"/>
              <a:t> Grasshopper, tell me what you have learned of the Object-Oriented ways.</a:t>
            </a:r>
          </a:p>
          <a:p>
            <a:r>
              <a:rPr lang="en-GB" b="1" dirty="0"/>
              <a:t>Student:</a:t>
            </a:r>
            <a:r>
              <a:rPr lang="en-GB" dirty="0"/>
              <a:t> Master, I have learned that the promise of the object-oriented way is reuse.</a:t>
            </a:r>
          </a:p>
          <a:p>
            <a:r>
              <a:rPr lang="en-GB" b="1" dirty="0"/>
              <a:t>Master:</a:t>
            </a:r>
            <a:r>
              <a:rPr lang="en-GB" dirty="0"/>
              <a:t> Grasshopper, continue...</a:t>
            </a:r>
          </a:p>
          <a:p>
            <a:r>
              <a:rPr lang="en-GB" b="1" dirty="0"/>
              <a:t>Student:</a:t>
            </a:r>
            <a:r>
              <a:rPr lang="en-GB" dirty="0"/>
              <a:t> Master, through inheritance all good things may be reused and so we come to drastically cut development time like we swiftly cut bamboo in the woods.</a:t>
            </a:r>
          </a:p>
          <a:p>
            <a:r>
              <a:rPr lang="en-GB" b="1" dirty="0"/>
              <a:t>Master:</a:t>
            </a:r>
            <a:r>
              <a:rPr lang="en-GB" dirty="0"/>
              <a:t> Grasshopper, is more time spent on code before or after development is complete?</a:t>
            </a:r>
          </a:p>
          <a:p>
            <a:r>
              <a:rPr lang="en-GB" b="1" dirty="0"/>
              <a:t>Student:</a:t>
            </a:r>
            <a:r>
              <a:rPr lang="en-GB" dirty="0"/>
              <a:t> The answer is after, Master. We always spend more time maintaining and changing software than on initial development.</a:t>
            </a:r>
          </a:p>
          <a:p>
            <a:r>
              <a:rPr lang="en-GB" b="1" dirty="0"/>
              <a:t>Master:</a:t>
            </a:r>
            <a:r>
              <a:rPr lang="en-GB" dirty="0"/>
              <a:t> So Grasshopper, should effort go into reuse above maintainability and extensibility?</a:t>
            </a:r>
          </a:p>
          <a:p>
            <a:r>
              <a:rPr lang="en-GB" b="1" dirty="0"/>
              <a:t>Student:</a:t>
            </a:r>
            <a:r>
              <a:rPr lang="en-GB" dirty="0"/>
              <a:t> Master, I believe that there is truth in this.</a:t>
            </a:r>
          </a:p>
          <a:p>
            <a:r>
              <a:rPr lang="en-GB" b="1" dirty="0"/>
              <a:t>Master:</a:t>
            </a:r>
            <a:r>
              <a:rPr lang="en-GB" dirty="0"/>
              <a:t> I can see that you still have much to learn. I would like for you to go and meditate on inheritance further. As you’ve seen, inheritance has its problems, and there are other ways of achieving reuse.</a:t>
            </a:r>
          </a:p>
        </p:txBody>
      </p:sp>
    </p:spTree>
    <p:extLst>
      <p:ext uri="{BB962C8B-B14F-4D97-AF65-F5344CB8AC3E}">
        <p14:creationId xmlns:p14="http://schemas.microsoft.com/office/powerpoint/2010/main" val="4084452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500"/>
                                        <p:tgtEl>
                                          <p:spTgt spid="6">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fade">
                                      <p:cBhvr>
                                        <p:cTn id="31"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AF35CD-4EE8-4420-A2F8-0EC2E6AB396F}"/>
              </a:ext>
            </a:extLst>
          </p:cNvPr>
          <p:cNvSpPr>
            <a:spLocks noGrp="1"/>
          </p:cNvSpPr>
          <p:nvPr>
            <p:ph type="title"/>
          </p:nvPr>
        </p:nvSpPr>
        <p:spPr/>
        <p:txBody>
          <a:bodyPr/>
          <a:lstStyle/>
          <a:p>
            <a:r>
              <a:rPr lang="en-GB" dirty="0"/>
              <a:t>OUR FIRST DESIGN PATTERN!</a:t>
            </a:r>
          </a:p>
        </p:txBody>
      </p:sp>
      <p:sp>
        <p:nvSpPr>
          <p:cNvPr id="6" name="Text Placeholder 5">
            <a:extLst>
              <a:ext uri="{FF2B5EF4-FFF2-40B4-BE49-F238E27FC236}">
                <a16:creationId xmlns:a16="http://schemas.microsoft.com/office/drawing/2014/main" id="{5D956B37-7CD9-4594-9E58-903FAD4C5AD6}"/>
              </a:ext>
            </a:extLst>
          </p:cNvPr>
          <p:cNvSpPr>
            <a:spLocks noGrp="1"/>
          </p:cNvSpPr>
          <p:nvPr>
            <p:ph type="body" idx="1"/>
          </p:nvPr>
        </p:nvSpPr>
        <p:spPr/>
        <p:txBody>
          <a:bodyPr/>
          <a:lstStyle/>
          <a:p>
            <a:r>
              <a:rPr lang="en-GB" sz="2800" dirty="0"/>
              <a:t>The Strategy Pattern</a:t>
            </a:r>
          </a:p>
        </p:txBody>
      </p:sp>
      <p:sp>
        <p:nvSpPr>
          <p:cNvPr id="8" name="Text Placeholder 7">
            <a:extLst>
              <a:ext uri="{FF2B5EF4-FFF2-40B4-BE49-F238E27FC236}">
                <a16:creationId xmlns:a16="http://schemas.microsoft.com/office/drawing/2014/main" id="{BAD38CBF-35B5-411C-A801-F916B9EBF1CB}"/>
              </a:ext>
            </a:extLst>
          </p:cNvPr>
          <p:cNvSpPr>
            <a:spLocks noGrp="1"/>
          </p:cNvSpPr>
          <p:nvPr>
            <p:ph type="body" sz="quarter" idx="16"/>
          </p:nvPr>
        </p:nvSpPr>
        <p:spPr/>
        <p:txBody>
          <a:bodyPr/>
          <a:lstStyle/>
          <a:p>
            <a:r>
              <a:rPr lang="en-GB" b="1" dirty="0"/>
              <a:t>The Strategy Pattern</a:t>
            </a:r>
            <a:r>
              <a:rPr lang="en-GB" dirty="0"/>
              <a:t> defines a family of algorithms, encapsulates each one, and makes them interchangeable. Strategy lets the algorithm vary independently from clients that use it.</a:t>
            </a:r>
          </a:p>
          <a:p>
            <a:endParaRPr lang="en-GB" dirty="0"/>
          </a:p>
        </p:txBody>
      </p:sp>
      <p:pic>
        <p:nvPicPr>
          <p:cNvPr id="7" name="Picture 6">
            <a:extLst>
              <a:ext uri="{FF2B5EF4-FFF2-40B4-BE49-F238E27FC236}">
                <a16:creationId xmlns:a16="http://schemas.microsoft.com/office/drawing/2014/main" id="{E4395B71-7366-494D-992E-D9FD4C13D5C6}"/>
              </a:ext>
            </a:extLst>
          </p:cNvPr>
          <p:cNvPicPr>
            <a:picLocks noChangeAspect="1"/>
          </p:cNvPicPr>
          <p:nvPr/>
        </p:nvPicPr>
        <p:blipFill>
          <a:blip r:embed="rId2"/>
          <a:stretch>
            <a:fillRect/>
          </a:stretch>
        </p:blipFill>
        <p:spPr>
          <a:xfrm>
            <a:off x="7471778" y="1081456"/>
            <a:ext cx="3765432" cy="2824074"/>
          </a:xfrm>
          <a:prstGeom prst="rect">
            <a:avLst/>
          </a:prstGeom>
        </p:spPr>
      </p:pic>
    </p:spTree>
    <p:extLst>
      <p:ext uri="{BB962C8B-B14F-4D97-AF65-F5344CB8AC3E}">
        <p14:creationId xmlns:p14="http://schemas.microsoft.com/office/powerpoint/2010/main" val="2213564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Effect transition="in" filter="fade">
                                      <p:cBhvr>
                                        <p:cTn id="20"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12FDA-4669-4577-8435-1EE76A08A030}"/>
              </a:ext>
            </a:extLst>
          </p:cNvPr>
          <p:cNvSpPr>
            <a:spLocks noGrp="1"/>
          </p:cNvSpPr>
          <p:nvPr>
            <p:ph type="title"/>
          </p:nvPr>
        </p:nvSpPr>
        <p:spPr/>
        <p:txBody>
          <a:bodyPr/>
          <a:lstStyle/>
          <a:p>
            <a:r>
              <a:rPr lang="en-GB" dirty="0"/>
              <a:t>Quiz time!</a:t>
            </a:r>
          </a:p>
        </p:txBody>
      </p:sp>
      <p:pic>
        <p:nvPicPr>
          <p:cNvPr id="10242" name="Picture 2" descr="image with no caption">
            <a:extLst>
              <a:ext uri="{FF2B5EF4-FFF2-40B4-BE49-F238E27FC236}">
                <a16:creationId xmlns:a16="http://schemas.microsoft.com/office/drawing/2014/main" id="{CC2587A3-8988-4AED-BE27-AB335F20FD9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05080" y="2222500"/>
            <a:ext cx="6381840" cy="3636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8151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33798F-5BEA-4EE2-A0B1-CC66FB885E01}"/>
              </a:ext>
            </a:extLst>
          </p:cNvPr>
          <p:cNvSpPr>
            <a:spLocks noGrp="1"/>
          </p:cNvSpPr>
          <p:nvPr>
            <p:ph type="title"/>
          </p:nvPr>
        </p:nvSpPr>
        <p:spPr/>
        <p:txBody>
          <a:bodyPr/>
          <a:lstStyle/>
          <a:p>
            <a:r>
              <a:rPr lang="en-GB" dirty="0"/>
              <a:t>Toolbox</a:t>
            </a:r>
          </a:p>
        </p:txBody>
      </p:sp>
      <p:sp>
        <p:nvSpPr>
          <p:cNvPr id="6" name="Content Placeholder 5">
            <a:extLst>
              <a:ext uri="{FF2B5EF4-FFF2-40B4-BE49-F238E27FC236}">
                <a16:creationId xmlns:a16="http://schemas.microsoft.com/office/drawing/2014/main" id="{538A6019-0536-4182-BF13-FC035DB454DD}"/>
              </a:ext>
            </a:extLst>
          </p:cNvPr>
          <p:cNvSpPr>
            <a:spLocks noGrp="1"/>
          </p:cNvSpPr>
          <p:nvPr>
            <p:ph sz="half" idx="2"/>
          </p:nvPr>
        </p:nvSpPr>
        <p:spPr>
          <a:xfrm>
            <a:off x="5727700" y="2222286"/>
            <a:ext cx="6197599" cy="4419813"/>
          </a:xfrm>
        </p:spPr>
        <p:txBody>
          <a:bodyPr>
            <a:normAutofit fontScale="77500" lnSpcReduction="20000"/>
          </a:bodyPr>
          <a:lstStyle/>
          <a:p>
            <a:r>
              <a:rPr lang="en-GB" dirty="0"/>
              <a:t>Knowing the OO basics does not make you a good OO designer.</a:t>
            </a:r>
          </a:p>
          <a:p>
            <a:r>
              <a:rPr lang="en-GB" dirty="0"/>
              <a:t>Good OO designs are reusable, extensible, and maintainable.</a:t>
            </a:r>
          </a:p>
          <a:p>
            <a:r>
              <a:rPr lang="en-GB" dirty="0"/>
              <a:t>Patterns show you how to build systems with good OO design qualities.</a:t>
            </a:r>
          </a:p>
          <a:p>
            <a:r>
              <a:rPr lang="en-GB" dirty="0"/>
              <a:t>Patterns are proven object-oriented experience.</a:t>
            </a:r>
          </a:p>
          <a:p>
            <a:r>
              <a:rPr lang="en-GB" dirty="0"/>
              <a:t>Patterns don’t give you code, they give you general solutions to design problems. You apply them to your specific application.</a:t>
            </a:r>
          </a:p>
          <a:p>
            <a:r>
              <a:rPr lang="en-GB" dirty="0"/>
              <a:t>Patterns aren’t invented, they are discovered.</a:t>
            </a:r>
          </a:p>
          <a:p>
            <a:r>
              <a:rPr lang="en-GB" dirty="0"/>
              <a:t>Most patterns and principles address issues of change in software.</a:t>
            </a:r>
          </a:p>
          <a:p>
            <a:r>
              <a:rPr lang="en-GB" dirty="0"/>
              <a:t>Most patterns allow some part of a system to vary independently of all other parts.</a:t>
            </a:r>
          </a:p>
          <a:p>
            <a:r>
              <a:rPr lang="en-GB" dirty="0"/>
              <a:t>We often try to take what varies in a system and encapsulate it.</a:t>
            </a:r>
          </a:p>
          <a:p>
            <a:r>
              <a:rPr lang="en-GB" dirty="0"/>
              <a:t>Patterns provide a shared language that can maximize the value of your communication with other developers.</a:t>
            </a:r>
          </a:p>
        </p:txBody>
      </p:sp>
      <p:pic>
        <p:nvPicPr>
          <p:cNvPr id="11266" name="Picture 2" descr="image with no caption">
            <a:extLst>
              <a:ext uri="{FF2B5EF4-FFF2-40B4-BE49-F238E27FC236}">
                <a16:creationId xmlns:a16="http://schemas.microsoft.com/office/drawing/2014/main" id="{519D7575-99B1-4739-9924-B077445C2459}"/>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295400" y="2203180"/>
            <a:ext cx="3556000" cy="4540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7979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723FDB0-38F2-4BDF-83F3-98149C2406D1}"/>
              </a:ext>
            </a:extLst>
          </p:cNvPr>
          <p:cNvSpPr>
            <a:spLocks noGrp="1"/>
          </p:cNvSpPr>
          <p:nvPr>
            <p:ph type="title"/>
          </p:nvPr>
        </p:nvSpPr>
        <p:spPr/>
        <p:txBody>
          <a:bodyPr/>
          <a:lstStyle/>
          <a:p>
            <a:r>
              <a:rPr lang="en-GB" dirty="0" err="1"/>
              <a:t>SimUDuck</a:t>
            </a:r>
            <a:endParaRPr lang="en-GB" dirty="0"/>
          </a:p>
        </p:txBody>
      </p:sp>
      <p:pic>
        <p:nvPicPr>
          <p:cNvPr id="2052" name="Picture 4" descr="Image result for duck pond simulation">
            <a:extLst>
              <a:ext uri="{FF2B5EF4-FFF2-40B4-BE49-F238E27FC236}">
                <a16:creationId xmlns:a16="http://schemas.microsoft.com/office/drawing/2014/main" id="{3BB6EC0A-058A-45E8-BC90-F92C37314D4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76625" y="2564606"/>
            <a:ext cx="5238750" cy="295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6627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2723E852-25BB-44DD-8066-A380D776BF3B}"/>
              </a:ext>
            </a:extLst>
          </p:cNvPr>
          <p:cNvPicPr>
            <a:picLocks noChangeAspect="1"/>
          </p:cNvPicPr>
          <p:nvPr/>
        </p:nvPicPr>
        <p:blipFill>
          <a:blip r:embed="rId3"/>
          <a:stretch>
            <a:fillRect/>
          </a:stretch>
        </p:blipFill>
        <p:spPr>
          <a:xfrm>
            <a:off x="2909887" y="647700"/>
            <a:ext cx="6372225" cy="5562600"/>
          </a:xfrm>
          <a:prstGeom prst="rect">
            <a:avLst/>
          </a:prstGeom>
        </p:spPr>
      </p:pic>
    </p:spTree>
    <p:extLst>
      <p:ext uri="{BB962C8B-B14F-4D97-AF65-F5344CB8AC3E}">
        <p14:creationId xmlns:p14="http://schemas.microsoft.com/office/powerpoint/2010/main" val="1774093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05C299-844C-4DB1-8C88-DFEE9B5958A1}"/>
              </a:ext>
            </a:extLst>
          </p:cNvPr>
          <p:cNvPicPr>
            <a:picLocks noChangeAspect="1"/>
          </p:cNvPicPr>
          <p:nvPr/>
        </p:nvPicPr>
        <p:blipFill>
          <a:blip r:embed="rId3"/>
          <a:stretch>
            <a:fillRect/>
          </a:stretch>
        </p:blipFill>
        <p:spPr>
          <a:xfrm>
            <a:off x="2262187" y="561975"/>
            <a:ext cx="7667625" cy="5734050"/>
          </a:xfrm>
          <a:prstGeom prst="rect">
            <a:avLst/>
          </a:prstGeom>
        </p:spPr>
      </p:pic>
    </p:spTree>
    <p:extLst>
      <p:ext uri="{BB962C8B-B14F-4D97-AF65-F5344CB8AC3E}">
        <p14:creationId xmlns:p14="http://schemas.microsoft.com/office/powerpoint/2010/main" val="2403987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CECFA-F867-4097-B100-0539B634D819}"/>
              </a:ext>
            </a:extLst>
          </p:cNvPr>
          <p:cNvSpPr>
            <a:spLocks noGrp="1"/>
          </p:cNvSpPr>
          <p:nvPr>
            <p:ph type="title"/>
          </p:nvPr>
        </p:nvSpPr>
        <p:spPr/>
        <p:txBody>
          <a:bodyPr/>
          <a:lstStyle/>
          <a:p>
            <a:r>
              <a:rPr lang="en-GB" dirty="0"/>
              <a:t>New requirement!</a:t>
            </a:r>
          </a:p>
        </p:txBody>
      </p:sp>
      <p:pic>
        <p:nvPicPr>
          <p:cNvPr id="6" name="Content Placeholder 5">
            <a:extLst>
              <a:ext uri="{FF2B5EF4-FFF2-40B4-BE49-F238E27FC236}">
                <a16:creationId xmlns:a16="http://schemas.microsoft.com/office/drawing/2014/main" id="{112054C4-1B47-4AC4-A1CA-1DD16C09435B}"/>
              </a:ext>
            </a:extLst>
          </p:cNvPr>
          <p:cNvPicPr>
            <a:picLocks noGrp="1" noChangeAspect="1"/>
          </p:cNvPicPr>
          <p:nvPr>
            <p:ph idx="1"/>
          </p:nvPr>
        </p:nvPicPr>
        <p:blipFill>
          <a:blip r:embed="rId3"/>
          <a:stretch>
            <a:fillRect/>
          </a:stretch>
        </p:blipFill>
        <p:spPr>
          <a:xfrm>
            <a:off x="2767012" y="3021806"/>
            <a:ext cx="6657975" cy="2038350"/>
          </a:xfrm>
          <a:prstGeom prst="rect">
            <a:avLst/>
          </a:prstGeom>
        </p:spPr>
      </p:pic>
    </p:spTree>
    <p:extLst>
      <p:ext uri="{BB962C8B-B14F-4D97-AF65-F5344CB8AC3E}">
        <p14:creationId xmlns:p14="http://schemas.microsoft.com/office/powerpoint/2010/main" val="785532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393C4A-2154-4D14-97D2-43A3B85AAC6D}"/>
              </a:ext>
            </a:extLst>
          </p:cNvPr>
          <p:cNvSpPr>
            <a:spLocks noGrp="1"/>
          </p:cNvSpPr>
          <p:nvPr>
            <p:ph type="title"/>
          </p:nvPr>
        </p:nvSpPr>
        <p:spPr/>
        <p:txBody>
          <a:bodyPr/>
          <a:lstStyle/>
          <a:p>
            <a:r>
              <a:rPr lang="en-GB" dirty="0"/>
              <a:t>No </a:t>
            </a:r>
            <a:r>
              <a:rPr lang="en-GB" dirty="0" err="1"/>
              <a:t>problemo</a:t>
            </a:r>
            <a:r>
              <a:rPr lang="en-GB" dirty="0"/>
              <a:t>…</a:t>
            </a:r>
          </a:p>
        </p:txBody>
      </p:sp>
      <p:pic>
        <p:nvPicPr>
          <p:cNvPr id="11" name="Content Placeholder 10">
            <a:extLst>
              <a:ext uri="{FF2B5EF4-FFF2-40B4-BE49-F238E27FC236}">
                <a16:creationId xmlns:a16="http://schemas.microsoft.com/office/drawing/2014/main" id="{D84BAD3E-7DCC-4AFF-9EF7-7CB044E6481A}"/>
              </a:ext>
            </a:extLst>
          </p:cNvPr>
          <p:cNvPicPr>
            <a:picLocks noGrp="1" noChangeAspect="1"/>
          </p:cNvPicPr>
          <p:nvPr>
            <p:ph sz="half" idx="1"/>
          </p:nvPr>
        </p:nvPicPr>
        <p:blipFill>
          <a:blip r:embed="rId3"/>
          <a:stretch>
            <a:fillRect/>
          </a:stretch>
        </p:blipFill>
        <p:spPr>
          <a:xfrm>
            <a:off x="2459037" y="3089275"/>
            <a:ext cx="1905000" cy="1905000"/>
          </a:xfrm>
        </p:spPr>
      </p:pic>
      <p:sp>
        <p:nvSpPr>
          <p:cNvPr id="2" name="Cloud 1">
            <a:extLst>
              <a:ext uri="{FF2B5EF4-FFF2-40B4-BE49-F238E27FC236}">
                <a16:creationId xmlns:a16="http://schemas.microsoft.com/office/drawing/2014/main" id="{2981A582-1674-4705-8349-C88BE8C2C85C}"/>
              </a:ext>
            </a:extLst>
          </p:cNvPr>
          <p:cNvSpPr/>
          <p:nvPr/>
        </p:nvSpPr>
        <p:spPr>
          <a:xfrm>
            <a:off x="4801976" y="2072674"/>
            <a:ext cx="6697298" cy="417572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a:t>I just need to add a </a:t>
            </a:r>
            <a:r>
              <a:rPr lang="en-GB" sz="2800" dirty="0">
                <a:latin typeface="Courier New" panose="02070309020205020404" pitchFamily="49" charset="0"/>
                <a:cs typeface="Courier New" panose="02070309020205020404" pitchFamily="49" charset="0"/>
              </a:rPr>
              <a:t>fly() </a:t>
            </a:r>
            <a:r>
              <a:rPr lang="en-GB" sz="2800" dirty="0"/>
              <a:t>method in Duck then all the ducks will inherit it... </a:t>
            </a:r>
            <a:br>
              <a:rPr lang="en-GB" sz="2800" dirty="0"/>
            </a:br>
            <a:r>
              <a:rPr lang="en-GB" sz="2800" dirty="0"/>
              <a:t>I AM AN OOP GOD!</a:t>
            </a:r>
          </a:p>
        </p:txBody>
      </p:sp>
    </p:spTree>
    <p:extLst>
      <p:ext uri="{BB962C8B-B14F-4D97-AF65-F5344CB8AC3E}">
        <p14:creationId xmlns:p14="http://schemas.microsoft.com/office/powerpoint/2010/main" val="17311179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0</TotalTime>
  <Words>2421</Words>
  <Application>Microsoft Office PowerPoint</Application>
  <PresentationFormat>Widescreen</PresentationFormat>
  <Paragraphs>281</Paragraphs>
  <Slides>44</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Calibri</vt:lpstr>
      <vt:lpstr>Century Gothic</vt:lpstr>
      <vt:lpstr>Courier New</vt:lpstr>
      <vt:lpstr>Kristen ITC</vt:lpstr>
      <vt:lpstr>Wingdings 2</vt:lpstr>
      <vt:lpstr>Quotable</vt:lpstr>
      <vt:lpstr>An Intro to Design Patterns</vt:lpstr>
      <vt:lpstr>What are Design Patterns?</vt:lpstr>
      <vt:lpstr>Huh?</vt:lpstr>
      <vt:lpstr>Meet Joe</vt:lpstr>
      <vt:lpstr>SimUDuck</vt:lpstr>
      <vt:lpstr>PowerPoint Presentation</vt:lpstr>
      <vt:lpstr>PowerPoint Presentation</vt:lpstr>
      <vt:lpstr>New requirement!</vt:lpstr>
      <vt:lpstr>No problemo…</vt:lpstr>
      <vt:lpstr>PowerPoint Presentation</vt:lpstr>
      <vt:lpstr>Uh oh….</vt:lpstr>
      <vt:lpstr>PowerPoint Presentation</vt:lpstr>
      <vt:lpstr>Inheritance for the purpose of reuse has had a negative impact on maintenance</vt:lpstr>
      <vt:lpstr>PowerPoint Presentation</vt:lpstr>
      <vt:lpstr>PowerPoint Presentation</vt:lpstr>
      <vt:lpstr>Quiz time!</vt:lpstr>
      <vt:lpstr>How about Interfaces?</vt:lpstr>
      <vt:lpstr>Let’s ask the lead developer…</vt:lpstr>
      <vt:lpstr>So what’s the solution?</vt:lpstr>
      <vt:lpstr>Strong and stable leadership</vt:lpstr>
      <vt:lpstr>The one constant in software dev…</vt:lpstr>
      <vt:lpstr>Catch up</vt:lpstr>
      <vt:lpstr>Design Principle #1</vt:lpstr>
      <vt:lpstr>Design Patterns</vt:lpstr>
      <vt:lpstr>Separating what changes from what stays the same</vt:lpstr>
      <vt:lpstr>Fly and Quack behaviours</vt:lpstr>
      <vt:lpstr>Design Principle #2</vt:lpstr>
      <vt:lpstr>PowerPoint Presentation</vt:lpstr>
      <vt:lpstr>PowerPoint Presentation</vt:lpstr>
      <vt:lpstr>PowerPoint Presentation</vt:lpstr>
      <vt:lpstr>Quiz time!</vt:lpstr>
      <vt:lpstr>Integrating behaviours</vt:lpstr>
      <vt:lpstr>PowerPoint Presentation</vt:lpstr>
      <vt:lpstr>PowerPoint Presentation</vt:lpstr>
      <vt:lpstr>PowerPoint Presentation</vt:lpstr>
      <vt:lpstr>PowerPoint Presentation</vt:lpstr>
      <vt:lpstr>PowerPoint Presentation</vt:lpstr>
      <vt:lpstr>PowerPoint Presentation</vt:lpstr>
      <vt:lpstr>The big picture</vt:lpstr>
      <vt:lpstr>Design Principle #3</vt:lpstr>
      <vt:lpstr>Master and student</vt:lpstr>
      <vt:lpstr>OUR FIRST DESIGN PATTERN!</vt:lpstr>
      <vt:lpstr>Quiz time!</vt:lpstr>
      <vt:lpstr>Toolbox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Thomas</dc:creator>
  <cp:lastModifiedBy>Dan Thomas</cp:lastModifiedBy>
  <cp:revision>60</cp:revision>
  <dcterms:created xsi:type="dcterms:W3CDTF">2018-03-08T16:12:23Z</dcterms:created>
  <dcterms:modified xsi:type="dcterms:W3CDTF">2018-03-09T16:00:46Z</dcterms:modified>
</cp:coreProperties>
</file>