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>
        <p:scale>
          <a:sx n="90" d="100"/>
          <a:sy n="90" d="100"/>
        </p:scale>
        <p:origin x="14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90C3A-3131-C34A-913D-78C5590FE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4CDD73-C8B4-7441-BF4F-BA493BBAF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4B34D-86AC-4B46-B4DB-6333E494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76E2-8768-AA44-83EA-3A0F90ADDDFE}" type="datetimeFigureOut">
              <a:rPr kumimoji="1" lang="ko-Kore-KR" altLang="en-US" smtClean="0"/>
              <a:t>2020. 4. 27.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9BCC3-807D-7045-9777-D7DB7F00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FE0BC-7844-0F46-9D5A-340DDF79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3A4B-AC1F-EE4F-89F6-A438ED0D0C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5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7C041-3F54-B84E-92FC-FB62D6B1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C75290-04B9-3047-AB40-F152DD3D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C6759-6320-6A4D-8F3F-83BDC5FA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76E2-8768-AA44-83EA-3A0F90ADDDFE}" type="datetimeFigureOut">
              <a:rPr kumimoji="1" lang="ko-Kore-KR" altLang="en-US" smtClean="0"/>
              <a:t>2020. 4. 27.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D574A-852E-594C-BB8E-63B1F060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05B56-7AC7-E647-B3C2-21FA8BDE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3A4B-AC1F-EE4F-89F6-A438ED0D0C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928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ADA3F7-036C-2643-BA61-AF05C7E0F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7FE2D2-3915-2B46-B63D-201A6EBAC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75D56-B879-EB4B-8892-CE6E89DF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76E2-8768-AA44-83EA-3A0F90ADDDFE}" type="datetimeFigureOut">
              <a:rPr kumimoji="1" lang="ko-Kore-KR" altLang="en-US" smtClean="0"/>
              <a:t>2020. 4. 27.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0BF0E-43F3-EE4B-A10C-AE15C970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86B3A-0705-FB41-970F-369E2C7D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3A4B-AC1F-EE4F-89F6-A438ED0D0C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611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F8CC-C2C4-CD4C-B78E-8DE030A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95845-635E-434B-A8D8-5160E95A5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7977D-A7CF-CD4E-BB64-18A59EB8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76E2-8768-AA44-83EA-3A0F90ADDDFE}" type="datetimeFigureOut">
              <a:rPr kumimoji="1" lang="ko-Kore-KR" altLang="en-US" smtClean="0"/>
              <a:t>2020. 4. 27.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623F1-4D45-A548-8E17-5E737F05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88C94-F85B-714D-92BB-8EB067F7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3A4B-AC1F-EE4F-89F6-A438ED0D0C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858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6115C-7B42-4C49-93E4-5D1D6F4E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89E2C-C146-444C-9F41-61B020B69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4ED50-064F-BA4F-AFED-959B493B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76E2-8768-AA44-83EA-3A0F90ADDDFE}" type="datetimeFigureOut">
              <a:rPr kumimoji="1" lang="ko-Kore-KR" altLang="en-US" smtClean="0"/>
              <a:t>2020. 4. 27.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E1E59-06C4-0E44-B08B-BF9AA226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35AB5-1369-0B4F-B764-A2C5EEE4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3A4B-AC1F-EE4F-89F6-A438ED0D0C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76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F1C99-B18C-F544-95BE-70DB92C2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32E9CD-90A2-2643-8797-1A58DED74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3577F6-6BEC-724C-8323-4BCCBFE3C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35FC1-5076-3D49-9AA3-22CEF6C6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76E2-8768-AA44-83EA-3A0F90ADDDFE}" type="datetimeFigureOut">
              <a:rPr kumimoji="1" lang="ko-Kore-KR" altLang="en-US" smtClean="0"/>
              <a:t>2020. 4. 27.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A64084-D0C2-3141-A8D9-9250C25C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6034A-4575-0142-B226-40EA9F1C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3A4B-AC1F-EE4F-89F6-A438ED0D0C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332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772A-756E-6844-9335-8050C421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21D8EA-9FCA-E742-B398-98702AC9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0B620F-2942-5749-B470-0A9F19515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96D7E8-D564-FB43-81DE-C2370AAF4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8B13D6-1C28-FE44-A315-4149C118F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DEC013-D26C-414A-B545-EFBCE54B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76E2-8768-AA44-83EA-3A0F90ADDDFE}" type="datetimeFigureOut">
              <a:rPr kumimoji="1" lang="ko-Kore-KR" altLang="en-US" smtClean="0"/>
              <a:t>2020. 4. 27.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5EFC8B-1C20-9443-A5E8-7AC611FF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2492C8-B350-4242-B562-2AD2B335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3A4B-AC1F-EE4F-89F6-A438ED0D0C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732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7837F-5686-A04D-8E6D-170EED09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A8C2C4-A667-094C-88CA-709F76A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76E2-8768-AA44-83EA-3A0F90ADDDFE}" type="datetimeFigureOut">
              <a:rPr kumimoji="1" lang="ko-Kore-KR" altLang="en-US" smtClean="0"/>
              <a:t>2020. 4. 27.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E66066-52DA-E24D-AA00-D758E907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7E4729-7C99-FC43-935D-E9E78AA7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3A4B-AC1F-EE4F-89F6-A438ED0D0C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13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8363D4-7421-0E4A-906F-22F976C4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76E2-8768-AA44-83EA-3A0F90ADDDFE}" type="datetimeFigureOut">
              <a:rPr kumimoji="1" lang="ko-Kore-KR" altLang="en-US" smtClean="0"/>
              <a:t>2020. 4. 27.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5AAE3B-78CB-074D-BB02-1CF6AC46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2B3739-13AC-5743-ADF8-E554BBA4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3A4B-AC1F-EE4F-89F6-A438ED0D0C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9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EEDA6-1D9E-A841-888C-A800BFEB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BB3BE-6E65-B849-9B65-4BFE252C9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A67BF3-E7D4-C04C-9B50-B65327447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319FD7-A8C5-594D-9BEE-AE93DEB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76E2-8768-AA44-83EA-3A0F90ADDDFE}" type="datetimeFigureOut">
              <a:rPr kumimoji="1" lang="ko-Kore-KR" altLang="en-US" smtClean="0"/>
              <a:t>2020. 4. 27.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81233-D983-1642-A9F6-6E854B76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E12A9-A9C3-F148-B1C9-1C54637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3A4B-AC1F-EE4F-89F6-A438ED0D0C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457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10BD3-7E04-1247-85A4-DFC30BE5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774633-5394-0449-BAB0-FD89771DC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DAB4F8-F0F6-8C47-8FC2-7387C8F0A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10A23A-6FDA-AE45-8512-2D94A4B5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76E2-8768-AA44-83EA-3A0F90ADDDFE}" type="datetimeFigureOut">
              <a:rPr kumimoji="1" lang="ko-Kore-KR" altLang="en-US" smtClean="0"/>
              <a:t>2020. 4. 27.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F9EA5-061C-C044-BC07-BE011BA9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14D7F-30CA-1F4E-BA06-E697D980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3A4B-AC1F-EE4F-89F6-A438ED0D0C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513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12E834-B497-7D45-9236-89EDBC56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E26585-90FE-DE4F-9713-DD921A9B8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74A10-FD8D-C045-9DDE-F431ECEC4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76E2-8768-AA44-83EA-3A0F90ADDDFE}" type="datetimeFigureOut">
              <a:rPr kumimoji="1" lang="ko-Kore-KR" altLang="en-US" smtClean="0"/>
              <a:t>2020. 4. 27.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5945C-4AB7-8149-B31A-79248B68D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BF065-79E1-D041-A1D1-96215DD7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33A4B-AC1F-EE4F-89F6-A438ED0D0C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623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78AED-452C-B241-B84B-ACFAD14FB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요가의 정의 및 역사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6CCF85-4736-7E46-A79F-5C488444C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013-12815</a:t>
            </a:r>
            <a:r>
              <a:rPr kumimoji="1" lang="ko-KR" altLang="en-US" dirty="0"/>
              <a:t> 이동주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9057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7ABF7-D3BE-F942-A7EE-46015611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넓은 의미의 요가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D0EB3-9F5B-9A48-9A23-FB7064D3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요가는 과거 인도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힌두교인들이 행했던 수행의 방법에 기원한다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경전을 비롯한 불교적 기록에서 수행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명상이 요가를 의미한다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요가는 신에게 다가가기 위해 실천했던 수행 방법을 포괄하며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이는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명상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의 경지에 이르기 위한 수도라고 할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요가는 정신적 삶의 수준을 다섯 가지로 구분한다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수행을 통해 높은 삶의 수준을 영위하고 명상을 통해 신에게 다가가고자 하는 여정이 넓은 의미의 요가라고 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2152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7806-9653-FA49-9D8B-CF21FCD0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anchor="ctr">
            <a:normAutofit/>
          </a:bodyPr>
          <a:lstStyle/>
          <a:p>
            <a:r>
              <a:rPr kumimoji="1" lang="ko-Kore-KR" altLang="en-US" sz="3600" dirty="0"/>
              <a:t>좁은</a:t>
            </a:r>
            <a:r>
              <a:rPr kumimoji="1" lang="ko-KR" altLang="en-US" sz="3600" dirty="0"/>
              <a:t> 의미의 요가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0A0CB-302A-854D-A04A-A014424B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27026"/>
            <a:ext cx="7485413" cy="2287587"/>
          </a:xfrm>
        </p:spPr>
        <p:txBody>
          <a:bodyPr anchor="ctr">
            <a:normAutofit/>
          </a:bodyPr>
          <a:lstStyle/>
          <a:p>
            <a:r>
              <a:rPr kumimoji="1" lang="ko-KR" altLang="en-US" sz="1800" dirty="0"/>
              <a:t>요가는 학파에 따라 그 여정을 다양한 단계로 구분한다</a:t>
            </a:r>
            <a:r>
              <a:rPr kumimoji="1" lang="en-US" altLang="ko-KR" sz="1800" dirty="0"/>
              <a:t>.</a:t>
            </a:r>
            <a:endParaRPr kumimoji="1" lang="en-US" altLang="ko-Kore-KR" sz="1800" dirty="0"/>
          </a:p>
          <a:p>
            <a:r>
              <a:rPr kumimoji="1" lang="en-US" altLang="ko-Kore-KR" sz="1800" dirty="0"/>
              <a:t>Patanjali’s 8 Limbs of Yoga</a:t>
            </a:r>
            <a:r>
              <a:rPr kumimoji="1" lang="ko-KR" altLang="en-US" sz="1800" dirty="0"/>
              <a:t>는 요가의 </a:t>
            </a:r>
            <a:r>
              <a:rPr kumimoji="1" lang="en-US" altLang="ko-KR" sz="1800" dirty="0"/>
              <a:t>8</a:t>
            </a:r>
            <a:r>
              <a:rPr kumimoji="1" lang="ko-KR" altLang="en-US" sz="1800" dirty="0"/>
              <a:t>가지 단계를 살펴보면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흔히 알려진 동작으로써 요가는 이전의 단계를 통해 개인의 몸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마음가짐을 바르게 한 바탕 위에 수행하는 </a:t>
            </a:r>
            <a:r>
              <a:rPr kumimoji="1" lang="en-US" altLang="ko-KR" sz="1800" dirty="0"/>
              <a:t>3</a:t>
            </a:r>
            <a:r>
              <a:rPr kumimoji="1" lang="ko-KR" altLang="en-US" sz="1800" dirty="0"/>
              <a:t>단계에 국한하는 것을 알 수 있다</a:t>
            </a:r>
            <a:r>
              <a:rPr kumimoji="1" lang="en-US" altLang="ko-KR" sz="1800" dirty="0"/>
              <a:t>.</a:t>
            </a:r>
          </a:p>
          <a:p>
            <a:r>
              <a:rPr kumimoji="1" lang="ko-KR" altLang="en-US" sz="1800" dirty="0"/>
              <a:t>진정</a:t>
            </a:r>
            <a:r>
              <a:rPr kumimoji="1" lang="en-US" altLang="ko-KR" sz="1800" dirty="0"/>
              <a:t>-</a:t>
            </a:r>
            <a:r>
              <a:rPr kumimoji="1" lang="ko-KR" altLang="en-US" sz="1800" dirty="0"/>
              <a:t>관찰</a:t>
            </a:r>
            <a:r>
              <a:rPr kumimoji="1" lang="en-US" altLang="ko-KR" sz="1800" dirty="0"/>
              <a:t>-</a:t>
            </a:r>
            <a:r>
              <a:rPr kumimoji="1" lang="ko-KR" altLang="en-US" sz="1800" dirty="0"/>
              <a:t>동작</a:t>
            </a:r>
            <a:r>
              <a:rPr kumimoji="1" lang="en-US" altLang="ko-KR" sz="1800" dirty="0"/>
              <a:t>-</a:t>
            </a:r>
            <a:r>
              <a:rPr kumimoji="1" lang="ko-KR" altLang="en-US" sz="1800" dirty="0"/>
              <a:t>호흡</a:t>
            </a:r>
            <a:r>
              <a:rPr kumimoji="1" lang="en-US" altLang="ko-KR" sz="1800" dirty="0"/>
              <a:t>-</a:t>
            </a:r>
            <a:r>
              <a:rPr kumimoji="1" lang="ko-KR" altLang="en-US" sz="1800" dirty="0"/>
              <a:t>이완</a:t>
            </a:r>
            <a:r>
              <a:rPr kumimoji="1" lang="en-US" altLang="ko-KR" sz="1800" dirty="0"/>
              <a:t>-</a:t>
            </a:r>
            <a:r>
              <a:rPr kumimoji="1" lang="ko-KR" altLang="en-US" sz="1800" dirty="0"/>
              <a:t>집중</a:t>
            </a:r>
            <a:r>
              <a:rPr kumimoji="1" lang="en-US" altLang="ko-KR" sz="1800" dirty="0"/>
              <a:t>-</a:t>
            </a:r>
            <a:r>
              <a:rPr kumimoji="1" lang="ko-KR" altLang="en-US" sz="1800" dirty="0"/>
              <a:t>명상에 단계를 거치며 </a:t>
            </a:r>
            <a:r>
              <a:rPr kumimoji="1" lang="en-US" altLang="ko-KR" sz="1800" dirty="0"/>
              <a:t>State of oneness</a:t>
            </a:r>
            <a:r>
              <a:rPr kumimoji="1" lang="ko-KR" altLang="en-US" sz="1800" dirty="0"/>
              <a:t>에 이르는 총체적 과정이 더 옳은 정의라고 볼 수 있다</a:t>
            </a:r>
            <a:r>
              <a:rPr kumimoji="1" lang="en-US" altLang="ko-KR" sz="1800" dirty="0"/>
              <a:t>.</a:t>
            </a:r>
            <a:endParaRPr kumimoji="1" lang="ko-Kore-KR" altLang="en-US" sz="1800" dirty="0"/>
          </a:p>
        </p:txBody>
      </p:sp>
      <p:pic>
        <p:nvPicPr>
          <p:cNvPr id="5" name="그림 4" descr="모니터, 검은색, 화면, 텔레비전이(가) 표시된 사진&#10;&#10;자동 생성된 설명">
            <a:extLst>
              <a:ext uri="{FF2B5EF4-FFF2-40B4-BE49-F238E27FC236}">
                <a16:creationId xmlns:a16="http://schemas.microsoft.com/office/drawing/2014/main" id="{A263ACF3-1B73-A046-AC52-D2CCC2E1C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85" b="5464"/>
          <a:stretch/>
        </p:blipFill>
        <p:spPr>
          <a:xfrm>
            <a:off x="-9168" y="2763151"/>
            <a:ext cx="12201168" cy="5109262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321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74D6-C3A2-3947-976D-DD697D30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60" y="228600"/>
            <a:ext cx="3651467" cy="1676603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요가의</a:t>
            </a:r>
            <a:r>
              <a:rPr kumimoji="1" lang="ko-KR" altLang="en-US" dirty="0"/>
              <a:t> 역사</a:t>
            </a:r>
            <a:endParaRPr kumimoji="1" lang="ko-Kore-KR" alt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40C5625D-1907-4D1A-B6D1-344E3E76D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4489"/>
            <a:ext cx="4639056" cy="51435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인도의 정신수련법으로 알려진 </a:t>
            </a:r>
            <a:r>
              <a:rPr lang="ko-KR" altLang="en-US" sz="2000" dirty="0" err="1"/>
              <a:t>요가철학</a:t>
            </a:r>
            <a:r>
              <a:rPr lang="ko-KR" altLang="en-US" sz="2000" dirty="0"/>
              <a:t> 혹은 </a:t>
            </a:r>
            <a:r>
              <a:rPr lang="ko-KR" altLang="en-US" sz="2000" dirty="0" err="1"/>
              <a:t>요가학파의</a:t>
            </a:r>
            <a:r>
              <a:rPr lang="ko-KR" altLang="en-US" sz="2000" dirty="0"/>
              <a:t> 역사는 기원전까지 거슬러 올라가기도 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일반적으로 현재 우리가 생각하는 힌두이즘으로 대변되는 인도 문화는 기원전 </a:t>
            </a:r>
            <a:r>
              <a:rPr lang="en-US" altLang="ko-KR" sz="2000" dirty="0"/>
              <a:t>2000-1500</a:t>
            </a:r>
            <a:r>
              <a:rPr lang="ko-KR" altLang="en-US" sz="2000" dirty="0"/>
              <a:t>년경 아리아인들이 인도 </a:t>
            </a:r>
            <a:r>
              <a:rPr lang="ko-KR" altLang="en-US" sz="2000" dirty="0" err="1"/>
              <a:t>아대륙에</a:t>
            </a:r>
            <a:r>
              <a:rPr lang="ko-KR" altLang="en-US" sz="2000" dirty="0"/>
              <a:t> 진입하여 형성해낸 문화이다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4</a:t>
            </a:r>
            <a:r>
              <a:rPr lang="ko-KR" altLang="en-US" sz="2000" dirty="0"/>
              <a:t>세기 무렵 </a:t>
            </a:r>
            <a:r>
              <a:rPr lang="ko-KR" altLang="en-US" sz="2000" dirty="0" err="1"/>
              <a:t>빠딴잘리의</a:t>
            </a:r>
            <a:r>
              <a:rPr lang="ko-KR" altLang="en-US" sz="2000" dirty="0"/>
              <a:t> </a:t>
            </a:r>
            <a:r>
              <a:rPr lang="en-US" altLang="ko-KR" sz="2000" dirty="0"/>
              <a:t>'</a:t>
            </a:r>
            <a:r>
              <a:rPr lang="ko-KR" altLang="en-US" sz="2000" dirty="0"/>
              <a:t>요가 </a:t>
            </a:r>
            <a:r>
              <a:rPr lang="ko-KR" altLang="en-US" sz="2000" dirty="0" err="1"/>
              <a:t>수뜨라</a:t>
            </a:r>
            <a:r>
              <a:rPr lang="en-US" altLang="ko-KR" sz="2000" dirty="0"/>
              <a:t>'</a:t>
            </a:r>
            <a:r>
              <a:rPr lang="ko-KR" altLang="en-US" sz="2000" dirty="0"/>
              <a:t>는 요가에 대해 이론</a:t>
            </a:r>
            <a:r>
              <a:rPr lang="en-US" altLang="ko-KR" sz="2000" dirty="0"/>
              <a:t>-</a:t>
            </a:r>
            <a:r>
              <a:rPr lang="ko-KR" altLang="en-US" sz="2000" dirty="0"/>
              <a:t>실천 양 측면에서 가장 체계적이고 권위 있는 최초의 저작으로 알려져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이후 ‘요가 </a:t>
            </a:r>
            <a:r>
              <a:rPr lang="ko-KR" altLang="en-US" sz="2000" dirty="0" err="1"/>
              <a:t>수뜨라’에서</a:t>
            </a:r>
            <a:r>
              <a:rPr lang="ko-KR" altLang="en-US" sz="2000" dirty="0"/>
              <a:t> 소개한 </a:t>
            </a:r>
            <a:r>
              <a:rPr lang="en-US" altLang="ko-KR" sz="2000" dirty="0"/>
              <a:t>8</a:t>
            </a:r>
            <a:r>
              <a:rPr lang="ko-KR" altLang="en-US" sz="2000" dirty="0"/>
              <a:t>가지 요가 </a:t>
            </a:r>
            <a:r>
              <a:rPr lang="ko-KR" altLang="en-US" sz="2000" dirty="0" err="1"/>
              <a:t>행법이</a:t>
            </a:r>
            <a:r>
              <a:rPr lang="ko-KR" altLang="en-US" sz="2000" dirty="0"/>
              <a:t> 하나의 학파로서 자리를 잡고</a:t>
            </a:r>
            <a:r>
              <a:rPr lang="en-US" altLang="ko-KR" sz="2000" dirty="0"/>
              <a:t>, </a:t>
            </a:r>
            <a:r>
              <a:rPr lang="ko-KR" altLang="en-US" sz="2000" dirty="0"/>
              <a:t>인도인들에게 전승되었다</a:t>
            </a:r>
            <a:r>
              <a:rPr lang="en-US" altLang="ko-KR" sz="2000" dirty="0"/>
              <a:t>.</a:t>
            </a:r>
            <a:endParaRPr lang="en-US" sz="2000" dirty="0"/>
          </a:p>
        </p:txBody>
      </p:sp>
      <p:pic>
        <p:nvPicPr>
          <p:cNvPr id="5" name="내용 개체 틀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D057022-512E-A14E-A077-DC55B93D9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4" r="13541" b="-1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4061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231</Words>
  <Application>Microsoft Macintosh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요가의 정의 및 역사</vt:lpstr>
      <vt:lpstr>넓은 의미의 요가</vt:lpstr>
      <vt:lpstr>좁은 의미의 요가</vt:lpstr>
      <vt:lpstr>요가의 역사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요가의 정의 및 역사</dc:title>
  <dc:creator>이동주</dc:creator>
  <cp:lastModifiedBy>이동주</cp:lastModifiedBy>
  <cp:revision>2</cp:revision>
  <dcterms:created xsi:type="dcterms:W3CDTF">2020-04-27T06:59:51Z</dcterms:created>
  <dcterms:modified xsi:type="dcterms:W3CDTF">2020-04-27T07:04:37Z</dcterms:modified>
</cp:coreProperties>
</file>