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1" r:id="rId1"/>
  </p:sldMasterIdLst>
  <p:notesMasterIdLst>
    <p:notesMasterId r:id="rId14"/>
  </p:notesMasterIdLst>
  <p:sldIdLst>
    <p:sldId id="256" r:id="rId2"/>
    <p:sldId id="1287" r:id="rId3"/>
    <p:sldId id="1286" r:id="rId4"/>
    <p:sldId id="1288" r:id="rId5"/>
    <p:sldId id="1300" r:id="rId6"/>
    <p:sldId id="1303" r:id="rId7"/>
    <p:sldId id="1298" r:id="rId8"/>
    <p:sldId id="1302" r:id="rId9"/>
    <p:sldId id="1301" r:id="rId10"/>
    <p:sldId id="1285" r:id="rId11"/>
    <p:sldId id="1290" r:id="rId12"/>
    <p:sldId id="1261" r:id="rId13"/>
  </p:sldIdLst>
  <p:sldSz cx="9144000" cy="6858000" type="screen4x3"/>
  <p:notesSz cx="7099300" cy="10234613"/>
  <p:defaultTextStyle>
    <a:defPPr>
      <a:defRPr lang="en-GB"/>
    </a:defPPr>
    <a:lvl1pPr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DECB"/>
    <a:srgbClr val="0000FF"/>
    <a:srgbClr val="A50021"/>
    <a:srgbClr val="00FF00"/>
    <a:srgbClr val="FF6600"/>
    <a:srgbClr val="99CCFF"/>
    <a:srgbClr val="FF9900"/>
    <a:srgbClr val="47FF47"/>
    <a:srgbClr val="CC6600"/>
    <a:srgbClr val="1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79434" autoAdjust="0"/>
  </p:normalViewPr>
  <p:slideViewPr>
    <p:cSldViewPr>
      <p:cViewPr>
        <p:scale>
          <a:sx n="134" d="100"/>
          <a:sy n="134" d="100"/>
        </p:scale>
        <p:origin x="336" y="9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884" y="-7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2" y="0"/>
            <a:ext cx="3074720" cy="509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294" y="0"/>
            <a:ext cx="3074719" cy="509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17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931" y="4861441"/>
            <a:ext cx="5677797" cy="4603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" y="9721106"/>
            <a:ext cx="3074720" cy="5099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6"/>
            <a:ext cx="3074719" cy="5099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fld id="{EBA1F4ED-5580-4468-A1CA-7B0F0321E607}" type="slidenum">
              <a:rPr lang="ko-KR" altLang="en-GB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6588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85372" indent="-302066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208265" indent="-241653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91571" indent="-241653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174878" indent="-241653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658184" indent="-241653" defTabSz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3141490" indent="-241653" defTabSz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624796" indent="-241653" defTabSz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4108102" indent="-241653" defTabSz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6D446008-C4AC-4DD6-9375-86C997EDC38A}" type="slidenum">
              <a:rPr kumimoji="0" lang="ko-KR" altLang="en-GB" sz="13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kumimoji="0" lang="en-GB" altLang="ko-KR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73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56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BA1F4ED-5580-4468-A1CA-7B0F0321E607}" type="slidenum">
              <a:rPr lang="ko-KR" altLang="en-GB" smtClean="0"/>
              <a:pPr>
                <a:defRPr/>
              </a:pPr>
              <a:t>2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5546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BA1F4ED-5580-4468-A1CA-7B0F0321E607}" type="slidenum">
              <a:rPr lang="ko-KR" altLang="en-GB" smtClean="0"/>
              <a:pPr>
                <a:defRPr/>
              </a:pPr>
              <a:t>3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47692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38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12298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12298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33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5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4654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3655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462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24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83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1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7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1729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3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75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65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936249" y="6510335"/>
            <a:ext cx="12715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en-US" altLang="ko-KR" sz="1400" dirty="0">
                <a:latin typeface="Times New Roman" pitchFamily="18" charset="0"/>
                <a:cs typeface="Times New Roman" pitchFamily="18" charset="0"/>
              </a:rPr>
              <a:t>U Kang (2018)</a:t>
            </a:r>
            <a:endParaRPr kumimoji="0"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363894" y="6510336"/>
            <a:ext cx="39305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defRPr/>
            </a:pPr>
            <a:fld id="{676E7320-D170-4DDE-A4A6-6765BF0F6CE2}" type="slidenum">
              <a:rPr kumimoji="0" lang="en-US" altLang="ko-KR" sz="14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kumimoji="0"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3142"/>
            <a:ext cx="609600" cy="6307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"/>
          <p:cNvSpPr txBox="1">
            <a:spLocks noChangeArrowheads="1"/>
          </p:cNvSpPr>
          <p:nvPr/>
        </p:nvSpPr>
        <p:spPr bwMode="auto">
          <a:xfrm>
            <a:off x="530225" y="1981200"/>
            <a:ext cx="8156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0" hangingPunct="1">
              <a:buClr>
                <a:srgbClr val="006633"/>
              </a:buClr>
              <a:buSzPct val="100000"/>
              <a:buFont typeface="Arial" charset="0"/>
              <a:buNone/>
            </a:pPr>
            <a:r>
              <a:rPr kumimoji="0" lang="en-US" altLang="ko-KR" sz="40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Structure</a:t>
            </a:r>
          </a:p>
        </p:txBody>
      </p:sp>
      <p:sp>
        <p:nvSpPr>
          <p:cNvPr id="2055" name="Text Box 14"/>
          <p:cNvSpPr txBox="1">
            <a:spLocks noChangeArrowheads="1"/>
          </p:cNvSpPr>
          <p:nvPr/>
        </p:nvSpPr>
        <p:spPr bwMode="auto">
          <a:xfrm>
            <a:off x="1468437" y="3124200"/>
            <a:ext cx="628014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Lab </a:t>
            </a:r>
            <a:r>
              <a:rPr kumimoji="0" lang="en-US" altLang="ko-KR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Session #09: </a:t>
            </a:r>
            <a:endParaRPr kumimoji="0" lang="en-US" altLang="ko-KR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kumimoji="0" lang="en-US" altLang="ko-KR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Internal Sorting 2</a:t>
            </a:r>
          </a:p>
          <a:p>
            <a:pPr algn="ctr" eaLnBrk="1" hangingPunct="1"/>
            <a:endParaRPr kumimoji="0" lang="en-US" altLang="ko-KR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kumimoji="0" lang="en-US" altLang="ko-KR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Kang</a:t>
            </a:r>
          </a:p>
          <a:p>
            <a:pPr algn="ctr" eaLnBrk="1" hangingPunct="1"/>
            <a:r>
              <a:rPr kumimoji="0" lang="en-US" altLang="ko-KR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Seoul National University</a:t>
            </a:r>
          </a:p>
        </p:txBody>
      </p:sp>
    </p:spTree>
  </p:cSld>
  <p:clrMapOvr>
    <a:masterClrMapping/>
  </p:clrMapOvr>
  <p:transition spd="med" advTm="15092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add	3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add	5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add	15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add	9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add	10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add	1</a:t>
            </a:r>
          </a:p>
          <a:p>
            <a:pPr marL="0" indent="0">
              <a:buNone/>
            </a:pPr>
            <a:r>
              <a:rPr lang="en-US" altLang="ko-KR" sz="1400" dirty="0" err="1">
                <a:latin typeface="Consolas" charset="0"/>
                <a:ea typeface="Consolas" charset="0"/>
                <a:cs typeface="Consolas" charset="0"/>
              </a:rPr>
              <a:t>sort_a</a:t>
            </a:r>
            <a:endParaRPr lang="en-US" altLang="ko-KR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add	20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add	1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remove	15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add	7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charset="0"/>
                <a:ea typeface="Consolas" charset="0"/>
                <a:cs typeface="Consolas" charset="0"/>
              </a:rPr>
              <a:t>remove	10</a:t>
            </a:r>
          </a:p>
          <a:p>
            <a:pPr marL="0" indent="0">
              <a:buNone/>
            </a:pPr>
            <a:r>
              <a:rPr lang="en-US" altLang="ko-KR" sz="1400" dirty="0" err="1">
                <a:latin typeface="Consolas" charset="0"/>
                <a:ea typeface="Consolas" charset="0"/>
                <a:cs typeface="Consolas" charset="0"/>
              </a:rPr>
              <a:t>sort_d</a:t>
            </a:r>
            <a:endParaRPr lang="en-US" altLang="ko-KR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6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op	operand	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heap_state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add	3	3 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add	5	3 5 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add	15	3 5 15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add	9	3 5 15 9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add	10	3 5 15 9 10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add	1	1 5 3 9 10 15</a:t>
            </a:r>
          </a:p>
          <a:p>
            <a:pPr marL="0" indent="0">
              <a:buNone/>
            </a:pP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sort_a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	1 3 5 9 10 15 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		1 3 9 5 10 15 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add	20	1 3 9 5 10 15 20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add	1	1 1 9 3 10 15 20 5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remove	15	1 1 5 3 10 9 20 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add	7	1 1 5 3 7 9 20 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remove	10	1 1 5 3 7 9 20 </a:t>
            </a:r>
          </a:p>
          <a:p>
            <a:pPr marL="0" indent="0">
              <a:buNone/>
            </a:pP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sort_d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	20 9 7 5 3 1 1 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		1 3 1 5 9 7 20</a:t>
            </a:r>
          </a:p>
          <a:p>
            <a:pPr marL="0" indent="0">
              <a:buNone/>
            </a:pPr>
            <a:endParaRPr lang="tr-TR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9020A7-DB8F-4816-B305-DFDD9388910B}"/>
              </a:ext>
            </a:extLst>
          </p:cNvPr>
          <p:cNvSpPr txBox="1"/>
          <p:nvPr/>
        </p:nvSpPr>
        <p:spPr>
          <a:xfrm>
            <a:off x="4876800" y="2286000"/>
            <a:ext cx="36575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zh-CN" sz="2500" dirty="0" err="1"/>
              <a:t>Heap_state</a:t>
            </a:r>
            <a:r>
              <a:rPr lang="en-US" altLang="zh-CN" sz="2500" dirty="0"/>
              <a:t> may vary depending on how you </a:t>
            </a:r>
            <a:r>
              <a:rPr lang="en-US" altLang="zh-CN" sz="2500" dirty="0" err="1"/>
              <a:t>heapify</a:t>
            </a:r>
            <a:r>
              <a:rPr lang="en-US" altLang="zh-CN" sz="2500" dirty="0"/>
              <a:t> after sorting, but you have to make sure every </a:t>
            </a:r>
            <a:r>
              <a:rPr lang="en-US" altLang="zh-CN" sz="2500" dirty="0" err="1"/>
              <a:t>heap_state</a:t>
            </a:r>
            <a:r>
              <a:rPr lang="en-US" altLang="zh-CN" sz="2500" dirty="0"/>
              <a:t> </a:t>
            </a:r>
            <a:r>
              <a:rPr lang="en-US" altLang="zh-CN" sz="2500" dirty="0">
                <a:solidFill>
                  <a:srgbClr val="FF0000"/>
                </a:solidFill>
              </a:rPr>
              <a:t>follows heap property</a:t>
            </a:r>
            <a:r>
              <a:rPr lang="en-US" altLang="zh-CN" sz="2500" dirty="0"/>
              <a:t>.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1573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22079" y="2365375"/>
            <a:ext cx="5867400" cy="113982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528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</a:t>
            </a:r>
            <a:r>
              <a:rPr lang="ko-KR" altLang="en-US" b="1" dirty="0"/>
              <a:t>“</a:t>
            </a:r>
            <a:r>
              <a:rPr lang="en-US" altLang="ko-KR" b="1" dirty="0"/>
              <a:t>Heap Sort”</a:t>
            </a:r>
          </a:p>
          <a:p>
            <a:pPr lvl="1"/>
            <a:r>
              <a:rPr lang="en-US" altLang="ko-KR" dirty="0"/>
              <a:t>Complete “</a:t>
            </a:r>
            <a:r>
              <a:rPr lang="en-US" altLang="ko-KR" dirty="0" err="1"/>
              <a:t>MinHeap</a:t>
            </a:r>
            <a:r>
              <a:rPr lang="en-US" altLang="ko-KR" dirty="0"/>
              <a:t>” class in </a:t>
            </a:r>
            <a:r>
              <a:rPr lang="en-US" altLang="ko-KR" dirty="0" err="1"/>
              <a:t>MinHeap.java</a:t>
            </a:r>
            <a:endParaRPr lang="en-US" altLang="ko-KR" dirty="0"/>
          </a:p>
          <a:p>
            <a:pPr lvl="1"/>
            <a:r>
              <a:rPr lang="en-US" altLang="ko-KR" dirty="0"/>
              <a:t>Complete “</a:t>
            </a:r>
            <a:r>
              <a:rPr lang="en-US" altLang="ko-KR" dirty="0" err="1"/>
              <a:t>HeapSort</a:t>
            </a:r>
            <a:r>
              <a:rPr lang="en-US" altLang="ko-KR" dirty="0"/>
              <a:t>” class in HeapSort.java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Print the sample output corresponding to the sample input</a:t>
            </a:r>
          </a:p>
          <a:p>
            <a:pPr lvl="1"/>
            <a:r>
              <a:rPr lang="en-US" altLang="ko-KR" dirty="0"/>
              <a:t>Please carefully observe the I/O specification.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02800" y="220472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33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95400"/>
            <a:ext cx="8610600" cy="4419600"/>
          </a:xfrm>
        </p:spPr>
        <p:txBody>
          <a:bodyPr/>
          <a:lstStyle/>
          <a:p>
            <a:r>
              <a:rPr lang="en-US" altLang="ko-KR" sz="2500" dirty="0"/>
              <a:t>After implementing “</a:t>
            </a:r>
            <a:r>
              <a:rPr lang="en-US" altLang="ko-KR" sz="2500" dirty="0" err="1"/>
              <a:t>HeapSort</a:t>
            </a:r>
            <a:r>
              <a:rPr lang="en-US" altLang="ko-KR" sz="2500" dirty="0"/>
              <a:t>”, check if your program works well. </a:t>
            </a:r>
          </a:p>
          <a:p>
            <a:pPr lvl="1"/>
            <a:r>
              <a:rPr lang="en-US" altLang="ko-KR" sz="2500" dirty="0"/>
              <a:t>Check sample input and output files in the ‘testcase</a:t>
            </a:r>
            <a:r>
              <a:rPr lang="ko-KR" altLang="en-US" sz="2500" dirty="0"/>
              <a:t>’ </a:t>
            </a:r>
            <a:r>
              <a:rPr lang="en-US" altLang="ko-KR" sz="2500" dirty="0"/>
              <a:t>folder. </a:t>
            </a:r>
            <a:endParaRPr lang="en-US" altLang="ko-KR" sz="2100" dirty="0"/>
          </a:p>
          <a:p>
            <a:pPr lvl="1"/>
            <a:r>
              <a:rPr lang="en-US" altLang="ko-KR" sz="2500" dirty="0"/>
              <a:t>Test your program by using it. </a:t>
            </a:r>
          </a:p>
          <a:p>
            <a:pPr marL="344487" lvl="1" indent="0">
              <a:buNone/>
            </a:pPr>
            <a:endParaRPr lang="ko-KR" altLang="en-US" sz="2500" dirty="0"/>
          </a:p>
          <a:p>
            <a:r>
              <a:rPr lang="en-US" altLang="ko-KR" sz="2500" dirty="0"/>
              <a:t>When you finish implementing the program, you can leave.</a:t>
            </a:r>
            <a:endParaRPr lang="ko-KR" altLang="en-US" sz="2500" dirty="0"/>
          </a:p>
          <a:p>
            <a:pPr lvl="1"/>
            <a:r>
              <a:rPr lang="en-US" altLang="ko-KR" sz="2500" dirty="0"/>
              <a:t>But, you need to stay for at least an hour.  </a:t>
            </a:r>
          </a:p>
          <a:p>
            <a:pPr lvl="1"/>
            <a:endParaRPr lang="ko-KR" altLang="en-US" sz="2500" dirty="0"/>
          </a:p>
          <a:p>
            <a:r>
              <a:rPr lang="en-US" altLang="ko-KR" sz="2500" dirty="0"/>
              <a:t>Check your attendance. </a:t>
            </a:r>
          </a:p>
        </p:txBody>
      </p:sp>
    </p:spTree>
    <p:extLst>
      <p:ext uri="{BB962C8B-B14F-4D97-AF65-F5344CB8AC3E}">
        <p14:creationId xmlns:p14="http://schemas.microsoft.com/office/powerpoint/2010/main" val="154880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project for this lab from </a:t>
            </a:r>
            <a:r>
              <a:rPr lang="en-US" dirty="0" err="1"/>
              <a:t>eTL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Extract the project, and open it in IntelliJ.</a:t>
            </a:r>
          </a:p>
          <a:p>
            <a:pPr lvl="1"/>
            <a:r>
              <a:rPr lang="en-US" dirty="0"/>
              <a:t>See the slide of 1</a:t>
            </a:r>
            <a:r>
              <a:rPr lang="en-US" baseline="30000" dirty="0"/>
              <a:t>st</a:t>
            </a:r>
            <a:r>
              <a:rPr lang="en-US" dirty="0"/>
              <a:t> lab session to check how to open the project in IntelliJ.  </a:t>
            </a:r>
          </a:p>
        </p:txBody>
      </p:sp>
    </p:spTree>
    <p:extLst>
      <p:ext uri="{BB962C8B-B14F-4D97-AF65-F5344CB8AC3E}">
        <p14:creationId xmlns:p14="http://schemas.microsoft.com/office/powerpoint/2010/main" val="9494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Sort</a:t>
            </a:r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kern="0" dirty="0"/>
              <a:t>Given a series of integers, build min-heap.</a:t>
            </a:r>
          </a:p>
          <a:p>
            <a:pPr defTabSz="914400"/>
            <a:r>
              <a:rPr lang="en-US" kern="0" dirty="0"/>
              <a:t>Extract values from the top until the tree empty.</a:t>
            </a:r>
          </a:p>
          <a:p>
            <a:pPr defTabSz="914400"/>
            <a:r>
              <a:rPr lang="en-US" kern="0" dirty="0"/>
              <a:t>Refer to </a:t>
            </a:r>
            <a:r>
              <a:rPr lang="en-US" kern="0" dirty="0">
                <a:solidFill>
                  <a:srgbClr val="FF0000"/>
                </a:solidFill>
              </a:rPr>
              <a:t>lec12</a:t>
            </a:r>
            <a:r>
              <a:rPr lang="en-US" kern="0" dirty="0"/>
              <a:t> if you don’t remember heap.</a:t>
            </a:r>
          </a:p>
          <a:p>
            <a:pPr lvl="1" defTabSz="914400"/>
            <a:endParaRPr lang="en-US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3E48E-F0F1-484B-AA94-BFFDD390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05200"/>
            <a:ext cx="4724400" cy="2324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3E7565-31E2-E141-8479-7851828C541B}"/>
              </a:ext>
            </a:extLst>
          </p:cNvPr>
          <p:cNvSpPr txBox="1"/>
          <p:nvPr/>
        </p:nvSpPr>
        <p:spPr>
          <a:xfrm>
            <a:off x="3538351" y="5986046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Figure. Min-heap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565E4-C674-49F3-A1FC-FAEB01EB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that you need to fill 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BF4D0-5AA9-4D51-84D5-B4CFA4D9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3124200" cy="4800600"/>
          </a:xfrm>
        </p:spPr>
        <p:txBody>
          <a:bodyPr/>
          <a:lstStyle/>
          <a:p>
            <a:r>
              <a:rPr lang="en-US" altLang="zh-CN" dirty="0"/>
              <a:t>In ‘</a:t>
            </a:r>
            <a:r>
              <a:rPr lang="en-US" altLang="ko-KR" dirty="0" err="1"/>
              <a:t>MinHeap</a:t>
            </a:r>
            <a:r>
              <a:rPr lang="en-US" altLang="ko-KR" dirty="0"/>
              <a:t>’:</a:t>
            </a:r>
          </a:p>
          <a:p>
            <a:pPr lvl="1"/>
            <a:r>
              <a:rPr lang="en-US" altLang="ko-KR" dirty="0"/>
              <a:t>insert</a:t>
            </a:r>
          </a:p>
          <a:p>
            <a:pPr lvl="1"/>
            <a:r>
              <a:rPr lang="en-US" altLang="zh-CN" dirty="0"/>
              <a:t>remove</a:t>
            </a:r>
          </a:p>
          <a:p>
            <a:pPr lvl="1"/>
            <a:r>
              <a:rPr lang="en-US" altLang="ko-KR" dirty="0"/>
              <a:t>find</a:t>
            </a:r>
          </a:p>
          <a:p>
            <a:pPr lvl="1"/>
            <a:r>
              <a:rPr lang="en-US" altLang="zh-CN" dirty="0" err="1"/>
              <a:t>siftdown</a:t>
            </a:r>
            <a:endParaRPr lang="en-US" altLang="zh-CN" dirty="0"/>
          </a:p>
          <a:p>
            <a:pPr lvl="1"/>
            <a:r>
              <a:rPr lang="en-US" altLang="zh-CN" dirty="0" err="1"/>
              <a:t>removeMin</a:t>
            </a:r>
            <a:endParaRPr lang="en-US" altLang="zh-CN" dirty="0"/>
          </a:p>
          <a:p>
            <a:pPr marL="344487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9FDEF3-09D2-4C33-B5D3-3F0A3AC17025}"/>
              </a:ext>
            </a:extLst>
          </p:cNvPr>
          <p:cNvSpPr txBox="1">
            <a:spLocks/>
          </p:cNvSpPr>
          <p:nvPr/>
        </p:nvSpPr>
        <p:spPr bwMode="auto">
          <a:xfrm>
            <a:off x="4724400" y="1600200"/>
            <a:ext cx="312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altLang="zh-CN" kern="0" dirty="0"/>
              <a:t>In ‘</a:t>
            </a:r>
            <a:r>
              <a:rPr lang="en-US" altLang="ko-KR" dirty="0" err="1"/>
              <a:t>HeapSort</a:t>
            </a:r>
            <a:r>
              <a:rPr lang="en-US" altLang="ko-KR" kern="0" dirty="0"/>
              <a:t>’:</a:t>
            </a:r>
          </a:p>
          <a:p>
            <a:pPr lvl="1" defTabSz="914400"/>
            <a:r>
              <a:rPr lang="en-US" altLang="zh-CN" kern="0" dirty="0"/>
              <a:t>add</a:t>
            </a:r>
            <a:endParaRPr lang="en-US" altLang="ko-KR" kern="0" dirty="0"/>
          </a:p>
          <a:p>
            <a:pPr lvl="1" defTabSz="914400"/>
            <a:r>
              <a:rPr lang="en-US" altLang="zh-CN" kern="0" dirty="0"/>
              <a:t>remove</a:t>
            </a:r>
          </a:p>
          <a:p>
            <a:pPr lvl="1" defTabSz="914400"/>
            <a:r>
              <a:rPr lang="en-US" altLang="zh-CN" kern="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5828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Specification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altLang="ko-KR" kern="0" dirty="0"/>
              <a:t>add</a:t>
            </a:r>
            <a:endParaRPr lang="ko-KR" altLang="en-US" kern="0" dirty="0"/>
          </a:p>
        </p:txBody>
      </p: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970851"/>
              </p:ext>
            </p:extLst>
          </p:nvPr>
        </p:nvGraphicFramePr>
        <p:xfrm>
          <a:off x="695166" y="2133600"/>
          <a:ext cx="7753668" cy="4332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35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format</a:t>
                      </a:r>
                      <a:endParaRPr lang="ko-KR" sz="2000" b="1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format</a:t>
                      </a:r>
                      <a:endParaRPr lang="ko-KR" sz="2000" b="1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add 3</a:t>
                      </a: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2000" b="1" kern="100" dirty="0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2000" b="1" kern="100" dirty="0" err="1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heap_state</a:t>
                      </a:r>
                      <a:r>
                        <a:rPr lang="en-US" altLang="ko-KR" sz="2000" b="1" kern="100" dirty="0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)</a:t>
                      </a:r>
                      <a:endParaRPr lang="ko-KR" sz="2000" b="1" kern="100" dirty="0">
                        <a:effectLst/>
                        <a:latin typeface="Consolas" panose="020B0609020204030204" pitchFamily="49" charset="0"/>
                        <a:ea typeface="MS Mincho" panose="02020609040205080304" pitchFamily="49" charset="-128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6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189">
                <a:tc gridSpan="2"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value into the min-heap.</a:t>
                      </a:r>
                    </a:p>
                    <a:p>
                      <a:pPr marL="342900" marR="0" lvl="0" indent="-3429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is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integer.</a:t>
                      </a: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Input</a:t>
                      </a:r>
                      <a:endParaRPr lang="ko-KR" sz="2000" b="1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Output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510">
                <a:tc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add 3</a:t>
                      </a: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2000" b="1" kern="100" dirty="0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3</a:t>
                      </a:r>
                      <a:endParaRPr lang="ko-KR" sz="2000" b="1" kern="100" dirty="0">
                        <a:effectLst/>
                        <a:latin typeface="Consolas" panose="020B0609020204030204" pitchFamily="49" charset="0"/>
                        <a:ea typeface="MS Mincho" panose="02020609040205080304" pitchFamily="49" charset="-128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510">
                <a:tc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add 5</a:t>
                      </a: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2000" b="1" kern="100" dirty="0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3 5</a:t>
                      </a:r>
                      <a:endParaRPr lang="ko-KR" sz="2000" b="1" kern="100" dirty="0">
                        <a:effectLst/>
                        <a:latin typeface="Consolas" panose="020B0609020204030204" pitchFamily="49" charset="0"/>
                        <a:ea typeface="MS Mincho" panose="02020609040205080304" pitchFamily="49" charset="-128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4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38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Specification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altLang="ko-KR" kern="0" dirty="0"/>
              <a:t>remove</a:t>
            </a:r>
            <a:endParaRPr lang="ko-KR" altLang="en-US" kern="0" dirty="0"/>
          </a:p>
        </p:txBody>
      </p: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868779"/>
              </p:ext>
            </p:extLst>
          </p:nvPr>
        </p:nvGraphicFramePr>
        <p:xfrm>
          <a:off x="695166" y="2438400"/>
          <a:ext cx="7753668" cy="3895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963">
                  <a:extLst>
                    <a:ext uri="{9D8B030D-6E8A-4147-A177-3AD203B41FA5}">
                      <a16:colId xmlns:a16="http://schemas.microsoft.com/office/drawing/2014/main" val="1372238557"/>
                    </a:ext>
                  </a:extLst>
                </a:gridCol>
                <a:gridCol w="392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356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format</a:t>
                      </a:r>
                      <a:endParaRPr lang="ko-KR" sz="2000" b="1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format</a:t>
                      </a:r>
                      <a:endParaRPr lang="ko-KR" sz="2000" b="1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6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remove </a:t>
                      </a: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2000" b="1" kern="100" dirty="0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2000" b="1" kern="100" dirty="0" err="1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heap_state</a:t>
                      </a:r>
                      <a:r>
                        <a:rPr lang="en-US" altLang="ko-KR" sz="2000" b="1" kern="100" dirty="0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)</a:t>
                      </a:r>
                      <a:endParaRPr lang="ko-KR" sz="2000" b="1" kern="100" dirty="0">
                        <a:effectLst/>
                        <a:latin typeface="Consolas" panose="020B0609020204030204" pitchFamily="49" charset="0"/>
                        <a:ea typeface="MS Mincho" panose="02020609040205080304" pitchFamily="49" charset="-128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6"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189">
                <a:tc gridSpan="3"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altLang="zh-CN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a value from the min-heap.</a:t>
                      </a: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is an integer.</a:t>
                      </a: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Input</a:t>
                      </a:r>
                      <a:endParaRPr lang="ko-KR" sz="2000" b="1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Output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510">
                <a:tc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remove 15</a:t>
                      </a: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+mn-ea"/>
                          <a:cs typeface="+mn-cs"/>
                        </a:rPr>
                        <a:t>1 1 9 3 10 15 20 5 (last state)</a:t>
                      </a:r>
                    </a:p>
                    <a:p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+mn-ea"/>
                          <a:cs typeface="+mn-cs"/>
                        </a:rPr>
                        <a:t>1 1 5 3 10 9 20</a:t>
                      </a:r>
                      <a:r>
                        <a:rPr lang="ko-KR" altLang="en-US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+mn-ea"/>
                          <a:cs typeface="+mn-cs"/>
                        </a:rPr>
                        <a:t>(after remove 15)</a:t>
                      </a:r>
                      <a:endParaRPr lang="ko-KR" altLang="en-US" sz="2000" b="1" kern="1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MS Mincho" panose="02020609040205080304" pitchFamily="49" charset="-128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2000" b="1" kern="100" dirty="0">
                        <a:effectLst/>
                        <a:latin typeface="Consolas" panose="020B0609020204030204" pitchFamily="49" charset="0"/>
                        <a:ea typeface="MS Mincho" panose="02020609040205080304" pitchFamily="49" charset="-128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78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Specification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altLang="ko-KR" kern="0" dirty="0"/>
              <a:t>sort</a:t>
            </a:r>
            <a:endParaRPr lang="ko-KR" altLang="en-US" kern="0" dirty="0"/>
          </a:p>
        </p:txBody>
      </p:sp>
      <p:graphicFrame>
        <p:nvGraphicFramePr>
          <p:cNvPr id="6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822145"/>
              </p:ext>
            </p:extLst>
          </p:nvPr>
        </p:nvGraphicFramePr>
        <p:xfrm>
          <a:off x="695166" y="1807873"/>
          <a:ext cx="7753668" cy="4745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63">
                  <a:extLst>
                    <a:ext uri="{9D8B030D-6E8A-4147-A177-3AD203B41FA5}">
                      <a16:colId xmlns:a16="http://schemas.microsoft.com/office/drawing/2014/main" val="4029370034"/>
                    </a:ext>
                  </a:extLst>
                </a:gridCol>
                <a:gridCol w="392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356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format</a:t>
                      </a:r>
                      <a:endParaRPr lang="ko-KR" sz="2000" b="1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format</a:t>
                      </a:r>
                      <a:endParaRPr lang="ko-KR" sz="2000" b="1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6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sort_a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/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sort_d</a:t>
                      </a: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2000" b="1" kern="100" baseline="0" dirty="0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(sorted integers)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00" baseline="0" dirty="0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2000" b="1" kern="100" baseline="0" dirty="0" err="1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heap_state</a:t>
                      </a:r>
                      <a:r>
                        <a:rPr lang="en-US" altLang="ko-KR" sz="2000" b="1" kern="100" baseline="0" dirty="0">
                          <a:effectLst/>
                          <a:latin typeface="Consolas" panose="020B0609020204030204" pitchFamily="49" charset="0"/>
                          <a:ea typeface="MS Mincho" panose="02020609040205080304" pitchFamily="49" charset="-128"/>
                          <a:cs typeface="Consolas" panose="020B0609020204030204" pitchFamily="49" charset="0"/>
                        </a:rPr>
                        <a:t>)</a:t>
                      </a:r>
                      <a:endParaRPr lang="ko-KR" altLang="zh-CN" sz="2000" b="1" kern="100" dirty="0">
                        <a:effectLst/>
                        <a:latin typeface="Consolas" panose="020B0609020204030204" pitchFamily="49" charset="0"/>
                        <a:ea typeface="MS Mincho" panose="02020609040205080304" pitchFamily="49" charset="-128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6"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189">
                <a:tc gridSpan="3"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 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in ascending(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sort_a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)/descending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sort_d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order </a:t>
                      </a:r>
                      <a:b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the min-heap.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(Sorted integers) is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sequence of integers sorted in 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ascending/</a:t>
                      </a:r>
                      <a:b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descending order.</a:t>
                      </a:r>
                    </a:p>
                    <a:p>
                      <a:pPr marL="342900" marR="0" lvl="0" indent="-3429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sorting, </a:t>
                      </a:r>
                      <a:r>
                        <a:rPr lang="en-US" sz="2000" b="1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heapify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 elements again and print </a:t>
                      </a:r>
                      <a:r>
                        <a:rPr lang="en-US" sz="2000" b="1" kern="1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heap_state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641">
                <a:tc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Input</a:t>
                      </a:r>
                      <a:endParaRPr lang="ko-KR" sz="2000" b="1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Output</a:t>
                      </a: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20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510">
                <a:tc>
                  <a:txBody>
                    <a:bodyPr/>
                    <a:lstStyle/>
                    <a:p>
                      <a:pPr marL="4572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sort_a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/</a:t>
                      </a:r>
                      <a:r>
                        <a:rPr lang="en-US" altLang="zh-CN" sz="2000" b="1" kern="100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sort_d</a:t>
                      </a:r>
                      <a:endParaRPr lang="ko-KR" altLang="zh-CN" sz="2000" b="1" kern="1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solidFill>
                      <a:srgbClr val="ECDECB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+mn-ea"/>
                          <a:cs typeface="+mn-cs"/>
                        </a:rPr>
                        <a:t>1 3 5 9 10 15       20 9 7 5 3 1 1 </a:t>
                      </a:r>
                    </a:p>
                    <a:p>
                      <a:pPr algn="just"/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+mn-ea"/>
                          <a:cs typeface="+mn-cs"/>
                        </a:rPr>
                        <a:t>1 3 9 5 10 15        1 3 1 5 9 7 20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57200" indent="-2286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2000" b="1" kern="100" dirty="0">
                        <a:effectLst/>
                        <a:latin typeface="Consolas" panose="020B0609020204030204" pitchFamily="49" charset="0"/>
                        <a:ea typeface="MS Mincho" panose="02020609040205080304" pitchFamily="49" charset="-128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615A878-2FF6-48A6-B0D1-8D1DA13A5394}"/>
              </a:ext>
            </a:extLst>
          </p:cNvPr>
          <p:cNvSpPr/>
          <p:nvPr/>
        </p:nvSpPr>
        <p:spPr>
          <a:xfrm>
            <a:off x="5261774" y="5706070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/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1240627"/>
      </p:ext>
    </p:extLst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벽지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35754</TotalTime>
  <Words>647</Words>
  <Application>Microsoft Macintosh PowerPoint</Application>
  <PresentationFormat>화면 슬라이드 쇼(4:3)</PresentationFormat>
  <Paragraphs>125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Calibri</vt:lpstr>
      <vt:lpstr>Consolas</vt:lpstr>
      <vt:lpstr>Times New Roman</vt:lpstr>
      <vt:lpstr>Wingdings</vt:lpstr>
      <vt:lpstr>벽지</vt:lpstr>
      <vt:lpstr>PowerPoint 프레젠테이션</vt:lpstr>
      <vt:lpstr>Goals</vt:lpstr>
      <vt:lpstr>Notice </vt:lpstr>
      <vt:lpstr>Build a project</vt:lpstr>
      <vt:lpstr>Heap Sort</vt:lpstr>
      <vt:lpstr>Function that you need to fill in</vt:lpstr>
      <vt:lpstr>I/O Specification</vt:lpstr>
      <vt:lpstr>I/O Specification</vt:lpstr>
      <vt:lpstr>I/O Specification</vt:lpstr>
      <vt:lpstr>Sample Input</vt:lpstr>
      <vt:lpstr>Sample Output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U</dc:creator>
  <cp:lastModifiedBy>Jung hoon Kim</cp:lastModifiedBy>
  <cp:revision>4458</cp:revision>
  <cp:lastPrinted>2016-11-11T06:29:17Z</cp:lastPrinted>
  <dcterms:modified xsi:type="dcterms:W3CDTF">2019-11-07T15:11:47Z</dcterms:modified>
</cp:coreProperties>
</file>