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1" r:id="rId1"/>
  </p:sldMasterIdLst>
  <p:notesMasterIdLst>
    <p:notesMasterId r:id="rId15"/>
  </p:notesMasterIdLst>
  <p:sldIdLst>
    <p:sldId id="256" r:id="rId2"/>
    <p:sldId id="1584" r:id="rId3"/>
    <p:sldId id="1286" r:id="rId4"/>
    <p:sldId id="1288" r:id="rId5"/>
    <p:sldId id="1583" r:id="rId6"/>
    <p:sldId id="1585" r:id="rId7"/>
    <p:sldId id="1312" r:id="rId8"/>
    <p:sldId id="1313" r:id="rId9"/>
    <p:sldId id="1314" r:id="rId10"/>
    <p:sldId id="1586" r:id="rId11"/>
    <p:sldId id="1587" r:id="rId12"/>
    <p:sldId id="1285" r:id="rId13"/>
    <p:sldId id="1261" r:id="rId14"/>
  </p:sldIdLst>
  <p:sldSz cx="9144000" cy="6858000" type="screen4x3"/>
  <p:notesSz cx="7099300" cy="10234613"/>
  <p:defaultTextStyle>
    <a:defPPr>
      <a:defRPr lang="en-GB"/>
    </a:defPPr>
    <a:lvl1pPr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DECB"/>
    <a:srgbClr val="0000FF"/>
    <a:srgbClr val="A50021"/>
    <a:srgbClr val="00FF00"/>
    <a:srgbClr val="FF6600"/>
    <a:srgbClr val="99CCFF"/>
    <a:srgbClr val="FF9900"/>
    <a:srgbClr val="47FF47"/>
    <a:srgbClr val="CC6600"/>
    <a:srgbClr val="1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3947" autoAdjust="0"/>
  </p:normalViewPr>
  <p:slideViewPr>
    <p:cSldViewPr>
      <p:cViewPr varScale="1">
        <p:scale>
          <a:sx n="91" d="100"/>
          <a:sy n="91" d="100"/>
        </p:scale>
        <p:origin x="1416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884" y="-7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2" y="0"/>
            <a:ext cx="3074720" cy="509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294" y="0"/>
            <a:ext cx="3074719" cy="509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17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931" y="4861441"/>
            <a:ext cx="5677797" cy="4603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" y="9721106"/>
            <a:ext cx="3074720" cy="5099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74719" cy="5099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latinLnBrk="0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65235" algn="l"/>
                <a:tab pos="1530469" algn="l"/>
                <a:tab pos="2295704" algn="l"/>
                <a:tab pos="3060939" algn="l"/>
              </a:tabLst>
              <a:defRPr kumimoji="0" sz="13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Lucida Sans Unicode" pitchFamily="34" charset="0"/>
              </a:defRPr>
            </a:lvl1pPr>
          </a:lstStyle>
          <a:p>
            <a:pPr>
              <a:defRPr/>
            </a:pPr>
            <a:fld id="{EBA1F4ED-5580-4468-A1CA-7B0F0321E607}" type="slidenum">
              <a:rPr lang="ko-KR" altLang="en-GB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6588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defTabSz="457200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85372" indent="-302066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208265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91571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174878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658184" indent="-241653" defTabSz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3141490" indent="-241653" defTabSz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624796" indent="-241653" defTabSz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4108102" indent="-241653" defTabSz="483306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kumimoji="1" sz="17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6D446008-C4AC-4DD6-9375-86C997EDC38A}" type="slidenum">
              <a:rPr kumimoji="0" lang="ko-KR" altLang="en-GB" sz="13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kumimoji="0" lang="en-GB" altLang="ko-KR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73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56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BA1F4ED-5580-4468-A1CA-7B0F0321E607}" type="slidenum">
              <a:rPr lang="ko-KR" altLang="en-GB" smtClean="0"/>
              <a:pPr>
                <a:defRPr/>
              </a:pPr>
              <a:t>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85983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BA1F4ED-5580-4468-A1CA-7B0F0321E607}" type="slidenum">
              <a:rPr lang="ko-KR" altLang="en-GB" smtClean="0"/>
              <a:pPr>
                <a:defRPr/>
              </a:pPr>
              <a:t>3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47692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1AD332-939B-419A-9EF7-E5884809B8F4}" type="slidenum">
              <a:rPr lang="en-US" altLang="ko-KR" sz="1300"/>
              <a:pPr eaLnBrk="1" hangingPunct="1"/>
              <a:t>5</a:t>
            </a:fld>
            <a:endParaRPr lang="en-US" altLang="ko-KR" sz="1300"/>
          </a:p>
        </p:txBody>
      </p:sp>
      <p:sp>
        <p:nvSpPr>
          <p:cNvPr id="636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884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1AD332-939B-419A-9EF7-E5884809B8F4}" type="slidenum">
              <a:rPr lang="en-US" altLang="ko-KR" sz="1300"/>
              <a:pPr eaLnBrk="1" hangingPunct="1"/>
              <a:t>6</a:t>
            </a:fld>
            <a:endParaRPr lang="en-US" altLang="ko-KR" sz="1300"/>
          </a:p>
        </p:txBody>
      </p:sp>
      <p:sp>
        <p:nvSpPr>
          <p:cNvPr id="636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8092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38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1229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12298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33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5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4654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655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462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24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83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1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7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1729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3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75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5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제목</a:t>
            </a:r>
            <a:r>
              <a:rPr lang="en-US" altLang="ko-KR" dirty="0"/>
              <a:t> </a:t>
            </a:r>
            <a:r>
              <a:rPr lang="en-US" altLang="ko-KR" dirty="0" err="1"/>
              <a:t>스타일</a:t>
            </a:r>
            <a:r>
              <a:rPr lang="en-US" altLang="ko-KR" dirty="0"/>
              <a:t> </a:t>
            </a:r>
            <a:r>
              <a:rPr lang="en-US" altLang="ko-KR" dirty="0" err="1"/>
              <a:t>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err="1"/>
              <a:t>마스터</a:t>
            </a:r>
            <a:r>
              <a:rPr lang="en-US" altLang="ko-KR" dirty="0"/>
              <a:t> </a:t>
            </a:r>
            <a:r>
              <a:rPr lang="en-US" altLang="ko-KR" dirty="0" err="1"/>
              <a:t>텍스트</a:t>
            </a:r>
            <a:r>
              <a:rPr lang="en-US" altLang="ko-KR" dirty="0"/>
              <a:t> </a:t>
            </a:r>
            <a:r>
              <a:rPr lang="en-US" altLang="ko-KR" dirty="0" err="1"/>
              <a:t>스타일을</a:t>
            </a:r>
            <a:r>
              <a:rPr lang="en-US" altLang="ko-KR" dirty="0"/>
              <a:t> </a:t>
            </a:r>
            <a:r>
              <a:rPr lang="en-US" altLang="ko-KR" dirty="0" err="1"/>
              <a:t>편집합니다</a:t>
            </a:r>
            <a:endParaRPr lang="en-US" altLang="ko-KR" dirty="0"/>
          </a:p>
          <a:p>
            <a:pPr lvl="1"/>
            <a:r>
              <a:rPr lang="en-US" altLang="ko-KR" dirty="0" err="1"/>
              <a:t>둘째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2"/>
            <a:r>
              <a:rPr lang="en-US" altLang="ko-KR" dirty="0" err="1"/>
              <a:t>셋째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3"/>
            <a:r>
              <a:rPr lang="en-US" altLang="ko-KR" dirty="0" err="1"/>
              <a:t>넷째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  <a:p>
            <a:pPr lvl="4"/>
            <a:r>
              <a:rPr lang="en-US" altLang="ko-KR" dirty="0" err="1"/>
              <a:t>다섯째</a:t>
            </a:r>
            <a:r>
              <a:rPr lang="en-US" altLang="ko-KR" dirty="0"/>
              <a:t> </a:t>
            </a:r>
            <a:r>
              <a:rPr lang="en-US" altLang="ko-KR" dirty="0" err="1"/>
              <a:t>수준</a:t>
            </a:r>
            <a:endParaRPr lang="en-US" altLang="ko-KR" dirty="0"/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936249" y="6510335"/>
            <a:ext cx="12715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en-US" altLang="ko-KR" sz="1400" dirty="0">
                <a:latin typeface="Times New Roman" pitchFamily="18" charset="0"/>
                <a:cs typeface="Times New Roman" pitchFamily="18" charset="0"/>
              </a:rPr>
              <a:t>U Kang (2019)</a:t>
            </a:r>
            <a:endParaRPr kumimoji="0"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363894" y="6510336"/>
            <a:ext cx="39305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fld id="{676E7320-D170-4DDE-A4A6-6765BF0F6CE2}" type="slidenum">
              <a:rPr kumimoji="0" lang="en-US" altLang="ko-KR" sz="140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kumimoji="0"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3142"/>
            <a:ext cx="609600" cy="6307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 b="1">
          <a:solidFill>
            <a:srgbClr val="A50021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"/>
          <p:cNvSpPr txBox="1">
            <a:spLocks noChangeArrowheads="1"/>
          </p:cNvSpPr>
          <p:nvPr/>
        </p:nvSpPr>
        <p:spPr bwMode="auto">
          <a:xfrm>
            <a:off x="530225" y="1981200"/>
            <a:ext cx="8156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0" hangingPunct="1">
              <a:buClr>
                <a:srgbClr val="006633"/>
              </a:buClr>
              <a:buSzPct val="100000"/>
              <a:buFont typeface="Arial" charset="0"/>
              <a:buNone/>
            </a:pPr>
            <a:r>
              <a:rPr kumimoji="0" lang="en-US" altLang="ko-KR" sz="40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Structure</a:t>
            </a:r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1468437" y="3124200"/>
            <a:ext cx="628014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Lab Session #11: </a:t>
            </a:r>
          </a:p>
          <a:p>
            <a:pPr algn="ctr" eaLnBrk="1" hangingPunct="1"/>
            <a:r>
              <a:rPr kumimoji="0"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Searching </a:t>
            </a:r>
            <a:r>
              <a:rPr kumimoji="0" lang="en-US" altLang="ko-KR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 eaLnBrk="1" hangingPunct="1"/>
            <a:endParaRPr kumimoji="0" lang="en-US" altLang="ko-KR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kumimoji="0" lang="en-US" altLang="ko-KR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Kang</a:t>
            </a:r>
          </a:p>
          <a:p>
            <a:pPr algn="ctr" eaLnBrk="1" hangingPunct="1"/>
            <a:r>
              <a:rPr kumimoji="0" lang="en-US" altLang="ko-KR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Seoul National University</a:t>
            </a:r>
          </a:p>
        </p:txBody>
      </p:sp>
    </p:spTree>
  </p:cSld>
  <p:clrMapOvr>
    <a:masterClrMapping/>
  </p:clrMapOvr>
  <p:transition spd="med" advTm="15092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Specification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altLang="ko-KR" dirty="0" err="1">
                <a:latin typeface="Calibri" charset="0"/>
                <a:ea typeface="Calibri" charset="0"/>
                <a:cs typeface="Calibri" charset="0"/>
              </a:rPr>
              <a:t>changeToClosed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();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11288"/>
              </p:ext>
            </p:extLst>
          </p:nvPr>
        </p:nvGraphicFramePr>
        <p:xfrm>
          <a:off x="457200" y="2362202"/>
          <a:ext cx="8229600" cy="83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form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Output form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407619"/>
              </p:ext>
            </p:extLst>
          </p:nvPr>
        </p:nvGraphicFramePr>
        <p:xfrm>
          <a:off x="457200" y="5257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 Output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445969"/>
              </p:ext>
            </p:extLst>
          </p:nvPr>
        </p:nvGraphicFramePr>
        <p:xfrm>
          <a:off x="457200" y="3259669"/>
          <a:ext cx="8229600" cy="180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9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94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Changes open hashing formatted table to closed hashing table.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* Check sample output (page 11) to see how it should be changed.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Hint: use </a:t>
                      </a:r>
                      <a:r>
                        <a:rPr lang="en-US" sz="2000" b="1" baseline="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hashRemove</a:t>
                      </a: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28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Specification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public void print();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296426"/>
              </p:ext>
            </p:extLst>
          </p:nvPr>
        </p:nvGraphicFramePr>
        <p:xfrm>
          <a:off x="457200" y="2362202"/>
          <a:ext cx="8229600" cy="83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form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Output form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PRINT HASH: ((key), (value))…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991765"/>
              </p:ext>
            </p:extLst>
          </p:nvPr>
        </p:nvGraphicFramePr>
        <p:xfrm>
          <a:off x="457200" y="4735808"/>
          <a:ext cx="8229600" cy="162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 Output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71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071378"/>
              </p:ext>
            </p:extLst>
          </p:nvPr>
        </p:nvGraphicFramePr>
        <p:xfrm>
          <a:off x="457200" y="3259669"/>
          <a:ext cx="8229600" cy="134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03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Prints elements in hash table with keys and values in order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 should be able to print both open and closed hashing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B3A6DD4-2BF2-314B-8951-6966C7492F70}"/>
              </a:ext>
            </a:extLst>
          </p:cNvPr>
          <p:cNvSpPr/>
          <p:nvPr/>
        </p:nvSpPr>
        <p:spPr>
          <a:xfrm>
            <a:off x="3962400" y="5181600"/>
            <a:ext cx="25603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Consolas" charset="0"/>
                <a:ea typeface="Consolas" charset="0"/>
                <a:cs typeface="Consolas" charset="0"/>
              </a:rPr>
              <a:t>PRINT HASH:</a:t>
            </a:r>
          </a:p>
          <a:p>
            <a:r>
              <a:rPr lang="en-US" altLang="ko-KR" sz="1300" b="1" dirty="0">
                <a:latin typeface="Consolas" charset="0"/>
                <a:ea typeface="Consolas" charset="0"/>
                <a:cs typeface="Consolas" charset="0"/>
              </a:rPr>
              <a:t>(1, apple1) (111, apple3)</a:t>
            </a:r>
          </a:p>
          <a:p>
            <a:r>
              <a:rPr lang="en-US" altLang="ko-KR" sz="1300" b="1" dirty="0">
                <a:latin typeface="Consolas" charset="0"/>
                <a:ea typeface="Consolas" charset="0"/>
                <a:cs typeface="Consolas" charset="0"/>
              </a:rPr>
              <a:t>(2, banana1) (22, banana2)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A5D378-FA92-2E40-B193-BE2C8EAA2340}"/>
              </a:ext>
            </a:extLst>
          </p:cNvPr>
          <p:cNvSpPr/>
          <p:nvPr/>
        </p:nvSpPr>
        <p:spPr>
          <a:xfrm>
            <a:off x="6934200" y="5181600"/>
            <a:ext cx="256031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Consolas" charset="0"/>
                <a:ea typeface="Consolas" charset="0"/>
                <a:cs typeface="Consolas" charset="0"/>
              </a:rPr>
              <a:t>PRINT HASH:</a:t>
            </a:r>
          </a:p>
          <a:p>
            <a:r>
              <a:rPr lang="en-US" altLang="ko-KR" sz="1300" b="1" dirty="0">
                <a:latin typeface="Consolas" charset="0"/>
                <a:ea typeface="Consolas" charset="0"/>
                <a:cs typeface="Consolas" charset="0"/>
              </a:rPr>
              <a:t>(1, apple1)</a:t>
            </a:r>
          </a:p>
          <a:p>
            <a:r>
              <a:rPr lang="en-US" altLang="ko-KR" sz="1300" b="1" dirty="0">
                <a:latin typeface="Consolas" charset="0"/>
                <a:ea typeface="Consolas" charset="0"/>
                <a:cs typeface="Consolas" charset="0"/>
              </a:rPr>
              <a:t>(2, banana1) </a:t>
            </a:r>
          </a:p>
          <a:p>
            <a:r>
              <a:rPr lang="en-US" altLang="ko-KR" sz="1300" b="1" dirty="0">
                <a:latin typeface="Consolas" charset="0"/>
                <a:ea typeface="Consolas" charset="0"/>
                <a:cs typeface="Consolas" charset="0"/>
              </a:rPr>
              <a:t>(111, apple3)</a:t>
            </a:r>
          </a:p>
          <a:p>
            <a:r>
              <a:rPr lang="en-US" altLang="ko-KR" sz="1300" b="1" dirty="0">
                <a:latin typeface="Consolas" charset="0"/>
                <a:ea typeface="Consolas" charset="0"/>
                <a:cs typeface="Consolas" charset="0"/>
              </a:rPr>
              <a:t>(22, banana2)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C7D15DE-DC10-E947-94D3-F1018CA3834A}"/>
              </a:ext>
            </a:extLst>
          </p:cNvPr>
          <p:cNvCxnSpPr/>
          <p:nvPr/>
        </p:nvCxnSpPr>
        <p:spPr bwMode="auto">
          <a:xfrm>
            <a:off x="6629400" y="5257800"/>
            <a:ext cx="0" cy="9906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4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&amp; 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2819400" cy="4800600"/>
          </a:xfrm>
        </p:spPr>
        <p:txBody>
          <a:bodyPr/>
          <a:lstStyle/>
          <a:p>
            <a:r>
              <a:rPr lang="en-US" altLang="zh-CN" sz="1600" dirty="0"/>
              <a:t>insert 1 apple1</a:t>
            </a:r>
          </a:p>
          <a:p>
            <a:r>
              <a:rPr lang="en-US" altLang="zh-CN" sz="1600" dirty="0"/>
              <a:t>insert 11 apple2</a:t>
            </a:r>
          </a:p>
          <a:p>
            <a:r>
              <a:rPr lang="en-US" altLang="zh-CN" sz="1600" dirty="0"/>
              <a:t>insert 111 apple3</a:t>
            </a:r>
          </a:p>
          <a:p>
            <a:r>
              <a:rPr lang="en-US" altLang="zh-CN" sz="1600" dirty="0"/>
              <a:t>insert 2 banana1</a:t>
            </a:r>
          </a:p>
          <a:p>
            <a:r>
              <a:rPr lang="en-US" altLang="zh-CN" sz="1600" dirty="0"/>
              <a:t>insert 22 banana2</a:t>
            </a:r>
          </a:p>
          <a:p>
            <a:r>
              <a:rPr lang="en-US" altLang="zh-CN" sz="1600" dirty="0"/>
              <a:t>print</a:t>
            </a:r>
          </a:p>
          <a:p>
            <a:r>
              <a:rPr lang="en-US" altLang="zh-CN" sz="1600" dirty="0"/>
              <a:t>find 11</a:t>
            </a:r>
          </a:p>
          <a:p>
            <a:r>
              <a:rPr lang="en-US" altLang="zh-CN" sz="1600" dirty="0"/>
              <a:t>find 2</a:t>
            </a:r>
          </a:p>
          <a:p>
            <a:r>
              <a:rPr lang="en-US" altLang="zh-CN" sz="1600" dirty="0"/>
              <a:t>remove 11</a:t>
            </a:r>
          </a:p>
          <a:p>
            <a:r>
              <a:rPr lang="en-US" altLang="zh-CN" sz="1600" dirty="0"/>
              <a:t>remove 2</a:t>
            </a:r>
          </a:p>
          <a:p>
            <a:r>
              <a:rPr lang="en-US" altLang="zh-CN" sz="1600" dirty="0"/>
              <a:t>find 111</a:t>
            </a:r>
          </a:p>
          <a:p>
            <a:r>
              <a:rPr lang="en-US" altLang="zh-CN" sz="1600" dirty="0"/>
              <a:t>find 22</a:t>
            </a:r>
          </a:p>
          <a:p>
            <a:r>
              <a:rPr lang="en-US" altLang="zh-CN" sz="1600" dirty="0"/>
              <a:t>print</a:t>
            </a:r>
          </a:p>
          <a:p>
            <a:r>
              <a:rPr lang="en-US" altLang="zh-CN" sz="1600" dirty="0"/>
              <a:t>change</a:t>
            </a:r>
          </a:p>
          <a:p>
            <a:r>
              <a:rPr lang="en-US" altLang="zh-CN" sz="1600" dirty="0"/>
              <a:t>print</a:t>
            </a:r>
          </a:p>
          <a:p>
            <a:r>
              <a:rPr lang="en-US" altLang="zh-CN" sz="1600" dirty="0"/>
              <a:t>quit</a:t>
            </a:r>
            <a:endParaRPr lang="en-US" altLang="ko-KR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0B5934-4680-440A-B4BD-8F4572D90B63}"/>
              </a:ext>
            </a:extLst>
          </p:cNvPr>
          <p:cNvSpPr txBox="1">
            <a:spLocks/>
          </p:cNvSpPr>
          <p:nvPr/>
        </p:nvSpPr>
        <p:spPr bwMode="auto">
          <a:xfrm>
            <a:off x="4495800" y="1593761"/>
            <a:ext cx="434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altLang="zh-CN" sz="1600" kern="0" dirty="0"/>
              <a:t>PRINT HASH:</a:t>
            </a:r>
            <a:br>
              <a:rPr lang="en-US" altLang="zh-CN" sz="1600" kern="0" dirty="0"/>
            </a:br>
            <a:r>
              <a:rPr lang="en-US" altLang="zh-CN" sz="1600" kern="0" dirty="0"/>
              <a:t>(1, apple1), (11, apple2) (111, apple3)</a:t>
            </a:r>
            <a:br>
              <a:rPr lang="en-US" altLang="zh-CN" sz="1600" kern="0" dirty="0"/>
            </a:br>
            <a:r>
              <a:rPr lang="en-US" altLang="zh-CN" sz="1600" kern="0" dirty="0"/>
              <a:t>(2, banana1) (22, banana2)</a:t>
            </a:r>
          </a:p>
          <a:p>
            <a:pPr defTabSz="914400"/>
            <a:r>
              <a:rPr lang="en-US" altLang="zh-CN" sz="1600" kern="0" dirty="0"/>
              <a:t>FIND: (11, apple2)</a:t>
            </a:r>
          </a:p>
          <a:p>
            <a:pPr defTabSz="914400"/>
            <a:r>
              <a:rPr lang="en-US" altLang="zh-CN" sz="1600" kern="0" dirty="0"/>
              <a:t>FIND: (2, banana1)</a:t>
            </a:r>
          </a:p>
          <a:p>
            <a:pPr defTabSz="914400"/>
            <a:r>
              <a:rPr lang="en-US" altLang="zh-CN" sz="1600" kern="0" dirty="0"/>
              <a:t>REMOVE: (11, apple2)</a:t>
            </a:r>
          </a:p>
          <a:p>
            <a:pPr defTabSz="914400"/>
            <a:r>
              <a:rPr lang="en-US" altLang="zh-CN" sz="1600" kern="0" dirty="0"/>
              <a:t>REMOVE: (2, banana1)</a:t>
            </a:r>
          </a:p>
          <a:p>
            <a:pPr defTabSz="914400"/>
            <a:r>
              <a:rPr lang="en-US" altLang="zh-CN" sz="1600" kern="0" dirty="0"/>
              <a:t>FIND: (111, apple3)</a:t>
            </a:r>
          </a:p>
          <a:p>
            <a:pPr defTabSz="914400"/>
            <a:r>
              <a:rPr lang="en-US" altLang="zh-CN" sz="1600" kern="0" dirty="0"/>
              <a:t>FIND: (22, banana2)</a:t>
            </a:r>
          </a:p>
          <a:p>
            <a:pPr defTabSz="914400"/>
            <a:r>
              <a:rPr lang="en-US" altLang="ko-KR" sz="1600" kern="0" dirty="0">
                <a:ea typeface="Consolas" charset="0"/>
              </a:rPr>
              <a:t>PRINT HASH: </a:t>
            </a:r>
            <a:br>
              <a:rPr lang="en-US" altLang="ko-KR" sz="1600" kern="0" dirty="0">
                <a:ea typeface="Consolas" charset="0"/>
              </a:rPr>
            </a:br>
            <a:r>
              <a:rPr lang="en-US" altLang="ko-KR" sz="1600" kern="0" dirty="0">
                <a:ea typeface="Consolas" charset="0"/>
              </a:rPr>
              <a:t>(1, apple1) (111, apple3) </a:t>
            </a:r>
            <a:br>
              <a:rPr lang="en-US" altLang="ko-KR" sz="1600" kern="0" dirty="0">
                <a:ea typeface="Consolas" charset="0"/>
              </a:rPr>
            </a:br>
            <a:r>
              <a:rPr lang="en-US" altLang="ko-KR" sz="1600" kern="0" dirty="0">
                <a:ea typeface="Consolas" charset="0"/>
              </a:rPr>
              <a:t>(2, banana1) (22, banana2) </a:t>
            </a:r>
          </a:p>
          <a:p>
            <a:pPr defTabSz="914400"/>
            <a:r>
              <a:rPr lang="en-US" altLang="ko-KR" sz="1600" kern="0" dirty="0">
                <a:ea typeface="Consolas" charset="0"/>
              </a:rPr>
              <a:t>PRINT HASH: </a:t>
            </a:r>
            <a:br>
              <a:rPr lang="en-US" altLang="ko-KR" sz="1600" kern="0" dirty="0">
                <a:ea typeface="Consolas" charset="0"/>
              </a:rPr>
            </a:br>
            <a:r>
              <a:rPr lang="en-US" altLang="ko-KR" sz="1600" kern="0" dirty="0">
                <a:ea typeface="Consolas" charset="0"/>
              </a:rPr>
              <a:t>(1, apple1) </a:t>
            </a:r>
            <a:br>
              <a:rPr lang="en-US" altLang="ko-KR" sz="1600" kern="0" dirty="0">
                <a:ea typeface="Consolas" charset="0"/>
              </a:rPr>
            </a:br>
            <a:r>
              <a:rPr lang="en-US" altLang="ko-KR" sz="1600" kern="0" dirty="0">
                <a:ea typeface="Consolas" charset="0"/>
              </a:rPr>
              <a:t>(2, banana1) </a:t>
            </a:r>
            <a:br>
              <a:rPr lang="en-US" altLang="ko-KR" sz="1600" kern="0" dirty="0">
                <a:ea typeface="Consolas" charset="0"/>
              </a:rPr>
            </a:br>
            <a:r>
              <a:rPr lang="en-US" altLang="ko-KR" sz="1600" kern="0" dirty="0">
                <a:ea typeface="Consolas" charset="0"/>
              </a:rPr>
              <a:t>(111, apple3) </a:t>
            </a:r>
            <a:br>
              <a:rPr lang="en-US" altLang="ko-KR" sz="1600" kern="0" dirty="0">
                <a:ea typeface="Consolas" charset="0"/>
              </a:rPr>
            </a:br>
            <a:r>
              <a:rPr lang="en-US" altLang="ko-KR" sz="1600" kern="0" dirty="0">
                <a:ea typeface="Consolas" charset="0"/>
              </a:rPr>
              <a:t>(22, banana2)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C73FD-8B3E-5345-A838-AEFBB6B55CE5}"/>
              </a:ext>
            </a:extLst>
          </p:cNvPr>
          <p:cNvSpPr txBox="1"/>
          <p:nvPr/>
        </p:nvSpPr>
        <p:spPr>
          <a:xfrm>
            <a:off x="1511729" y="1261646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&lt;Sample Input&gt;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70BF4-1E84-F545-8F75-75D1AD04DEA9}"/>
              </a:ext>
            </a:extLst>
          </p:cNvPr>
          <p:cNvSpPr txBox="1"/>
          <p:nvPr/>
        </p:nvSpPr>
        <p:spPr>
          <a:xfrm>
            <a:off x="5257800" y="1261646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&lt;Sample Output&gt;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22079" y="2365375"/>
            <a:ext cx="5867400" cy="113982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A5002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528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both Open and Closed Hash Table</a:t>
            </a:r>
            <a:endParaRPr lang="en-US" dirty="0"/>
          </a:p>
          <a:p>
            <a:pPr lvl="1"/>
            <a:r>
              <a:rPr lang="en-US" dirty="0"/>
              <a:t>Fill in the following methods in </a:t>
            </a:r>
            <a:r>
              <a:rPr lang="en-US" dirty="0" err="1"/>
              <a:t>HashTable.java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hashInsert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(Key k, E r);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public 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hashSearch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(Key k);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public 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hashRemove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(Key k);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changeToClosed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();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hashPrint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();</a:t>
            </a:r>
          </a:p>
          <a:p>
            <a:pPr lvl="1"/>
            <a:r>
              <a:rPr lang="en-US" dirty="0"/>
              <a:t>Use the implemented interface</a:t>
            </a:r>
            <a:r>
              <a:rPr lang="ko-KR" altLang="en-US" dirty="0"/>
              <a:t> </a:t>
            </a:r>
            <a:r>
              <a:rPr lang="en-US" altLang="ko-KR" dirty="0"/>
              <a:t>and classes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Dictionary,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HashDictionary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KVpair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en-US" dirty="0"/>
              <a:t>Print the sample output corresponding to the </a:t>
            </a:r>
            <a:br>
              <a:rPr lang="en-US" dirty="0"/>
            </a:br>
            <a:r>
              <a:rPr lang="en-US" dirty="0"/>
              <a:t>sample input.</a:t>
            </a:r>
          </a:p>
        </p:txBody>
      </p:sp>
    </p:spTree>
    <p:extLst>
      <p:ext uri="{BB962C8B-B14F-4D97-AF65-F5344CB8AC3E}">
        <p14:creationId xmlns:p14="http://schemas.microsoft.com/office/powerpoint/2010/main" val="169239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5400"/>
            <a:ext cx="8610600" cy="4419600"/>
          </a:xfrm>
        </p:spPr>
        <p:txBody>
          <a:bodyPr/>
          <a:lstStyle/>
          <a:p>
            <a:r>
              <a:rPr lang="en-US" altLang="ko-KR" sz="2500" dirty="0"/>
              <a:t>After implementing “</a:t>
            </a:r>
            <a:r>
              <a:rPr lang="en-US" altLang="ko-KR" sz="2500" dirty="0" err="1"/>
              <a:t>HashTable</a:t>
            </a:r>
            <a:r>
              <a:rPr lang="en-US" altLang="ko-KR" sz="2500" dirty="0"/>
              <a:t>”, check if your program works well. </a:t>
            </a:r>
          </a:p>
          <a:p>
            <a:pPr lvl="1"/>
            <a:r>
              <a:rPr lang="en-US" altLang="ko-KR" sz="2500" dirty="0"/>
              <a:t>Check sample input and output files from the ‘</a:t>
            </a:r>
            <a:r>
              <a:rPr lang="en-US" altLang="ko-KR" sz="2500" dirty="0" err="1"/>
              <a:t>testcase</a:t>
            </a:r>
            <a:r>
              <a:rPr lang="ko-KR" altLang="en-US" sz="2500" dirty="0"/>
              <a:t>’ </a:t>
            </a:r>
            <a:r>
              <a:rPr lang="en-US" altLang="ko-KR" sz="2500" dirty="0"/>
              <a:t>folder. </a:t>
            </a:r>
            <a:endParaRPr lang="en-US" altLang="ko-KR" sz="2100" dirty="0"/>
          </a:p>
          <a:p>
            <a:pPr lvl="1"/>
            <a:r>
              <a:rPr lang="en-US" altLang="ko-KR" sz="2500" dirty="0"/>
              <a:t>Test your program by using it. </a:t>
            </a:r>
          </a:p>
          <a:p>
            <a:pPr marL="344487" lvl="1" indent="0">
              <a:buNone/>
            </a:pPr>
            <a:endParaRPr lang="ko-KR" altLang="en-US" sz="2500" dirty="0"/>
          </a:p>
          <a:p>
            <a:r>
              <a:rPr lang="en-US" altLang="ko-KR" sz="2500" dirty="0"/>
              <a:t>When you finish implementing the program, you can leave.</a:t>
            </a:r>
            <a:endParaRPr lang="ko-KR" altLang="en-US" sz="2500" dirty="0"/>
          </a:p>
          <a:p>
            <a:pPr lvl="1"/>
            <a:r>
              <a:rPr lang="en-US" altLang="ko-KR" sz="2500" dirty="0"/>
              <a:t>But, you need to stay for at least an hour.  </a:t>
            </a:r>
          </a:p>
          <a:p>
            <a:pPr lvl="1"/>
            <a:endParaRPr lang="ko-KR" altLang="en-US" sz="2500" dirty="0"/>
          </a:p>
          <a:p>
            <a:r>
              <a:rPr lang="en-US" altLang="ko-KR" sz="2500" dirty="0"/>
              <a:t>Check your attendance. </a:t>
            </a:r>
          </a:p>
        </p:txBody>
      </p:sp>
    </p:spTree>
    <p:extLst>
      <p:ext uri="{BB962C8B-B14F-4D97-AF65-F5344CB8AC3E}">
        <p14:creationId xmlns:p14="http://schemas.microsoft.com/office/powerpoint/2010/main" val="154880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project for this lab from </a:t>
            </a:r>
            <a:r>
              <a:rPr lang="en-US" dirty="0" err="1"/>
              <a:t>eTL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Extract the project, and open it in IntelliJ.</a:t>
            </a:r>
          </a:p>
          <a:p>
            <a:pPr lvl="1"/>
            <a:r>
              <a:rPr lang="en-US" dirty="0"/>
              <a:t>See the slide of 1</a:t>
            </a:r>
            <a:r>
              <a:rPr lang="en-US" baseline="30000" dirty="0"/>
              <a:t>st</a:t>
            </a:r>
            <a:r>
              <a:rPr lang="en-US" dirty="0"/>
              <a:t> lab session to check how to open the project in IntelliJ.  </a:t>
            </a:r>
          </a:p>
        </p:txBody>
      </p:sp>
    </p:spTree>
    <p:extLst>
      <p:ext uri="{BB962C8B-B14F-4D97-AF65-F5344CB8AC3E}">
        <p14:creationId xmlns:p14="http://schemas.microsoft.com/office/powerpoint/2010/main" val="189286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Open Hashing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7800"/>
            <a:ext cx="8226425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ea typeface="굴림" panose="020B0600000101010101" pitchFamily="50" charset="-127"/>
                <a:sym typeface="Symbol" panose="05050102010706020507" pitchFamily="18" charset="2"/>
              </a:rPr>
              <a:t>Review Lectures 21 &amp; 22</a:t>
            </a:r>
            <a:endParaRPr lang="en-US" altLang="ko-KR" sz="2800" dirty="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Open hashing (also called ‘separate chaining’)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Collisions are stored outside the table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Limitation: some slots in the table may not be used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124200"/>
            <a:ext cx="3248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9B5249-DDFE-524D-8730-B77DE997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57" y="3124200"/>
            <a:ext cx="1334536" cy="3441700"/>
          </a:xfrm>
          <a:prstGeom prst="rect">
            <a:avLst/>
          </a:prstGeom>
        </p:spPr>
      </p:pic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Closed Hashing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7800"/>
            <a:ext cx="8226425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ea typeface="굴림" panose="020B0600000101010101" pitchFamily="50" charset="-127"/>
                <a:sym typeface="Symbol" panose="05050102010706020507" pitchFamily="18" charset="2"/>
              </a:rPr>
              <a:t>Review Lecture 21 &amp; 22</a:t>
            </a:r>
            <a:endParaRPr lang="en-US" altLang="ko-KR" sz="2800" dirty="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  <a:sym typeface="Symbol" panose="05050102010706020507" pitchFamily="18" charset="2"/>
              </a:rPr>
              <a:t>Closed hashing with linear probing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Collisions are stored inside the table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Linear probing: insert a colliding value into the next available slot in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83997-ABF0-3A40-994A-BA7185D29D3C}"/>
              </a:ext>
            </a:extLst>
          </p:cNvPr>
          <p:cNvSpPr txBox="1"/>
          <p:nvPr/>
        </p:nvSpPr>
        <p:spPr>
          <a:xfrm>
            <a:off x="5791200" y="3657600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order: </a:t>
            </a:r>
          </a:p>
          <a:p>
            <a:r>
              <a:rPr kumimoji="1"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1001, 9050, 9877, 2037</a:t>
            </a:r>
            <a:endParaRPr kumimoji="1"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013B-5CD7-254A-9606-74F03FB5F010}"/>
              </a:ext>
            </a:extLst>
          </p:cNvPr>
          <p:cNvSpPr/>
          <p:nvPr/>
        </p:nvSpPr>
        <p:spPr bwMode="auto">
          <a:xfrm>
            <a:off x="4191000" y="5791200"/>
            <a:ext cx="838200" cy="3968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7C0374-D92A-0F40-B950-E5267B9A2E89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5029200" y="5592763"/>
            <a:ext cx="762000" cy="396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E5DC69-1171-8C48-85DA-1B37E2B0089F}"/>
              </a:ext>
            </a:extLst>
          </p:cNvPr>
          <p:cNvSpPr txBox="1"/>
          <p:nvPr/>
        </p:nvSpPr>
        <p:spPr>
          <a:xfrm>
            <a:off x="5791200" y="5362407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“Linearly probed”</a:t>
            </a:r>
            <a:endParaRPr kumimoji="1"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4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Specification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altLang="ko-KR" dirty="0" err="1">
                <a:latin typeface="Calibri" charset="0"/>
                <a:ea typeface="Calibri" charset="0"/>
                <a:cs typeface="Calibri" charset="0"/>
              </a:rPr>
              <a:t>hashInsert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(Key k, E r); 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362202"/>
          <a:ext cx="8229600" cy="83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form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Output form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insert (key) 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85330"/>
              </p:ext>
            </p:extLst>
          </p:nvPr>
        </p:nvGraphicFramePr>
        <p:xfrm>
          <a:off x="457200" y="5486399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 Output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insert 1 apple1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200" y="3259669"/>
          <a:ext cx="8229600" cy="215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426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Inserts a record of ((key), (value)).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(key) is an integer and (value) is a string not containing spaces.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Assumes there is no insertion of records with duplicate keys.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67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Specification (</a:t>
            </a:r>
            <a:r>
              <a:rPr lang="en-US" altLang="ko-KR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public 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hashSearch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(Key k);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362202"/>
          <a:ext cx="8229600" cy="83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form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Output form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find</a:t>
                      </a:r>
                      <a:r>
                        <a:rPr lang="en-US" sz="18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(key)</a:t>
                      </a:r>
                      <a:endParaRPr lang="en-US" sz="1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FIND: ((key), (value))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93421"/>
              </p:ext>
            </p:extLst>
          </p:nvPr>
        </p:nvGraphicFramePr>
        <p:xfrm>
          <a:off x="457200" y="5486399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 Output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find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FIND: (1, apple1)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117299"/>
              </p:ext>
            </p:extLst>
          </p:nvPr>
        </p:nvGraphicFramePr>
        <p:xfrm>
          <a:off x="457200" y="3259669"/>
          <a:ext cx="8229600" cy="215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426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Finds a record with (key).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Does not change the table.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Assumes there is no query for a non-existing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96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Specification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public E </a:t>
            </a:r>
            <a:r>
              <a:rPr lang="en-US" altLang="ko-KR" dirty="0" err="1">
                <a:latin typeface="Calibri" charset="0"/>
                <a:ea typeface="Calibri" charset="0"/>
                <a:cs typeface="Calibri" charset="0"/>
              </a:rPr>
              <a:t>hashRemove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(Key k);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362202"/>
          <a:ext cx="8229600" cy="83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form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Output form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remove 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REMOVE: ((key),</a:t>
                      </a:r>
                      <a:r>
                        <a:rPr lang="en-US" sz="18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(value))</a:t>
                      </a:r>
                      <a:endParaRPr lang="en-US" sz="1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3816"/>
              </p:ext>
            </p:extLst>
          </p:nvPr>
        </p:nvGraphicFramePr>
        <p:xfrm>
          <a:off x="457200" y="49530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</a:t>
                      </a:r>
                      <a:r>
                        <a:rPr lang="en-US" sz="20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Sample Output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remove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REMOVED:</a:t>
                      </a:r>
                      <a:r>
                        <a:rPr lang="en-US" sz="18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(1, apple1)</a:t>
                      </a:r>
                      <a:endParaRPr lang="en-US" sz="1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618578"/>
              </p:ext>
            </p:extLst>
          </p:nvPr>
        </p:nvGraphicFramePr>
        <p:xfrm>
          <a:off x="457200" y="3259669"/>
          <a:ext cx="8229600" cy="160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9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A5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94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Removes a record with (key).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Assumes there is no query for a non-existing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01858"/>
      </p:ext>
    </p:extLst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35889</TotalTime>
  <Words>803</Words>
  <Application>Microsoft Macintosh PowerPoint</Application>
  <PresentationFormat>화면 슬라이드 쇼(4:3)</PresentationFormat>
  <Paragraphs>153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Calibri</vt:lpstr>
      <vt:lpstr>Consolas</vt:lpstr>
      <vt:lpstr>Times New Roman</vt:lpstr>
      <vt:lpstr>Wingdings</vt:lpstr>
      <vt:lpstr>벽지</vt:lpstr>
      <vt:lpstr>PowerPoint 프레젠테이션</vt:lpstr>
      <vt:lpstr>Goals</vt:lpstr>
      <vt:lpstr>Notice </vt:lpstr>
      <vt:lpstr>Build a project</vt:lpstr>
      <vt:lpstr>Open Hashing</vt:lpstr>
      <vt:lpstr>Closed Hashing</vt:lpstr>
      <vt:lpstr>I/O Specification (1)</vt:lpstr>
      <vt:lpstr>I/O Specification (2)</vt:lpstr>
      <vt:lpstr>I/O Specification (3)</vt:lpstr>
      <vt:lpstr>I/O Specification (3)</vt:lpstr>
      <vt:lpstr>I/O Specification (3)</vt:lpstr>
      <vt:lpstr>Sample Input &amp; Sample Output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U</dc:creator>
  <cp:lastModifiedBy>Jung hoon Kim</cp:lastModifiedBy>
  <cp:revision>4466</cp:revision>
  <cp:lastPrinted>2016-11-11T06:29:17Z</cp:lastPrinted>
  <dcterms:modified xsi:type="dcterms:W3CDTF">2019-11-19T08:52:01Z</dcterms:modified>
</cp:coreProperties>
</file>