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53" r:id="rId2"/>
    <p:sldId id="382" r:id="rId3"/>
    <p:sldId id="288" r:id="rId4"/>
    <p:sldId id="380" r:id="rId5"/>
    <p:sldId id="381" r:id="rId6"/>
    <p:sldId id="375" r:id="rId7"/>
    <p:sldId id="376" r:id="rId8"/>
    <p:sldId id="377" r:id="rId9"/>
    <p:sldId id="378" r:id="rId10"/>
    <p:sldId id="379" r:id="rId11"/>
    <p:sldId id="359" r:id="rId12"/>
    <p:sldId id="369" r:id="rId13"/>
    <p:sldId id="360" r:id="rId14"/>
    <p:sldId id="361" r:id="rId15"/>
    <p:sldId id="362" r:id="rId16"/>
    <p:sldId id="363" r:id="rId17"/>
    <p:sldId id="358" r:id="rId18"/>
    <p:sldId id="339" r:id="rId19"/>
    <p:sldId id="329" r:id="rId20"/>
    <p:sldId id="343" r:id="rId21"/>
  </p:sldIdLst>
  <p:sldSz cx="9144000" cy="6858000" type="screen4x3"/>
  <p:notesSz cx="10234613" cy="70993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6" autoAdjust="0"/>
    <p:restoredTop sz="70690" autoAdjust="0"/>
  </p:normalViewPr>
  <p:slideViewPr>
    <p:cSldViewPr>
      <p:cViewPr varScale="1">
        <p:scale>
          <a:sx n="74" d="100"/>
          <a:sy n="74" d="100"/>
        </p:scale>
        <p:origin x="261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4d664d32-179e-445e-ae69-a5fe8ec1d7a5" providerId="ADAL" clId="{BF9E6FDE-C45C-45C5-BBDA-9C237AD891EC}"/>
    <pc:docChg chg="undo custSel addSld delSld modSld">
      <pc:chgData name=" " userId="4d664d32-179e-445e-ae69-a5fe8ec1d7a5" providerId="ADAL" clId="{BF9E6FDE-C45C-45C5-BBDA-9C237AD891EC}" dt="2019-09-09T08:19:12.467" v="26" actId="2696"/>
      <pc:docMkLst>
        <pc:docMk/>
      </pc:docMkLst>
      <pc:sldChg chg="modSp">
        <pc:chgData name=" " userId="4d664d32-179e-445e-ae69-a5fe8ec1d7a5" providerId="ADAL" clId="{BF9E6FDE-C45C-45C5-BBDA-9C237AD891EC}" dt="2019-09-09T07:46:26.886" v="10" actId="20577"/>
        <pc:sldMkLst>
          <pc:docMk/>
          <pc:sldMk cId="0" sldId="329"/>
        </pc:sldMkLst>
        <pc:spChg chg="mod">
          <ac:chgData name=" " userId="4d664d32-179e-445e-ae69-a5fe8ec1d7a5" providerId="ADAL" clId="{BF9E6FDE-C45C-45C5-BBDA-9C237AD891EC}" dt="2019-09-09T07:46:26.886" v="10" actId="20577"/>
          <ac:spMkLst>
            <pc:docMk/>
            <pc:sldMk cId="0" sldId="329"/>
            <ac:spMk id="9219" creationId="{00000000-0000-0000-0000-000000000000}"/>
          </ac:spMkLst>
        </pc:spChg>
      </pc:sldChg>
      <pc:sldChg chg="add">
        <pc:chgData name=" " userId="4d664d32-179e-445e-ae69-a5fe8ec1d7a5" providerId="ADAL" clId="{BF9E6FDE-C45C-45C5-BBDA-9C237AD891EC}" dt="2019-09-09T08:19:10.858" v="25"/>
        <pc:sldMkLst>
          <pc:docMk/>
          <pc:sldMk cId="0" sldId="353"/>
        </pc:sldMkLst>
      </pc:sldChg>
    </pc:docChg>
  </pc:docChgLst>
  <pc:docChgLst>
    <pc:chgData name=" " userId="4d664d32-179e-445e-ae69-a5fe8ec1d7a5" providerId="ADAL" clId="{29D1F9E2-DA59-4F6C-BD2C-48B66232C2C8}"/>
    <pc:docChg chg="custSel delSld modSld">
      <pc:chgData name=" " userId="4d664d32-179e-445e-ae69-a5fe8ec1d7a5" providerId="ADAL" clId="{29D1F9E2-DA59-4F6C-BD2C-48B66232C2C8}" dt="2019-09-15T22:43:54.023" v="177" actId="2696"/>
      <pc:docMkLst>
        <pc:docMk/>
      </pc:docMkLst>
      <pc:sldChg chg="modSp">
        <pc:chgData name=" " userId="4d664d32-179e-445e-ae69-a5fe8ec1d7a5" providerId="ADAL" clId="{29D1F9E2-DA59-4F6C-BD2C-48B66232C2C8}" dt="2019-09-09T08:23:56.858" v="63" actId="113"/>
        <pc:sldMkLst>
          <pc:docMk/>
          <pc:sldMk cId="246746332" sldId="382"/>
        </pc:sldMkLst>
        <pc:spChg chg="mod">
          <ac:chgData name=" " userId="4d664d32-179e-445e-ae69-a5fe8ec1d7a5" providerId="ADAL" clId="{29D1F9E2-DA59-4F6C-BD2C-48B66232C2C8}" dt="2019-09-09T08:23:56.858" v="63" actId="113"/>
          <ac:spMkLst>
            <pc:docMk/>
            <pc:sldMk cId="246746332" sldId="382"/>
            <ac:spMk id="9219" creationId="{00000000-0000-0000-0000-000000000000}"/>
          </ac:spMkLst>
        </pc:spChg>
      </pc:sldChg>
      <pc:sldChg chg="modSp del">
        <pc:chgData name=" " userId="4d664d32-179e-445e-ae69-a5fe8ec1d7a5" providerId="ADAL" clId="{29D1F9E2-DA59-4F6C-BD2C-48B66232C2C8}" dt="2019-09-15T22:43:54.016" v="175" actId="2696"/>
        <pc:sldMkLst>
          <pc:docMk/>
          <pc:sldMk cId="3103663675" sldId="386"/>
        </pc:sldMkLst>
        <pc:spChg chg="mod">
          <ac:chgData name=" " userId="4d664d32-179e-445e-ae69-a5fe8ec1d7a5" providerId="ADAL" clId="{29D1F9E2-DA59-4F6C-BD2C-48B66232C2C8}" dt="2019-09-15T22:41:59.883" v="165" actId="5793"/>
          <ac:spMkLst>
            <pc:docMk/>
            <pc:sldMk cId="3103663675" sldId="386"/>
            <ac:spMk id="3" creationId="{00000000-0000-0000-0000-000000000000}"/>
          </ac:spMkLst>
        </pc:spChg>
      </pc:sldChg>
      <pc:sldChg chg="delSp modSp del">
        <pc:chgData name=" " userId="4d664d32-179e-445e-ae69-a5fe8ec1d7a5" providerId="ADAL" clId="{29D1F9E2-DA59-4F6C-BD2C-48B66232C2C8}" dt="2019-09-15T22:43:54.017" v="176" actId="2696"/>
        <pc:sldMkLst>
          <pc:docMk/>
          <pc:sldMk cId="1622032531" sldId="387"/>
        </pc:sldMkLst>
        <pc:spChg chg="del mod">
          <ac:chgData name=" " userId="4d664d32-179e-445e-ae69-a5fe8ec1d7a5" providerId="ADAL" clId="{29D1F9E2-DA59-4F6C-BD2C-48B66232C2C8}" dt="2019-09-15T22:41:45.428" v="161" actId="478"/>
          <ac:spMkLst>
            <pc:docMk/>
            <pc:sldMk cId="1622032531" sldId="387"/>
            <ac:spMk id="3" creationId="{00000000-0000-0000-0000-000000000000}"/>
          </ac:spMkLst>
        </pc:spChg>
      </pc:sldChg>
      <pc:sldChg chg="addSp modSp del">
        <pc:chgData name=" " userId="4d664d32-179e-445e-ae69-a5fe8ec1d7a5" providerId="ADAL" clId="{29D1F9E2-DA59-4F6C-BD2C-48B66232C2C8}" dt="2019-09-15T22:43:54.023" v="177" actId="2696"/>
        <pc:sldMkLst>
          <pc:docMk/>
          <pc:sldMk cId="268635457" sldId="388"/>
        </pc:sldMkLst>
        <pc:spChg chg="mod">
          <ac:chgData name=" " userId="4d664d32-179e-445e-ae69-a5fe8ec1d7a5" providerId="ADAL" clId="{29D1F9E2-DA59-4F6C-BD2C-48B66232C2C8}" dt="2019-09-15T22:36:36.668" v="150" actId="20577"/>
          <ac:spMkLst>
            <pc:docMk/>
            <pc:sldMk cId="268635457" sldId="388"/>
            <ac:spMk id="3" creationId="{00000000-0000-0000-0000-000000000000}"/>
          </ac:spMkLst>
        </pc:spChg>
        <pc:spChg chg="add mod">
          <ac:chgData name=" " userId="4d664d32-179e-445e-ae69-a5fe8ec1d7a5" providerId="ADAL" clId="{29D1F9E2-DA59-4F6C-BD2C-48B66232C2C8}" dt="2019-09-15T22:42:23.461" v="170" actId="1038"/>
          <ac:spMkLst>
            <pc:docMk/>
            <pc:sldMk cId="268635457" sldId="388"/>
            <ac:spMk id="6" creationId="{CF25451E-5CF8-401F-9B66-8B8F7FBFF7B9}"/>
          </ac:spMkLst>
        </pc:spChg>
        <pc:picChg chg="add mod">
          <ac:chgData name=" " userId="4d664d32-179e-445e-ae69-a5fe8ec1d7a5" providerId="ADAL" clId="{29D1F9E2-DA59-4F6C-BD2C-48B66232C2C8}" dt="2019-09-15T22:42:23.461" v="170" actId="1038"/>
          <ac:picMkLst>
            <pc:docMk/>
            <pc:sldMk cId="268635457" sldId="388"/>
            <ac:picMk id="7" creationId="{E10CF9D8-B8C3-4B17-87A1-161204BD39C2}"/>
          </ac:picMkLst>
        </pc:picChg>
      </pc:sldChg>
      <pc:sldChg chg="del">
        <pc:chgData name=" " userId="4d664d32-179e-445e-ae69-a5fe8ec1d7a5" providerId="ADAL" clId="{29D1F9E2-DA59-4F6C-BD2C-48B66232C2C8}" dt="2019-09-15T22:42:31.782" v="171" actId="2696"/>
        <pc:sldMkLst>
          <pc:docMk/>
          <pc:sldMk cId="1451905430" sldId="389"/>
        </pc:sldMkLst>
      </pc:sldChg>
      <pc:sldChg chg="addSp modSp del">
        <pc:chgData name=" " userId="4d664d32-179e-445e-ae69-a5fe8ec1d7a5" providerId="ADAL" clId="{29D1F9E2-DA59-4F6C-BD2C-48B66232C2C8}" dt="2019-09-15T22:43:54.013" v="174" actId="2696"/>
        <pc:sldMkLst>
          <pc:docMk/>
          <pc:sldMk cId="3184228605" sldId="390"/>
        </pc:sldMkLst>
        <pc:spChg chg="add mod">
          <ac:chgData name=" " userId="4d664d32-179e-445e-ae69-a5fe8ec1d7a5" providerId="ADAL" clId="{29D1F9E2-DA59-4F6C-BD2C-48B66232C2C8}" dt="2019-09-09T08:22:42.586" v="58" actId="1036"/>
          <ac:spMkLst>
            <pc:docMk/>
            <pc:sldMk cId="3184228605" sldId="390"/>
            <ac:spMk id="3" creationId="{16E3A3F2-480D-4ABC-83F3-AAE35565D358}"/>
          </ac:spMkLst>
        </pc:spChg>
        <pc:spChg chg="mod">
          <ac:chgData name=" " userId="4d664d32-179e-445e-ae69-a5fe8ec1d7a5" providerId="ADAL" clId="{29D1F9E2-DA59-4F6C-BD2C-48B66232C2C8}" dt="2019-09-09T08:22:07.102" v="9"/>
          <ac:spMkLst>
            <pc:docMk/>
            <pc:sldMk cId="3184228605" sldId="390"/>
            <ac:spMk id="9219" creationId="{00000000-0000-0000-0000-000000000000}"/>
          </ac:spMkLst>
        </pc:spChg>
        <pc:spChg chg="mod">
          <ac:chgData name=" " userId="4d664d32-179e-445e-ae69-a5fe8ec1d7a5" providerId="ADAL" clId="{29D1F9E2-DA59-4F6C-BD2C-48B66232C2C8}" dt="2019-09-15T22:42:45.398" v="173"/>
          <ac:spMkLst>
            <pc:docMk/>
            <pc:sldMk cId="3184228605" sldId="390"/>
            <ac:spMk id="2457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3FE6E9A-5645-4E97-9A51-60D68F7A30F1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B6838A5B-C0BC-4AF8-83DA-5355381667B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571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1F164EC-A3F6-4029-8961-95DA9D680600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C3A559F-3554-4B6E-AFCF-9A036F0492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75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73449B7-FFC0-44E5-84A4-CF465A0AD37A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48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73449B7-FFC0-44E5-84A4-CF465A0AD37A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29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0B715F1-F36C-42BB-8965-2BF79514BD0B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621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EE66679-9DCE-4370-9CFB-26996DB0CF0C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12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192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3A559F-3554-4B6E-AFCF-9A036F04927D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94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6D5E18F-1614-435C-9A56-F69347BBDC30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14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345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BDA9296-ABDA-47C4-9803-904396968AA3}" type="slidenum">
              <a:rPr lang="ko-KR" altLang="en-US" sz="1300" smtClean="0"/>
              <a:pPr>
                <a:spcBef>
                  <a:spcPct val="0"/>
                </a:spcBef>
              </a:pPr>
              <a:t>18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1648605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3A559F-3554-4B6E-AFCF-9A036F04927D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1101719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997838" y="2786058"/>
            <a:ext cx="7203960" cy="335758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9B41E-7F69-412E-97DD-EFC1983D225C}" type="datetime1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8BC73-1C99-4EC8-B912-FD9AF21D67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442890" y="1249010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>
            <a:lvl1pPr algn="l">
              <a:defRPr sz="350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E6CC6-0A45-454F-B895-1A259A3B1F4E}" type="datetime1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7061F-E84D-4B57-BE21-1BC73C9E4B5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0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88734B-1876-4D6E-998C-87AA1A9EB0B5}" type="datetime1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1F80892-C711-4FE1-876E-D318A18DF0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5123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9DF9EA-B89A-4588-9D1E-0531E754AFD2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124" name="제목 3"/>
          <p:cNvSpPr>
            <a:spLocks noGrp="1"/>
          </p:cNvSpPr>
          <p:nvPr>
            <p:ph type="ctrTitle"/>
          </p:nvPr>
        </p:nvSpPr>
        <p:spPr>
          <a:xfrm>
            <a:off x="685800" y="1101725"/>
            <a:ext cx="7772400" cy="1612900"/>
          </a:xfrm>
        </p:spPr>
        <p:txBody>
          <a:bodyPr/>
          <a:lstStyle/>
          <a:p>
            <a:pPr eaLnBrk="1" hangingPunct="1"/>
            <a:r>
              <a:rPr lang="en-US" altLang="ko-KR" sz="4000"/>
              <a:t>Course Information</a:t>
            </a:r>
            <a:endParaRPr lang="ko-KR" altLang="en-US" sz="400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998538" y="2786063"/>
            <a:ext cx="7202487" cy="33575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Logic Design Lab.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Fall 2019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Prof. </a:t>
            </a:r>
            <a:r>
              <a:rPr lang="en-US" altLang="ko-KR" dirty="0" err="1">
                <a:solidFill>
                  <a:schemeClr val="tx1"/>
                </a:solidFill>
              </a:rPr>
              <a:t>Sungjoo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Yoo</a:t>
            </a:r>
            <a:endParaRPr lang="en-US" altLang="ko-KR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yeonbin@snu.ac.kr</a:t>
            </a:r>
            <a:r>
              <a:rPr lang="en-US" altLang="ko-KR" dirty="0"/>
              <a:t>) 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dirty="0">
                <a:solidFill>
                  <a:schemeClr val="tx1"/>
                </a:solidFill>
              </a:rPr>
              <a:t>TA. </a:t>
            </a:r>
            <a:r>
              <a:rPr lang="en-US" altLang="ko-KR" dirty="0" err="1">
                <a:solidFill>
                  <a:schemeClr val="tx1"/>
                </a:solidFill>
              </a:rPr>
              <a:t>Hyunsu</a:t>
            </a:r>
            <a:r>
              <a:rPr lang="en-US" altLang="ko-KR" dirty="0">
                <a:solidFill>
                  <a:schemeClr val="tx1"/>
                </a:solidFill>
              </a:rPr>
              <a:t> Kim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gustnxodjs@gmail.com</a:t>
            </a:r>
            <a:r>
              <a:rPr lang="en-US" altLang="ko-KR" dirty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TA. </a:t>
            </a:r>
            <a:r>
              <a:rPr lang="en-US" altLang="ko-KR" dirty="0" err="1">
                <a:solidFill>
                  <a:schemeClr val="tx1"/>
                </a:solidFill>
              </a:rPr>
              <a:t>Hyunyoung</a:t>
            </a:r>
            <a:r>
              <a:rPr lang="en-US" altLang="ko-KR" dirty="0">
                <a:solidFill>
                  <a:schemeClr val="tx1"/>
                </a:solidFill>
              </a:rPr>
              <a:t> Jung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gusdud1500@gmail.com</a:t>
            </a:r>
            <a:r>
              <a:rPr lang="en-US" altLang="ko-KR" dirty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/>
              <a:t>Lab 1 review</a:t>
            </a:r>
            <a:endParaRPr lang="ko-KR" altLang="en-US" dirty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BEE225-7A0C-4324-94BD-8970717D3EAE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5606" name="Picture 6" descr="LED Parallel Circuit Schema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419600"/>
            <a:ext cx="43529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8" descr="LED Parallel Circuit Bread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4348163"/>
            <a:ext cx="414337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2" descr="LED Series Circuit Schemat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341438"/>
            <a:ext cx="26574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4" descr="LEDSeries Circuit Breadboar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55725"/>
            <a:ext cx="3382963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80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126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8F4CEC-2F32-4B1E-BFBD-B8D4D6BD005A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1268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Combinational Logic Practice</a:t>
            </a:r>
            <a:endParaRPr lang="ko-KR" altLang="en-US"/>
          </a:p>
        </p:txBody>
      </p:sp>
      <p:pic>
        <p:nvPicPr>
          <p:cNvPr id="11269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08275"/>
            <a:ext cx="17272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 bwMode="auto">
          <a:xfrm rot="5400000">
            <a:off x="3801269" y="3712369"/>
            <a:ext cx="12684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 rot="5400000">
            <a:off x="4175125" y="3654425"/>
            <a:ext cx="496888" cy="115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grpSp>
        <p:nvGrpSpPr>
          <p:cNvPr id="11272" name="Group 15"/>
          <p:cNvGrpSpPr>
            <a:grpSpLocks/>
          </p:cNvGrpSpPr>
          <p:nvPr/>
        </p:nvGrpSpPr>
        <p:grpSpPr bwMode="auto">
          <a:xfrm rot="5400000">
            <a:off x="4092575" y="3654425"/>
            <a:ext cx="661988" cy="115888"/>
            <a:chOff x="2845852" y="3897016"/>
            <a:chExt cx="430004" cy="72032"/>
          </a:xfrm>
        </p:grpSpPr>
        <p:sp>
          <p:nvSpPr>
            <p:cNvPr id="21" name="Oval 20"/>
            <p:cNvSpPr/>
            <p:nvPr/>
          </p:nvSpPr>
          <p:spPr>
            <a:xfrm>
              <a:off x="2845852" y="3897016"/>
              <a:ext cx="71152" cy="72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04704" y="3897016"/>
              <a:ext cx="71152" cy="72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</p:grpSp>
      <p:cxnSp>
        <p:nvCxnSpPr>
          <p:cNvPr id="20" name="Straight Connector 19"/>
          <p:cNvCxnSpPr>
            <a:stCxn id="21" idx="6"/>
          </p:cNvCxnSpPr>
          <p:nvPr/>
        </p:nvCxnSpPr>
        <p:spPr bwMode="auto">
          <a:xfrm rot="5400000" flipV="1">
            <a:off x="4405313" y="3521075"/>
            <a:ext cx="412750" cy="35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4" name="TextBox 4"/>
          <p:cNvSpPr txBox="1">
            <a:spLocks noChangeArrowheads="1"/>
          </p:cNvSpPr>
          <p:nvPr/>
        </p:nvSpPr>
        <p:spPr bwMode="auto">
          <a:xfrm>
            <a:off x="395288" y="3959225"/>
            <a:ext cx="436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굴림" panose="020B0600000101010101" pitchFamily="50" charset="-127"/>
                <a:ea typeface="굴림" panose="020B0600000101010101" pitchFamily="50" charset="-127"/>
              </a:rPr>
              <a:t>①</a:t>
            </a:r>
            <a:endParaRPr lang="ko-KR" altLang="en-US" sz="20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75" name="TextBox 23"/>
          <p:cNvSpPr txBox="1">
            <a:spLocks noChangeArrowheads="1"/>
          </p:cNvSpPr>
          <p:nvPr/>
        </p:nvSpPr>
        <p:spPr bwMode="auto">
          <a:xfrm>
            <a:off x="939800" y="4335463"/>
            <a:ext cx="436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굴림" panose="020B0600000101010101" pitchFamily="50" charset="-127"/>
                <a:ea typeface="굴림" panose="020B0600000101010101" pitchFamily="50" charset="-127"/>
              </a:rPr>
              <a:t>②</a:t>
            </a:r>
            <a:endParaRPr lang="ko-KR" altLang="en-US" sz="20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76" name="TextBox 24"/>
          <p:cNvSpPr txBox="1">
            <a:spLocks noChangeArrowheads="1"/>
          </p:cNvSpPr>
          <p:nvPr/>
        </p:nvSpPr>
        <p:spPr bwMode="auto">
          <a:xfrm>
            <a:off x="1830388" y="4114800"/>
            <a:ext cx="4365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굴림" panose="020B0600000101010101" pitchFamily="50" charset="-127"/>
                <a:ea typeface="굴림" panose="020B0600000101010101" pitchFamily="50" charset="-127"/>
              </a:rPr>
              <a:t>③</a:t>
            </a:r>
            <a:endParaRPr lang="ko-KR" altLang="en-US" sz="20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77" name="TextBox 25"/>
          <p:cNvSpPr txBox="1">
            <a:spLocks noChangeArrowheads="1"/>
          </p:cNvSpPr>
          <p:nvPr/>
        </p:nvSpPr>
        <p:spPr bwMode="auto">
          <a:xfrm>
            <a:off x="2049463" y="3019425"/>
            <a:ext cx="436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  <a:endParaRPr lang="ko-KR" altLang="en-US" sz="20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78" name="TextBox 26"/>
          <p:cNvSpPr txBox="1">
            <a:spLocks noChangeArrowheads="1"/>
          </p:cNvSpPr>
          <p:nvPr/>
        </p:nvSpPr>
        <p:spPr bwMode="auto">
          <a:xfrm>
            <a:off x="3184525" y="2603500"/>
            <a:ext cx="436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굴림" panose="020B0600000101010101" pitchFamily="50" charset="-127"/>
                <a:ea typeface="굴림" panose="020B0600000101010101" pitchFamily="50" charset="-127"/>
              </a:rPr>
              <a:t>①</a:t>
            </a:r>
            <a:endParaRPr lang="ko-KR" altLang="en-US" sz="20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79" name="TextBox 27"/>
          <p:cNvSpPr txBox="1">
            <a:spLocks noChangeArrowheads="1"/>
          </p:cNvSpPr>
          <p:nvPr/>
        </p:nvSpPr>
        <p:spPr bwMode="auto">
          <a:xfrm>
            <a:off x="3198813" y="4416425"/>
            <a:ext cx="436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굴림" panose="020B0600000101010101" pitchFamily="50" charset="-127"/>
                <a:ea typeface="굴림" panose="020B0600000101010101" pitchFamily="50" charset="-127"/>
              </a:rPr>
              <a:t>②</a:t>
            </a:r>
            <a:endParaRPr lang="ko-KR" altLang="en-US" sz="20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80" name="TextBox 28"/>
          <p:cNvSpPr txBox="1">
            <a:spLocks noChangeArrowheads="1"/>
          </p:cNvSpPr>
          <p:nvPr/>
        </p:nvSpPr>
        <p:spPr bwMode="auto">
          <a:xfrm>
            <a:off x="5183188" y="4416425"/>
            <a:ext cx="436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굴림" panose="020B0600000101010101" pitchFamily="50" charset="-127"/>
                <a:ea typeface="굴림" panose="020B0600000101010101" pitchFamily="50" charset="-127"/>
              </a:rPr>
              <a:t>③</a:t>
            </a:r>
            <a:endParaRPr lang="ko-KR" altLang="en-US" sz="20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81" name="TextBox 29"/>
          <p:cNvSpPr txBox="1">
            <a:spLocks noChangeArrowheads="1"/>
          </p:cNvSpPr>
          <p:nvPr/>
        </p:nvSpPr>
        <p:spPr bwMode="auto">
          <a:xfrm>
            <a:off x="5183188" y="2613025"/>
            <a:ext cx="436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  <a:endParaRPr lang="ko-KR" altLang="en-US" sz="20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82" name="TextBox 9"/>
          <p:cNvSpPr txBox="1">
            <a:spLocks noChangeArrowheads="1"/>
          </p:cNvSpPr>
          <p:nvPr/>
        </p:nvSpPr>
        <p:spPr bwMode="auto">
          <a:xfrm>
            <a:off x="3492500" y="5538788"/>
            <a:ext cx="1863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Circuit Diagram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283" name="TextBox 9"/>
          <p:cNvSpPr txBox="1">
            <a:spLocks noChangeArrowheads="1"/>
          </p:cNvSpPr>
          <p:nvPr/>
        </p:nvSpPr>
        <p:spPr bwMode="auto">
          <a:xfrm>
            <a:off x="471488" y="5538788"/>
            <a:ext cx="1863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Tactile Switch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284" name="TextBox 9"/>
          <p:cNvSpPr txBox="1">
            <a:spLocks noChangeArrowheads="1"/>
          </p:cNvSpPr>
          <p:nvPr/>
        </p:nvSpPr>
        <p:spPr bwMode="auto">
          <a:xfrm>
            <a:off x="6372225" y="5543550"/>
            <a:ext cx="186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Usage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1285" name="Picture 25" descr="C:\Users\Rubis\Desktop\tactwirea_engadget_how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2209800"/>
            <a:ext cx="1789113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Connector 19"/>
          <p:cNvCxnSpPr/>
          <p:nvPr/>
        </p:nvCxnSpPr>
        <p:spPr bwMode="auto">
          <a:xfrm flipV="1">
            <a:off x="3492500" y="3062288"/>
            <a:ext cx="1874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9"/>
          <p:cNvCxnSpPr/>
          <p:nvPr/>
        </p:nvCxnSpPr>
        <p:spPr bwMode="auto">
          <a:xfrm flipV="1">
            <a:off x="3492500" y="4357688"/>
            <a:ext cx="1874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4"/>
          <p:cNvSpPr txBox="1">
            <a:spLocks/>
          </p:cNvSpPr>
          <p:nvPr/>
        </p:nvSpPr>
        <p:spPr bwMode="auto">
          <a:xfrm>
            <a:off x="471488" y="1412875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kumimoji="0" lang="en-US" altLang="ko-KR" sz="2400" b="1">
                <a:latin typeface="+mn-lt"/>
                <a:cs typeface="Arial" panose="020B0604020202020204" pitchFamily="34" charset="0"/>
              </a:rPr>
              <a:t>Tactile switches</a:t>
            </a:r>
            <a:br>
              <a:rPr kumimoji="0" lang="en-US" altLang="ko-KR" sz="2000" b="1" dirty="0">
                <a:latin typeface="+mn-lt"/>
                <a:cs typeface="Arial" panose="020B0604020202020204" pitchFamily="34" charset="0"/>
              </a:rPr>
            </a:br>
            <a:br>
              <a:rPr kumimoji="0" lang="en-US" altLang="ko-KR" sz="2000" b="1">
                <a:latin typeface="+mn-lt"/>
                <a:cs typeface="Arial" panose="020B0604020202020204" pitchFamily="34" charset="0"/>
              </a:rPr>
            </a:br>
            <a:endParaRPr kumimoji="0" lang="en-US" altLang="ko-KR" sz="2000" dirty="0"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2291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9B352-F4D8-4D15-B63A-B317D15A6BDD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2292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Combinational Logic Practice</a:t>
            </a:r>
            <a:endParaRPr lang="ko-KR" altLang="en-US"/>
          </a:p>
        </p:txBody>
      </p:sp>
      <p:sp>
        <p:nvSpPr>
          <p:cNvPr id="27" name="내용 개체 틀 4"/>
          <p:cNvSpPr txBox="1">
            <a:spLocks/>
          </p:cNvSpPr>
          <p:nvPr/>
        </p:nvSpPr>
        <p:spPr bwMode="auto">
          <a:xfrm>
            <a:off x="471488" y="1412875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kumimoji="0" lang="en-US" altLang="ko-KR" sz="2400" b="1">
                <a:latin typeface="+mn-lt"/>
                <a:cs typeface="Arial" panose="020B0604020202020204" pitchFamily="34" charset="0"/>
              </a:rPr>
              <a:t>LEDs</a:t>
            </a:r>
            <a:br>
              <a:rPr kumimoji="0" lang="en-US" altLang="ko-KR" sz="2000" b="1" dirty="0">
                <a:latin typeface="+mn-lt"/>
                <a:cs typeface="Arial" panose="020B0604020202020204" pitchFamily="34" charset="0"/>
              </a:rPr>
            </a:br>
            <a:br>
              <a:rPr kumimoji="0" lang="en-US" altLang="ko-KR" sz="2000" b="1">
                <a:latin typeface="+mn-lt"/>
                <a:cs typeface="Arial" panose="020B0604020202020204" pitchFamily="34" charset="0"/>
              </a:rPr>
            </a:br>
            <a:endParaRPr kumimoji="0" lang="en-US" altLang="ko-KR" sz="20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2294" name="Picture 2" descr="http://www.electronics.dit.ie/staff/tscarff/DT089_Physical_Computing_1/LEDS/LED_Characteristic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4"/>
          <a:stretch>
            <a:fillRect/>
          </a:stretch>
        </p:blipFill>
        <p:spPr bwMode="auto">
          <a:xfrm>
            <a:off x="471488" y="2924175"/>
            <a:ext cx="32226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내용 개체 틀 4"/>
          <p:cNvSpPr txBox="1">
            <a:spLocks/>
          </p:cNvSpPr>
          <p:nvPr/>
        </p:nvSpPr>
        <p:spPr bwMode="auto">
          <a:xfrm>
            <a:off x="4211638" y="1844675"/>
            <a:ext cx="4752975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kumimoji="0" lang="en-US" altLang="ko-KR" sz="2000">
                <a:latin typeface="+mn-lt"/>
                <a:cs typeface="Arial" panose="020B0604020202020204" pitchFamily="34" charset="0"/>
              </a:rPr>
              <a:t>LEDs emit colored light when passed through by forward current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kumimoji="0" lang="en-US" altLang="ko-KR" sz="2000">
              <a:latin typeface="+mn-lt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kumimoji="0" lang="en-US" altLang="ko-KR" sz="2000">
                <a:latin typeface="+mn-lt"/>
                <a:cs typeface="Arial" panose="020B0604020202020204" pitchFamily="34" charset="0"/>
              </a:rPr>
              <a:t>To protect LED from excessive current flow, </a:t>
            </a:r>
            <a:r>
              <a:rPr kumimoji="0" lang="en-US" altLang="ko-KR" sz="200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using an appropriate resistor(around </a:t>
            </a:r>
            <a:r>
              <a:rPr kumimoji="0" lang="en-US" altLang="ko-KR" sz="2000">
                <a:solidFill>
                  <a:srgbClr val="FF0000"/>
                </a:solidFill>
                <a:cs typeface="Arial" panose="020B0604020202020204" pitchFamily="34" charset="0"/>
              </a:rPr>
              <a:t>3~400</a:t>
            </a:r>
            <a:r>
              <a:rPr kumimoji="0" lang="el-GR" altLang="ko-KR" sz="2000">
                <a:solidFill>
                  <a:srgbClr val="FF0000"/>
                </a:solidFill>
                <a:cs typeface="Arial" panose="020B0604020202020204" pitchFamily="34" charset="0"/>
              </a:rPr>
              <a:t>Ω</a:t>
            </a:r>
            <a:r>
              <a:rPr kumimoji="0" lang="en-US" altLang="ko-KR" sz="200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r>
              <a:rPr kumimoji="0" lang="en-US" altLang="ko-KR" sz="200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kumimoji="0" lang="en-US" altLang="ko-KR" sz="2000">
                <a:latin typeface="+mn-lt"/>
                <a:cs typeface="Arial" panose="020B0604020202020204" pitchFamily="34" charset="0"/>
              </a:rPr>
              <a:t>is necessary</a:t>
            </a:r>
            <a:br>
              <a:rPr kumimoji="0" lang="en-US" altLang="ko-KR" sz="2000">
                <a:latin typeface="+mn-lt"/>
                <a:cs typeface="Arial" panose="020B0604020202020204" pitchFamily="34" charset="0"/>
              </a:rPr>
            </a:br>
            <a:endParaRPr kumimoji="0" lang="en-US" altLang="ko-KR" sz="20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2296" name="Picture 6" descr="led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5"/>
          <a:stretch>
            <a:fillRect/>
          </a:stretch>
        </p:blipFill>
        <p:spPr bwMode="auto">
          <a:xfrm>
            <a:off x="1843088" y="1557338"/>
            <a:ext cx="720725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8" descr="http://www.electronics.dit.ie/staff/tscarff/DT089_Physical_Computing_1/LEDS/LED_Resistor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267200"/>
            <a:ext cx="16573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5940425" y="3860800"/>
            <a:ext cx="503238" cy="863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435600" y="4581525"/>
            <a:ext cx="504825" cy="7921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4339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5B70D0-0193-400A-BA2A-19E6B38F4AE4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5288" y="2060575"/>
            <a:ext cx="4032250" cy="3743325"/>
          </a:xfrm>
          <a:prstGeom prst="roundRect">
            <a:avLst>
              <a:gd name="adj" fmla="val 1022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72" name="Rounded Rectangle 71"/>
          <p:cNvSpPr/>
          <p:nvPr/>
        </p:nvSpPr>
        <p:spPr>
          <a:xfrm>
            <a:off x="4716463" y="2060575"/>
            <a:ext cx="4032250" cy="3743325"/>
          </a:xfrm>
          <a:prstGeom prst="roundRect">
            <a:avLst>
              <a:gd name="adj" fmla="val 1022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4342" name="TextBox 9"/>
          <p:cNvSpPr txBox="1">
            <a:spLocks noChangeArrowheads="1"/>
          </p:cNvSpPr>
          <p:nvPr/>
        </p:nvSpPr>
        <p:spPr bwMode="auto">
          <a:xfrm>
            <a:off x="1479550" y="5962650"/>
            <a:ext cx="186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Pull-up Resistor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343" name="TextBox 9"/>
          <p:cNvSpPr txBox="1">
            <a:spLocks noChangeArrowheads="1"/>
          </p:cNvSpPr>
          <p:nvPr/>
        </p:nvSpPr>
        <p:spPr bwMode="auto">
          <a:xfrm>
            <a:off x="5691188" y="5962650"/>
            <a:ext cx="2082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Pull-down Resistor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4344" name="Picture 2" descr="C:\Users\Rubis\Desktop\풀업저항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2420938"/>
            <a:ext cx="357028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3" descr="C:\Users\Rubis\Desktop\풀다운저항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420938"/>
            <a:ext cx="359727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 13"/>
          <p:cNvSpPr/>
          <p:nvPr/>
        </p:nvSpPr>
        <p:spPr>
          <a:xfrm>
            <a:off x="2682875" y="2713038"/>
            <a:ext cx="220663" cy="3683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4347" name="그룹 8"/>
          <p:cNvGrpSpPr>
            <a:grpSpLocks/>
          </p:cNvGrpSpPr>
          <p:nvPr/>
        </p:nvGrpSpPr>
        <p:grpSpPr bwMode="auto">
          <a:xfrm>
            <a:off x="971550" y="2808288"/>
            <a:ext cx="2719388" cy="1323975"/>
            <a:chOff x="971600" y="2592431"/>
            <a:chExt cx="2719124" cy="1324055"/>
          </a:xfrm>
        </p:grpSpPr>
        <p:grpSp>
          <p:nvGrpSpPr>
            <p:cNvPr id="14360" name="그룹 6"/>
            <p:cNvGrpSpPr>
              <a:grpSpLocks/>
            </p:cNvGrpSpPr>
            <p:nvPr/>
          </p:nvGrpSpPr>
          <p:grpSpPr bwMode="auto">
            <a:xfrm>
              <a:off x="971600" y="2592431"/>
              <a:ext cx="2719124" cy="1103269"/>
              <a:chOff x="971600" y="2592431"/>
              <a:chExt cx="2719124" cy="110326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455741" y="2592431"/>
                <a:ext cx="406361" cy="5889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085945" y="2614657"/>
                <a:ext cx="406361" cy="5889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971600" y="3440207"/>
                <a:ext cx="1079395" cy="2444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(a) Switch Only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2411323" y="3429094"/>
                <a:ext cx="1279401" cy="2667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 Pull-up resistor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116049" y="3673583"/>
              <a:ext cx="2349272" cy="242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50" dirty="0">
                  <a:solidFill>
                    <a:schemeClr val="tx1"/>
                  </a:solidFill>
                </a:rPr>
                <a:t>&lt;Pic 1&gt; L switch &amp; Pull-up resistor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348" name="그룹 23"/>
          <p:cNvGrpSpPr>
            <a:grpSpLocks/>
          </p:cNvGrpSpPr>
          <p:nvPr/>
        </p:nvGrpSpPr>
        <p:grpSpPr bwMode="auto">
          <a:xfrm>
            <a:off x="5183188" y="2852738"/>
            <a:ext cx="2835275" cy="1317625"/>
            <a:chOff x="887847" y="2599291"/>
            <a:chExt cx="2834566" cy="1317195"/>
          </a:xfrm>
        </p:grpSpPr>
        <p:grpSp>
          <p:nvGrpSpPr>
            <p:cNvPr id="14354" name="그룹 24"/>
            <p:cNvGrpSpPr>
              <a:grpSpLocks/>
            </p:cNvGrpSpPr>
            <p:nvPr/>
          </p:nvGrpSpPr>
          <p:grpSpPr bwMode="auto">
            <a:xfrm>
              <a:off x="887847" y="2599291"/>
              <a:ext cx="2834566" cy="1070604"/>
              <a:chOff x="887847" y="2599291"/>
              <a:chExt cx="2834566" cy="1070604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408417" y="2611987"/>
                <a:ext cx="406298" cy="5887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138359" y="2599291"/>
                <a:ext cx="406298" cy="5887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887847" y="3434043"/>
                <a:ext cx="1260160" cy="22376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(a) Switch Only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2257516" y="3403890"/>
                <a:ext cx="1464897" cy="2666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 Pull-down resistor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013228" y="3673677"/>
              <a:ext cx="2575869" cy="2428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50" dirty="0">
                  <a:solidFill>
                    <a:schemeClr val="tx1"/>
                  </a:solidFill>
                </a:rPr>
                <a:t>&lt;Pic 2&gt; H switch &amp; Pull-down resistor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71550" y="4335463"/>
            <a:ext cx="708025" cy="157162"/>
          </a:xfrm>
          <a:prstGeom prst="rect">
            <a:avLst/>
          </a:prstGeom>
          <a:solidFill>
            <a:srgbClr val="F7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ko-KR" alt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72075" y="4373563"/>
            <a:ext cx="708025" cy="157162"/>
          </a:xfrm>
          <a:prstGeom prst="rect">
            <a:avLst/>
          </a:prstGeom>
          <a:solidFill>
            <a:srgbClr val="F7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ko-KR" alt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992938" y="3186113"/>
            <a:ext cx="220662" cy="31273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352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Combinational Logic Practice</a:t>
            </a:r>
            <a:endParaRPr lang="ko-KR" altLang="en-US"/>
          </a:p>
        </p:txBody>
      </p:sp>
      <p:sp>
        <p:nvSpPr>
          <p:cNvPr id="35" name="내용 개체 틀 4"/>
          <p:cNvSpPr txBox="1">
            <a:spLocks/>
          </p:cNvSpPr>
          <p:nvPr/>
        </p:nvSpPr>
        <p:spPr bwMode="auto">
          <a:xfrm>
            <a:off x="471488" y="1412875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kumimoji="0" lang="en-US" altLang="ko-KR" sz="2400" b="1">
                <a:latin typeface="+mn-lt"/>
                <a:cs typeface="Arial" panose="020B0604020202020204" pitchFamily="34" charset="0"/>
              </a:rPr>
              <a:t>Pull-up &amp; pull-down resistors</a:t>
            </a:r>
            <a:endParaRPr kumimoji="0" lang="en-US" altLang="ko-KR" sz="2000" dirty="0"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3124200" y="62230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5363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230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2735FC-430E-4762-8A0E-E5E9D391F72B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5288" y="1998663"/>
            <a:ext cx="4032250" cy="3743325"/>
          </a:xfrm>
          <a:prstGeom prst="roundRect">
            <a:avLst>
              <a:gd name="adj" fmla="val 1022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72" name="Rounded Rectangle 71"/>
          <p:cNvSpPr/>
          <p:nvPr/>
        </p:nvSpPr>
        <p:spPr>
          <a:xfrm>
            <a:off x="4716463" y="1998663"/>
            <a:ext cx="4032250" cy="3743325"/>
          </a:xfrm>
          <a:prstGeom prst="roundRect">
            <a:avLst>
              <a:gd name="adj" fmla="val 1022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5366" name="TextBox 9"/>
          <p:cNvSpPr txBox="1">
            <a:spLocks noChangeArrowheads="1"/>
          </p:cNvSpPr>
          <p:nvPr/>
        </p:nvSpPr>
        <p:spPr bwMode="auto">
          <a:xfrm>
            <a:off x="1479550" y="5900738"/>
            <a:ext cx="1863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Pull-up Resistor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367" name="TextBox 9"/>
          <p:cNvSpPr txBox="1">
            <a:spLocks noChangeArrowheads="1"/>
          </p:cNvSpPr>
          <p:nvPr/>
        </p:nvSpPr>
        <p:spPr bwMode="auto">
          <a:xfrm>
            <a:off x="5691188" y="5900738"/>
            <a:ext cx="208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Pull-down Resistor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5368" name="Picture 2" descr="C:\Users\Rubis\Desktop\풀업저항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2359025"/>
            <a:ext cx="357028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3" descr="C:\Users\Rubis\Desktop\풀다운저항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59025"/>
            <a:ext cx="359727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0" name="그룹 8"/>
          <p:cNvGrpSpPr>
            <a:grpSpLocks/>
          </p:cNvGrpSpPr>
          <p:nvPr/>
        </p:nvGrpSpPr>
        <p:grpSpPr bwMode="auto">
          <a:xfrm>
            <a:off x="971550" y="2746375"/>
            <a:ext cx="2719388" cy="1323975"/>
            <a:chOff x="971600" y="2592431"/>
            <a:chExt cx="2719124" cy="1324055"/>
          </a:xfrm>
        </p:grpSpPr>
        <p:grpSp>
          <p:nvGrpSpPr>
            <p:cNvPr id="15389" name="그룹 6"/>
            <p:cNvGrpSpPr>
              <a:grpSpLocks/>
            </p:cNvGrpSpPr>
            <p:nvPr/>
          </p:nvGrpSpPr>
          <p:grpSpPr bwMode="auto">
            <a:xfrm>
              <a:off x="971600" y="2592431"/>
              <a:ext cx="2719124" cy="1103269"/>
              <a:chOff x="971600" y="2592431"/>
              <a:chExt cx="2719124" cy="110326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455741" y="2592431"/>
                <a:ext cx="406361" cy="588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085945" y="2614657"/>
                <a:ext cx="406361" cy="588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971600" y="3440207"/>
                <a:ext cx="1079395" cy="2444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(a) Switch Only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2411323" y="3429095"/>
                <a:ext cx="1279401" cy="2667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 Pull-up resistor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116049" y="3673584"/>
              <a:ext cx="2349272" cy="2429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50" dirty="0">
                  <a:solidFill>
                    <a:schemeClr val="tx1"/>
                  </a:solidFill>
                </a:rPr>
                <a:t>&lt;Pic 1&gt; L switch &amp; Pull-up resistor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371" name="그룹 23"/>
          <p:cNvGrpSpPr>
            <a:grpSpLocks/>
          </p:cNvGrpSpPr>
          <p:nvPr/>
        </p:nvGrpSpPr>
        <p:grpSpPr bwMode="auto">
          <a:xfrm>
            <a:off x="5183188" y="2790825"/>
            <a:ext cx="2835275" cy="1317625"/>
            <a:chOff x="887847" y="2599291"/>
            <a:chExt cx="2834566" cy="1317195"/>
          </a:xfrm>
        </p:grpSpPr>
        <p:grpSp>
          <p:nvGrpSpPr>
            <p:cNvPr id="15383" name="그룹 24"/>
            <p:cNvGrpSpPr>
              <a:grpSpLocks/>
            </p:cNvGrpSpPr>
            <p:nvPr/>
          </p:nvGrpSpPr>
          <p:grpSpPr bwMode="auto">
            <a:xfrm>
              <a:off x="887847" y="2599291"/>
              <a:ext cx="2834566" cy="1070604"/>
              <a:chOff x="887847" y="2599291"/>
              <a:chExt cx="2834566" cy="1070604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408417" y="2611987"/>
                <a:ext cx="406298" cy="5887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138359" y="2599291"/>
                <a:ext cx="406298" cy="5887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887847" y="3434043"/>
                <a:ext cx="1260160" cy="2237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(a) Switch Only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2257516" y="3403891"/>
                <a:ext cx="1464897" cy="2666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 Pull-down resistor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013228" y="3673678"/>
              <a:ext cx="2575869" cy="242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50" dirty="0">
                  <a:solidFill>
                    <a:schemeClr val="tx1"/>
                  </a:solidFill>
                </a:rPr>
                <a:t>&lt;Pic 2&gt; H switch &amp; Pull-down resistor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71550" y="4273550"/>
            <a:ext cx="708025" cy="157163"/>
          </a:xfrm>
          <a:prstGeom prst="rect">
            <a:avLst/>
          </a:prstGeom>
          <a:solidFill>
            <a:srgbClr val="F7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ko-KR" alt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72075" y="4311650"/>
            <a:ext cx="708025" cy="157163"/>
          </a:xfrm>
          <a:prstGeom prst="rect">
            <a:avLst/>
          </a:prstGeom>
          <a:solidFill>
            <a:srgbClr val="F7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ko-KR" alt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굽은 화살표 30"/>
          <p:cNvSpPr/>
          <p:nvPr/>
        </p:nvSpPr>
        <p:spPr>
          <a:xfrm rot="16200000" flipH="1">
            <a:off x="2847975" y="3070225"/>
            <a:ext cx="415925" cy="441325"/>
          </a:xfrm>
          <a:prstGeom prst="bentArrow">
            <a:avLst>
              <a:gd name="adj1" fmla="val 15411"/>
              <a:gd name="adj2" fmla="val 24201"/>
              <a:gd name="adj3" fmla="val 29795"/>
              <a:gd name="adj4" fmla="val 4375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2592388" y="2503488"/>
            <a:ext cx="107950" cy="99536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굽은 화살표 34"/>
          <p:cNvSpPr/>
          <p:nvPr/>
        </p:nvSpPr>
        <p:spPr>
          <a:xfrm rot="10800000" flipH="1">
            <a:off x="7178675" y="2646363"/>
            <a:ext cx="417513" cy="439737"/>
          </a:xfrm>
          <a:prstGeom prst="bentArrow">
            <a:avLst>
              <a:gd name="adj1" fmla="val 15411"/>
              <a:gd name="adj2" fmla="val 24201"/>
              <a:gd name="adj3" fmla="val 29795"/>
              <a:gd name="adj4" fmla="val 4375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96888" y="6421438"/>
            <a:ext cx="288925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378" name="TextBox 9"/>
          <p:cNvSpPr txBox="1">
            <a:spLocks noChangeArrowheads="1"/>
          </p:cNvSpPr>
          <p:nvPr/>
        </p:nvSpPr>
        <p:spPr bwMode="auto">
          <a:xfrm>
            <a:off x="785813" y="6391275"/>
            <a:ext cx="9366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Switch on</a:t>
            </a:r>
            <a:endParaRPr lang="ko-KR" altLang="en-US" sz="120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63713" y="6421438"/>
            <a:ext cx="287337" cy="2159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380" name="TextBox 9"/>
          <p:cNvSpPr txBox="1">
            <a:spLocks noChangeArrowheads="1"/>
          </p:cNvSpPr>
          <p:nvPr/>
        </p:nvSpPr>
        <p:spPr bwMode="auto">
          <a:xfrm>
            <a:off x="2124075" y="6391275"/>
            <a:ext cx="9350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Switch off</a:t>
            </a:r>
            <a:endParaRPr lang="ko-KR" altLang="en-US" sz="120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381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Combinational Logic Practice</a:t>
            </a:r>
            <a:endParaRPr lang="ko-KR" altLang="en-US"/>
          </a:p>
        </p:txBody>
      </p:sp>
      <p:sp>
        <p:nvSpPr>
          <p:cNvPr id="39" name="내용 개체 틀 4"/>
          <p:cNvSpPr txBox="1">
            <a:spLocks/>
          </p:cNvSpPr>
          <p:nvPr/>
        </p:nvSpPr>
        <p:spPr bwMode="auto">
          <a:xfrm>
            <a:off x="471488" y="1412875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kumimoji="0" lang="en-US" altLang="ko-KR" sz="2400" b="1">
                <a:latin typeface="+mn-lt"/>
                <a:cs typeface="Arial" panose="020B0604020202020204" pitchFamily="34" charset="0"/>
              </a:rPr>
              <a:t>Pull-up &amp; pull-down resistors</a:t>
            </a:r>
            <a:endParaRPr kumimoji="0" lang="en-US" altLang="ko-KR" sz="2000" dirty="0"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3124200" y="6519863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7411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498090-83BC-4685-B2C8-FC01A022FB19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5288" y="2008188"/>
            <a:ext cx="4032250" cy="3743325"/>
          </a:xfrm>
          <a:prstGeom prst="roundRect">
            <a:avLst>
              <a:gd name="adj" fmla="val 1022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72" name="Rounded Rectangle 71"/>
          <p:cNvSpPr/>
          <p:nvPr/>
        </p:nvSpPr>
        <p:spPr>
          <a:xfrm>
            <a:off x="4716463" y="2008188"/>
            <a:ext cx="4032250" cy="3743325"/>
          </a:xfrm>
          <a:prstGeom prst="roundRect">
            <a:avLst>
              <a:gd name="adj" fmla="val 1022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7414" name="TextBox 9"/>
          <p:cNvSpPr txBox="1">
            <a:spLocks noChangeArrowheads="1"/>
          </p:cNvSpPr>
          <p:nvPr/>
        </p:nvSpPr>
        <p:spPr bwMode="auto">
          <a:xfrm>
            <a:off x="1479550" y="5910263"/>
            <a:ext cx="1863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Pull-up Resistor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415" name="TextBox 9"/>
          <p:cNvSpPr txBox="1">
            <a:spLocks noChangeArrowheads="1"/>
          </p:cNvSpPr>
          <p:nvPr/>
        </p:nvSpPr>
        <p:spPr bwMode="auto">
          <a:xfrm>
            <a:off x="5691188" y="5910263"/>
            <a:ext cx="208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Pull-down Resistor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7416" name="Picture 2" descr="C:\Users\Rubis\Desktop\풀업저항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2368550"/>
            <a:ext cx="357028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3" descr="C:\Users\Rubis\Desktop\풀다운저항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68550"/>
            <a:ext cx="359727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8" name="그룹 8"/>
          <p:cNvGrpSpPr>
            <a:grpSpLocks/>
          </p:cNvGrpSpPr>
          <p:nvPr/>
        </p:nvGrpSpPr>
        <p:grpSpPr bwMode="auto">
          <a:xfrm>
            <a:off x="971550" y="2755900"/>
            <a:ext cx="2719388" cy="1323975"/>
            <a:chOff x="971600" y="2592431"/>
            <a:chExt cx="2719124" cy="1324055"/>
          </a:xfrm>
        </p:grpSpPr>
        <p:grpSp>
          <p:nvGrpSpPr>
            <p:cNvPr id="17438" name="그룹 6"/>
            <p:cNvGrpSpPr>
              <a:grpSpLocks/>
            </p:cNvGrpSpPr>
            <p:nvPr/>
          </p:nvGrpSpPr>
          <p:grpSpPr bwMode="auto">
            <a:xfrm>
              <a:off x="971600" y="2592431"/>
              <a:ext cx="2719124" cy="1103269"/>
              <a:chOff x="971600" y="2592431"/>
              <a:chExt cx="2719124" cy="110326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455741" y="2592431"/>
                <a:ext cx="406361" cy="588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085945" y="2614657"/>
                <a:ext cx="406361" cy="588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971600" y="3440207"/>
                <a:ext cx="1079395" cy="2444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(a) Switch Only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2411323" y="3429095"/>
                <a:ext cx="1279401" cy="2667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 Pull-up resistor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116049" y="3673584"/>
              <a:ext cx="2349272" cy="2429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50" dirty="0">
                  <a:solidFill>
                    <a:schemeClr val="tx1"/>
                  </a:solidFill>
                </a:rPr>
                <a:t>&lt;Pic 1&gt; L switch &amp; Pull-up resistor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419" name="그룹 23"/>
          <p:cNvGrpSpPr>
            <a:grpSpLocks/>
          </p:cNvGrpSpPr>
          <p:nvPr/>
        </p:nvGrpSpPr>
        <p:grpSpPr bwMode="auto">
          <a:xfrm>
            <a:off x="5183188" y="2800350"/>
            <a:ext cx="2835275" cy="1317625"/>
            <a:chOff x="887847" y="2599291"/>
            <a:chExt cx="2834566" cy="1317195"/>
          </a:xfrm>
        </p:grpSpPr>
        <p:grpSp>
          <p:nvGrpSpPr>
            <p:cNvPr id="17432" name="그룹 24"/>
            <p:cNvGrpSpPr>
              <a:grpSpLocks/>
            </p:cNvGrpSpPr>
            <p:nvPr/>
          </p:nvGrpSpPr>
          <p:grpSpPr bwMode="auto">
            <a:xfrm>
              <a:off x="887847" y="2599291"/>
              <a:ext cx="2834566" cy="1070604"/>
              <a:chOff x="887847" y="2599291"/>
              <a:chExt cx="2834566" cy="1070604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408417" y="2611987"/>
                <a:ext cx="406298" cy="5887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138359" y="2599291"/>
                <a:ext cx="406298" cy="5887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5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Digital Circuit</a:t>
                </a:r>
                <a:endParaRPr lang="ko-KR" altLang="en-US" sz="5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887847" y="3434043"/>
                <a:ext cx="1260160" cy="22376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(a) Switch Only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2257516" y="3403891"/>
                <a:ext cx="1464897" cy="26661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 Pull-down resistor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1013228" y="3673678"/>
              <a:ext cx="2575869" cy="242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50" dirty="0">
                  <a:solidFill>
                    <a:schemeClr val="tx1"/>
                  </a:solidFill>
                </a:rPr>
                <a:t>&lt;Pic 2&gt; H switch &amp; Pull-down resistor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71550" y="4283075"/>
            <a:ext cx="708025" cy="157163"/>
          </a:xfrm>
          <a:prstGeom prst="rect">
            <a:avLst/>
          </a:prstGeom>
          <a:solidFill>
            <a:srgbClr val="F7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ko-KR" alt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72075" y="4321175"/>
            <a:ext cx="708025" cy="157163"/>
          </a:xfrm>
          <a:prstGeom prst="rect">
            <a:avLst/>
          </a:prstGeom>
          <a:solidFill>
            <a:srgbClr val="F7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ko-KR" alt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굽은 화살표 30"/>
          <p:cNvSpPr/>
          <p:nvPr/>
        </p:nvSpPr>
        <p:spPr>
          <a:xfrm rot="10800000" flipH="1">
            <a:off x="2859088" y="2647950"/>
            <a:ext cx="417512" cy="439738"/>
          </a:xfrm>
          <a:prstGeom prst="bentArrow">
            <a:avLst>
              <a:gd name="adj1" fmla="val 15411"/>
              <a:gd name="adj2" fmla="val 24201"/>
              <a:gd name="adj3" fmla="val 29795"/>
              <a:gd name="adj4" fmla="val 4375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굽은 화살표 33"/>
          <p:cNvSpPr/>
          <p:nvPr/>
        </p:nvSpPr>
        <p:spPr>
          <a:xfrm rot="16200000" flipH="1">
            <a:off x="7175500" y="3163888"/>
            <a:ext cx="417513" cy="439737"/>
          </a:xfrm>
          <a:prstGeom prst="bentArrow">
            <a:avLst>
              <a:gd name="adj1" fmla="val 15411"/>
              <a:gd name="adj2" fmla="val 24201"/>
              <a:gd name="adj3" fmla="val 29795"/>
              <a:gd name="adj4" fmla="val 4375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6888" y="6430963"/>
            <a:ext cx="288925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25" name="TextBox 9"/>
          <p:cNvSpPr txBox="1">
            <a:spLocks noChangeArrowheads="1"/>
          </p:cNvSpPr>
          <p:nvPr/>
        </p:nvSpPr>
        <p:spPr bwMode="auto">
          <a:xfrm>
            <a:off x="785813" y="6400800"/>
            <a:ext cx="9366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Switch on</a:t>
            </a:r>
            <a:endParaRPr lang="ko-KR" altLang="en-US" sz="120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763713" y="6430963"/>
            <a:ext cx="287337" cy="2159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27" name="TextBox 9"/>
          <p:cNvSpPr txBox="1">
            <a:spLocks noChangeArrowheads="1"/>
          </p:cNvSpPr>
          <p:nvPr/>
        </p:nvSpPr>
        <p:spPr bwMode="auto">
          <a:xfrm>
            <a:off x="2124075" y="6400800"/>
            <a:ext cx="9350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Switch off</a:t>
            </a:r>
            <a:endParaRPr lang="ko-KR" altLang="en-US" sz="120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428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Combinational Logic Practice</a:t>
            </a:r>
            <a:endParaRPr lang="ko-KR" altLang="en-US"/>
          </a:p>
        </p:txBody>
      </p:sp>
      <p:sp>
        <p:nvSpPr>
          <p:cNvPr id="38" name="내용 개체 틀 4"/>
          <p:cNvSpPr txBox="1">
            <a:spLocks/>
          </p:cNvSpPr>
          <p:nvPr/>
        </p:nvSpPr>
        <p:spPr bwMode="auto">
          <a:xfrm>
            <a:off x="471488" y="1412875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kumimoji="0" lang="en-US" altLang="ko-KR" sz="2400" b="1">
                <a:latin typeface="+mn-lt"/>
                <a:cs typeface="Arial" panose="020B0604020202020204" pitchFamily="34" charset="0"/>
              </a:rPr>
              <a:t>Pull-up &amp; pull-down resistors</a:t>
            </a:r>
            <a:endParaRPr kumimoji="0" lang="en-US" altLang="ko-KR" sz="2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043238" y="4852988"/>
            <a:ext cx="749300" cy="40322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53300" y="4876800"/>
            <a:ext cx="749300" cy="40322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8" y="2789238"/>
            <a:ext cx="3725862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01938"/>
            <a:ext cx="3724275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843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4DF347-9182-4256-A964-19820929DB2E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5288" y="2644775"/>
            <a:ext cx="4032250" cy="3167063"/>
          </a:xfrm>
          <a:prstGeom prst="roundRect">
            <a:avLst>
              <a:gd name="adj" fmla="val 1022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72" name="Rounded Rectangle 71"/>
          <p:cNvSpPr/>
          <p:nvPr/>
        </p:nvSpPr>
        <p:spPr>
          <a:xfrm>
            <a:off x="4716463" y="2644775"/>
            <a:ext cx="4032250" cy="3167063"/>
          </a:xfrm>
          <a:prstGeom prst="roundRect">
            <a:avLst>
              <a:gd name="adj" fmla="val 1022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8440" name="TextBox 9"/>
          <p:cNvSpPr txBox="1">
            <a:spLocks noChangeArrowheads="1"/>
          </p:cNvSpPr>
          <p:nvPr/>
        </p:nvSpPr>
        <p:spPr bwMode="auto">
          <a:xfrm>
            <a:off x="1479550" y="5970588"/>
            <a:ext cx="1863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Pull-Up Resistor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441" name="TextBox 9"/>
          <p:cNvSpPr txBox="1">
            <a:spLocks noChangeArrowheads="1"/>
          </p:cNvSpPr>
          <p:nvPr/>
        </p:nvSpPr>
        <p:spPr bwMode="auto">
          <a:xfrm>
            <a:off x="5691188" y="5970588"/>
            <a:ext cx="208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Pull-Down Resistor</a:t>
            </a:r>
            <a:endParaRPr lang="ko-KR" altLang="en-US" sz="16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029200" y="4346575"/>
            <a:ext cx="431800" cy="72072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46113" y="3175000"/>
            <a:ext cx="431800" cy="71913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445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Combinational Logic Practice</a:t>
            </a:r>
            <a:endParaRPr lang="ko-KR" altLang="en-US"/>
          </a:p>
        </p:txBody>
      </p:sp>
      <p:sp>
        <p:nvSpPr>
          <p:cNvPr id="16" name="내용 개체 틀 4"/>
          <p:cNvSpPr txBox="1">
            <a:spLocks/>
          </p:cNvSpPr>
          <p:nvPr/>
        </p:nvSpPr>
        <p:spPr bwMode="auto">
          <a:xfrm>
            <a:off x="471488" y="1412875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kumimoji="0" lang="en-US" altLang="ko-KR" sz="2400" b="1" dirty="0">
                <a:latin typeface="+mn-lt"/>
                <a:cs typeface="Arial" panose="020B0604020202020204" pitchFamily="34" charset="0"/>
              </a:rPr>
              <a:t>Pull-up &amp; pull-down resistors</a:t>
            </a:r>
            <a:endParaRPr kumimoji="0" lang="en-US" altLang="ko-KR" sz="2000" dirty="0"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 dirty="0"/>
          </a:p>
        </p:txBody>
      </p:sp>
      <p:sp>
        <p:nvSpPr>
          <p:cNvPr id="19459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771EE1-5E1A-451B-8931-8F9FCD1F5476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9460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2825657"/>
            <a:ext cx="3529756" cy="2281048"/>
          </a:xfrm>
        </p:spPr>
      </p:pic>
      <p:sp>
        <p:nvSpPr>
          <p:cNvPr id="19461" name="내용 개체 틀 2"/>
          <p:cNvSpPr txBox="1">
            <a:spLocks/>
          </p:cNvSpPr>
          <p:nvPr/>
        </p:nvSpPr>
        <p:spPr bwMode="auto">
          <a:xfrm>
            <a:off x="457200" y="1268413"/>
            <a:ext cx="8229600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/>
              <a:t>Practice: Half-adder implementation</a:t>
            </a:r>
          </a:p>
        </p:txBody>
      </p:sp>
      <p:pic>
        <p:nvPicPr>
          <p:cNvPr id="1946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76185"/>
            <a:ext cx="3760217" cy="197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Box 10"/>
          <p:cNvSpPr txBox="1">
            <a:spLocks noChangeArrowheads="1"/>
          </p:cNvSpPr>
          <p:nvPr/>
        </p:nvSpPr>
        <p:spPr bwMode="auto">
          <a:xfrm>
            <a:off x="827088" y="1916113"/>
            <a:ext cx="5297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Let’s implement half-adder on breadboard.</a:t>
            </a:r>
            <a:endParaRPr lang="ko-KR" altLang="en-US" sz="200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46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Combinational Logic Practice</a:t>
            </a:r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/>
              <a:t>Homework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 dirty="0"/>
          </a:p>
        </p:txBody>
      </p:sp>
      <p:sp>
        <p:nvSpPr>
          <p:cNvPr id="2253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31B52C-838A-41BD-BE47-0FF78C0CC8B0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741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>
                <a:cs typeface="Arial" panose="020B0604020202020204" pitchFamily="34" charset="0"/>
              </a:rPr>
              <a:t>1.   Draw a circuit schematic for the below formula using ONLY NOR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>
                <a:cs typeface="Arial" panose="020B0604020202020204" pitchFamily="34" charset="0"/>
              </a:rPr>
              <a:t>     gates and NOT gates. You can draw it by hand or using any of a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>
                <a:cs typeface="Arial" panose="020B0604020202020204" pitchFamily="34" charset="0"/>
              </a:rPr>
              <a:t>     computer program.</a:t>
            </a:r>
          </a:p>
          <a:p>
            <a:pPr marL="400050" lvl="2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cs typeface="Arial" panose="020B0604020202020204" pitchFamily="34" charset="0"/>
              </a:rPr>
              <a:t> -	Y = A(B+CD)</a:t>
            </a:r>
          </a:p>
          <a:p>
            <a:pPr marL="400050" lvl="2" indent="0">
              <a:buFont typeface="Arial" panose="020B0604020202020204" pitchFamily="34" charset="0"/>
              <a:buNone/>
              <a:defRPr/>
            </a:pPr>
            <a:endParaRPr lang="en-US" altLang="ko-KR" dirty="0">
              <a:cs typeface="Arial" panose="020B0604020202020204" pitchFamily="34" charset="0"/>
            </a:endParaRPr>
          </a:p>
          <a:p>
            <a:pPr marL="0" lvl="1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cs typeface="Arial" panose="020B0604020202020204" pitchFamily="34" charset="0"/>
              </a:rPr>
              <a:t>2.   Y = AB + ABC + A’B + AB’C</a:t>
            </a:r>
          </a:p>
          <a:p>
            <a:pPr marL="857250" lvl="1" indent="-457200">
              <a:buFont typeface="Arial" panose="020B0604020202020204" pitchFamily="34" charset="0"/>
              <a:buAutoNum type="arabicParenBoth"/>
              <a:defRPr/>
            </a:pPr>
            <a:r>
              <a:rPr lang="en-US" altLang="ko-KR" dirty="0">
                <a:cs typeface="Arial" panose="020B0604020202020204" pitchFamily="34" charset="0"/>
              </a:rPr>
              <a:t>Make a truth table</a:t>
            </a:r>
          </a:p>
          <a:p>
            <a:pPr marL="857250" lvl="1" indent="-457200">
              <a:buFont typeface="Arial" panose="020B0604020202020204" pitchFamily="34" charset="0"/>
              <a:buAutoNum type="arabicParenBoth"/>
              <a:defRPr/>
            </a:pPr>
            <a:r>
              <a:rPr lang="en-US" altLang="ko-KR" dirty="0">
                <a:cs typeface="Arial" panose="020B0604020202020204" pitchFamily="34" charset="0"/>
              </a:rPr>
              <a:t>Minimize # of gates</a:t>
            </a:r>
          </a:p>
          <a:p>
            <a:pPr marL="857250" lvl="1" indent="-457200">
              <a:buFont typeface="Arial" panose="020B0604020202020204" pitchFamily="34" charset="0"/>
              <a:buAutoNum type="arabicParenBoth"/>
              <a:defRPr/>
            </a:pPr>
            <a:r>
              <a:rPr lang="en-US" altLang="ko-KR" dirty="0">
                <a:cs typeface="Arial" panose="020B0604020202020204" pitchFamily="34" charset="0"/>
              </a:rPr>
              <a:t>Draw a circuit schematic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Homework</a:t>
            </a:r>
            <a:endParaRPr lang="ko-KR" altLang="en-US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/>
              <a:t>3.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/>
              <a:t>     Implement simple combinational logic circuits </a:t>
            </a:r>
            <a:r>
              <a:rPr lang="en-US" altLang="ko-KR" sz="2000" b="1" dirty="0"/>
              <a:t>1-1</a:t>
            </a:r>
            <a:r>
              <a:rPr lang="en-US" altLang="ko-KR" sz="2000" dirty="0"/>
              <a:t> and </a:t>
            </a:r>
            <a:r>
              <a:rPr lang="en-US" altLang="ko-KR" sz="2000" b="1" dirty="0"/>
              <a:t>1-2</a:t>
            </a:r>
            <a:r>
              <a:rPr lang="en-US" altLang="ko-KR" sz="2000" dirty="0"/>
              <a:t> using          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/>
              <a:t>     breadboard. (Take pictures to prove it’s working)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sz="2000" b="1" dirty="0"/>
              <a:t>3-1</a:t>
            </a:r>
            <a:r>
              <a:rPr lang="en-US" altLang="ko-KR" sz="2000" dirty="0"/>
              <a:t>. Implement a full adder using 2-input NAND gates only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sz="2000" b="1" dirty="0"/>
              <a:t>3-2</a:t>
            </a:r>
            <a:r>
              <a:rPr lang="en-US" altLang="ko-KR" sz="2000" dirty="0"/>
              <a:t>. Implement LM1 &amp; RM1 using NOR gates only</a:t>
            </a:r>
          </a:p>
          <a:p>
            <a:pPr lvl="1">
              <a:defRPr/>
            </a:pPr>
            <a:r>
              <a:rPr lang="en-US" altLang="ko-KR" sz="1800" dirty="0"/>
              <a:t>4-bit input, 2-bit LM1 output, 2-bit RM1 output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ko-KR" sz="1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ko-KR" sz="1800" dirty="0"/>
          </a:p>
          <a:p>
            <a:pPr lvl="1">
              <a:defRPr/>
            </a:pPr>
            <a:r>
              <a:rPr lang="en-US" altLang="ko-KR" sz="1800" dirty="0"/>
              <a:t>LM1 (RM1) outputs position of leftmost (rightmost) 1 in input</a:t>
            </a:r>
          </a:p>
          <a:p>
            <a:pPr lvl="1">
              <a:defRPr/>
            </a:pPr>
            <a:r>
              <a:rPr lang="en-US" altLang="ko-KR" sz="1800" dirty="0"/>
              <a:t>E.g. LM1(1010) = 00, RM1(1010) = 10</a:t>
            </a:r>
          </a:p>
          <a:p>
            <a:pPr marL="863600" lvl="2" indent="0">
              <a:buFont typeface="Arial" panose="020B0604020202020204" pitchFamily="34" charset="0"/>
              <a:buNone/>
              <a:defRPr/>
            </a:pPr>
            <a:r>
              <a:rPr lang="en-US" altLang="ko-KR" sz="1800" dirty="0"/>
              <a:t>    LM1(0100) = 01, RM1(0100) = 01</a:t>
            </a:r>
          </a:p>
          <a:p>
            <a:pPr marL="863600" lvl="2" indent="0">
              <a:buFont typeface="Arial" panose="020B0604020202020204" pitchFamily="34" charset="0"/>
              <a:buNone/>
              <a:defRPr/>
            </a:pPr>
            <a:r>
              <a:rPr lang="en-US" altLang="ko-KR" sz="1800" dirty="0"/>
              <a:t>    LM1(0000) = XX, RM1(0000) = XX (don’t care)</a:t>
            </a:r>
          </a:p>
          <a:p>
            <a:pPr>
              <a:buFontTx/>
              <a:buChar char="-"/>
              <a:defRPr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 dirty="0"/>
          </a:p>
        </p:txBody>
      </p:sp>
      <p:sp>
        <p:nvSpPr>
          <p:cNvPr id="24581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F40BAE-CD59-433D-8DF5-4AD21F4739B5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pSp>
        <p:nvGrpSpPr>
          <p:cNvPr id="24582" name="Group 5"/>
          <p:cNvGrpSpPr>
            <a:grpSpLocks/>
          </p:cNvGrpSpPr>
          <p:nvPr/>
        </p:nvGrpSpPr>
        <p:grpSpPr bwMode="auto">
          <a:xfrm>
            <a:off x="3182938" y="4005064"/>
            <a:ext cx="2778125" cy="541338"/>
            <a:chOff x="1812120" y="4304127"/>
            <a:chExt cx="2778347" cy="541500"/>
          </a:xfrm>
        </p:grpSpPr>
        <p:sp>
          <p:nvSpPr>
            <p:cNvPr id="2" name="Rectangle 1"/>
            <p:cNvSpPr/>
            <p:nvPr/>
          </p:nvSpPr>
          <p:spPr>
            <a:xfrm>
              <a:off x="3220345" y="4580435"/>
              <a:ext cx="250845" cy="25248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74386" y="4580435"/>
              <a:ext cx="252432" cy="25248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30014" y="4580435"/>
              <a:ext cx="250845" cy="25248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84055" y="4580435"/>
              <a:ext cx="252433" cy="25248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24587" name="TextBox 2"/>
            <p:cNvSpPr txBox="1">
              <a:spLocks noChangeArrowheads="1"/>
            </p:cNvSpPr>
            <p:nvPr/>
          </p:nvSpPr>
          <p:spPr bwMode="auto">
            <a:xfrm>
              <a:off x="3165318" y="4304129"/>
              <a:ext cx="3609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latin typeface="굴림" panose="020B0600000101010101" pitchFamily="50" charset="-127"/>
                  <a:ea typeface="굴림" panose="020B0600000101010101" pitchFamily="50" charset="-127"/>
                </a:rPr>
                <a:t>00</a:t>
              </a:r>
              <a:endParaRPr lang="ko-KR" altLang="en-US" sz="1200" b="1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588" name="TextBox 10"/>
            <p:cNvSpPr txBox="1">
              <a:spLocks noChangeArrowheads="1"/>
            </p:cNvSpPr>
            <p:nvPr/>
          </p:nvSpPr>
          <p:spPr bwMode="auto">
            <a:xfrm>
              <a:off x="3520035" y="4304129"/>
              <a:ext cx="3609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latin typeface="굴림" panose="020B0600000101010101" pitchFamily="50" charset="-127"/>
                  <a:ea typeface="굴림" panose="020B0600000101010101" pitchFamily="50" charset="-127"/>
                </a:rPr>
                <a:t>01</a:t>
              </a:r>
              <a:endParaRPr lang="ko-KR" altLang="en-US" sz="1200" b="1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589" name="TextBox 11"/>
            <p:cNvSpPr txBox="1">
              <a:spLocks noChangeArrowheads="1"/>
            </p:cNvSpPr>
            <p:nvPr/>
          </p:nvSpPr>
          <p:spPr bwMode="auto">
            <a:xfrm>
              <a:off x="3874752" y="4304128"/>
              <a:ext cx="3609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latin typeface="굴림" panose="020B0600000101010101" pitchFamily="50" charset="-127"/>
                  <a:ea typeface="굴림" panose="020B0600000101010101" pitchFamily="50" charset="-127"/>
                </a:rPr>
                <a:t>10</a:t>
              </a:r>
              <a:endParaRPr lang="ko-KR" altLang="en-US" sz="1200" b="1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590" name="TextBox 12"/>
            <p:cNvSpPr txBox="1">
              <a:spLocks noChangeArrowheads="1"/>
            </p:cNvSpPr>
            <p:nvPr/>
          </p:nvSpPr>
          <p:spPr bwMode="auto">
            <a:xfrm>
              <a:off x="4229470" y="4304129"/>
              <a:ext cx="3609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latin typeface="굴림" panose="020B0600000101010101" pitchFamily="50" charset="-127"/>
                  <a:ea typeface="굴림" panose="020B0600000101010101" pitchFamily="50" charset="-127"/>
                </a:rPr>
                <a:t>11</a:t>
              </a:r>
              <a:endParaRPr lang="ko-KR" altLang="en-US" sz="1200" b="1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591" name="TextBox 13"/>
            <p:cNvSpPr txBox="1">
              <a:spLocks noChangeArrowheads="1"/>
            </p:cNvSpPr>
            <p:nvPr/>
          </p:nvSpPr>
          <p:spPr bwMode="auto">
            <a:xfrm>
              <a:off x="1812120" y="4304127"/>
              <a:ext cx="13917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latin typeface="굴림" panose="020B0600000101010101" pitchFamily="50" charset="-127"/>
                  <a:ea typeface="굴림" panose="020B0600000101010101" pitchFamily="50" charset="-127"/>
                </a:rPr>
                <a:t>Position (2-bit) :</a:t>
              </a:r>
              <a:endParaRPr lang="ko-KR" altLang="en-US" sz="1200" b="1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592" name="TextBox 14"/>
            <p:cNvSpPr txBox="1">
              <a:spLocks noChangeArrowheads="1"/>
            </p:cNvSpPr>
            <p:nvPr/>
          </p:nvSpPr>
          <p:spPr bwMode="auto">
            <a:xfrm>
              <a:off x="2026923" y="4568628"/>
              <a:ext cx="11769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latin typeface="굴림" panose="020B0600000101010101" pitchFamily="50" charset="-127"/>
                  <a:ea typeface="굴림" panose="020B0600000101010101" pitchFamily="50" charset="-127"/>
                </a:rPr>
                <a:t>Input (4-bit) :</a:t>
              </a:r>
              <a:endParaRPr lang="ko-KR" altLang="en-US" sz="1200" b="1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Notification</a:t>
            </a:r>
            <a:endParaRPr lang="ko-KR" altLang="en-US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7200" y="1417638"/>
            <a:ext cx="8435975" cy="4806950"/>
          </a:xfrm>
        </p:spPr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For the report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 sample form 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Put today’s results and homework altogether and make it as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file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Submit your report on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assignment</a:t>
            </a:r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2000" b="1" dirty="0"/>
              <a:t>Lab computer account</a:t>
            </a:r>
            <a:br>
              <a:rPr lang="en-US" altLang="ko-KR" sz="2000" dirty="0"/>
            </a:br>
            <a:r>
              <a:rPr lang="en-US" altLang="ko-KR" sz="2000" dirty="0"/>
              <a:t> Use designated lab account on lab class</a:t>
            </a:r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2000" b="1" dirty="0"/>
              <a:t>Contact</a:t>
            </a:r>
          </a:p>
          <a:p>
            <a:pPr marL="457200" lvl="1" indent="0">
              <a:buNone/>
              <a:defRPr/>
            </a:pPr>
            <a:r>
              <a:rPr lang="en-US" altLang="ko-KR" sz="1600" dirty="0"/>
              <a:t>Check your e-mail address on </a:t>
            </a:r>
            <a:r>
              <a:rPr lang="en-US" altLang="ko-KR" sz="1600" dirty="0" err="1"/>
              <a:t>eTL</a:t>
            </a:r>
            <a:endParaRPr lang="en-US" altLang="ko-KR" sz="1600" dirty="0"/>
          </a:p>
          <a:p>
            <a:pPr marL="457200" lvl="1" indent="0">
              <a:buNone/>
              <a:defRPr/>
            </a:pPr>
            <a:r>
              <a:rPr lang="en-US" altLang="ko-KR" sz="1600" dirty="0"/>
              <a:t>Feel free to contact TA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	About lectures, labs, schedule, etc.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 dirty="0"/>
          </a:p>
        </p:txBody>
      </p:sp>
      <p:sp>
        <p:nvSpPr>
          <p:cNvPr id="9221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94592A-46B0-4C96-B5D9-CBCDD3E32A61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6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Homework</a:t>
            </a:r>
            <a:endParaRPr lang="ko-KR" altLang="en-US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632325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Write a report</a:t>
            </a:r>
          </a:p>
          <a:p>
            <a:pPr lvl="1"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Either in Korean or in English</a:t>
            </a:r>
          </a:p>
          <a:p>
            <a:pPr lvl="1"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Must include the result and discussion of the practice</a:t>
            </a:r>
          </a:p>
          <a:p>
            <a:pPr lvl="1"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of pages doesn’t matter</a:t>
            </a:r>
          </a:p>
          <a:p>
            <a:pPr lvl="1">
              <a:defRPr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: 23 Sep., 7:00 pm</a:t>
            </a:r>
            <a:r>
              <a:rPr lang="en-US" altLang="ko-KR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(Before class, on </a:t>
            </a:r>
            <a:r>
              <a:rPr lang="en-US" altLang="ko-K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F364B0-1964-4CA9-9C82-273FEBEC5F00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0243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23E68D-BB77-46C7-895A-EFB5B3378F02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024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10245" name="내용 개체 틀 4"/>
          <p:cNvSpPr txBox="1">
            <a:spLocks/>
          </p:cNvSpPr>
          <p:nvPr/>
        </p:nvSpPr>
        <p:spPr bwMode="auto">
          <a:xfrm>
            <a:off x="457200" y="1500188"/>
            <a:ext cx="8229600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Combinational logic practice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Lab 1 review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Tactile switches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LEDs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Pull-up &amp; pull-down resistors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Practice: Half-adder implementation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Homework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/>
              <a:t>Lab 1 review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en-US" altLang="ko-KR" dirty="0"/>
          </a:p>
        </p:txBody>
      </p:sp>
      <p:sp>
        <p:nvSpPr>
          <p:cNvPr id="20485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C63564-8394-4E9A-A5DC-031321CED07D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8674" name="Picture 2" descr="http://i.imgur.com/M59IOZ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51" y="1285875"/>
            <a:ext cx="8578897" cy="406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92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/>
              <a:t>Lab 1 review</a:t>
            </a:r>
            <a:endParaRPr lang="ko-KR" altLang="en-US" dirty="0"/>
          </a:p>
        </p:txBody>
      </p:sp>
      <p:pic>
        <p:nvPicPr>
          <p:cNvPr id="20483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461930"/>
            <a:ext cx="4324350" cy="4787900"/>
          </a:xfr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en-US" altLang="ko-KR" dirty="0"/>
          </a:p>
        </p:txBody>
      </p:sp>
      <p:sp>
        <p:nvSpPr>
          <p:cNvPr id="20485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C63564-8394-4E9A-A5DC-031321CED07D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750" y="1557338"/>
            <a:ext cx="37916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altLang="ko-KR" sz="2400" b="1" dirty="0">
                <a:latin typeface="+mn-lt"/>
              </a:rPr>
              <a:t>Logic Gates on IC chip</a:t>
            </a:r>
            <a:endParaRPr lang="ko-KR" alt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570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C55966-6317-464F-9F58-A6F20B93278C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4339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dirty="0"/>
              <a:t>Lab 1 review</a:t>
            </a:r>
            <a:endParaRPr lang="ko-KR" altLang="en-US" dirty="0"/>
          </a:p>
        </p:txBody>
      </p:sp>
      <p:sp>
        <p:nvSpPr>
          <p:cNvPr id="14340" name="내용 개체 틀 4"/>
          <p:cNvSpPr txBox="1">
            <a:spLocks/>
          </p:cNvSpPr>
          <p:nvPr/>
        </p:nvSpPr>
        <p:spPr bwMode="auto">
          <a:xfrm>
            <a:off x="457200" y="1500188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kumimoji="0" lang="en-US" altLang="ko-KR" sz="2400" b="1">
                <a:latin typeface="Arial" panose="020B0604020202020204" pitchFamily="34" charset="0"/>
                <a:cs typeface="Arial" panose="020B0604020202020204" pitchFamily="34" charset="0"/>
              </a:rPr>
              <a:t>Computer Simulation</a:t>
            </a:r>
          </a:p>
        </p:txBody>
      </p:sp>
      <p:sp>
        <p:nvSpPr>
          <p:cNvPr id="19465" name="TextBox 9"/>
          <p:cNvSpPr txBox="1">
            <a:spLocks noChangeArrowheads="1"/>
          </p:cNvSpPr>
          <p:nvPr/>
        </p:nvSpPr>
        <p:spPr bwMode="auto">
          <a:xfrm>
            <a:off x="1331913" y="1877690"/>
            <a:ext cx="1643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b="1" dirty="0">
                <a:latin typeface="+mn-lt"/>
                <a:ea typeface="굴림" panose="020B0600000101010101" pitchFamily="50" charset="-127"/>
                <a:cs typeface="Arial" panose="020B0604020202020204" pitchFamily="34" charset="0"/>
              </a:rPr>
              <a:t>Schematic Design</a:t>
            </a:r>
            <a:endParaRPr lang="ko-KR" altLang="en-US" sz="1200" b="1" dirty="0">
              <a:latin typeface="+mn-lt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466" name="TextBox 10"/>
          <p:cNvSpPr txBox="1">
            <a:spLocks noChangeArrowheads="1"/>
          </p:cNvSpPr>
          <p:nvPr/>
        </p:nvSpPr>
        <p:spPr bwMode="auto">
          <a:xfrm>
            <a:off x="5016500" y="1877690"/>
            <a:ext cx="2651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b="1" dirty="0">
                <a:latin typeface="+mn-lt"/>
                <a:ea typeface="굴림" panose="020B0600000101010101" pitchFamily="50" charset="-127"/>
                <a:cs typeface="Arial" panose="020B0604020202020204" pitchFamily="34" charset="0"/>
              </a:rPr>
              <a:t>Hardware Description Language</a:t>
            </a:r>
            <a:endParaRPr lang="ko-KR" altLang="en-US" sz="1200" b="1" dirty="0">
              <a:latin typeface="+mn-lt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 rot="5400000">
            <a:off x="4240213" y="3834185"/>
            <a:ext cx="287337" cy="198437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344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149080"/>
            <a:ext cx="657225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"/>
          <a:stretch>
            <a:fillRect/>
          </a:stretch>
        </p:blipFill>
        <p:spPr bwMode="auto">
          <a:xfrm>
            <a:off x="5067300" y="2252340"/>
            <a:ext cx="2652713" cy="1536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260278"/>
            <a:ext cx="2259013" cy="1520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 dirty="0"/>
          </a:p>
        </p:txBody>
      </p:sp>
      <p:sp>
        <p:nvSpPr>
          <p:cNvPr id="12" name="내용 개체 틀 4"/>
          <p:cNvSpPr txBox="1">
            <a:spLocks/>
          </p:cNvSpPr>
          <p:nvPr/>
        </p:nvSpPr>
        <p:spPr bwMode="auto">
          <a:xfrm>
            <a:off x="457200" y="5949280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kumimoji="0" lang="en-US" altLang="ko-KR" sz="2400" b="1" dirty="0">
                <a:latin typeface="+mn-lt"/>
                <a:cs typeface="Arial" panose="020B0604020202020204" pitchFamily="34" charset="0"/>
              </a:rPr>
              <a:t>Prototyping</a:t>
            </a:r>
            <a:endParaRPr kumimoji="0" lang="en-US" altLang="ko-KR" sz="20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8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 dirty="0"/>
          </a:p>
        </p:txBody>
      </p:sp>
      <p:sp>
        <p:nvSpPr>
          <p:cNvPr id="19459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E1BB31-46DA-408D-9CB4-A5CD7F664739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9460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dirty="0"/>
              <a:t>Lab 1 review</a:t>
            </a:r>
            <a:endParaRPr lang="ko-KR" altLang="en-US" dirty="0"/>
          </a:p>
        </p:txBody>
      </p:sp>
      <p:pic>
        <p:nvPicPr>
          <p:cNvPr id="19461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2133600"/>
            <a:ext cx="3419475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내용 개체 틀 4"/>
          <p:cNvSpPr txBox="1">
            <a:spLocks/>
          </p:cNvSpPr>
          <p:nvPr/>
        </p:nvSpPr>
        <p:spPr bwMode="auto">
          <a:xfrm>
            <a:off x="457200" y="1500188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kumimoji="0" lang="en-US" altLang="ko-KR" sz="2400" b="1" dirty="0">
                <a:latin typeface="+mj-lt"/>
                <a:cs typeface="Arial" panose="020B0604020202020204" pitchFamily="34" charset="0"/>
              </a:rPr>
              <a:t>Prototyping</a:t>
            </a:r>
          </a:p>
        </p:txBody>
      </p:sp>
      <p:sp>
        <p:nvSpPr>
          <p:cNvPr id="19463" name="TextBox 4"/>
          <p:cNvSpPr txBox="1">
            <a:spLocks noChangeArrowheads="1"/>
          </p:cNvSpPr>
          <p:nvPr/>
        </p:nvSpPr>
        <p:spPr bwMode="auto">
          <a:xfrm>
            <a:off x="1612900" y="5895975"/>
            <a:ext cx="2381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Evaluation Circuit Board</a:t>
            </a:r>
            <a:endParaRPr lang="ko-KR" altLang="en-US" sz="160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3800" y="2492375"/>
            <a:ext cx="3816350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latin typeface="+mn-lt"/>
                <a:cs typeface="Arial" panose="020B0604020202020204" pitchFamily="34" charset="0"/>
              </a:rPr>
              <a:t>You can build your own board of your logic design with logic gates and electronic parts.</a:t>
            </a:r>
          </a:p>
          <a:p>
            <a:pPr>
              <a:defRPr/>
            </a:pPr>
            <a:endParaRPr lang="en-US" altLang="ko-KR" dirty="0">
              <a:latin typeface="+mn-lt"/>
              <a:cs typeface="Arial" panose="020B0604020202020204" pitchFamily="34" charset="0"/>
            </a:endParaRPr>
          </a:p>
          <a:p>
            <a:pPr>
              <a:defRPr/>
            </a:pPr>
            <a:endParaRPr lang="en-US" altLang="ko-KR" dirty="0">
              <a:latin typeface="+mn-lt"/>
              <a:cs typeface="Arial" panose="020B0604020202020204" pitchFamily="34" charset="0"/>
            </a:endParaRPr>
          </a:p>
          <a:p>
            <a:pPr>
              <a:defRPr/>
            </a:pPr>
            <a:endParaRPr lang="en-US" altLang="ko-KR" dirty="0">
              <a:latin typeface="+mn-lt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ko-KR" dirty="0">
                <a:latin typeface="+mn-lt"/>
                <a:cs typeface="Arial" panose="020B0604020202020204" pitchFamily="34" charset="0"/>
              </a:rPr>
              <a:t>This is SNU’s logic design evaluation circuit board.</a:t>
            </a:r>
          </a:p>
          <a:p>
            <a:pPr>
              <a:defRPr/>
            </a:pPr>
            <a:r>
              <a:rPr lang="en-US" altLang="ko-KR" dirty="0">
                <a:latin typeface="+mn-lt"/>
                <a:cs typeface="Arial" panose="020B0604020202020204" pitchFamily="34" charset="0"/>
              </a:rPr>
              <a:t>You will make a computer with this for the term project.</a:t>
            </a:r>
          </a:p>
        </p:txBody>
      </p:sp>
    </p:spTree>
    <p:extLst>
      <p:ext uri="{BB962C8B-B14F-4D97-AF65-F5344CB8AC3E}">
        <p14:creationId xmlns:p14="http://schemas.microsoft.com/office/powerpoint/2010/main" val="410766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23555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C5937C-B5BB-4134-BCEB-11B776DBC539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23556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dirty="0"/>
              <a:t>Lab 1 review</a:t>
            </a:r>
          </a:p>
        </p:txBody>
      </p:sp>
      <p:grpSp>
        <p:nvGrpSpPr>
          <p:cNvPr id="23557" name="그룹 13"/>
          <p:cNvGrpSpPr>
            <a:grpSpLocks/>
          </p:cNvGrpSpPr>
          <p:nvPr/>
        </p:nvGrpSpPr>
        <p:grpSpPr bwMode="auto">
          <a:xfrm>
            <a:off x="617538" y="3357563"/>
            <a:ext cx="4383087" cy="2063750"/>
            <a:chOff x="617501" y="3357562"/>
            <a:chExt cx="4383127" cy="2064412"/>
          </a:xfrm>
        </p:grpSpPr>
        <p:pic>
          <p:nvPicPr>
            <p:cNvPr id="2356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501" y="3357562"/>
              <a:ext cx="4383127" cy="1778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4" name="내용 개체 틀 4"/>
            <p:cNvSpPr txBox="1">
              <a:spLocks/>
            </p:cNvSpPr>
            <p:nvPr/>
          </p:nvSpPr>
          <p:spPr bwMode="auto">
            <a:xfrm>
              <a:off x="788981" y="5136222"/>
              <a:ext cx="3543296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Char char="ü"/>
              </a:pPr>
              <a:r>
                <a:rPr kumimoji="0"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Internal wiring of Bread board</a:t>
              </a:r>
            </a:p>
          </p:txBody>
        </p:sp>
      </p:grpSp>
      <p:grpSp>
        <p:nvGrpSpPr>
          <p:cNvPr id="23558" name="그룹 12"/>
          <p:cNvGrpSpPr>
            <a:grpSpLocks/>
          </p:cNvGrpSpPr>
          <p:nvPr/>
        </p:nvGrpSpPr>
        <p:grpSpPr bwMode="auto">
          <a:xfrm>
            <a:off x="642938" y="1500188"/>
            <a:ext cx="4357687" cy="1928812"/>
            <a:chOff x="642910" y="1500174"/>
            <a:chExt cx="4357718" cy="1928826"/>
          </a:xfrm>
        </p:grpSpPr>
        <p:pic>
          <p:nvPicPr>
            <p:cNvPr id="2356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10" y="1500174"/>
              <a:ext cx="4357718" cy="1619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2" name="내용 개체 틀 4"/>
            <p:cNvSpPr txBox="1">
              <a:spLocks/>
            </p:cNvSpPr>
            <p:nvPr/>
          </p:nvSpPr>
          <p:spPr bwMode="auto">
            <a:xfrm>
              <a:off x="788981" y="3143248"/>
              <a:ext cx="3543296" cy="285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Char char="ü"/>
              </a:pPr>
              <a:r>
                <a:rPr kumimoji="0" lang="en-US" altLang="ko-KR" sz="1200">
                  <a:latin typeface="Arial" panose="020B0604020202020204" pitchFamily="34" charset="0"/>
                  <a:cs typeface="Arial" panose="020B0604020202020204" pitchFamily="34" charset="0"/>
                </a:rPr>
                <a:t>Bread board</a:t>
              </a:r>
            </a:p>
          </p:txBody>
        </p:sp>
      </p:grpSp>
      <p:sp>
        <p:nvSpPr>
          <p:cNvPr id="23559" name="내용 개체 틀 4"/>
          <p:cNvSpPr>
            <a:spLocks noGrp="1"/>
          </p:cNvSpPr>
          <p:nvPr>
            <p:ph idx="1"/>
          </p:nvPr>
        </p:nvSpPr>
        <p:spPr>
          <a:xfrm>
            <a:off x="457200" y="5857875"/>
            <a:ext cx="8229600" cy="64293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>
                <a:latin typeface="Arial" panose="020B0604020202020204" pitchFamily="34" charset="0"/>
                <a:cs typeface="Arial" panose="020B0604020202020204" pitchFamily="34" charset="0"/>
              </a:rPr>
              <a:t>You can construct testing the circuit using the bread board, before soldering or wrapping.</a:t>
            </a:r>
          </a:p>
        </p:txBody>
      </p:sp>
      <p:pic>
        <p:nvPicPr>
          <p:cNvPr id="23560" name="Picture 2" descr="http://cdn.instructables.com/FYV/YJ75/FW4JU34R/FYVYJ75FW4JU34R.MEDIU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698625"/>
            <a:ext cx="2932112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20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/>
              <a:t>Lab 1 review</a:t>
            </a:r>
            <a:endParaRPr lang="ko-KR" altLang="en-US" dirty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24581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F34776-358E-41D2-9170-18226483A140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24582" name="Picture 6" descr="LED Parallel Circuit Schema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419600"/>
            <a:ext cx="43529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2" descr="LED Series Circuit Schemat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341438"/>
            <a:ext cx="26574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11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18147</TotalTime>
  <Words>671</Words>
  <Application>Microsoft Office PowerPoint</Application>
  <PresentationFormat>화면 슬라이드 쇼(4:3)</PresentationFormat>
  <Paragraphs>210</Paragraphs>
  <Slides>20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맑은 고딕</vt:lpstr>
      <vt:lpstr>Arial</vt:lpstr>
      <vt:lpstr>Century Gothic</vt:lpstr>
      <vt:lpstr>Wingdings</vt:lpstr>
      <vt:lpstr>Office 테마</vt:lpstr>
      <vt:lpstr>Course Information</vt:lpstr>
      <vt:lpstr>Notification</vt:lpstr>
      <vt:lpstr>Contents</vt:lpstr>
      <vt:lpstr>Lab 1 review</vt:lpstr>
      <vt:lpstr>Lab 1 review</vt:lpstr>
      <vt:lpstr>Lab 1 review</vt:lpstr>
      <vt:lpstr>Lab 1 review</vt:lpstr>
      <vt:lpstr>Lab 1 review</vt:lpstr>
      <vt:lpstr>Lab 1 review</vt:lpstr>
      <vt:lpstr>Lab 1 review</vt:lpstr>
      <vt:lpstr>Combinational Logic Practice</vt:lpstr>
      <vt:lpstr>Combinational Logic Practice</vt:lpstr>
      <vt:lpstr>Combinational Logic Practice</vt:lpstr>
      <vt:lpstr>Combinational Logic Practice</vt:lpstr>
      <vt:lpstr>Combinational Logic Practice</vt:lpstr>
      <vt:lpstr>Combinational Logic Practice</vt:lpstr>
      <vt:lpstr>Combinational Logic Practice</vt:lpstr>
      <vt:lpstr>Homework</vt:lpstr>
      <vt:lpstr>Homework</vt:lpstr>
      <vt:lpstr>Homework</vt:lpstr>
    </vt:vector>
  </TitlesOfParts>
  <Company>mmlab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Soobeom Kim</dc:creator>
  <cp:lastModifiedBy>현영 정</cp:lastModifiedBy>
  <cp:revision>588</cp:revision>
  <dcterms:created xsi:type="dcterms:W3CDTF">2008-07-30T02:31:41Z</dcterms:created>
  <dcterms:modified xsi:type="dcterms:W3CDTF">2019-09-16T08:11:57Z</dcterms:modified>
</cp:coreProperties>
</file>