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07" r:id="rId2"/>
    <p:sldId id="288" r:id="rId3"/>
    <p:sldId id="386" r:id="rId4"/>
    <p:sldId id="369" r:id="rId5"/>
    <p:sldId id="370" r:id="rId6"/>
    <p:sldId id="371" r:id="rId7"/>
    <p:sldId id="398" r:id="rId8"/>
    <p:sldId id="392" r:id="rId9"/>
    <p:sldId id="393" r:id="rId10"/>
    <p:sldId id="394" r:id="rId11"/>
    <p:sldId id="395" r:id="rId12"/>
    <p:sldId id="396" r:id="rId13"/>
    <p:sldId id="397" r:id="rId14"/>
    <p:sldId id="374" r:id="rId15"/>
    <p:sldId id="389" r:id="rId16"/>
    <p:sldId id="385" r:id="rId17"/>
    <p:sldId id="352" r:id="rId18"/>
    <p:sldId id="353" r:id="rId19"/>
    <p:sldId id="390" r:id="rId20"/>
    <p:sldId id="345" r:id="rId21"/>
    <p:sldId id="346" r:id="rId22"/>
    <p:sldId id="347" r:id="rId23"/>
    <p:sldId id="391" r:id="rId24"/>
    <p:sldId id="348" r:id="rId25"/>
    <p:sldId id="349" r:id="rId26"/>
    <p:sldId id="350" r:id="rId27"/>
    <p:sldId id="351" r:id="rId28"/>
    <p:sldId id="387" r:id="rId29"/>
    <p:sldId id="376" r:id="rId30"/>
    <p:sldId id="378" r:id="rId31"/>
    <p:sldId id="361" r:id="rId32"/>
    <p:sldId id="360" r:id="rId33"/>
    <p:sldId id="366" r:id="rId34"/>
  </p:sldIdLst>
  <p:sldSz cx="9144000" cy="6858000" type="screen4x3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7635" autoAdjust="0"/>
  </p:normalViewPr>
  <p:slideViewPr>
    <p:cSldViewPr>
      <p:cViewPr varScale="1">
        <p:scale>
          <a:sx n="81" d="100"/>
          <a:sy n="81" d="100"/>
        </p:scale>
        <p:origin x="241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21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04F4286-9F25-464A-9D4C-2637D2D70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89E3DF-3758-49A1-9DE7-D7EE719D8C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1DE1698B-7060-41D1-AA5E-55D9010477DB}" type="datetimeFigureOut">
              <a:rPr lang="ko-KR" altLang="en-US"/>
              <a:pPr>
                <a:defRPr/>
              </a:pPr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D1BB7-97BF-4DCE-8DBA-A6E94A9F3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B6659C-3C6D-434C-9B2C-0CE442B976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3EE14B3E-E532-4CCE-949F-EE91893E74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4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23CE6B8-81FD-4593-8244-96EE67DDC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176A4F-9A3B-49DB-8F08-98804B7CA5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8F636FA9-18EE-4FE8-AD5F-B1E35D0C25A3}" type="datetimeFigureOut">
              <a:rPr lang="ko-KR" altLang="en-US"/>
              <a:pPr>
                <a:defRPr/>
              </a:pPr>
              <a:t>2019-09-19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A0133A00-DBF5-427F-A278-740F6E14A8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A9DAF8B-BBD7-47C4-9BC2-A9BF82CF0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D4F58-D8C3-4930-9271-9ECF62F4FD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43778-93CF-44F7-AF94-C7C5073A1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93D0C95-6FC1-432B-AD09-F3F18231E7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357C1D6-4210-44DE-9B15-6AEEB2124E37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39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5604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27E4358-06D2-43DB-A0F1-1BE7F7CF27A1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446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7652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5E1A132-B8E9-47A0-96CF-F7D2EF8E6285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276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700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54AAA39-9B64-4F26-9EB9-AB44F4348B30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398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5128D4D-196F-4393-9E56-59FF90E3BCD0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14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3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79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5E5EBE8-C4C9-449A-AE35-4EFC9B7E23D0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15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476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EB1989C-1085-439D-9107-36DA0DFD4EC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921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b="0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D647221-3463-40C2-9943-08E7BCF40A60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131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D0C95-6FC1-432B-AD09-F3F18231E7F4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69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D0C95-6FC1-432B-AD09-F3F18231E7F4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856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D0C95-6FC1-432B-AD09-F3F18231E7F4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27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3D0C95-6FC1-432B-AD09-F3F18231E7F4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72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D0C95-6FC1-432B-AD09-F3F18231E7F4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96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D0C95-6FC1-432B-AD09-F3F18231E7F4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62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3D0C95-6FC1-432B-AD09-F3F18231E7F4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77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D33B3E6-1A1A-4418-AD5A-F97C6917ABCF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24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86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CC2D1B3-3951-4636-8CF4-C7C3659C37D0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25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164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3C55D61-2CBE-442E-A964-7C3A8AFA312E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440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b="1" dirty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0D24764-FF7F-4E9C-A20C-6D143E2074BD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27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3054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72F366F-5BC4-457F-9934-3C043E11BB45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28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817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EB38B7F-3479-4330-8336-13D49CCA5B40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30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515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3D0C95-6FC1-432B-AD09-F3F18231E7F4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95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621CF77-C660-4943-955D-9518B022A782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875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endParaRPr lang="ko-KR" altLang="en-US" dirty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DD87C0D-6004-4DA4-927F-CA0D1E0165F8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32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608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4A93EA2-7D6D-4799-B499-4AB4368D5DAC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33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64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30FDAA1-26DA-4F6A-B749-99F664BDBE4F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0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132935D-8340-4DCD-9B34-56E42C7E4847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6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0475F29-50E1-482E-ABB1-DB9BBE562C34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43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  <p:sp>
        <p:nvSpPr>
          <p:cNvPr id="19460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D278C47-E84C-4340-B561-A71CB5C232F8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732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150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E42EEA4-13ED-4A3E-9250-A10BD0817A56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57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3556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1D9E524-068B-4862-9B1B-08B08CBE0BE4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52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4245B-3507-4D4C-9036-F7EF3086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46806-B7CA-49E4-8D91-B90B513C0DFB}" type="datetime1">
              <a:rPr lang="ko-KR" altLang="en-US"/>
              <a:pPr>
                <a:defRPr/>
              </a:pPr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4758E-2C7C-469D-A22E-8B34486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3D943-FB3C-4A49-9BF9-78931A6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AEB6-51F3-42F4-8684-760BE2C4BF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8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EE3A906-986B-42C9-B5C4-2428FDF151BD}"/>
              </a:ext>
            </a:extLst>
          </p:cNvPr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591ABF4-AD38-468E-9148-10FFEA40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934B-989C-4973-AE3A-38ECE3383F44}" type="datetime1">
              <a:rPr lang="ko-KR" altLang="en-US"/>
              <a:pPr>
                <a:defRPr/>
              </a:pPr>
              <a:t>2019-09-19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BE453FFD-5D75-42A2-BCA0-8AB087A3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8EB7BE9-B110-4386-8132-BFEC4315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397F5-FCF3-4D88-9960-E3A16B97980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6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A85536-78CB-4BE0-943F-CD6681728362}"/>
              </a:ext>
            </a:extLst>
          </p:cNvPr>
          <p:cNvCxnSpPr/>
          <p:nvPr userDrawn="1"/>
        </p:nvCxnSpPr>
        <p:spPr>
          <a:xfrm>
            <a:off x="425002" y="4221088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5790"/>
            <a:ext cx="8229600" cy="2304256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09CC964-0613-4F42-A799-5EBE8E7A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0B79D-9F71-4ABB-896E-77F3DDE252F4}" type="datetime1">
              <a:rPr lang="ko-KR" altLang="en-US"/>
              <a:pPr>
                <a:defRPr/>
              </a:pPr>
              <a:t>2019-09-19</a:t>
            </a:fld>
            <a:endParaRPr lang="ko-KR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E34CC49-C1E4-47A8-A92D-80576E09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EF5B7F3-9CA8-4609-AF56-2A4B2FC9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5A5C4-B781-4CDC-BB95-D1F209F1C0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5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4245B-3507-4D4C-9036-F7EF30863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339C4A-DBAD-4FDF-80A9-AD67F05B319E}" type="datetime1">
              <a:rPr lang="ko-KR" altLang="en-US"/>
              <a:pPr>
                <a:defRPr/>
              </a:pPr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4758E-2C7C-469D-A22E-8B3448668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3D943-FB3C-4A49-9BF9-78931A6A5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8E08AC7-8677-4FB9-9A52-F03F285CD7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12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DF9EA-B89A-4588-9D1E-0531E754AFD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124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dirty="0"/>
              <a:t>Lab. 03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786063"/>
            <a:ext cx="7202487" cy="33575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Logic Design Lab.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Fall 2019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Prof. </a:t>
            </a:r>
            <a:r>
              <a:rPr lang="en-US" altLang="ko-KR" dirty="0" err="1">
                <a:solidFill>
                  <a:schemeClr val="tx1"/>
                </a:solidFill>
              </a:rPr>
              <a:t>Sungjoo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Yoo</a:t>
            </a:r>
            <a:endParaRPr lang="en-US" altLang="ko-KR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yeonbin@snu.ac.kr</a:t>
            </a:r>
            <a:r>
              <a:rPr lang="en-US" altLang="ko-KR" dirty="0"/>
              <a:t>)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Hyunsu</a:t>
            </a:r>
            <a:r>
              <a:rPr lang="en-US" altLang="ko-KR" dirty="0">
                <a:solidFill>
                  <a:schemeClr val="tx1"/>
                </a:solidFill>
              </a:rPr>
              <a:t> Kim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gustnxodjs@gmail.com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Hyunyoung</a:t>
            </a:r>
            <a:r>
              <a:rPr lang="en-US" altLang="ko-KR" dirty="0">
                <a:solidFill>
                  <a:schemeClr val="tx1"/>
                </a:solidFill>
              </a:rPr>
              <a:t> Jung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gusdud1500@gmail.com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r>
              <a:rPr lang="en-US" altLang="ko-KR"/>
              <a:t>We will design our own module with logic gates</a:t>
            </a:r>
          </a:p>
          <a:p>
            <a:r>
              <a:rPr lang="en-US" altLang="ko-KR"/>
              <a:t>And we will test it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D96EC6-A1B4-459A-94CE-FE09B5355078}"/>
              </a:ext>
            </a:extLst>
          </p:cNvPr>
          <p:cNvSpPr/>
          <p:nvPr/>
        </p:nvSpPr>
        <p:spPr>
          <a:xfrm>
            <a:off x="457200" y="2565400"/>
            <a:ext cx="8002588" cy="3455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3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Module &amp; test bench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963A71-771F-4EE8-83CE-8A3C4BC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2534" name="슬라이드 번호 개체 틀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7A8AF-80D2-4DCA-9D6D-9511247161B8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2DF1AB-666F-42CC-B974-6702A34DA521}"/>
              </a:ext>
            </a:extLst>
          </p:cNvPr>
          <p:cNvSpPr/>
          <p:nvPr/>
        </p:nvSpPr>
        <p:spPr>
          <a:xfrm>
            <a:off x="3203575" y="3284538"/>
            <a:ext cx="2232025" cy="1800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2"/>
                </a:solidFill>
              </a:rPr>
              <a:t>Our 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schemeClr val="tx2"/>
                </a:solidFill>
              </a:rPr>
              <a:t>module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3878263" y="4175125"/>
            <a:ext cx="46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FF3C9A-9F58-4CD5-B8F8-B13CB990C9BE}"/>
              </a:ext>
            </a:extLst>
          </p:cNvPr>
          <p:cNvCxnSpPr/>
          <p:nvPr/>
        </p:nvCxnSpPr>
        <p:spPr>
          <a:xfrm>
            <a:off x="2051050" y="3573463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A555CB-6AEC-439D-85F2-96705CBA6D65}"/>
              </a:ext>
            </a:extLst>
          </p:cNvPr>
          <p:cNvCxnSpPr/>
          <p:nvPr/>
        </p:nvCxnSpPr>
        <p:spPr>
          <a:xfrm>
            <a:off x="2051050" y="3933825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D153DD-F27B-449D-9CEE-003EA54B1BBF}"/>
              </a:ext>
            </a:extLst>
          </p:cNvPr>
          <p:cNvCxnSpPr/>
          <p:nvPr/>
        </p:nvCxnSpPr>
        <p:spPr>
          <a:xfrm>
            <a:off x="2057400" y="4724400"/>
            <a:ext cx="11509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8B5C4C-5590-4558-BC20-809B05A7CE57}"/>
              </a:ext>
            </a:extLst>
          </p:cNvPr>
          <p:cNvCxnSpPr/>
          <p:nvPr/>
        </p:nvCxnSpPr>
        <p:spPr>
          <a:xfrm>
            <a:off x="5443538" y="3716338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9E8594-ABC3-4028-8323-91E0C9E0D59C}"/>
              </a:ext>
            </a:extLst>
          </p:cNvPr>
          <p:cNvCxnSpPr/>
          <p:nvPr/>
        </p:nvCxnSpPr>
        <p:spPr>
          <a:xfrm>
            <a:off x="5443538" y="4005263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42A02E-391A-442F-9913-5CE36D95ABC4}"/>
              </a:ext>
            </a:extLst>
          </p:cNvPr>
          <p:cNvCxnSpPr/>
          <p:nvPr/>
        </p:nvCxnSpPr>
        <p:spPr>
          <a:xfrm>
            <a:off x="5443538" y="4591050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707469-84B0-4DD4-887C-2E4402B56DF2}"/>
              </a:ext>
            </a:extLst>
          </p:cNvPr>
          <p:cNvSpPr/>
          <p:nvPr/>
        </p:nvSpPr>
        <p:spPr>
          <a:xfrm>
            <a:off x="1546225" y="3429000"/>
            <a:ext cx="504825" cy="2889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FEE455-E8A0-4FC7-A70E-02EF470A6099}"/>
              </a:ext>
            </a:extLst>
          </p:cNvPr>
          <p:cNvSpPr/>
          <p:nvPr/>
        </p:nvSpPr>
        <p:spPr>
          <a:xfrm>
            <a:off x="1538288" y="3789363"/>
            <a:ext cx="504825" cy="2889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61AC6A-8A77-4ACE-A5A4-6782BA5FD8E8}"/>
              </a:ext>
            </a:extLst>
          </p:cNvPr>
          <p:cNvSpPr/>
          <p:nvPr/>
        </p:nvSpPr>
        <p:spPr>
          <a:xfrm>
            <a:off x="1552575" y="4591050"/>
            <a:ext cx="504825" cy="2889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546" name="TextBox 5"/>
          <p:cNvSpPr txBox="1">
            <a:spLocks noChangeArrowheads="1"/>
          </p:cNvSpPr>
          <p:nvPr/>
        </p:nvSpPr>
        <p:spPr bwMode="auto">
          <a:xfrm>
            <a:off x="463550" y="2598738"/>
            <a:ext cx="438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Breadboard</a:t>
            </a:r>
            <a:endParaRPr lang="ko-KR" altLang="en-US" b="1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7816AC-9FB4-459F-82A2-A45DA5BC81C4}"/>
              </a:ext>
            </a:extLst>
          </p:cNvPr>
          <p:cNvSpPr/>
          <p:nvPr/>
        </p:nvSpPr>
        <p:spPr>
          <a:xfrm>
            <a:off x="1692275" y="3500438"/>
            <a:ext cx="201613" cy="1476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4CFF5A-33CF-4065-85D2-395B34F0EB71}"/>
              </a:ext>
            </a:extLst>
          </p:cNvPr>
          <p:cNvSpPr/>
          <p:nvPr/>
        </p:nvSpPr>
        <p:spPr>
          <a:xfrm>
            <a:off x="1692275" y="3857625"/>
            <a:ext cx="201613" cy="1476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59D3841-D428-468C-946B-C6B68B355675}"/>
              </a:ext>
            </a:extLst>
          </p:cNvPr>
          <p:cNvSpPr/>
          <p:nvPr/>
        </p:nvSpPr>
        <p:spPr>
          <a:xfrm>
            <a:off x="1692275" y="4652963"/>
            <a:ext cx="201613" cy="1476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현 8">
            <a:extLst>
              <a:ext uri="{FF2B5EF4-FFF2-40B4-BE49-F238E27FC236}">
                <a16:creationId xmlns:a16="http://schemas.microsoft.com/office/drawing/2014/main" id="{DA95F481-137D-4401-B257-104714B381A3}"/>
              </a:ext>
            </a:extLst>
          </p:cNvPr>
          <p:cNvSpPr/>
          <p:nvPr/>
        </p:nvSpPr>
        <p:spPr>
          <a:xfrm rot="5218515">
            <a:off x="6451600" y="3603625"/>
            <a:ext cx="590550" cy="254000"/>
          </a:xfrm>
          <a:prstGeom prst="chor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현 33">
            <a:extLst>
              <a:ext uri="{FF2B5EF4-FFF2-40B4-BE49-F238E27FC236}">
                <a16:creationId xmlns:a16="http://schemas.microsoft.com/office/drawing/2014/main" id="{011395A9-AD35-4A74-868F-4EDBBB3CB365}"/>
              </a:ext>
            </a:extLst>
          </p:cNvPr>
          <p:cNvSpPr/>
          <p:nvPr/>
        </p:nvSpPr>
        <p:spPr>
          <a:xfrm rot="5218515">
            <a:off x="6422232" y="4090194"/>
            <a:ext cx="590550" cy="255587"/>
          </a:xfrm>
          <a:prstGeom prst="chor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현 34">
            <a:extLst>
              <a:ext uri="{FF2B5EF4-FFF2-40B4-BE49-F238E27FC236}">
                <a16:creationId xmlns:a16="http://schemas.microsoft.com/office/drawing/2014/main" id="{85C62D9F-1C03-4FBA-AE35-5D96D9109858}"/>
              </a:ext>
            </a:extLst>
          </p:cNvPr>
          <p:cNvSpPr/>
          <p:nvPr/>
        </p:nvSpPr>
        <p:spPr>
          <a:xfrm rot="5218515">
            <a:off x="6451600" y="4638675"/>
            <a:ext cx="590550" cy="254000"/>
          </a:xfrm>
          <a:prstGeom prst="chor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D96EC6-A1B4-459A-94CE-FE09B5355078}"/>
              </a:ext>
            </a:extLst>
          </p:cNvPr>
          <p:cNvSpPr/>
          <p:nvPr/>
        </p:nvSpPr>
        <p:spPr>
          <a:xfrm>
            <a:off x="457200" y="2565400"/>
            <a:ext cx="8002588" cy="3455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57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Module &amp; test bench</a:t>
            </a:r>
            <a:endParaRPr lang="ko-KR" altLang="en-US"/>
          </a:p>
        </p:txBody>
      </p:sp>
      <p:sp>
        <p:nvSpPr>
          <p:cNvPr id="24580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r>
              <a:rPr lang="en-US" altLang="ko-KR"/>
              <a:t>We will design our own module</a:t>
            </a:r>
          </a:p>
          <a:p>
            <a:r>
              <a:rPr lang="en-US" altLang="ko-KR"/>
              <a:t>And we will test it by simulation!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963A71-771F-4EE8-83CE-8A3C4BC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4582" name="슬라이드 번호 개체 틀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6E3B53-1F46-429B-90B4-7F1E12C139F0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2DF1AB-666F-42CC-B974-6702A34DA521}"/>
              </a:ext>
            </a:extLst>
          </p:cNvPr>
          <p:cNvSpPr/>
          <p:nvPr/>
        </p:nvSpPr>
        <p:spPr>
          <a:xfrm>
            <a:off x="3203575" y="3284538"/>
            <a:ext cx="2232025" cy="1800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2"/>
                </a:solidFill>
              </a:rPr>
              <a:t>Our 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schemeClr val="tx2"/>
                </a:solidFill>
              </a:rPr>
              <a:t>module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3878263" y="4175125"/>
            <a:ext cx="46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FF3C9A-9F58-4CD5-B8F8-B13CB990C9BE}"/>
              </a:ext>
            </a:extLst>
          </p:cNvPr>
          <p:cNvCxnSpPr/>
          <p:nvPr/>
        </p:nvCxnSpPr>
        <p:spPr>
          <a:xfrm>
            <a:off x="2051050" y="3573463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A555CB-6AEC-439D-85F2-96705CBA6D65}"/>
              </a:ext>
            </a:extLst>
          </p:cNvPr>
          <p:cNvCxnSpPr/>
          <p:nvPr/>
        </p:nvCxnSpPr>
        <p:spPr>
          <a:xfrm>
            <a:off x="2051050" y="3933825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D153DD-F27B-449D-9CEE-003EA54B1BBF}"/>
              </a:ext>
            </a:extLst>
          </p:cNvPr>
          <p:cNvCxnSpPr/>
          <p:nvPr/>
        </p:nvCxnSpPr>
        <p:spPr>
          <a:xfrm>
            <a:off x="2057400" y="4724400"/>
            <a:ext cx="11509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8B5C4C-5590-4558-BC20-809B05A7CE57}"/>
              </a:ext>
            </a:extLst>
          </p:cNvPr>
          <p:cNvCxnSpPr/>
          <p:nvPr/>
        </p:nvCxnSpPr>
        <p:spPr>
          <a:xfrm>
            <a:off x="5443538" y="3716338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9E8594-ABC3-4028-8323-91E0C9E0D59C}"/>
              </a:ext>
            </a:extLst>
          </p:cNvPr>
          <p:cNvCxnSpPr/>
          <p:nvPr/>
        </p:nvCxnSpPr>
        <p:spPr>
          <a:xfrm>
            <a:off x="5443538" y="4005263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42A02E-391A-442F-9913-5CE36D95ABC4}"/>
              </a:ext>
            </a:extLst>
          </p:cNvPr>
          <p:cNvCxnSpPr/>
          <p:nvPr/>
        </p:nvCxnSpPr>
        <p:spPr>
          <a:xfrm>
            <a:off x="5443538" y="4591050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707469-84B0-4DD4-887C-2E4402B56DF2}"/>
              </a:ext>
            </a:extLst>
          </p:cNvPr>
          <p:cNvSpPr/>
          <p:nvPr/>
        </p:nvSpPr>
        <p:spPr>
          <a:xfrm>
            <a:off x="1546225" y="3429000"/>
            <a:ext cx="504825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FEE455-E8A0-4FC7-A70E-02EF470A6099}"/>
              </a:ext>
            </a:extLst>
          </p:cNvPr>
          <p:cNvSpPr/>
          <p:nvPr/>
        </p:nvSpPr>
        <p:spPr>
          <a:xfrm>
            <a:off x="1538288" y="3789363"/>
            <a:ext cx="504825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0000"/>
                </a:solidFill>
              </a:rPr>
              <a:t>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61AC6A-8A77-4ACE-A5A4-6782BA5FD8E8}"/>
              </a:ext>
            </a:extLst>
          </p:cNvPr>
          <p:cNvSpPr/>
          <p:nvPr/>
        </p:nvSpPr>
        <p:spPr>
          <a:xfrm>
            <a:off x="1552575" y="4591050"/>
            <a:ext cx="504825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5DB6C7-1D62-4195-A7D4-54703947D0C0}"/>
              </a:ext>
            </a:extLst>
          </p:cNvPr>
          <p:cNvSpPr/>
          <p:nvPr/>
        </p:nvSpPr>
        <p:spPr>
          <a:xfrm>
            <a:off x="6596063" y="3532188"/>
            <a:ext cx="504825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00B0F0"/>
                </a:solidFill>
              </a:rPr>
              <a:t>0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3E7955-FFD4-43AF-868F-84E189442125}"/>
              </a:ext>
            </a:extLst>
          </p:cNvPr>
          <p:cNvSpPr/>
          <p:nvPr/>
        </p:nvSpPr>
        <p:spPr>
          <a:xfrm>
            <a:off x="6581775" y="3895725"/>
            <a:ext cx="504825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00B0F0"/>
                </a:solidFill>
              </a:rPr>
              <a:t>0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7F6810-E14A-4C69-9FD9-887AF50564FC}"/>
              </a:ext>
            </a:extLst>
          </p:cNvPr>
          <p:cNvSpPr/>
          <p:nvPr/>
        </p:nvSpPr>
        <p:spPr>
          <a:xfrm>
            <a:off x="6581775" y="4446588"/>
            <a:ext cx="504825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00B0F0"/>
                </a:solidFill>
              </a:rPr>
              <a:t>1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24597" name="TextBox 20"/>
          <p:cNvSpPr txBox="1">
            <a:spLocks noChangeArrowheads="1"/>
          </p:cNvSpPr>
          <p:nvPr/>
        </p:nvSpPr>
        <p:spPr bwMode="auto">
          <a:xfrm>
            <a:off x="463550" y="2598738"/>
            <a:ext cx="438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Test bench</a:t>
            </a:r>
            <a:endParaRPr lang="ko-KR" altLang="en-US" b="1"/>
          </a:p>
        </p:txBody>
      </p:sp>
      <p:pic>
        <p:nvPicPr>
          <p:cNvPr id="24598" name="그림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5278438"/>
            <a:ext cx="57880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r>
              <a:rPr lang="en-US" altLang="ko-KR"/>
              <a:t>In case of Full adder,</a:t>
            </a:r>
          </a:p>
          <a:p>
            <a:pPr lvl="1"/>
            <a:r>
              <a:rPr lang="en-US" altLang="ko-KR"/>
              <a:t>We have to design full adder as a module</a:t>
            </a:r>
          </a:p>
        </p:txBody>
      </p:sp>
      <p:sp>
        <p:nvSpPr>
          <p:cNvPr id="26627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Module &amp; test bench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963A71-771F-4EE8-83CE-8A3C4BC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6629" name="슬라이드 번호 개체 틀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ACC116-BB99-426C-9F84-3FA0CD2A4A1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2DF1AB-666F-42CC-B974-6702A34DA521}"/>
              </a:ext>
            </a:extLst>
          </p:cNvPr>
          <p:cNvSpPr/>
          <p:nvPr/>
        </p:nvSpPr>
        <p:spPr>
          <a:xfrm>
            <a:off x="3203575" y="3284538"/>
            <a:ext cx="2232025" cy="1800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2"/>
                </a:solidFill>
              </a:rPr>
              <a:t>Full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schemeClr val="tx2"/>
                </a:solidFill>
              </a:rPr>
              <a:t>Adder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631" name="TextBox 7"/>
          <p:cNvSpPr txBox="1">
            <a:spLocks noChangeArrowheads="1"/>
          </p:cNvSpPr>
          <p:nvPr/>
        </p:nvSpPr>
        <p:spPr bwMode="auto">
          <a:xfrm>
            <a:off x="3878263" y="4175125"/>
            <a:ext cx="46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FF3C9A-9F58-4CD5-B8F8-B13CB990C9BE}"/>
              </a:ext>
            </a:extLst>
          </p:cNvPr>
          <p:cNvCxnSpPr/>
          <p:nvPr/>
        </p:nvCxnSpPr>
        <p:spPr>
          <a:xfrm>
            <a:off x="2051050" y="3573463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A555CB-6AEC-439D-85F2-96705CBA6D65}"/>
              </a:ext>
            </a:extLst>
          </p:cNvPr>
          <p:cNvCxnSpPr/>
          <p:nvPr/>
        </p:nvCxnSpPr>
        <p:spPr>
          <a:xfrm>
            <a:off x="2051050" y="3933825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D153DD-F27B-449D-9CEE-003EA54B1BBF}"/>
              </a:ext>
            </a:extLst>
          </p:cNvPr>
          <p:cNvCxnSpPr/>
          <p:nvPr/>
        </p:nvCxnSpPr>
        <p:spPr>
          <a:xfrm>
            <a:off x="2057400" y="4724400"/>
            <a:ext cx="11509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8B5C4C-5590-4558-BC20-809B05A7CE57}"/>
              </a:ext>
            </a:extLst>
          </p:cNvPr>
          <p:cNvCxnSpPr/>
          <p:nvPr/>
        </p:nvCxnSpPr>
        <p:spPr>
          <a:xfrm>
            <a:off x="5443538" y="3716338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42A02E-391A-442F-9913-5CE36D95ABC4}"/>
              </a:ext>
            </a:extLst>
          </p:cNvPr>
          <p:cNvCxnSpPr/>
          <p:nvPr/>
        </p:nvCxnSpPr>
        <p:spPr>
          <a:xfrm>
            <a:off x="5443538" y="4591050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7" name="TextBox 21"/>
          <p:cNvSpPr txBox="1">
            <a:spLocks noChangeArrowheads="1"/>
          </p:cNvSpPr>
          <p:nvPr/>
        </p:nvSpPr>
        <p:spPr bwMode="auto">
          <a:xfrm>
            <a:off x="2128838" y="3149600"/>
            <a:ext cx="427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8" name="TextBox 22"/>
          <p:cNvSpPr txBox="1">
            <a:spLocks noChangeArrowheads="1"/>
          </p:cNvSpPr>
          <p:nvPr/>
        </p:nvSpPr>
        <p:spPr bwMode="auto">
          <a:xfrm>
            <a:off x="2136775" y="3543300"/>
            <a:ext cx="427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9" name="TextBox 28"/>
          <p:cNvSpPr txBox="1">
            <a:spLocks noChangeArrowheads="1"/>
          </p:cNvSpPr>
          <p:nvPr/>
        </p:nvSpPr>
        <p:spPr bwMode="auto">
          <a:xfrm>
            <a:off x="2146300" y="4314825"/>
            <a:ext cx="830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endParaRPr lang="ko-KR" alt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40" name="TextBox 29"/>
          <p:cNvSpPr txBox="1">
            <a:spLocks noChangeArrowheads="1"/>
          </p:cNvSpPr>
          <p:nvPr/>
        </p:nvSpPr>
        <p:spPr bwMode="auto">
          <a:xfrm>
            <a:off x="5507038" y="3284538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ko-KR" alt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41" name="TextBox 30"/>
          <p:cNvSpPr txBox="1">
            <a:spLocks noChangeArrowheads="1"/>
          </p:cNvSpPr>
          <p:nvPr/>
        </p:nvSpPr>
        <p:spPr bwMode="auto">
          <a:xfrm>
            <a:off x="5551488" y="417195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endParaRPr lang="ko-KR" alt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r>
              <a:rPr lang="en-US" altLang="ko-KR"/>
              <a:t>In case of Full adder,</a:t>
            </a:r>
          </a:p>
          <a:p>
            <a:pPr lvl="1"/>
            <a:r>
              <a:rPr lang="en-US" altLang="ko-KR"/>
              <a:t>We have to design full adder as a module</a:t>
            </a:r>
          </a:p>
          <a:p>
            <a:pPr lvl="1"/>
            <a:r>
              <a:rPr lang="en-US" altLang="ko-KR" b="1"/>
              <a:t>And check outputs for every possible input!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D96EC6-A1B4-459A-94CE-FE09B5355078}"/>
              </a:ext>
            </a:extLst>
          </p:cNvPr>
          <p:cNvSpPr/>
          <p:nvPr/>
        </p:nvSpPr>
        <p:spPr>
          <a:xfrm>
            <a:off x="457200" y="2636838"/>
            <a:ext cx="8002588" cy="34559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67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Module &amp; test bench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963A71-771F-4EE8-83CE-8A3C4BC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8678" name="슬라이드 번호 개체 틀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0C173-CEE7-4CF2-BB66-B7D7EBA388D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2DF1AB-666F-42CC-B974-6702A34DA521}"/>
              </a:ext>
            </a:extLst>
          </p:cNvPr>
          <p:cNvSpPr/>
          <p:nvPr/>
        </p:nvSpPr>
        <p:spPr>
          <a:xfrm>
            <a:off x="3203575" y="3284538"/>
            <a:ext cx="2232025" cy="1800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2"/>
                </a:solidFill>
              </a:rPr>
              <a:t>Full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schemeClr val="tx2"/>
                </a:solidFill>
              </a:rPr>
              <a:t>Adder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8680" name="TextBox 7"/>
          <p:cNvSpPr txBox="1">
            <a:spLocks noChangeArrowheads="1"/>
          </p:cNvSpPr>
          <p:nvPr/>
        </p:nvSpPr>
        <p:spPr bwMode="auto">
          <a:xfrm>
            <a:off x="3878263" y="4175125"/>
            <a:ext cx="46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FF3C9A-9F58-4CD5-B8F8-B13CB990C9BE}"/>
              </a:ext>
            </a:extLst>
          </p:cNvPr>
          <p:cNvCxnSpPr/>
          <p:nvPr/>
        </p:nvCxnSpPr>
        <p:spPr>
          <a:xfrm>
            <a:off x="2051050" y="3573463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A555CB-6AEC-439D-85F2-96705CBA6D65}"/>
              </a:ext>
            </a:extLst>
          </p:cNvPr>
          <p:cNvCxnSpPr/>
          <p:nvPr/>
        </p:nvCxnSpPr>
        <p:spPr>
          <a:xfrm>
            <a:off x="2051050" y="3933825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D153DD-F27B-449D-9CEE-003EA54B1BBF}"/>
              </a:ext>
            </a:extLst>
          </p:cNvPr>
          <p:cNvCxnSpPr/>
          <p:nvPr/>
        </p:nvCxnSpPr>
        <p:spPr>
          <a:xfrm>
            <a:off x="2057400" y="4724400"/>
            <a:ext cx="11509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8B5C4C-5590-4558-BC20-809B05A7CE57}"/>
              </a:ext>
            </a:extLst>
          </p:cNvPr>
          <p:cNvCxnSpPr/>
          <p:nvPr/>
        </p:nvCxnSpPr>
        <p:spPr>
          <a:xfrm>
            <a:off x="5443538" y="3716338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42A02E-391A-442F-9913-5CE36D95ABC4}"/>
              </a:ext>
            </a:extLst>
          </p:cNvPr>
          <p:cNvCxnSpPr/>
          <p:nvPr/>
        </p:nvCxnSpPr>
        <p:spPr>
          <a:xfrm>
            <a:off x="5443538" y="4591050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707469-84B0-4DD4-887C-2E4402B56DF2}"/>
              </a:ext>
            </a:extLst>
          </p:cNvPr>
          <p:cNvSpPr/>
          <p:nvPr/>
        </p:nvSpPr>
        <p:spPr>
          <a:xfrm>
            <a:off x="1546225" y="3429000"/>
            <a:ext cx="504825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FEE455-E8A0-4FC7-A70E-02EF470A6099}"/>
              </a:ext>
            </a:extLst>
          </p:cNvPr>
          <p:cNvSpPr/>
          <p:nvPr/>
        </p:nvSpPr>
        <p:spPr>
          <a:xfrm>
            <a:off x="1538288" y="3789363"/>
            <a:ext cx="504825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0000"/>
                </a:solidFill>
              </a:rPr>
              <a:t>0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61AC6A-8A77-4ACE-A5A4-6782BA5FD8E8}"/>
              </a:ext>
            </a:extLst>
          </p:cNvPr>
          <p:cNvSpPr/>
          <p:nvPr/>
        </p:nvSpPr>
        <p:spPr>
          <a:xfrm>
            <a:off x="1552575" y="4591050"/>
            <a:ext cx="504825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5DB6C7-1D62-4195-A7D4-54703947D0C0}"/>
              </a:ext>
            </a:extLst>
          </p:cNvPr>
          <p:cNvSpPr/>
          <p:nvPr/>
        </p:nvSpPr>
        <p:spPr>
          <a:xfrm>
            <a:off x="6596063" y="3532188"/>
            <a:ext cx="504825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00B0F0"/>
                </a:solidFill>
              </a:rPr>
              <a:t>0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7F6810-E14A-4C69-9FD9-887AF50564FC}"/>
              </a:ext>
            </a:extLst>
          </p:cNvPr>
          <p:cNvSpPr/>
          <p:nvPr/>
        </p:nvSpPr>
        <p:spPr>
          <a:xfrm>
            <a:off x="6581775" y="4446588"/>
            <a:ext cx="504825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00B0F0"/>
                </a:solidFill>
              </a:rPr>
              <a:t>1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463550" y="2598738"/>
            <a:ext cx="4381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Test bench</a:t>
            </a:r>
            <a:endParaRPr lang="ko-KR" altLang="en-US" b="1"/>
          </a:p>
        </p:txBody>
      </p:sp>
      <p:sp>
        <p:nvSpPr>
          <p:cNvPr id="28692" name="TextBox 21"/>
          <p:cNvSpPr txBox="1">
            <a:spLocks noChangeArrowheads="1"/>
          </p:cNvSpPr>
          <p:nvPr/>
        </p:nvSpPr>
        <p:spPr bwMode="auto">
          <a:xfrm>
            <a:off x="2128838" y="3149600"/>
            <a:ext cx="427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93" name="TextBox 22"/>
          <p:cNvSpPr txBox="1">
            <a:spLocks noChangeArrowheads="1"/>
          </p:cNvSpPr>
          <p:nvPr/>
        </p:nvSpPr>
        <p:spPr bwMode="auto">
          <a:xfrm>
            <a:off x="2136775" y="3543300"/>
            <a:ext cx="427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94" name="TextBox 28"/>
          <p:cNvSpPr txBox="1">
            <a:spLocks noChangeArrowheads="1"/>
          </p:cNvSpPr>
          <p:nvPr/>
        </p:nvSpPr>
        <p:spPr bwMode="auto">
          <a:xfrm>
            <a:off x="2146300" y="4314825"/>
            <a:ext cx="830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endParaRPr lang="ko-KR" altLang="en-US" sz="2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95" name="TextBox 29"/>
          <p:cNvSpPr txBox="1">
            <a:spLocks noChangeArrowheads="1"/>
          </p:cNvSpPr>
          <p:nvPr/>
        </p:nvSpPr>
        <p:spPr bwMode="auto">
          <a:xfrm>
            <a:off x="5507038" y="3284538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ko-KR" alt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96" name="TextBox 30"/>
          <p:cNvSpPr txBox="1">
            <a:spLocks noChangeArrowheads="1"/>
          </p:cNvSpPr>
          <p:nvPr/>
        </p:nvSpPr>
        <p:spPr bwMode="auto">
          <a:xfrm>
            <a:off x="5551488" y="4171950"/>
            <a:ext cx="93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endParaRPr lang="ko-KR" alt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/>
              <a:t>Xilinx ISE</a:t>
            </a:r>
            <a:endParaRPr lang="ko-KR" alt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C0076-6EE2-471A-BCA4-6044600B41B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2691A50B-9D96-4F2C-97E9-27F7E80D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Xilinx ISE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A3A40-9DE9-498F-BA13-9339F94C7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Project setting</a:t>
            </a:r>
          </a:p>
          <a:p>
            <a:pPr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Module design</a:t>
            </a:r>
          </a:p>
          <a:p>
            <a:pPr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Test bench design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6A881-6D13-43D3-9BB9-CEEB1990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32773" name="슬라이드 번호 개체 틀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EEFA97-09A4-47E8-8733-3344EA7EE1E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Xilinx ISE Design Suite</a:t>
            </a:r>
            <a:endParaRPr lang="ko-KR" altLang="en-US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11188" y="1898650"/>
            <a:ext cx="8229600" cy="4267200"/>
          </a:xfrm>
        </p:spPr>
        <p:txBody>
          <a:bodyPr/>
          <a:lstStyle/>
          <a:p>
            <a:r>
              <a:rPr lang="en-US" altLang="ko-KR" dirty="0"/>
              <a:t>Integrated Synthesis Environment</a:t>
            </a:r>
          </a:p>
          <a:p>
            <a:r>
              <a:rPr lang="en-US" altLang="ko-KR" dirty="0"/>
              <a:t>Release 14.7, 2013</a:t>
            </a:r>
          </a:p>
          <a:p>
            <a:r>
              <a:rPr lang="en-US" altLang="ko-KR" dirty="0"/>
              <a:t>What it can do</a:t>
            </a:r>
          </a:p>
          <a:p>
            <a:pPr lvl="1"/>
            <a:r>
              <a:rPr lang="en-US" altLang="ko-KR" dirty="0"/>
              <a:t>Synthesis(compile) and analysis of HDL designs</a:t>
            </a:r>
          </a:p>
          <a:p>
            <a:pPr lvl="1"/>
            <a:r>
              <a:rPr lang="en-US" altLang="ko-KR" dirty="0"/>
              <a:t>Timing analysis, RTL diagram </a:t>
            </a:r>
          </a:p>
          <a:p>
            <a:pPr lvl="1"/>
            <a:r>
              <a:rPr lang="en-US" altLang="ko-KR" dirty="0"/>
              <a:t>Xilinx FPGA programmer</a:t>
            </a:r>
            <a:endParaRPr lang="ko-KR" altLang="en-US" dirty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3AFB71-8E5C-45D9-9E09-4DF7D26275E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34821" name="Picture 2" descr="https://upload.wikimedia.org/wikipedia/en/thumb/0/0a/XilinxISE_DS_Logo.jpg/150px-XilinxISE_DS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898650"/>
            <a:ext cx="1428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91A99BF1-9D26-4DC9-9AEA-44182FE5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D7372-AE62-47C2-8022-9ECF04B3EA4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36867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Creating New Project</a:t>
            </a:r>
            <a:endParaRPr lang="ko-KR" altLang="en-US"/>
          </a:p>
        </p:txBody>
      </p:sp>
      <p:sp>
        <p:nvSpPr>
          <p:cNvPr id="36868" name="내용 개체 틀 4"/>
          <p:cNvSpPr txBox="1">
            <a:spLocks/>
          </p:cNvSpPr>
          <p:nvPr/>
        </p:nvSpPr>
        <p:spPr bwMode="auto">
          <a:xfrm>
            <a:off x="676275" y="5732463"/>
            <a:ext cx="7993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Select </a:t>
            </a:r>
            <a:r>
              <a:rPr lang="en-US" altLang="ko-KR" sz="12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File -&gt; New Project</a:t>
            </a:r>
          </a:p>
          <a:p>
            <a:pPr latinLnBrk="0">
              <a:spcBef>
                <a:spcPct val="0"/>
              </a:spcBef>
            </a:pPr>
            <a:r>
              <a:rPr lang="en-US" altLang="ko-KR" sz="12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Specify </a:t>
            </a:r>
            <a:r>
              <a:rPr lang="en-US" altLang="ko-KR" sz="12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Name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Location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Working Directory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Select </a:t>
            </a:r>
            <a:r>
              <a:rPr lang="en-US" altLang="ko-KR" sz="12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Top-level source type </a:t>
            </a:r>
            <a:r>
              <a:rPr lang="en-US" altLang="ko-KR" sz="12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as </a:t>
            </a:r>
            <a:r>
              <a:rPr lang="en-US" altLang="ko-KR" sz="12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Schematic </a:t>
            </a:r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687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477963"/>
            <a:ext cx="4705350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E616D2C6-CB37-45D7-A6D3-434B0EDC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B4AA30-6E76-4C52-BD29-609B22B0AAE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38915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Project Settings</a:t>
            </a:r>
            <a:endParaRPr lang="ko-KR" altLang="en-US"/>
          </a:p>
        </p:txBody>
      </p:sp>
      <p:sp>
        <p:nvSpPr>
          <p:cNvPr id="3891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8918" name="내용 개체 틀 4"/>
          <p:cNvSpPr txBox="1">
            <a:spLocks/>
          </p:cNvSpPr>
          <p:nvPr/>
        </p:nvSpPr>
        <p:spPr bwMode="auto">
          <a:xfrm>
            <a:off x="201613" y="5595938"/>
            <a:ext cx="79930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</a:pP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Set </a:t>
            </a:r>
            <a:r>
              <a:rPr lang="en-US" altLang="ko-KR" sz="12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Project Settings</a:t>
            </a: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as above</a:t>
            </a:r>
          </a:p>
          <a:p>
            <a:pPr latinLnBrk="0">
              <a:spcBef>
                <a:spcPct val="0"/>
              </a:spcBef>
            </a:pPr>
            <a:r>
              <a:rPr lang="en-US" altLang="ko-KR" sz="12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Click </a:t>
            </a:r>
            <a:r>
              <a:rPr lang="en-US" altLang="ko-KR" sz="12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Next </a:t>
            </a:r>
            <a:r>
              <a:rPr lang="en-US" altLang="ko-KR" sz="12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200" b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Finish</a:t>
            </a:r>
          </a:p>
        </p:txBody>
      </p:sp>
      <p:pic>
        <p:nvPicPr>
          <p:cNvPr id="3891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08125"/>
            <a:ext cx="4321175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08125"/>
            <a:ext cx="4327525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EC0D0B7E-D3B1-4DBD-9197-30FA6A6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18CCB0-4E67-4723-8759-4A7E8F1D5684}"/>
              </a:ext>
            </a:extLst>
          </p:cNvPr>
          <p:cNvSpPr/>
          <p:nvPr/>
        </p:nvSpPr>
        <p:spPr>
          <a:xfrm>
            <a:off x="1822450" y="2681288"/>
            <a:ext cx="2520950" cy="603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Xilinx ISE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A3A40-9DE9-498F-BA13-9339F94C7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Project setting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Module design</a:t>
            </a:r>
          </a:p>
          <a:p>
            <a:pPr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Test bench design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6A881-6D13-43D3-9BB9-CEEB1990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39941" name="슬라이드 번호 개체 틀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8EDF2A-4431-4B78-B7D8-8E89F08C5C2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6EF1A0-528A-4763-A96C-C2DD2987B69E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171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7172" name="내용 개체 틀 4"/>
          <p:cNvSpPr txBox="1">
            <a:spLocks/>
          </p:cNvSpPr>
          <p:nvPr/>
        </p:nvSpPr>
        <p:spPr bwMode="auto">
          <a:xfrm>
            <a:off x="457200" y="1500188"/>
            <a:ext cx="8229600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Arial" panose="020B0604020202020204" pitchFamily="34" charset="0"/>
                <a:cs typeface="Arial" panose="020B0604020202020204" pitchFamily="34" charset="0"/>
              </a:rPr>
              <a:t>Two-bit comparator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Arial" panose="020B0604020202020204" pitchFamily="34" charset="0"/>
                <a:cs typeface="Arial" panose="020B0604020202020204" pitchFamily="34" charset="0"/>
              </a:rPr>
              <a:t>Module &amp; Test bench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Arial" panose="020B0604020202020204" pitchFamily="34" charset="0"/>
                <a:cs typeface="Arial" panose="020B0604020202020204" pitchFamily="34" charset="0"/>
              </a:rPr>
              <a:t>Xilinx ISE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2400" b="1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D169709B-46BB-4E9A-A929-B3CAB412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0D217B-0758-4CB9-B43E-AB5E4A10CEC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0963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Creating Schematic</a:t>
            </a:r>
            <a:endParaRPr lang="ko-KR" altLang="en-US"/>
          </a:p>
        </p:txBody>
      </p:sp>
      <p:sp>
        <p:nvSpPr>
          <p:cNvPr id="40964" name="내용 개체 틀 4"/>
          <p:cNvSpPr>
            <a:spLocks noGrp="1"/>
          </p:cNvSpPr>
          <p:nvPr>
            <p:ph idx="1"/>
          </p:nvPr>
        </p:nvSpPr>
        <p:spPr>
          <a:xfrm>
            <a:off x="457200" y="5805488"/>
            <a:ext cx="8229600" cy="623887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 dirty="0"/>
              <a:t>Right-Click anywhere in Hierarchy in Design tab, select New Source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 dirty="0"/>
              <a:t>A New Source Wizard window appears. In this Select Source Type window, select Schematic and type the File name. Ensure Add to project is checked.</a:t>
            </a:r>
          </a:p>
        </p:txBody>
      </p:sp>
      <p:sp>
        <p:nvSpPr>
          <p:cNvPr id="4096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096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9075"/>
            <a:ext cx="1944688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501775"/>
            <a:ext cx="337978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232150"/>
            <a:ext cx="3497263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67634D07-6FF4-46AA-8EEE-8452CF3A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C1BF7-6573-4C1B-B0CB-E1B4568F1880}"/>
              </a:ext>
            </a:extLst>
          </p:cNvPr>
          <p:cNvSpPr/>
          <p:nvPr/>
        </p:nvSpPr>
        <p:spPr>
          <a:xfrm>
            <a:off x="1169988" y="1927225"/>
            <a:ext cx="665162" cy="133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F28131-A56F-4E35-A224-3127D70481D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1987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z="3600">
                <a:cs typeface="Arial" panose="020B0604020202020204" pitchFamily="34" charset="0"/>
              </a:rPr>
              <a:t>2-input-AND gate circuit (1)</a:t>
            </a:r>
          </a:p>
        </p:txBody>
      </p:sp>
      <p:sp>
        <p:nvSpPr>
          <p:cNvPr id="41988" name="내용 개체 틀 4"/>
          <p:cNvSpPr>
            <a:spLocks noGrp="1"/>
          </p:cNvSpPr>
          <p:nvPr>
            <p:ph idx="1"/>
          </p:nvPr>
        </p:nvSpPr>
        <p:spPr>
          <a:xfrm>
            <a:off x="439738" y="5653088"/>
            <a:ext cx="8229600" cy="498475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In Symbols tab, type “and” under Symbol Name Filter.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Select and2 under Symbols, and place it on board.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Click I/O Marker button and you can add input/output markers to your circuit. </a:t>
            </a:r>
          </a:p>
        </p:txBody>
      </p:sp>
      <p:sp>
        <p:nvSpPr>
          <p:cNvPr id="4198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19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766888"/>
            <a:ext cx="4219575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866900"/>
            <a:ext cx="398938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5DF94A81-E86B-4E8B-A351-96AE795C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D2903F-F011-4118-9747-C0B5221B23E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3011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z="3600">
                <a:cs typeface="Arial" panose="020B0604020202020204" pitchFamily="34" charset="0"/>
              </a:rPr>
              <a:t>2-input-AND gate circuit (2)</a:t>
            </a:r>
          </a:p>
        </p:txBody>
      </p:sp>
      <p:sp>
        <p:nvSpPr>
          <p:cNvPr id="43012" name="내용 개체 틀 4"/>
          <p:cNvSpPr>
            <a:spLocks noGrp="1"/>
          </p:cNvSpPr>
          <p:nvPr>
            <p:ph idx="1"/>
          </p:nvPr>
        </p:nvSpPr>
        <p:spPr>
          <a:xfrm>
            <a:off x="446088" y="5599113"/>
            <a:ext cx="8229600" cy="360362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Change the names of input/output symbols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Save to apply changes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Now, we finished our module design</a:t>
            </a:r>
          </a:p>
        </p:txBody>
      </p:sp>
      <p:sp>
        <p:nvSpPr>
          <p:cNvPr id="4301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0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301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0"/>
          <a:stretch>
            <a:fillRect/>
          </a:stretch>
        </p:blipFill>
        <p:spPr bwMode="auto">
          <a:xfrm>
            <a:off x="457200" y="1639888"/>
            <a:ext cx="5526088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989138"/>
            <a:ext cx="2881313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바닥글 개체 틀 1">
            <a:extLst>
              <a:ext uri="{FF2B5EF4-FFF2-40B4-BE49-F238E27FC236}">
                <a16:creationId xmlns:a16="http://schemas.microsoft.com/office/drawing/2014/main" id="{AA6A81B9-7D82-45B2-B42C-630FA81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Xilinx ISE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A3A40-9DE9-498F-BA13-9339F94C7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Project setting</a:t>
            </a:r>
          </a:p>
          <a:p>
            <a:pPr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Module design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Test bench design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C6A881-6D13-43D3-9BB9-CEEB1990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44037" name="슬라이드 번호 개체 틀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6A3200-D2FE-42B3-A435-CCD7F067831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260AA-864B-4CF5-A084-8A1AFB9C152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5059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z="3600">
                <a:cs typeface="Arial" panose="020B0604020202020204" pitchFamily="34" charset="0"/>
              </a:rPr>
              <a:t>Creating Verilog Test Bench</a:t>
            </a:r>
            <a:endParaRPr lang="ko-KR" altLang="en-US"/>
          </a:p>
        </p:txBody>
      </p:sp>
      <p:sp>
        <p:nvSpPr>
          <p:cNvPr id="45060" name="내용 개체 틀 4"/>
          <p:cNvSpPr>
            <a:spLocks noGrp="1"/>
          </p:cNvSpPr>
          <p:nvPr>
            <p:ph idx="1"/>
          </p:nvPr>
        </p:nvSpPr>
        <p:spPr>
          <a:xfrm>
            <a:off x="457200" y="5737225"/>
            <a:ext cx="8229600" cy="500063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Select New Source by right clicking inside Design tab.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Select Verilog Test Bench. Type the file name as above.</a:t>
            </a:r>
          </a:p>
        </p:txBody>
      </p:sp>
      <p:sp>
        <p:nvSpPr>
          <p:cNvPr id="4506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06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506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414463"/>
            <a:ext cx="1789112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450975"/>
            <a:ext cx="2986088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603500"/>
            <a:ext cx="29924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305175"/>
            <a:ext cx="338455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바닥글 개체 틀 1">
            <a:extLst>
              <a:ext uri="{FF2B5EF4-FFF2-40B4-BE49-F238E27FC236}">
                <a16:creationId xmlns:a16="http://schemas.microsoft.com/office/drawing/2014/main" id="{828D7154-7335-4E4E-9E34-AC02EBC1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7B64C2-0981-40F4-AE37-17A3F37A5C6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7107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Schematic Simulation Code</a:t>
            </a:r>
            <a:endParaRPr lang="ko-KR" altLang="en-US"/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0" y="-476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109" name="Rectangle 10"/>
          <p:cNvSpPr>
            <a:spLocks noChangeArrowheads="1"/>
          </p:cNvSpPr>
          <p:nvPr/>
        </p:nvSpPr>
        <p:spPr bwMode="auto">
          <a:xfrm>
            <a:off x="0" y="-144463"/>
            <a:ext cx="91440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711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3467100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5D49E9FE-E2F6-4E9B-9F88-98100451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47112" name="내용 개체 틀 4"/>
          <p:cNvSpPr>
            <a:spLocks noGrp="1"/>
          </p:cNvSpPr>
          <p:nvPr>
            <p:ph idx="1"/>
          </p:nvPr>
        </p:nvSpPr>
        <p:spPr>
          <a:xfrm>
            <a:off x="4078288" y="2100263"/>
            <a:ext cx="4364037" cy="2817812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For now, we will ignore syntax of test bench code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guess the meaning of each part !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UUT = Unit Under Test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8BA462-C7A6-4863-9B50-D1445541760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9155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Simulate Behavioral Model</a:t>
            </a:r>
            <a:endParaRPr lang="ko-KR" altLang="en-US"/>
          </a:p>
        </p:txBody>
      </p:sp>
      <p:sp>
        <p:nvSpPr>
          <p:cNvPr id="491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15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158" name="내용 개체 틀 4"/>
          <p:cNvSpPr>
            <a:spLocks noGrp="1"/>
          </p:cNvSpPr>
          <p:nvPr>
            <p:ph idx="1"/>
          </p:nvPr>
        </p:nvSpPr>
        <p:spPr>
          <a:xfrm>
            <a:off x="2987675" y="1700213"/>
            <a:ext cx="5562600" cy="1247775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Save the project by selecting File -&gt; Save.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Double click Behavioral Check Syntax to verify the Verilog code syntax.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Ensure Design tab is selected, View is set to Simulation.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Ensure the Behavioral Check Syntax is correct.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Select test model you just created.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Double click Simulate Behavioral Model.</a:t>
            </a:r>
          </a:p>
        </p:txBody>
      </p:sp>
      <p:pic>
        <p:nvPicPr>
          <p:cNvPr id="4915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2230438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바닥글 개체 틀 1">
            <a:extLst>
              <a:ext uri="{FF2B5EF4-FFF2-40B4-BE49-F238E27FC236}">
                <a16:creationId xmlns:a16="http://schemas.microsoft.com/office/drawing/2014/main" id="{51259BE0-3B54-4C4C-B340-A84E52AE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0063AE-76B0-48EC-A9CC-B3D3546B4326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1203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Simulation Result</a:t>
            </a:r>
            <a:endParaRPr lang="ko-KR" altLang="en-US"/>
          </a:p>
        </p:txBody>
      </p:sp>
      <p:sp>
        <p:nvSpPr>
          <p:cNvPr id="51204" name="내용 개체 틀 4"/>
          <p:cNvSpPr>
            <a:spLocks noGrp="1"/>
          </p:cNvSpPr>
          <p:nvPr>
            <p:ph idx="1"/>
          </p:nvPr>
        </p:nvSpPr>
        <p:spPr>
          <a:xfrm>
            <a:off x="2879725" y="5551488"/>
            <a:ext cx="8229600" cy="282575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To adjust the view, select View -&gt; Zoom -&gt; To Full View.</a:t>
            </a:r>
          </a:p>
        </p:txBody>
      </p:sp>
      <p:pic>
        <p:nvPicPr>
          <p:cNvPr id="5120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85888"/>
            <a:ext cx="2663825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143125"/>
            <a:ext cx="6192837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89DB186D-A9D8-41A9-B8C9-C3330509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446C95-C17F-4211-89B6-1E72B6479A4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3251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/>
              <a:t>Before logging out,</a:t>
            </a:r>
            <a:endParaRPr lang="ko-KR" altLang="en-US"/>
          </a:p>
        </p:txBody>
      </p:sp>
      <p:sp>
        <p:nvSpPr>
          <p:cNvPr id="53252" name="내용 개체 틀 4"/>
          <p:cNvSpPr>
            <a:spLocks noGrp="1"/>
          </p:cNvSpPr>
          <p:nvPr>
            <p:ph idx="1"/>
          </p:nvPr>
        </p:nvSpPr>
        <p:spPr>
          <a:xfrm>
            <a:off x="611188" y="5521325"/>
            <a:ext cx="8229600" cy="2825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1200"/>
              <a:t>To speed up your login,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ko-KR" sz="1200" b="1"/>
              <a:t>Every time </a:t>
            </a:r>
            <a:r>
              <a:rPr lang="en-US" altLang="ko-KR" sz="1200"/>
              <a:t>you finished your work with your current project, you should do</a:t>
            </a:r>
            <a:br>
              <a:rPr lang="en-US" altLang="ko-KR" sz="1200"/>
            </a:br>
            <a:r>
              <a:rPr lang="en-US" altLang="ko-KR" sz="1200"/>
              <a:t>Project-Cleanup Project Files...</a:t>
            </a:r>
          </a:p>
        </p:txBody>
      </p:sp>
      <p:sp>
        <p:nvSpPr>
          <p:cNvPr id="8" name="바닥글 개체 틀 1">
            <a:extLst>
              <a:ext uri="{FF2B5EF4-FFF2-40B4-BE49-F238E27FC236}">
                <a16:creationId xmlns:a16="http://schemas.microsoft.com/office/drawing/2014/main" id="{F3DA3869-83D5-486D-ADB5-CAF88A70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pic>
        <p:nvPicPr>
          <p:cNvPr id="5325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26" b="46220"/>
          <a:stretch>
            <a:fillRect/>
          </a:stretch>
        </p:blipFill>
        <p:spPr bwMode="auto">
          <a:xfrm>
            <a:off x="611188" y="1484313"/>
            <a:ext cx="7897812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/>
              <a:t>Lab</a:t>
            </a:r>
            <a:endParaRPr lang="ko-KR" alt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AAD0B-C39E-43D2-A08A-B43CF3910447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7ECA4956-06A0-4A85-8326-5EBF8AA4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/>
              <a:t>Two-bit Comparator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26FD12-5521-4E42-88DF-60C10698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922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4EDC8-5789-4678-BBF4-10A07347B766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Today</a:t>
            </a:r>
            <a:endParaRPr lang="ko-KR" altLang="en-US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EED06F-5E6F-439C-905C-8DB9C50C2B4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3012" name="내용 개체 틀 2">
            <a:extLst>
              <a:ext uri="{FF2B5EF4-FFF2-40B4-BE49-F238E27FC236}">
                <a16:creationId xmlns:a16="http://schemas.microsoft.com/office/drawing/2014/main" id="{285F3B06-249A-46E2-84B9-4F93FCD71699}"/>
              </a:ext>
            </a:extLst>
          </p:cNvPr>
          <p:cNvSpPr txBox="1">
            <a:spLocks/>
          </p:cNvSpPr>
          <p:nvPr/>
        </p:nvSpPr>
        <p:spPr bwMode="auto">
          <a:xfrm>
            <a:off x="539750" y="1844675"/>
            <a:ext cx="82296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342900" indent="-342900">
              <a:buFontTx/>
              <a:buChar char="-"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Implement 2-bit comparator LT, EQ, GT using Xilinx ISE Schematic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And test your module for every possible input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바닥글 개체 틀 1">
            <a:extLst>
              <a:ext uri="{FF2B5EF4-FFF2-40B4-BE49-F238E27FC236}">
                <a16:creationId xmlns:a16="http://schemas.microsoft.com/office/drawing/2014/main" id="{B91ED2AF-5354-4DFF-9102-50DCB3CF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Homework</a:t>
            </a:r>
            <a:endParaRPr lang="ko-KR" altLang="en-US"/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4AB1A273-7FBF-4ED3-9560-D7F3D7C2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435975" cy="47863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1. For the given circuit,</a:t>
            </a:r>
            <a:r>
              <a:rPr lang="en-US" altLang="ko-KR" sz="2000" dirty="0"/>
              <a:t>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minimize it using ONLY:</a:t>
            </a:r>
          </a:p>
          <a:p>
            <a:pPr>
              <a:buFont typeface="Wingdings" pitchFamily="2" charset="2"/>
              <a:buAutoNum type="arabicParenBoth"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inverters, 3-input AND gates, 2-input OR gates</a:t>
            </a:r>
          </a:p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(2) 2-input NAND gates (without inverters)</a:t>
            </a:r>
          </a:p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For both case, draw schematics using Xilinx ISE, and simulate its behavior under every possible input. </a:t>
            </a:r>
          </a:p>
        </p:txBody>
      </p:sp>
      <p:sp>
        <p:nvSpPr>
          <p:cNvPr id="5837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8088C8-94EF-4CC5-8514-6F48EA90853B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583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17850"/>
            <a:ext cx="7366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바닥글 개체 틀 1">
            <a:extLst>
              <a:ext uri="{FF2B5EF4-FFF2-40B4-BE49-F238E27FC236}">
                <a16:creationId xmlns:a16="http://schemas.microsoft.com/office/drawing/2014/main" id="{5D7343DD-68FF-413A-AE17-7E4ECF77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Homework</a:t>
            </a:r>
            <a:endParaRPr lang="ko-KR" altLang="en-US"/>
          </a:p>
        </p:txBody>
      </p:sp>
      <p:sp>
        <p:nvSpPr>
          <p:cNvPr id="5939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7542D2-FD85-4AA2-96A8-D687D2E61E8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9396" name="내용 개체 틀 2"/>
          <p:cNvSpPr txBox="1">
            <a:spLocks/>
          </p:cNvSpPr>
          <p:nvPr/>
        </p:nvSpPr>
        <p:spPr bwMode="auto">
          <a:xfrm>
            <a:off x="457200" y="1557338"/>
            <a:ext cx="82296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2. Explain ‘Multiplexer’, ‘Demultiplexer’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ko-KR" sz="2000">
                <a:latin typeface="Arial" panose="020B0604020202020204" pitchFamily="34" charset="0"/>
                <a:cs typeface="Arial" panose="020B0604020202020204" pitchFamily="34" charset="0"/>
              </a:rPr>
              <a:t>3. Explain ‘Encoder’, ‘Decoder’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ko-KR" sz="1400">
                <a:latin typeface="Arial" panose="020B0604020202020204" pitchFamily="34" charset="0"/>
                <a:cs typeface="Arial" panose="020B0604020202020204" pitchFamily="34" charset="0"/>
              </a:rPr>
              <a:t>Refer your textbook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875E58AC-19F0-4BF9-BBB7-DF1C2AB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Report</a:t>
            </a:r>
            <a:endParaRPr lang="ko-KR" altLang="en-US"/>
          </a:p>
        </p:txBody>
      </p:sp>
      <p:sp>
        <p:nvSpPr>
          <p:cNvPr id="61443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B226A-D695-45F9-969C-276EB0057153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AB84502A-4ABD-428E-9F00-CC14E515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1445" name="내용 개체 틀 1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Write a report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Either in Korean or in English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Must include the result and discussion of the practice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of pages doesn’t matter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: 30 Sep., 7:00 pm</a:t>
            </a:r>
            <a:r>
              <a:rPr lang="en-US" altLang="ko-KR" b="1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(Before class, on </a:t>
            </a:r>
            <a:r>
              <a:rPr lang="en-US" altLang="ko-K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Block Diagram &amp; Truth Table</a:t>
            </a:r>
            <a:endParaRPr lang="ko-KR" altLang="en-US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835BB2-39DC-4EF7-A3A6-775C2F6BA16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773238"/>
            <a:ext cx="667385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97CACB43-FFD1-48EB-ABE3-83E00FB5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Karnaugh Map for EQ</a:t>
            </a:r>
            <a:endParaRPr lang="ko-KR" altLang="en-US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7D305-B9ED-4462-BC51-47932B50A68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2292" name="Rectangle 24"/>
          <p:cNvSpPr>
            <a:spLocks noChangeArrowheads="1"/>
          </p:cNvSpPr>
          <p:nvPr/>
        </p:nvSpPr>
        <p:spPr bwMode="auto">
          <a:xfrm>
            <a:off x="989013" y="4176713"/>
            <a:ext cx="18288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160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914400" algn="l"/>
                <a:tab pos="13716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2200"/>
              </a:lnSpc>
              <a:spcBef>
                <a:spcPct val="0"/>
              </a:spcBef>
              <a:spcAft>
                <a:spcPts val="200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K-map for EQ</a:t>
            </a:r>
          </a:p>
        </p:txBody>
      </p:sp>
      <p:grpSp>
        <p:nvGrpSpPr>
          <p:cNvPr id="12293" name="Group 53"/>
          <p:cNvGrpSpPr>
            <a:grpSpLocks/>
          </p:cNvGrpSpPr>
          <p:nvPr/>
        </p:nvGrpSpPr>
        <p:grpSpPr bwMode="auto">
          <a:xfrm>
            <a:off x="684213" y="1773238"/>
            <a:ext cx="2759075" cy="2365375"/>
            <a:chOff x="4245" y="2703"/>
            <a:chExt cx="1738" cy="1490"/>
          </a:xfrm>
        </p:grpSpPr>
        <p:sp>
          <p:nvSpPr>
            <p:cNvPr id="12297" name="Rectangle 54"/>
            <p:cNvSpPr>
              <a:spLocks noChangeArrowheads="1"/>
            </p:cNvSpPr>
            <p:nvPr/>
          </p:nvSpPr>
          <p:spPr bwMode="auto">
            <a:xfrm>
              <a:off x="4530" y="290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0</a:t>
              </a:r>
            </a:p>
            <a:p>
              <a:pPr latinLnBrk="0">
                <a:lnSpc>
                  <a:spcPts val="1800"/>
                </a:lnSpc>
                <a:spcBef>
                  <a:spcPts val="18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1</a:t>
              </a:r>
            </a:p>
          </p:txBody>
        </p:sp>
        <p:sp>
          <p:nvSpPr>
            <p:cNvPr id="12298" name="Rectangle 55"/>
            <p:cNvSpPr>
              <a:spLocks noChangeArrowheads="1"/>
            </p:cNvSpPr>
            <p:nvPr/>
          </p:nvSpPr>
          <p:spPr bwMode="auto">
            <a:xfrm>
              <a:off x="5103" y="2904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</a:t>
              </a:r>
            </a:p>
            <a:p>
              <a:pPr latinLnBrk="0">
                <a:lnSpc>
                  <a:spcPts val="1800"/>
                </a:lnSpc>
                <a:spcBef>
                  <a:spcPts val="18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</a:t>
              </a:r>
            </a:p>
          </p:txBody>
        </p:sp>
        <p:sp>
          <p:nvSpPr>
            <p:cNvPr id="12299" name="Rectangle 56"/>
            <p:cNvSpPr>
              <a:spLocks noChangeArrowheads="1"/>
            </p:cNvSpPr>
            <p:nvPr/>
          </p:nvSpPr>
          <p:spPr bwMode="auto">
            <a:xfrm>
              <a:off x="4996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2300" name="Line 57"/>
            <p:cNvSpPr>
              <a:spLocks noChangeShapeType="1"/>
            </p:cNvSpPr>
            <p:nvPr/>
          </p:nvSpPr>
          <p:spPr bwMode="auto">
            <a:xfrm>
              <a:off x="5278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1" name="Line 58"/>
            <p:cNvSpPr>
              <a:spLocks noChangeShapeType="1"/>
            </p:cNvSpPr>
            <p:nvPr/>
          </p:nvSpPr>
          <p:spPr bwMode="auto">
            <a:xfrm flipH="1">
              <a:off x="4990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2" name="Line 59"/>
            <p:cNvSpPr>
              <a:spLocks noChangeShapeType="1"/>
            </p:cNvSpPr>
            <p:nvPr/>
          </p:nvSpPr>
          <p:spPr bwMode="auto">
            <a:xfrm>
              <a:off x="4996" y="2847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3" name="Line 60"/>
            <p:cNvSpPr>
              <a:spLocks noChangeShapeType="1"/>
            </p:cNvSpPr>
            <p:nvPr/>
          </p:nvSpPr>
          <p:spPr bwMode="auto">
            <a:xfrm flipH="1">
              <a:off x="5574" y="3122"/>
              <a:ext cx="0" cy="5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4" name="Rectangle 61"/>
            <p:cNvSpPr>
              <a:spLocks noChangeArrowheads="1"/>
            </p:cNvSpPr>
            <p:nvPr/>
          </p:nvSpPr>
          <p:spPr bwMode="auto">
            <a:xfrm>
              <a:off x="5615" y="3304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12305" name="Rectangle 62"/>
            <p:cNvSpPr>
              <a:spLocks noChangeArrowheads="1"/>
            </p:cNvSpPr>
            <p:nvPr/>
          </p:nvSpPr>
          <p:spPr bwMode="auto">
            <a:xfrm>
              <a:off x="5252" y="2703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12306" name="Rectangle 63"/>
            <p:cNvSpPr>
              <a:spLocks noChangeArrowheads="1"/>
            </p:cNvSpPr>
            <p:nvPr/>
          </p:nvSpPr>
          <p:spPr bwMode="auto">
            <a:xfrm>
              <a:off x="4420" y="2847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2307" name="Line 64"/>
            <p:cNvSpPr>
              <a:spLocks noChangeShapeType="1"/>
            </p:cNvSpPr>
            <p:nvPr/>
          </p:nvSpPr>
          <p:spPr bwMode="auto">
            <a:xfrm>
              <a:off x="4702" y="2849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8" name="Line 65"/>
            <p:cNvSpPr>
              <a:spLocks noChangeShapeType="1"/>
            </p:cNvSpPr>
            <p:nvPr/>
          </p:nvSpPr>
          <p:spPr bwMode="auto">
            <a:xfrm flipH="1">
              <a:off x="4414" y="3131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09" name="Rectangle 66"/>
            <p:cNvSpPr>
              <a:spLocks noChangeArrowheads="1"/>
            </p:cNvSpPr>
            <p:nvPr/>
          </p:nvSpPr>
          <p:spPr bwMode="auto">
            <a:xfrm>
              <a:off x="4525" y="3496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</a:t>
              </a:r>
            </a:p>
            <a:p>
              <a:pPr latinLnBrk="0">
                <a:lnSpc>
                  <a:spcPts val="1800"/>
                </a:lnSpc>
                <a:spcBef>
                  <a:spcPts val="18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0</a:t>
              </a:r>
            </a:p>
          </p:txBody>
        </p:sp>
        <p:sp>
          <p:nvSpPr>
            <p:cNvPr id="12310" name="Rectangle 67"/>
            <p:cNvSpPr>
              <a:spLocks noChangeArrowheads="1"/>
            </p:cNvSpPr>
            <p:nvPr/>
          </p:nvSpPr>
          <p:spPr bwMode="auto">
            <a:xfrm>
              <a:off x="5098" y="3495"/>
              <a:ext cx="52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	0</a:t>
              </a:r>
            </a:p>
            <a:p>
              <a:pPr latinLnBrk="0">
                <a:lnSpc>
                  <a:spcPts val="1800"/>
                </a:lnSpc>
                <a:spcBef>
                  <a:spcPts val="1800"/>
                </a:spcBef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0	1</a:t>
              </a:r>
            </a:p>
          </p:txBody>
        </p:sp>
        <p:sp>
          <p:nvSpPr>
            <p:cNvPr id="12311" name="Rectangle 68"/>
            <p:cNvSpPr>
              <a:spLocks noChangeArrowheads="1"/>
            </p:cNvSpPr>
            <p:nvPr/>
          </p:nvSpPr>
          <p:spPr bwMode="auto">
            <a:xfrm>
              <a:off x="4996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2312" name="Line 69"/>
            <p:cNvSpPr>
              <a:spLocks noChangeShapeType="1"/>
            </p:cNvSpPr>
            <p:nvPr/>
          </p:nvSpPr>
          <p:spPr bwMode="auto">
            <a:xfrm>
              <a:off x="5278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3" name="Line 70"/>
            <p:cNvSpPr>
              <a:spLocks noChangeShapeType="1"/>
            </p:cNvSpPr>
            <p:nvPr/>
          </p:nvSpPr>
          <p:spPr bwMode="auto">
            <a:xfrm flipH="1">
              <a:off x="4990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4" name="Line 71"/>
            <p:cNvSpPr>
              <a:spLocks noChangeShapeType="1"/>
            </p:cNvSpPr>
            <p:nvPr/>
          </p:nvSpPr>
          <p:spPr bwMode="auto">
            <a:xfrm>
              <a:off x="4702" y="4001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5" name="Line 72"/>
            <p:cNvSpPr>
              <a:spLocks noChangeShapeType="1"/>
            </p:cNvSpPr>
            <p:nvPr/>
          </p:nvSpPr>
          <p:spPr bwMode="auto">
            <a:xfrm flipH="1">
              <a:off x="4420" y="3418"/>
              <a:ext cx="0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6" name="Rectangle 73"/>
            <p:cNvSpPr>
              <a:spLocks noChangeArrowheads="1"/>
            </p:cNvSpPr>
            <p:nvPr/>
          </p:nvSpPr>
          <p:spPr bwMode="auto">
            <a:xfrm>
              <a:off x="4958" y="3985"/>
              <a:ext cx="3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457200" algn="l"/>
                  <a:tab pos="914400" algn="l"/>
                  <a:tab pos="13716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457200" algn="l"/>
                  <a:tab pos="914400" algn="l"/>
                  <a:tab pos="13716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6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12317" name="Rectangle 74"/>
            <p:cNvSpPr>
              <a:spLocks noChangeArrowheads="1"/>
            </p:cNvSpPr>
            <p:nvPr/>
          </p:nvSpPr>
          <p:spPr bwMode="auto">
            <a:xfrm>
              <a:off x="4420" y="3425"/>
              <a:ext cx="576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2318" name="Line 75"/>
            <p:cNvSpPr>
              <a:spLocks noChangeShapeType="1"/>
            </p:cNvSpPr>
            <p:nvPr/>
          </p:nvSpPr>
          <p:spPr bwMode="auto">
            <a:xfrm>
              <a:off x="4702" y="3427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19" name="Line 76"/>
            <p:cNvSpPr>
              <a:spLocks noChangeShapeType="1"/>
            </p:cNvSpPr>
            <p:nvPr/>
          </p:nvSpPr>
          <p:spPr bwMode="auto">
            <a:xfrm flipH="1">
              <a:off x="4414" y="37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320" name="Text Box 77"/>
            <p:cNvSpPr txBox="1">
              <a:spLocks noChangeArrowheads="1"/>
            </p:cNvSpPr>
            <p:nvPr/>
          </p:nvSpPr>
          <p:spPr bwMode="auto">
            <a:xfrm>
              <a:off x="4245" y="3609"/>
              <a:ext cx="1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</p:grpSp>
      <p:sp>
        <p:nvSpPr>
          <p:cNvPr id="12294" name="Rectangle 105"/>
          <p:cNvSpPr>
            <a:spLocks noChangeArrowheads="1"/>
          </p:cNvSpPr>
          <p:nvPr/>
        </p:nvSpPr>
        <p:spPr bwMode="auto">
          <a:xfrm>
            <a:off x="3470275" y="2573338"/>
            <a:ext cx="492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A' B' C' D'  +  A' B C' D  +  A B C D  +  A B' C D’</a:t>
            </a:r>
          </a:p>
        </p:txBody>
      </p:sp>
      <p:sp>
        <p:nvSpPr>
          <p:cNvPr id="62" name="Rectangle 102"/>
          <p:cNvSpPr>
            <a:spLocks noChangeArrowheads="1"/>
          </p:cNvSpPr>
          <p:nvPr/>
        </p:nvSpPr>
        <p:spPr bwMode="auto">
          <a:xfrm>
            <a:off x="3443288" y="3057525"/>
            <a:ext cx="264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= (A xnor C) • (B xnor D)</a:t>
            </a:r>
          </a:p>
        </p:txBody>
      </p:sp>
      <p:sp>
        <p:nvSpPr>
          <p:cNvPr id="34" name="바닥글 개체 틀 1">
            <a:extLst>
              <a:ext uri="{FF2B5EF4-FFF2-40B4-BE49-F238E27FC236}">
                <a16:creationId xmlns:a16="http://schemas.microsoft.com/office/drawing/2014/main" id="{6D3DEE7A-5A51-414A-878D-A0D4488E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Design Example</a:t>
            </a:r>
            <a:endParaRPr lang="ko-KR" altLang="en-US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8B52FC-46FC-4CF9-83DC-E38703656665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84200" y="1614488"/>
            <a:ext cx="3987800" cy="4578350"/>
            <a:chOff x="288" y="624"/>
            <a:chExt cx="2512" cy="2884"/>
          </a:xfrm>
        </p:grpSpPr>
        <p:sp>
          <p:nvSpPr>
            <p:cNvPr id="14390" name="Line 5"/>
            <p:cNvSpPr>
              <a:spLocks noChangeShapeType="1"/>
            </p:cNvSpPr>
            <p:nvPr/>
          </p:nvSpPr>
          <p:spPr bwMode="auto">
            <a:xfrm>
              <a:off x="1404" y="12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1" name="Line 6"/>
            <p:cNvSpPr>
              <a:spLocks noChangeShapeType="1"/>
            </p:cNvSpPr>
            <p:nvPr/>
          </p:nvSpPr>
          <p:spPr bwMode="auto">
            <a:xfrm>
              <a:off x="1404" y="14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2" name="Line 7"/>
            <p:cNvSpPr>
              <a:spLocks noChangeShapeType="1"/>
            </p:cNvSpPr>
            <p:nvPr/>
          </p:nvSpPr>
          <p:spPr bwMode="auto">
            <a:xfrm flipV="1">
              <a:off x="1400" y="12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3" name="Line 8"/>
            <p:cNvSpPr>
              <a:spLocks noChangeShapeType="1"/>
            </p:cNvSpPr>
            <p:nvPr/>
          </p:nvSpPr>
          <p:spPr bwMode="auto">
            <a:xfrm>
              <a:off x="1400" y="11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4" name="Arc 9"/>
            <p:cNvSpPr>
              <a:spLocks/>
            </p:cNvSpPr>
            <p:nvPr/>
          </p:nvSpPr>
          <p:spPr bwMode="auto">
            <a:xfrm>
              <a:off x="1592" y="12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5" name="Arc 10"/>
            <p:cNvSpPr>
              <a:spLocks/>
            </p:cNvSpPr>
            <p:nvPr/>
          </p:nvSpPr>
          <p:spPr bwMode="auto">
            <a:xfrm>
              <a:off x="1592" y="12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6" name="Arc 11"/>
            <p:cNvSpPr>
              <a:spLocks/>
            </p:cNvSpPr>
            <p:nvPr/>
          </p:nvSpPr>
          <p:spPr bwMode="auto">
            <a:xfrm>
              <a:off x="1592" y="13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7" name="Arc 12"/>
            <p:cNvSpPr>
              <a:spLocks/>
            </p:cNvSpPr>
            <p:nvPr/>
          </p:nvSpPr>
          <p:spPr bwMode="auto">
            <a:xfrm>
              <a:off x="1592" y="13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8" name="Arc 13"/>
            <p:cNvSpPr>
              <a:spLocks/>
            </p:cNvSpPr>
            <p:nvPr/>
          </p:nvSpPr>
          <p:spPr bwMode="auto">
            <a:xfrm>
              <a:off x="1920" y="1873"/>
              <a:ext cx="28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99" name="Arc 14"/>
            <p:cNvSpPr>
              <a:spLocks/>
            </p:cNvSpPr>
            <p:nvPr/>
          </p:nvSpPr>
          <p:spPr bwMode="auto">
            <a:xfrm>
              <a:off x="1920" y="1869"/>
              <a:ext cx="28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0" name="Arc 15"/>
            <p:cNvSpPr>
              <a:spLocks/>
            </p:cNvSpPr>
            <p:nvPr/>
          </p:nvSpPr>
          <p:spPr bwMode="auto">
            <a:xfrm>
              <a:off x="1920" y="1873"/>
              <a:ext cx="24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1" name="Arc 16"/>
            <p:cNvSpPr>
              <a:spLocks/>
            </p:cNvSpPr>
            <p:nvPr/>
          </p:nvSpPr>
          <p:spPr bwMode="auto">
            <a:xfrm>
              <a:off x="1920" y="1869"/>
              <a:ext cx="28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2" name="Arc 17"/>
            <p:cNvSpPr>
              <a:spLocks/>
            </p:cNvSpPr>
            <p:nvPr/>
          </p:nvSpPr>
          <p:spPr bwMode="auto">
            <a:xfrm>
              <a:off x="1920" y="1952"/>
              <a:ext cx="28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3" name="Arc 18"/>
            <p:cNvSpPr>
              <a:spLocks/>
            </p:cNvSpPr>
            <p:nvPr/>
          </p:nvSpPr>
          <p:spPr bwMode="auto">
            <a:xfrm>
              <a:off x="1920" y="1952"/>
              <a:ext cx="28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4" name="Arc 19"/>
            <p:cNvSpPr>
              <a:spLocks/>
            </p:cNvSpPr>
            <p:nvPr/>
          </p:nvSpPr>
          <p:spPr bwMode="auto">
            <a:xfrm>
              <a:off x="1920" y="1952"/>
              <a:ext cx="24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5" name="Arc 20"/>
            <p:cNvSpPr>
              <a:spLocks/>
            </p:cNvSpPr>
            <p:nvPr/>
          </p:nvSpPr>
          <p:spPr bwMode="auto">
            <a:xfrm>
              <a:off x="1920" y="1952"/>
              <a:ext cx="28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6" name="Line 21"/>
            <p:cNvSpPr>
              <a:spLocks noChangeShapeType="1"/>
            </p:cNvSpPr>
            <p:nvPr/>
          </p:nvSpPr>
          <p:spPr bwMode="auto">
            <a:xfrm>
              <a:off x="1924" y="191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7" name="Line 22"/>
            <p:cNvSpPr>
              <a:spLocks noChangeShapeType="1"/>
            </p:cNvSpPr>
            <p:nvPr/>
          </p:nvSpPr>
          <p:spPr bwMode="auto">
            <a:xfrm>
              <a:off x="1924" y="199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8" name="Line 23"/>
            <p:cNvSpPr>
              <a:spLocks noChangeShapeType="1"/>
            </p:cNvSpPr>
            <p:nvPr/>
          </p:nvSpPr>
          <p:spPr bwMode="auto">
            <a:xfrm flipV="1">
              <a:off x="1920" y="20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09" name="Line 24"/>
            <p:cNvSpPr>
              <a:spLocks noChangeShapeType="1"/>
            </p:cNvSpPr>
            <p:nvPr/>
          </p:nvSpPr>
          <p:spPr bwMode="auto">
            <a:xfrm>
              <a:off x="1920" y="1796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0" name="Line 25"/>
            <p:cNvSpPr>
              <a:spLocks noChangeShapeType="1"/>
            </p:cNvSpPr>
            <p:nvPr/>
          </p:nvSpPr>
          <p:spPr bwMode="auto">
            <a:xfrm>
              <a:off x="1924" y="309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1" name="Line 26"/>
            <p:cNvSpPr>
              <a:spLocks noChangeShapeType="1"/>
            </p:cNvSpPr>
            <p:nvPr/>
          </p:nvSpPr>
          <p:spPr bwMode="auto">
            <a:xfrm>
              <a:off x="1924" y="328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2" name="Line 27"/>
            <p:cNvSpPr>
              <a:spLocks noChangeShapeType="1"/>
            </p:cNvSpPr>
            <p:nvPr/>
          </p:nvSpPr>
          <p:spPr bwMode="auto">
            <a:xfrm flipV="1">
              <a:off x="1920" y="309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3" name="Arc 28"/>
            <p:cNvSpPr>
              <a:spLocks/>
            </p:cNvSpPr>
            <p:nvPr/>
          </p:nvSpPr>
          <p:spPr bwMode="auto">
            <a:xfrm>
              <a:off x="2112" y="310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4" name="Arc 29"/>
            <p:cNvSpPr>
              <a:spLocks/>
            </p:cNvSpPr>
            <p:nvPr/>
          </p:nvSpPr>
          <p:spPr bwMode="auto">
            <a:xfrm>
              <a:off x="2112" y="310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5" name="Arc 30"/>
            <p:cNvSpPr>
              <a:spLocks/>
            </p:cNvSpPr>
            <p:nvPr/>
          </p:nvSpPr>
          <p:spPr bwMode="auto">
            <a:xfrm>
              <a:off x="2112" y="319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6" name="Arc 31"/>
            <p:cNvSpPr>
              <a:spLocks/>
            </p:cNvSpPr>
            <p:nvPr/>
          </p:nvSpPr>
          <p:spPr bwMode="auto">
            <a:xfrm>
              <a:off x="2112" y="319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7" name="Arc 32"/>
            <p:cNvSpPr>
              <a:spLocks/>
            </p:cNvSpPr>
            <p:nvPr/>
          </p:nvSpPr>
          <p:spPr bwMode="auto">
            <a:xfrm>
              <a:off x="1440" y="3032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8" name="Arc 33"/>
            <p:cNvSpPr>
              <a:spLocks/>
            </p:cNvSpPr>
            <p:nvPr/>
          </p:nvSpPr>
          <p:spPr bwMode="auto">
            <a:xfrm>
              <a:off x="1440" y="3032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19" name="Arc 34"/>
            <p:cNvSpPr>
              <a:spLocks/>
            </p:cNvSpPr>
            <p:nvPr/>
          </p:nvSpPr>
          <p:spPr bwMode="auto">
            <a:xfrm>
              <a:off x="1440" y="2953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20" name="Arc 35"/>
            <p:cNvSpPr>
              <a:spLocks/>
            </p:cNvSpPr>
            <p:nvPr/>
          </p:nvSpPr>
          <p:spPr bwMode="auto">
            <a:xfrm>
              <a:off x="1440" y="2949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21" name="Arc 36"/>
            <p:cNvSpPr>
              <a:spLocks/>
            </p:cNvSpPr>
            <p:nvPr/>
          </p:nvSpPr>
          <p:spPr bwMode="auto">
            <a:xfrm>
              <a:off x="1440" y="295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22" name="Arc 37"/>
            <p:cNvSpPr>
              <a:spLocks/>
            </p:cNvSpPr>
            <p:nvPr/>
          </p:nvSpPr>
          <p:spPr bwMode="auto">
            <a:xfrm>
              <a:off x="1440" y="294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23" name="Arc 38"/>
            <p:cNvSpPr>
              <a:spLocks/>
            </p:cNvSpPr>
            <p:nvPr/>
          </p:nvSpPr>
          <p:spPr bwMode="auto">
            <a:xfrm>
              <a:off x="1440" y="303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24" name="Arc 39"/>
            <p:cNvSpPr>
              <a:spLocks/>
            </p:cNvSpPr>
            <p:nvPr/>
          </p:nvSpPr>
          <p:spPr bwMode="auto">
            <a:xfrm>
              <a:off x="1440" y="303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25" name="Oval 40"/>
            <p:cNvSpPr>
              <a:spLocks noChangeArrowheads="1"/>
            </p:cNvSpPr>
            <p:nvPr/>
          </p:nvSpPr>
          <p:spPr bwMode="auto">
            <a:xfrm>
              <a:off x="1732" y="302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426" name="Arc 41"/>
            <p:cNvSpPr>
              <a:spLocks/>
            </p:cNvSpPr>
            <p:nvPr/>
          </p:nvSpPr>
          <p:spPr bwMode="auto">
            <a:xfrm>
              <a:off x="1400" y="295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27" name="Arc 42"/>
            <p:cNvSpPr>
              <a:spLocks/>
            </p:cNvSpPr>
            <p:nvPr/>
          </p:nvSpPr>
          <p:spPr bwMode="auto">
            <a:xfrm>
              <a:off x="1400" y="294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28" name="Arc 43"/>
            <p:cNvSpPr>
              <a:spLocks/>
            </p:cNvSpPr>
            <p:nvPr/>
          </p:nvSpPr>
          <p:spPr bwMode="auto">
            <a:xfrm>
              <a:off x="1400" y="303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29" name="Arc 44"/>
            <p:cNvSpPr>
              <a:spLocks/>
            </p:cNvSpPr>
            <p:nvPr/>
          </p:nvSpPr>
          <p:spPr bwMode="auto">
            <a:xfrm>
              <a:off x="1400" y="303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30" name="Line 45"/>
            <p:cNvSpPr>
              <a:spLocks noChangeShapeType="1"/>
            </p:cNvSpPr>
            <p:nvPr/>
          </p:nvSpPr>
          <p:spPr bwMode="auto">
            <a:xfrm>
              <a:off x="1404" y="299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31" name="Line 46"/>
            <p:cNvSpPr>
              <a:spLocks noChangeShapeType="1"/>
            </p:cNvSpPr>
            <p:nvPr/>
          </p:nvSpPr>
          <p:spPr bwMode="auto">
            <a:xfrm>
              <a:off x="1404" y="307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32" name="Line 47"/>
            <p:cNvSpPr>
              <a:spLocks noChangeShapeType="1"/>
            </p:cNvSpPr>
            <p:nvPr/>
          </p:nvSpPr>
          <p:spPr bwMode="auto">
            <a:xfrm flipH="1">
              <a:off x="119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33" name="Line 48"/>
            <p:cNvSpPr>
              <a:spLocks noChangeShapeType="1"/>
            </p:cNvSpPr>
            <p:nvPr/>
          </p:nvSpPr>
          <p:spPr bwMode="auto">
            <a:xfrm>
              <a:off x="112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34" name="Line 49"/>
            <p:cNvSpPr>
              <a:spLocks noChangeShapeType="1"/>
            </p:cNvSpPr>
            <p:nvPr/>
          </p:nvSpPr>
          <p:spPr bwMode="auto">
            <a:xfrm flipH="1">
              <a:off x="111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35" name="Oval 50"/>
            <p:cNvSpPr>
              <a:spLocks noChangeArrowheads="1"/>
            </p:cNvSpPr>
            <p:nvPr/>
          </p:nvSpPr>
          <p:spPr bwMode="auto">
            <a:xfrm>
              <a:off x="118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436" name="Line 51"/>
            <p:cNvSpPr>
              <a:spLocks noChangeShapeType="1"/>
            </p:cNvSpPr>
            <p:nvPr/>
          </p:nvSpPr>
          <p:spPr bwMode="auto">
            <a:xfrm flipH="1">
              <a:off x="95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37" name="Line 52"/>
            <p:cNvSpPr>
              <a:spLocks noChangeShapeType="1"/>
            </p:cNvSpPr>
            <p:nvPr/>
          </p:nvSpPr>
          <p:spPr bwMode="auto">
            <a:xfrm>
              <a:off x="88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38" name="Line 53"/>
            <p:cNvSpPr>
              <a:spLocks noChangeShapeType="1"/>
            </p:cNvSpPr>
            <p:nvPr/>
          </p:nvSpPr>
          <p:spPr bwMode="auto">
            <a:xfrm flipH="1">
              <a:off x="87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39" name="Oval 54"/>
            <p:cNvSpPr>
              <a:spLocks noChangeArrowheads="1"/>
            </p:cNvSpPr>
            <p:nvPr/>
          </p:nvSpPr>
          <p:spPr bwMode="auto">
            <a:xfrm>
              <a:off x="94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440" name="Line 55"/>
            <p:cNvSpPr>
              <a:spLocks noChangeShapeType="1"/>
            </p:cNvSpPr>
            <p:nvPr/>
          </p:nvSpPr>
          <p:spPr bwMode="auto">
            <a:xfrm flipH="1">
              <a:off x="71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41" name="Line 56"/>
            <p:cNvSpPr>
              <a:spLocks noChangeShapeType="1"/>
            </p:cNvSpPr>
            <p:nvPr/>
          </p:nvSpPr>
          <p:spPr bwMode="auto">
            <a:xfrm>
              <a:off x="64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42" name="Line 57"/>
            <p:cNvSpPr>
              <a:spLocks noChangeShapeType="1"/>
            </p:cNvSpPr>
            <p:nvPr/>
          </p:nvSpPr>
          <p:spPr bwMode="auto">
            <a:xfrm flipH="1">
              <a:off x="63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43" name="Oval 58"/>
            <p:cNvSpPr>
              <a:spLocks noChangeArrowheads="1"/>
            </p:cNvSpPr>
            <p:nvPr/>
          </p:nvSpPr>
          <p:spPr bwMode="auto">
            <a:xfrm>
              <a:off x="70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444" name="Line 59"/>
            <p:cNvSpPr>
              <a:spLocks noChangeShapeType="1"/>
            </p:cNvSpPr>
            <p:nvPr/>
          </p:nvSpPr>
          <p:spPr bwMode="auto">
            <a:xfrm flipH="1">
              <a:off x="476" y="996"/>
              <a:ext cx="8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45" name="Line 60"/>
            <p:cNvSpPr>
              <a:spLocks noChangeShapeType="1"/>
            </p:cNvSpPr>
            <p:nvPr/>
          </p:nvSpPr>
          <p:spPr bwMode="auto">
            <a:xfrm>
              <a:off x="404" y="996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46" name="Line 61"/>
            <p:cNvSpPr>
              <a:spLocks noChangeShapeType="1"/>
            </p:cNvSpPr>
            <p:nvPr/>
          </p:nvSpPr>
          <p:spPr bwMode="auto">
            <a:xfrm flipH="1">
              <a:off x="396" y="992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47" name="Oval 62"/>
            <p:cNvSpPr>
              <a:spLocks noChangeArrowheads="1"/>
            </p:cNvSpPr>
            <p:nvPr/>
          </p:nvSpPr>
          <p:spPr bwMode="auto">
            <a:xfrm>
              <a:off x="468" y="1116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448" name="Line 63"/>
            <p:cNvSpPr>
              <a:spLocks noChangeShapeType="1"/>
            </p:cNvSpPr>
            <p:nvPr/>
          </p:nvSpPr>
          <p:spPr bwMode="auto">
            <a:xfrm>
              <a:off x="1404" y="16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49" name="Line 64"/>
            <p:cNvSpPr>
              <a:spLocks noChangeShapeType="1"/>
            </p:cNvSpPr>
            <p:nvPr/>
          </p:nvSpPr>
          <p:spPr bwMode="auto">
            <a:xfrm>
              <a:off x="1404" y="18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0" name="Line 65"/>
            <p:cNvSpPr>
              <a:spLocks noChangeShapeType="1"/>
            </p:cNvSpPr>
            <p:nvPr/>
          </p:nvSpPr>
          <p:spPr bwMode="auto">
            <a:xfrm flipV="1">
              <a:off x="1400" y="16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1" name="Line 66"/>
            <p:cNvSpPr>
              <a:spLocks noChangeShapeType="1"/>
            </p:cNvSpPr>
            <p:nvPr/>
          </p:nvSpPr>
          <p:spPr bwMode="auto">
            <a:xfrm>
              <a:off x="1400" y="15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2" name="Arc 67"/>
            <p:cNvSpPr>
              <a:spLocks/>
            </p:cNvSpPr>
            <p:nvPr/>
          </p:nvSpPr>
          <p:spPr bwMode="auto">
            <a:xfrm>
              <a:off x="1592" y="16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3" name="Arc 68"/>
            <p:cNvSpPr>
              <a:spLocks/>
            </p:cNvSpPr>
            <p:nvPr/>
          </p:nvSpPr>
          <p:spPr bwMode="auto">
            <a:xfrm>
              <a:off x="1592" y="16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4" name="Arc 69"/>
            <p:cNvSpPr>
              <a:spLocks/>
            </p:cNvSpPr>
            <p:nvPr/>
          </p:nvSpPr>
          <p:spPr bwMode="auto">
            <a:xfrm>
              <a:off x="1592" y="17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5" name="Arc 70"/>
            <p:cNvSpPr>
              <a:spLocks/>
            </p:cNvSpPr>
            <p:nvPr/>
          </p:nvSpPr>
          <p:spPr bwMode="auto">
            <a:xfrm>
              <a:off x="1592" y="17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6" name="Line 71"/>
            <p:cNvSpPr>
              <a:spLocks noChangeShapeType="1"/>
            </p:cNvSpPr>
            <p:nvPr/>
          </p:nvSpPr>
          <p:spPr bwMode="auto">
            <a:xfrm>
              <a:off x="1404" y="20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7" name="Line 72"/>
            <p:cNvSpPr>
              <a:spLocks noChangeShapeType="1"/>
            </p:cNvSpPr>
            <p:nvPr/>
          </p:nvSpPr>
          <p:spPr bwMode="auto">
            <a:xfrm>
              <a:off x="1404" y="22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8" name="Line 73"/>
            <p:cNvSpPr>
              <a:spLocks noChangeShapeType="1"/>
            </p:cNvSpPr>
            <p:nvPr/>
          </p:nvSpPr>
          <p:spPr bwMode="auto">
            <a:xfrm flipV="1">
              <a:off x="1400" y="20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59" name="Line 74"/>
            <p:cNvSpPr>
              <a:spLocks noChangeShapeType="1"/>
            </p:cNvSpPr>
            <p:nvPr/>
          </p:nvSpPr>
          <p:spPr bwMode="auto">
            <a:xfrm>
              <a:off x="1400" y="19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0" name="Arc 75"/>
            <p:cNvSpPr>
              <a:spLocks/>
            </p:cNvSpPr>
            <p:nvPr/>
          </p:nvSpPr>
          <p:spPr bwMode="auto">
            <a:xfrm>
              <a:off x="1592" y="20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1" name="Arc 76"/>
            <p:cNvSpPr>
              <a:spLocks/>
            </p:cNvSpPr>
            <p:nvPr/>
          </p:nvSpPr>
          <p:spPr bwMode="auto">
            <a:xfrm>
              <a:off x="1592" y="20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2" name="Arc 77"/>
            <p:cNvSpPr>
              <a:spLocks/>
            </p:cNvSpPr>
            <p:nvPr/>
          </p:nvSpPr>
          <p:spPr bwMode="auto">
            <a:xfrm>
              <a:off x="1592" y="21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3" name="Arc 78"/>
            <p:cNvSpPr>
              <a:spLocks/>
            </p:cNvSpPr>
            <p:nvPr/>
          </p:nvSpPr>
          <p:spPr bwMode="auto">
            <a:xfrm>
              <a:off x="1592" y="21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4" name="Line 79"/>
            <p:cNvSpPr>
              <a:spLocks noChangeShapeType="1"/>
            </p:cNvSpPr>
            <p:nvPr/>
          </p:nvSpPr>
          <p:spPr bwMode="auto">
            <a:xfrm>
              <a:off x="1404" y="2456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5" name="Line 80"/>
            <p:cNvSpPr>
              <a:spLocks noChangeShapeType="1"/>
            </p:cNvSpPr>
            <p:nvPr/>
          </p:nvSpPr>
          <p:spPr bwMode="auto">
            <a:xfrm>
              <a:off x="1404" y="26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6" name="Line 81"/>
            <p:cNvSpPr>
              <a:spLocks noChangeShapeType="1"/>
            </p:cNvSpPr>
            <p:nvPr/>
          </p:nvSpPr>
          <p:spPr bwMode="auto">
            <a:xfrm flipV="1">
              <a:off x="1400" y="2452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7" name="Line 82"/>
            <p:cNvSpPr>
              <a:spLocks noChangeShapeType="1"/>
            </p:cNvSpPr>
            <p:nvPr/>
          </p:nvSpPr>
          <p:spPr bwMode="auto">
            <a:xfrm>
              <a:off x="1400" y="2396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8" name="Arc 83"/>
            <p:cNvSpPr>
              <a:spLocks/>
            </p:cNvSpPr>
            <p:nvPr/>
          </p:nvSpPr>
          <p:spPr bwMode="auto">
            <a:xfrm>
              <a:off x="1592" y="2465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69" name="Arc 84"/>
            <p:cNvSpPr>
              <a:spLocks/>
            </p:cNvSpPr>
            <p:nvPr/>
          </p:nvSpPr>
          <p:spPr bwMode="auto">
            <a:xfrm>
              <a:off x="1592" y="2461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0" name="Arc 85"/>
            <p:cNvSpPr>
              <a:spLocks/>
            </p:cNvSpPr>
            <p:nvPr/>
          </p:nvSpPr>
          <p:spPr bwMode="auto">
            <a:xfrm>
              <a:off x="1592" y="2552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1" name="Arc 86"/>
            <p:cNvSpPr>
              <a:spLocks/>
            </p:cNvSpPr>
            <p:nvPr/>
          </p:nvSpPr>
          <p:spPr bwMode="auto">
            <a:xfrm>
              <a:off x="1592" y="2552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2" name="Arc 87"/>
            <p:cNvSpPr>
              <a:spLocks/>
            </p:cNvSpPr>
            <p:nvPr/>
          </p:nvSpPr>
          <p:spPr bwMode="auto">
            <a:xfrm>
              <a:off x="1440" y="3352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3" name="Arc 88"/>
            <p:cNvSpPr>
              <a:spLocks/>
            </p:cNvSpPr>
            <p:nvPr/>
          </p:nvSpPr>
          <p:spPr bwMode="auto">
            <a:xfrm>
              <a:off x="1440" y="3352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4" name="Arc 89"/>
            <p:cNvSpPr>
              <a:spLocks/>
            </p:cNvSpPr>
            <p:nvPr/>
          </p:nvSpPr>
          <p:spPr bwMode="auto">
            <a:xfrm>
              <a:off x="1440" y="3273"/>
              <a:ext cx="288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5" name="Arc 90"/>
            <p:cNvSpPr>
              <a:spLocks/>
            </p:cNvSpPr>
            <p:nvPr/>
          </p:nvSpPr>
          <p:spPr bwMode="auto">
            <a:xfrm>
              <a:off x="1440" y="3269"/>
              <a:ext cx="292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6" name="Arc 91"/>
            <p:cNvSpPr>
              <a:spLocks/>
            </p:cNvSpPr>
            <p:nvPr/>
          </p:nvSpPr>
          <p:spPr bwMode="auto">
            <a:xfrm>
              <a:off x="1440" y="327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7" name="Arc 92"/>
            <p:cNvSpPr>
              <a:spLocks/>
            </p:cNvSpPr>
            <p:nvPr/>
          </p:nvSpPr>
          <p:spPr bwMode="auto">
            <a:xfrm>
              <a:off x="1440" y="326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8" name="Arc 93"/>
            <p:cNvSpPr>
              <a:spLocks/>
            </p:cNvSpPr>
            <p:nvPr/>
          </p:nvSpPr>
          <p:spPr bwMode="auto">
            <a:xfrm>
              <a:off x="1440" y="335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79" name="Arc 94"/>
            <p:cNvSpPr>
              <a:spLocks/>
            </p:cNvSpPr>
            <p:nvPr/>
          </p:nvSpPr>
          <p:spPr bwMode="auto">
            <a:xfrm>
              <a:off x="1440" y="335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0" name="Oval 95"/>
            <p:cNvSpPr>
              <a:spLocks noChangeArrowheads="1"/>
            </p:cNvSpPr>
            <p:nvPr/>
          </p:nvSpPr>
          <p:spPr bwMode="auto">
            <a:xfrm>
              <a:off x="1732" y="3340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481" name="Arc 96"/>
            <p:cNvSpPr>
              <a:spLocks/>
            </p:cNvSpPr>
            <p:nvPr/>
          </p:nvSpPr>
          <p:spPr bwMode="auto">
            <a:xfrm>
              <a:off x="1400" y="3273"/>
              <a:ext cx="40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2" name="Arc 97"/>
            <p:cNvSpPr>
              <a:spLocks/>
            </p:cNvSpPr>
            <p:nvPr/>
          </p:nvSpPr>
          <p:spPr bwMode="auto">
            <a:xfrm>
              <a:off x="1400" y="3269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3" name="Arc 98"/>
            <p:cNvSpPr>
              <a:spLocks/>
            </p:cNvSpPr>
            <p:nvPr/>
          </p:nvSpPr>
          <p:spPr bwMode="auto">
            <a:xfrm>
              <a:off x="1400" y="3352"/>
              <a:ext cx="40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4" name="Arc 99"/>
            <p:cNvSpPr>
              <a:spLocks/>
            </p:cNvSpPr>
            <p:nvPr/>
          </p:nvSpPr>
          <p:spPr bwMode="auto">
            <a:xfrm>
              <a:off x="1400" y="3352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5" name="Line 100"/>
            <p:cNvSpPr>
              <a:spLocks noChangeShapeType="1"/>
            </p:cNvSpPr>
            <p:nvPr/>
          </p:nvSpPr>
          <p:spPr bwMode="auto">
            <a:xfrm>
              <a:off x="1404" y="33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6" name="Line 101"/>
            <p:cNvSpPr>
              <a:spLocks noChangeShapeType="1"/>
            </p:cNvSpPr>
            <p:nvPr/>
          </p:nvSpPr>
          <p:spPr bwMode="auto">
            <a:xfrm>
              <a:off x="1404" y="339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7" name="Line 102"/>
            <p:cNvSpPr>
              <a:spLocks noChangeShapeType="1"/>
            </p:cNvSpPr>
            <p:nvPr/>
          </p:nvSpPr>
          <p:spPr bwMode="auto">
            <a:xfrm>
              <a:off x="168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8" name="Line 103"/>
            <p:cNvSpPr>
              <a:spLocks noChangeShapeType="1"/>
            </p:cNvSpPr>
            <p:nvPr/>
          </p:nvSpPr>
          <p:spPr bwMode="auto">
            <a:xfrm>
              <a:off x="1844" y="18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89" name="Line 104"/>
            <p:cNvSpPr>
              <a:spLocks noChangeShapeType="1"/>
            </p:cNvSpPr>
            <p:nvPr/>
          </p:nvSpPr>
          <p:spPr bwMode="auto">
            <a:xfrm>
              <a:off x="1764" y="1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0" name="Line 105"/>
            <p:cNvSpPr>
              <a:spLocks noChangeShapeType="1"/>
            </p:cNvSpPr>
            <p:nvPr/>
          </p:nvSpPr>
          <p:spPr bwMode="auto">
            <a:xfrm>
              <a:off x="1840" y="135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1" name="Line 106"/>
            <p:cNvSpPr>
              <a:spLocks noChangeShapeType="1"/>
            </p:cNvSpPr>
            <p:nvPr/>
          </p:nvSpPr>
          <p:spPr bwMode="auto">
            <a:xfrm>
              <a:off x="1684" y="2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2" name="Line 107"/>
            <p:cNvSpPr>
              <a:spLocks noChangeShapeType="1"/>
            </p:cNvSpPr>
            <p:nvPr/>
          </p:nvSpPr>
          <p:spPr bwMode="auto">
            <a:xfrm>
              <a:off x="184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3" name="Line 108"/>
            <p:cNvSpPr>
              <a:spLocks noChangeShapeType="1"/>
            </p:cNvSpPr>
            <p:nvPr/>
          </p:nvSpPr>
          <p:spPr bwMode="auto">
            <a:xfrm>
              <a:off x="1764" y="1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4" name="Line 109"/>
            <p:cNvSpPr>
              <a:spLocks noChangeShapeType="1"/>
            </p:cNvSpPr>
            <p:nvPr/>
          </p:nvSpPr>
          <p:spPr bwMode="auto">
            <a:xfrm>
              <a:off x="1760" y="199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5" name="Line 110"/>
            <p:cNvSpPr>
              <a:spLocks noChangeShapeType="1"/>
            </p:cNvSpPr>
            <p:nvPr/>
          </p:nvSpPr>
          <p:spPr bwMode="auto">
            <a:xfrm>
              <a:off x="168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6" name="Line 111"/>
            <p:cNvSpPr>
              <a:spLocks noChangeShapeType="1"/>
            </p:cNvSpPr>
            <p:nvPr/>
          </p:nvSpPr>
          <p:spPr bwMode="auto">
            <a:xfrm>
              <a:off x="1844" y="2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7" name="Line 112"/>
            <p:cNvSpPr>
              <a:spLocks noChangeShapeType="1"/>
            </p:cNvSpPr>
            <p:nvPr/>
          </p:nvSpPr>
          <p:spPr bwMode="auto">
            <a:xfrm>
              <a:off x="1840" y="207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8" name="Line 113"/>
            <p:cNvSpPr>
              <a:spLocks noChangeShapeType="1"/>
            </p:cNvSpPr>
            <p:nvPr/>
          </p:nvSpPr>
          <p:spPr bwMode="auto">
            <a:xfrm>
              <a:off x="1764" y="25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99" name="Line 114"/>
            <p:cNvSpPr>
              <a:spLocks noChangeShapeType="1"/>
            </p:cNvSpPr>
            <p:nvPr/>
          </p:nvSpPr>
          <p:spPr bwMode="auto">
            <a:xfrm>
              <a:off x="2204" y="19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0" name="Line 115"/>
            <p:cNvSpPr>
              <a:spLocks noChangeShapeType="1"/>
            </p:cNvSpPr>
            <p:nvPr/>
          </p:nvSpPr>
          <p:spPr bwMode="auto">
            <a:xfrm>
              <a:off x="2204" y="3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1" name="Line 116"/>
            <p:cNvSpPr>
              <a:spLocks noChangeShapeType="1"/>
            </p:cNvSpPr>
            <p:nvPr/>
          </p:nvSpPr>
          <p:spPr bwMode="auto">
            <a:xfrm>
              <a:off x="48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2" name="Line 117"/>
            <p:cNvSpPr>
              <a:spLocks noChangeShapeType="1"/>
            </p:cNvSpPr>
            <p:nvPr/>
          </p:nvSpPr>
          <p:spPr bwMode="auto">
            <a:xfrm>
              <a:off x="1324" y="2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3" name="Line 118"/>
            <p:cNvSpPr>
              <a:spLocks noChangeShapeType="1"/>
            </p:cNvSpPr>
            <p:nvPr/>
          </p:nvSpPr>
          <p:spPr bwMode="auto">
            <a:xfrm>
              <a:off x="1324" y="24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4" name="Line 119"/>
            <p:cNvSpPr>
              <a:spLocks noChangeShapeType="1"/>
            </p:cNvSpPr>
            <p:nvPr/>
          </p:nvSpPr>
          <p:spPr bwMode="auto">
            <a:xfrm>
              <a:off x="1324" y="29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5" name="Line 120"/>
            <p:cNvSpPr>
              <a:spLocks noChangeShapeType="1"/>
            </p:cNvSpPr>
            <p:nvPr/>
          </p:nvSpPr>
          <p:spPr bwMode="auto">
            <a:xfrm>
              <a:off x="36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6" name="Rectangle 121"/>
            <p:cNvSpPr>
              <a:spLocks noChangeArrowheads="1"/>
            </p:cNvSpPr>
            <p:nvPr/>
          </p:nvSpPr>
          <p:spPr bwMode="auto">
            <a:xfrm>
              <a:off x="35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07" name="Line 122"/>
            <p:cNvSpPr>
              <a:spLocks noChangeShapeType="1"/>
            </p:cNvSpPr>
            <p:nvPr/>
          </p:nvSpPr>
          <p:spPr bwMode="auto">
            <a:xfrm>
              <a:off x="36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8" name="Line 123"/>
            <p:cNvSpPr>
              <a:spLocks noChangeShapeType="1"/>
            </p:cNvSpPr>
            <p:nvPr/>
          </p:nvSpPr>
          <p:spPr bwMode="auto">
            <a:xfrm>
              <a:off x="360" y="91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09" name="Rectangle 124"/>
            <p:cNvSpPr>
              <a:spLocks noChangeArrowheads="1"/>
            </p:cNvSpPr>
            <p:nvPr/>
          </p:nvSpPr>
          <p:spPr bwMode="auto">
            <a:xfrm>
              <a:off x="352" y="20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10" name="Line 125"/>
            <p:cNvSpPr>
              <a:spLocks noChangeShapeType="1"/>
            </p:cNvSpPr>
            <p:nvPr/>
          </p:nvSpPr>
          <p:spPr bwMode="auto">
            <a:xfrm>
              <a:off x="360" y="20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1" name="Rectangle 126"/>
            <p:cNvSpPr>
              <a:spLocks noChangeArrowheads="1"/>
            </p:cNvSpPr>
            <p:nvPr/>
          </p:nvSpPr>
          <p:spPr bwMode="auto">
            <a:xfrm>
              <a:off x="352" y="24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12" name="Line 127"/>
            <p:cNvSpPr>
              <a:spLocks noChangeShapeType="1"/>
            </p:cNvSpPr>
            <p:nvPr/>
          </p:nvSpPr>
          <p:spPr bwMode="auto">
            <a:xfrm>
              <a:off x="360" y="2436"/>
              <a:ext cx="0" cy="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3" name="Rectangle 128"/>
            <p:cNvSpPr>
              <a:spLocks noChangeArrowheads="1"/>
            </p:cNvSpPr>
            <p:nvPr/>
          </p:nvSpPr>
          <p:spPr bwMode="auto">
            <a:xfrm>
              <a:off x="352" y="29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14" name="Line 129"/>
            <p:cNvSpPr>
              <a:spLocks noChangeShapeType="1"/>
            </p:cNvSpPr>
            <p:nvPr/>
          </p:nvSpPr>
          <p:spPr bwMode="auto">
            <a:xfrm>
              <a:off x="360" y="2996"/>
              <a:ext cx="0" cy="5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5" name="Line 130"/>
            <p:cNvSpPr>
              <a:spLocks noChangeShapeType="1"/>
            </p:cNvSpPr>
            <p:nvPr/>
          </p:nvSpPr>
          <p:spPr bwMode="auto">
            <a:xfrm>
              <a:off x="364" y="20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6" name="Line 131"/>
            <p:cNvSpPr>
              <a:spLocks noChangeShapeType="1"/>
            </p:cNvSpPr>
            <p:nvPr/>
          </p:nvSpPr>
          <p:spPr bwMode="auto">
            <a:xfrm>
              <a:off x="364" y="243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7" name="Line 132"/>
            <p:cNvSpPr>
              <a:spLocks noChangeShapeType="1"/>
            </p:cNvSpPr>
            <p:nvPr/>
          </p:nvSpPr>
          <p:spPr bwMode="auto">
            <a:xfrm>
              <a:off x="364" y="2992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8" name="Line 133"/>
            <p:cNvSpPr>
              <a:spLocks noChangeShapeType="1"/>
            </p:cNvSpPr>
            <p:nvPr/>
          </p:nvSpPr>
          <p:spPr bwMode="auto">
            <a:xfrm>
              <a:off x="96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19" name="Line 134"/>
            <p:cNvSpPr>
              <a:spLocks noChangeShapeType="1"/>
            </p:cNvSpPr>
            <p:nvPr/>
          </p:nvSpPr>
          <p:spPr bwMode="auto">
            <a:xfrm>
              <a:off x="1324" y="21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0" name="Line 135"/>
            <p:cNvSpPr>
              <a:spLocks noChangeShapeType="1"/>
            </p:cNvSpPr>
            <p:nvPr/>
          </p:nvSpPr>
          <p:spPr bwMode="auto">
            <a:xfrm>
              <a:off x="1324" y="25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1" name="Line 136"/>
            <p:cNvSpPr>
              <a:spLocks noChangeShapeType="1"/>
            </p:cNvSpPr>
            <p:nvPr/>
          </p:nvSpPr>
          <p:spPr bwMode="auto">
            <a:xfrm>
              <a:off x="1324" y="30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2" name="Line 137"/>
            <p:cNvSpPr>
              <a:spLocks noChangeShapeType="1"/>
            </p:cNvSpPr>
            <p:nvPr/>
          </p:nvSpPr>
          <p:spPr bwMode="auto">
            <a:xfrm>
              <a:off x="84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3" name="Rectangle 138"/>
            <p:cNvSpPr>
              <a:spLocks noChangeArrowheads="1"/>
            </p:cNvSpPr>
            <p:nvPr/>
          </p:nvSpPr>
          <p:spPr bwMode="auto">
            <a:xfrm>
              <a:off x="83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24" name="Line 139"/>
            <p:cNvSpPr>
              <a:spLocks noChangeShapeType="1"/>
            </p:cNvSpPr>
            <p:nvPr/>
          </p:nvSpPr>
          <p:spPr bwMode="auto">
            <a:xfrm>
              <a:off x="84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5" name="Line 140"/>
            <p:cNvSpPr>
              <a:spLocks noChangeShapeType="1"/>
            </p:cNvSpPr>
            <p:nvPr/>
          </p:nvSpPr>
          <p:spPr bwMode="auto">
            <a:xfrm>
              <a:off x="840" y="916"/>
              <a:ext cx="0" cy="1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6" name="Rectangle 141"/>
            <p:cNvSpPr>
              <a:spLocks noChangeArrowheads="1"/>
            </p:cNvSpPr>
            <p:nvPr/>
          </p:nvSpPr>
          <p:spPr bwMode="auto">
            <a:xfrm>
              <a:off x="832" y="21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27" name="Line 142"/>
            <p:cNvSpPr>
              <a:spLocks noChangeShapeType="1"/>
            </p:cNvSpPr>
            <p:nvPr/>
          </p:nvSpPr>
          <p:spPr bwMode="auto">
            <a:xfrm>
              <a:off x="840" y="21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28" name="Rectangle 143"/>
            <p:cNvSpPr>
              <a:spLocks noChangeArrowheads="1"/>
            </p:cNvSpPr>
            <p:nvPr/>
          </p:nvSpPr>
          <p:spPr bwMode="auto">
            <a:xfrm>
              <a:off x="832" y="25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29" name="Line 144"/>
            <p:cNvSpPr>
              <a:spLocks noChangeShapeType="1"/>
            </p:cNvSpPr>
            <p:nvPr/>
          </p:nvSpPr>
          <p:spPr bwMode="auto">
            <a:xfrm>
              <a:off x="840" y="2596"/>
              <a:ext cx="0" cy="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0" name="Rectangle 145"/>
            <p:cNvSpPr>
              <a:spLocks noChangeArrowheads="1"/>
            </p:cNvSpPr>
            <p:nvPr/>
          </p:nvSpPr>
          <p:spPr bwMode="auto">
            <a:xfrm>
              <a:off x="832" y="30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31" name="Line 146"/>
            <p:cNvSpPr>
              <a:spLocks noChangeShapeType="1"/>
            </p:cNvSpPr>
            <p:nvPr/>
          </p:nvSpPr>
          <p:spPr bwMode="auto">
            <a:xfrm>
              <a:off x="840" y="3076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2" name="Line 147"/>
            <p:cNvSpPr>
              <a:spLocks noChangeShapeType="1"/>
            </p:cNvSpPr>
            <p:nvPr/>
          </p:nvSpPr>
          <p:spPr bwMode="auto">
            <a:xfrm>
              <a:off x="844" y="21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3" name="Line 148"/>
            <p:cNvSpPr>
              <a:spLocks noChangeShapeType="1"/>
            </p:cNvSpPr>
            <p:nvPr/>
          </p:nvSpPr>
          <p:spPr bwMode="auto">
            <a:xfrm>
              <a:off x="844" y="259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4" name="Line 149"/>
            <p:cNvSpPr>
              <a:spLocks noChangeShapeType="1"/>
            </p:cNvSpPr>
            <p:nvPr/>
          </p:nvSpPr>
          <p:spPr bwMode="auto">
            <a:xfrm>
              <a:off x="844" y="3072"/>
              <a:ext cx="4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5" name="Line 150"/>
            <p:cNvSpPr>
              <a:spLocks noChangeShapeType="1"/>
            </p:cNvSpPr>
            <p:nvPr/>
          </p:nvSpPr>
          <p:spPr bwMode="auto">
            <a:xfrm>
              <a:off x="1844" y="31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6" name="Line 151"/>
            <p:cNvSpPr>
              <a:spLocks noChangeShapeType="1"/>
            </p:cNvSpPr>
            <p:nvPr/>
          </p:nvSpPr>
          <p:spPr bwMode="auto">
            <a:xfrm>
              <a:off x="1764" y="30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7" name="Line 152"/>
            <p:cNvSpPr>
              <a:spLocks noChangeShapeType="1"/>
            </p:cNvSpPr>
            <p:nvPr/>
          </p:nvSpPr>
          <p:spPr bwMode="auto">
            <a:xfrm>
              <a:off x="1840" y="30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8" name="Line 153"/>
            <p:cNvSpPr>
              <a:spLocks noChangeShapeType="1"/>
            </p:cNvSpPr>
            <p:nvPr/>
          </p:nvSpPr>
          <p:spPr bwMode="auto">
            <a:xfrm>
              <a:off x="48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39" name="Rectangle 154"/>
            <p:cNvSpPr>
              <a:spLocks noChangeArrowheads="1"/>
            </p:cNvSpPr>
            <p:nvPr/>
          </p:nvSpPr>
          <p:spPr bwMode="auto">
            <a:xfrm>
              <a:off x="472" y="12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40" name="Line 155"/>
            <p:cNvSpPr>
              <a:spLocks noChangeShapeType="1"/>
            </p:cNvSpPr>
            <p:nvPr/>
          </p:nvSpPr>
          <p:spPr bwMode="auto">
            <a:xfrm>
              <a:off x="1324" y="1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1" name="Line 156"/>
            <p:cNvSpPr>
              <a:spLocks noChangeShapeType="1"/>
            </p:cNvSpPr>
            <p:nvPr/>
          </p:nvSpPr>
          <p:spPr bwMode="auto">
            <a:xfrm>
              <a:off x="1324" y="16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2" name="Line 157"/>
            <p:cNvSpPr>
              <a:spLocks noChangeShapeType="1"/>
            </p:cNvSpPr>
            <p:nvPr/>
          </p:nvSpPr>
          <p:spPr bwMode="auto">
            <a:xfrm>
              <a:off x="480" y="123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3" name="Rectangle 158"/>
            <p:cNvSpPr>
              <a:spLocks noChangeArrowheads="1"/>
            </p:cNvSpPr>
            <p:nvPr/>
          </p:nvSpPr>
          <p:spPr bwMode="auto">
            <a:xfrm>
              <a:off x="472" y="162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44" name="Line 159"/>
            <p:cNvSpPr>
              <a:spLocks noChangeShapeType="1"/>
            </p:cNvSpPr>
            <p:nvPr/>
          </p:nvSpPr>
          <p:spPr bwMode="auto">
            <a:xfrm>
              <a:off x="480" y="1636"/>
              <a:ext cx="0" cy="18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5" name="Line 160"/>
            <p:cNvSpPr>
              <a:spLocks noChangeShapeType="1"/>
            </p:cNvSpPr>
            <p:nvPr/>
          </p:nvSpPr>
          <p:spPr bwMode="auto">
            <a:xfrm>
              <a:off x="484" y="12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6" name="Line 161"/>
            <p:cNvSpPr>
              <a:spLocks noChangeShapeType="1"/>
            </p:cNvSpPr>
            <p:nvPr/>
          </p:nvSpPr>
          <p:spPr bwMode="auto">
            <a:xfrm>
              <a:off x="484" y="1632"/>
              <a:ext cx="8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7" name="Line 162"/>
            <p:cNvSpPr>
              <a:spLocks noChangeShapeType="1"/>
            </p:cNvSpPr>
            <p:nvPr/>
          </p:nvSpPr>
          <p:spPr bwMode="auto">
            <a:xfrm>
              <a:off x="96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8" name="Line 163"/>
            <p:cNvSpPr>
              <a:spLocks noChangeShapeType="1"/>
            </p:cNvSpPr>
            <p:nvPr/>
          </p:nvSpPr>
          <p:spPr bwMode="auto">
            <a:xfrm>
              <a:off x="1324" y="1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49" name="Line 164"/>
            <p:cNvSpPr>
              <a:spLocks noChangeShapeType="1"/>
            </p:cNvSpPr>
            <p:nvPr/>
          </p:nvSpPr>
          <p:spPr bwMode="auto">
            <a:xfrm>
              <a:off x="1324" y="17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0" name="Line 165"/>
            <p:cNvSpPr>
              <a:spLocks noChangeShapeType="1"/>
            </p:cNvSpPr>
            <p:nvPr/>
          </p:nvSpPr>
          <p:spPr bwMode="auto">
            <a:xfrm>
              <a:off x="960" y="123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1" name="Rectangle 166"/>
            <p:cNvSpPr>
              <a:spLocks noChangeArrowheads="1"/>
            </p:cNvSpPr>
            <p:nvPr/>
          </p:nvSpPr>
          <p:spPr bwMode="auto">
            <a:xfrm>
              <a:off x="952" y="13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52" name="Line 167"/>
            <p:cNvSpPr>
              <a:spLocks noChangeShapeType="1"/>
            </p:cNvSpPr>
            <p:nvPr/>
          </p:nvSpPr>
          <p:spPr bwMode="auto">
            <a:xfrm>
              <a:off x="960" y="139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3" name="Rectangle 168"/>
            <p:cNvSpPr>
              <a:spLocks noChangeArrowheads="1"/>
            </p:cNvSpPr>
            <p:nvPr/>
          </p:nvSpPr>
          <p:spPr bwMode="auto">
            <a:xfrm>
              <a:off x="952" y="17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54" name="Line 169"/>
            <p:cNvSpPr>
              <a:spLocks noChangeShapeType="1"/>
            </p:cNvSpPr>
            <p:nvPr/>
          </p:nvSpPr>
          <p:spPr bwMode="auto">
            <a:xfrm>
              <a:off x="960" y="1796"/>
              <a:ext cx="0" cy="1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5" name="Line 170"/>
            <p:cNvSpPr>
              <a:spLocks noChangeShapeType="1"/>
            </p:cNvSpPr>
            <p:nvPr/>
          </p:nvSpPr>
          <p:spPr bwMode="auto">
            <a:xfrm>
              <a:off x="964" y="13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6" name="Line 171"/>
            <p:cNvSpPr>
              <a:spLocks noChangeShapeType="1"/>
            </p:cNvSpPr>
            <p:nvPr/>
          </p:nvSpPr>
          <p:spPr bwMode="auto">
            <a:xfrm>
              <a:off x="964" y="1792"/>
              <a:ext cx="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7" name="Line 172"/>
            <p:cNvSpPr>
              <a:spLocks noChangeShapeType="1"/>
            </p:cNvSpPr>
            <p:nvPr/>
          </p:nvSpPr>
          <p:spPr bwMode="auto">
            <a:xfrm>
              <a:off x="184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8" name="Line 173"/>
            <p:cNvSpPr>
              <a:spLocks noChangeShapeType="1"/>
            </p:cNvSpPr>
            <p:nvPr/>
          </p:nvSpPr>
          <p:spPr bwMode="auto">
            <a:xfrm>
              <a:off x="1684" y="17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59" name="Line 174"/>
            <p:cNvSpPr>
              <a:spLocks noChangeShapeType="1"/>
            </p:cNvSpPr>
            <p:nvPr/>
          </p:nvSpPr>
          <p:spPr bwMode="auto">
            <a:xfrm>
              <a:off x="1760" y="1756"/>
              <a:ext cx="0" cy="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0" name="Line 175"/>
            <p:cNvSpPr>
              <a:spLocks noChangeShapeType="1"/>
            </p:cNvSpPr>
            <p:nvPr/>
          </p:nvSpPr>
          <p:spPr bwMode="auto">
            <a:xfrm>
              <a:off x="1764" y="19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1" name="Line 176"/>
            <p:cNvSpPr>
              <a:spLocks noChangeShapeType="1"/>
            </p:cNvSpPr>
            <p:nvPr/>
          </p:nvSpPr>
          <p:spPr bwMode="auto">
            <a:xfrm>
              <a:off x="72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2" name="Line 177"/>
            <p:cNvSpPr>
              <a:spLocks noChangeShapeType="1"/>
            </p:cNvSpPr>
            <p:nvPr/>
          </p:nvSpPr>
          <p:spPr bwMode="auto">
            <a:xfrm>
              <a:off x="1324" y="1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3" name="Line 178"/>
            <p:cNvSpPr>
              <a:spLocks noChangeShapeType="1"/>
            </p:cNvSpPr>
            <p:nvPr/>
          </p:nvSpPr>
          <p:spPr bwMode="auto">
            <a:xfrm>
              <a:off x="1324" y="25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4" name="Line 179"/>
            <p:cNvSpPr>
              <a:spLocks noChangeShapeType="1"/>
            </p:cNvSpPr>
            <p:nvPr/>
          </p:nvSpPr>
          <p:spPr bwMode="auto">
            <a:xfrm>
              <a:off x="720" y="12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5" name="Rectangle 180"/>
            <p:cNvSpPr>
              <a:spLocks noChangeArrowheads="1"/>
            </p:cNvSpPr>
            <p:nvPr/>
          </p:nvSpPr>
          <p:spPr bwMode="auto">
            <a:xfrm>
              <a:off x="712" y="13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66" name="Line 181"/>
            <p:cNvSpPr>
              <a:spLocks noChangeShapeType="1"/>
            </p:cNvSpPr>
            <p:nvPr/>
          </p:nvSpPr>
          <p:spPr bwMode="auto">
            <a:xfrm>
              <a:off x="720" y="13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7" name="Rectangle 182"/>
            <p:cNvSpPr>
              <a:spLocks noChangeArrowheads="1"/>
            </p:cNvSpPr>
            <p:nvPr/>
          </p:nvSpPr>
          <p:spPr bwMode="auto">
            <a:xfrm>
              <a:off x="712" y="25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68" name="Line 183"/>
            <p:cNvSpPr>
              <a:spLocks noChangeShapeType="1"/>
            </p:cNvSpPr>
            <p:nvPr/>
          </p:nvSpPr>
          <p:spPr bwMode="auto">
            <a:xfrm>
              <a:off x="720" y="2516"/>
              <a:ext cx="0" cy="9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69" name="Line 184"/>
            <p:cNvSpPr>
              <a:spLocks noChangeShapeType="1"/>
            </p:cNvSpPr>
            <p:nvPr/>
          </p:nvSpPr>
          <p:spPr bwMode="auto">
            <a:xfrm>
              <a:off x="724" y="13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70" name="Line 185"/>
            <p:cNvSpPr>
              <a:spLocks noChangeShapeType="1"/>
            </p:cNvSpPr>
            <p:nvPr/>
          </p:nvSpPr>
          <p:spPr bwMode="auto">
            <a:xfrm>
              <a:off x="724" y="2512"/>
              <a:ext cx="5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71" name="Line 186"/>
            <p:cNvSpPr>
              <a:spLocks noChangeShapeType="1"/>
            </p:cNvSpPr>
            <p:nvPr/>
          </p:nvSpPr>
          <p:spPr bwMode="auto">
            <a:xfrm>
              <a:off x="1200" y="11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72" name="Line 187"/>
            <p:cNvSpPr>
              <a:spLocks noChangeShapeType="1"/>
            </p:cNvSpPr>
            <p:nvPr/>
          </p:nvSpPr>
          <p:spPr bwMode="auto">
            <a:xfrm>
              <a:off x="1324" y="14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73" name="Line 188"/>
            <p:cNvSpPr>
              <a:spLocks noChangeShapeType="1"/>
            </p:cNvSpPr>
            <p:nvPr/>
          </p:nvSpPr>
          <p:spPr bwMode="auto">
            <a:xfrm>
              <a:off x="1324" y="26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74" name="Line 189"/>
            <p:cNvSpPr>
              <a:spLocks noChangeShapeType="1"/>
            </p:cNvSpPr>
            <p:nvPr/>
          </p:nvSpPr>
          <p:spPr bwMode="auto">
            <a:xfrm>
              <a:off x="1200" y="1236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75" name="Rectangle 190"/>
            <p:cNvSpPr>
              <a:spLocks noChangeArrowheads="1"/>
            </p:cNvSpPr>
            <p:nvPr/>
          </p:nvSpPr>
          <p:spPr bwMode="auto">
            <a:xfrm>
              <a:off x="1192" y="14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76" name="Line 191"/>
            <p:cNvSpPr>
              <a:spLocks noChangeShapeType="1"/>
            </p:cNvSpPr>
            <p:nvPr/>
          </p:nvSpPr>
          <p:spPr bwMode="auto">
            <a:xfrm>
              <a:off x="1200" y="147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77" name="Rectangle 192"/>
            <p:cNvSpPr>
              <a:spLocks noChangeArrowheads="1"/>
            </p:cNvSpPr>
            <p:nvPr/>
          </p:nvSpPr>
          <p:spPr bwMode="auto">
            <a:xfrm>
              <a:off x="1192" y="26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78" name="Line 193"/>
            <p:cNvSpPr>
              <a:spLocks noChangeShapeType="1"/>
            </p:cNvSpPr>
            <p:nvPr/>
          </p:nvSpPr>
          <p:spPr bwMode="auto">
            <a:xfrm>
              <a:off x="1200" y="2676"/>
              <a:ext cx="0" cy="8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79" name="Line 194"/>
            <p:cNvSpPr>
              <a:spLocks noChangeShapeType="1"/>
            </p:cNvSpPr>
            <p:nvPr/>
          </p:nvSpPr>
          <p:spPr bwMode="auto">
            <a:xfrm>
              <a:off x="1204" y="14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80" name="Line 195"/>
            <p:cNvSpPr>
              <a:spLocks noChangeShapeType="1"/>
            </p:cNvSpPr>
            <p:nvPr/>
          </p:nvSpPr>
          <p:spPr bwMode="auto">
            <a:xfrm>
              <a:off x="1204" y="267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81" name="Line 196"/>
            <p:cNvSpPr>
              <a:spLocks noChangeShapeType="1"/>
            </p:cNvSpPr>
            <p:nvPr/>
          </p:nvSpPr>
          <p:spPr bwMode="auto">
            <a:xfrm>
              <a:off x="72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82" name="Line 197"/>
            <p:cNvSpPr>
              <a:spLocks noChangeShapeType="1"/>
            </p:cNvSpPr>
            <p:nvPr/>
          </p:nvSpPr>
          <p:spPr bwMode="auto">
            <a:xfrm>
              <a:off x="1324" y="17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83" name="Line 198"/>
            <p:cNvSpPr>
              <a:spLocks noChangeShapeType="1"/>
            </p:cNvSpPr>
            <p:nvPr/>
          </p:nvSpPr>
          <p:spPr bwMode="auto">
            <a:xfrm>
              <a:off x="1324" y="21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84" name="Line 199"/>
            <p:cNvSpPr>
              <a:spLocks noChangeShapeType="1"/>
            </p:cNvSpPr>
            <p:nvPr/>
          </p:nvSpPr>
          <p:spPr bwMode="auto">
            <a:xfrm>
              <a:off x="1324" y="331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85" name="Line 200"/>
            <p:cNvSpPr>
              <a:spLocks noChangeShapeType="1"/>
            </p:cNvSpPr>
            <p:nvPr/>
          </p:nvSpPr>
          <p:spPr bwMode="auto">
            <a:xfrm>
              <a:off x="60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86" name="Rectangle 201"/>
            <p:cNvSpPr>
              <a:spLocks noChangeArrowheads="1"/>
            </p:cNvSpPr>
            <p:nvPr/>
          </p:nvSpPr>
          <p:spPr bwMode="auto">
            <a:xfrm>
              <a:off x="59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87" name="Line 202"/>
            <p:cNvSpPr>
              <a:spLocks noChangeShapeType="1"/>
            </p:cNvSpPr>
            <p:nvPr/>
          </p:nvSpPr>
          <p:spPr bwMode="auto">
            <a:xfrm>
              <a:off x="60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88" name="Line 203"/>
            <p:cNvSpPr>
              <a:spLocks noChangeShapeType="1"/>
            </p:cNvSpPr>
            <p:nvPr/>
          </p:nvSpPr>
          <p:spPr bwMode="auto">
            <a:xfrm>
              <a:off x="600" y="916"/>
              <a:ext cx="0" cy="7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89" name="Rectangle 204"/>
            <p:cNvSpPr>
              <a:spLocks noChangeArrowheads="1"/>
            </p:cNvSpPr>
            <p:nvPr/>
          </p:nvSpPr>
          <p:spPr bwMode="auto">
            <a:xfrm>
              <a:off x="592" y="17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90" name="Line 205"/>
            <p:cNvSpPr>
              <a:spLocks noChangeShapeType="1"/>
            </p:cNvSpPr>
            <p:nvPr/>
          </p:nvSpPr>
          <p:spPr bwMode="auto">
            <a:xfrm>
              <a:off x="600" y="171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91" name="Rectangle 206"/>
            <p:cNvSpPr>
              <a:spLocks noChangeArrowheads="1"/>
            </p:cNvSpPr>
            <p:nvPr/>
          </p:nvSpPr>
          <p:spPr bwMode="auto">
            <a:xfrm>
              <a:off x="592" y="21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92" name="Line 207"/>
            <p:cNvSpPr>
              <a:spLocks noChangeShapeType="1"/>
            </p:cNvSpPr>
            <p:nvPr/>
          </p:nvSpPr>
          <p:spPr bwMode="auto">
            <a:xfrm>
              <a:off x="600" y="2116"/>
              <a:ext cx="0" cy="1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93" name="Rectangle 208"/>
            <p:cNvSpPr>
              <a:spLocks noChangeArrowheads="1"/>
            </p:cNvSpPr>
            <p:nvPr/>
          </p:nvSpPr>
          <p:spPr bwMode="auto">
            <a:xfrm>
              <a:off x="592" y="33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594" name="Line 209"/>
            <p:cNvSpPr>
              <a:spLocks noChangeShapeType="1"/>
            </p:cNvSpPr>
            <p:nvPr/>
          </p:nvSpPr>
          <p:spPr bwMode="auto">
            <a:xfrm>
              <a:off x="600" y="331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95" name="Line 210"/>
            <p:cNvSpPr>
              <a:spLocks noChangeShapeType="1"/>
            </p:cNvSpPr>
            <p:nvPr/>
          </p:nvSpPr>
          <p:spPr bwMode="auto">
            <a:xfrm>
              <a:off x="604" y="17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96" name="Line 211"/>
            <p:cNvSpPr>
              <a:spLocks noChangeShapeType="1"/>
            </p:cNvSpPr>
            <p:nvPr/>
          </p:nvSpPr>
          <p:spPr bwMode="auto">
            <a:xfrm>
              <a:off x="604" y="21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97" name="Line 212"/>
            <p:cNvSpPr>
              <a:spLocks noChangeShapeType="1"/>
            </p:cNvSpPr>
            <p:nvPr/>
          </p:nvSpPr>
          <p:spPr bwMode="auto">
            <a:xfrm>
              <a:off x="604" y="3312"/>
              <a:ext cx="7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98" name="Line 213"/>
            <p:cNvSpPr>
              <a:spLocks noChangeShapeType="1"/>
            </p:cNvSpPr>
            <p:nvPr/>
          </p:nvSpPr>
          <p:spPr bwMode="auto">
            <a:xfrm>
              <a:off x="1200" y="9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599" name="Line 214"/>
            <p:cNvSpPr>
              <a:spLocks noChangeShapeType="1"/>
            </p:cNvSpPr>
            <p:nvPr/>
          </p:nvSpPr>
          <p:spPr bwMode="auto">
            <a:xfrm>
              <a:off x="1324" y="18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00" name="Line 215"/>
            <p:cNvSpPr>
              <a:spLocks noChangeShapeType="1"/>
            </p:cNvSpPr>
            <p:nvPr/>
          </p:nvSpPr>
          <p:spPr bwMode="auto">
            <a:xfrm>
              <a:off x="1324" y="227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01" name="Line 216"/>
            <p:cNvSpPr>
              <a:spLocks noChangeShapeType="1"/>
            </p:cNvSpPr>
            <p:nvPr/>
          </p:nvSpPr>
          <p:spPr bwMode="auto">
            <a:xfrm>
              <a:off x="1324" y="339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02" name="Line 217"/>
            <p:cNvSpPr>
              <a:spLocks noChangeShapeType="1"/>
            </p:cNvSpPr>
            <p:nvPr/>
          </p:nvSpPr>
          <p:spPr bwMode="auto">
            <a:xfrm>
              <a:off x="1084" y="91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03" name="Rectangle 218"/>
            <p:cNvSpPr>
              <a:spLocks noChangeArrowheads="1"/>
            </p:cNvSpPr>
            <p:nvPr/>
          </p:nvSpPr>
          <p:spPr bwMode="auto">
            <a:xfrm>
              <a:off x="1072" y="90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604" name="Line 219"/>
            <p:cNvSpPr>
              <a:spLocks noChangeShapeType="1"/>
            </p:cNvSpPr>
            <p:nvPr/>
          </p:nvSpPr>
          <p:spPr bwMode="auto">
            <a:xfrm>
              <a:off x="1080" y="7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05" name="Line 220"/>
            <p:cNvSpPr>
              <a:spLocks noChangeShapeType="1"/>
            </p:cNvSpPr>
            <p:nvPr/>
          </p:nvSpPr>
          <p:spPr bwMode="auto">
            <a:xfrm>
              <a:off x="1080" y="916"/>
              <a:ext cx="0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06" name="Rectangle 221"/>
            <p:cNvSpPr>
              <a:spLocks noChangeArrowheads="1"/>
            </p:cNvSpPr>
            <p:nvPr/>
          </p:nvSpPr>
          <p:spPr bwMode="auto">
            <a:xfrm>
              <a:off x="1072" y="18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607" name="Line 222"/>
            <p:cNvSpPr>
              <a:spLocks noChangeShapeType="1"/>
            </p:cNvSpPr>
            <p:nvPr/>
          </p:nvSpPr>
          <p:spPr bwMode="auto">
            <a:xfrm>
              <a:off x="1080" y="1876"/>
              <a:ext cx="0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08" name="Rectangle 223"/>
            <p:cNvSpPr>
              <a:spLocks noChangeArrowheads="1"/>
            </p:cNvSpPr>
            <p:nvPr/>
          </p:nvSpPr>
          <p:spPr bwMode="auto">
            <a:xfrm>
              <a:off x="1072" y="226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609" name="Line 224"/>
            <p:cNvSpPr>
              <a:spLocks noChangeShapeType="1"/>
            </p:cNvSpPr>
            <p:nvPr/>
          </p:nvSpPr>
          <p:spPr bwMode="auto">
            <a:xfrm>
              <a:off x="1080" y="2276"/>
              <a:ext cx="0" cy="1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10" name="Rectangle 225"/>
            <p:cNvSpPr>
              <a:spLocks noChangeArrowheads="1"/>
            </p:cNvSpPr>
            <p:nvPr/>
          </p:nvSpPr>
          <p:spPr bwMode="auto">
            <a:xfrm>
              <a:off x="1072" y="3384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611" name="Line 226"/>
            <p:cNvSpPr>
              <a:spLocks noChangeShapeType="1"/>
            </p:cNvSpPr>
            <p:nvPr/>
          </p:nvSpPr>
          <p:spPr bwMode="auto">
            <a:xfrm>
              <a:off x="1080" y="339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12" name="Line 227"/>
            <p:cNvSpPr>
              <a:spLocks noChangeShapeType="1"/>
            </p:cNvSpPr>
            <p:nvPr/>
          </p:nvSpPr>
          <p:spPr bwMode="auto">
            <a:xfrm>
              <a:off x="1084" y="18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13" name="Line 228"/>
            <p:cNvSpPr>
              <a:spLocks noChangeShapeType="1"/>
            </p:cNvSpPr>
            <p:nvPr/>
          </p:nvSpPr>
          <p:spPr bwMode="auto">
            <a:xfrm>
              <a:off x="1084" y="227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14" name="Line 229"/>
            <p:cNvSpPr>
              <a:spLocks noChangeShapeType="1"/>
            </p:cNvSpPr>
            <p:nvPr/>
          </p:nvSpPr>
          <p:spPr bwMode="auto">
            <a:xfrm>
              <a:off x="1084" y="3392"/>
              <a:ext cx="2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15" name="Line 230"/>
            <p:cNvSpPr>
              <a:spLocks noChangeShapeType="1"/>
            </p:cNvSpPr>
            <p:nvPr/>
          </p:nvSpPr>
          <p:spPr bwMode="auto">
            <a:xfrm>
              <a:off x="1844" y="323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16" name="Line 231"/>
            <p:cNvSpPr>
              <a:spLocks noChangeShapeType="1"/>
            </p:cNvSpPr>
            <p:nvPr/>
          </p:nvSpPr>
          <p:spPr bwMode="auto">
            <a:xfrm>
              <a:off x="1764" y="3352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17" name="Line 232"/>
            <p:cNvSpPr>
              <a:spLocks noChangeShapeType="1"/>
            </p:cNvSpPr>
            <p:nvPr/>
          </p:nvSpPr>
          <p:spPr bwMode="auto">
            <a:xfrm>
              <a:off x="1840" y="3236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618" name="Rectangle 233"/>
            <p:cNvSpPr>
              <a:spLocks noChangeArrowheads="1"/>
            </p:cNvSpPr>
            <p:nvPr/>
          </p:nvSpPr>
          <p:spPr bwMode="auto">
            <a:xfrm>
              <a:off x="288" y="624"/>
              <a:ext cx="109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A	B	C	D</a:t>
              </a:r>
            </a:p>
          </p:txBody>
        </p:sp>
        <p:sp>
          <p:nvSpPr>
            <p:cNvPr id="14619" name="Rectangle 234"/>
            <p:cNvSpPr>
              <a:spLocks noChangeArrowheads="1"/>
            </p:cNvSpPr>
            <p:nvPr/>
          </p:nvSpPr>
          <p:spPr bwMode="auto">
            <a:xfrm>
              <a:off x="2320" y="1864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EQ</a:t>
              </a:r>
            </a:p>
          </p:txBody>
        </p:sp>
        <p:sp>
          <p:nvSpPr>
            <p:cNvPr id="14620" name="Rectangle 235"/>
            <p:cNvSpPr>
              <a:spLocks noChangeArrowheads="1"/>
            </p:cNvSpPr>
            <p:nvPr/>
          </p:nvSpPr>
          <p:spPr bwMode="auto">
            <a:xfrm>
              <a:off x="2296" y="3112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393700" algn="l"/>
                  <a:tab pos="736600" algn="l"/>
                  <a:tab pos="1143000" algn="l"/>
                </a:tabLst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393700" algn="l"/>
                  <a:tab pos="736600" algn="l"/>
                  <a:tab pos="1143000" algn="l"/>
                </a:tabLst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000000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EQ</a:t>
              </a:r>
            </a:p>
          </p:txBody>
        </p:sp>
      </p:grp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5562600" y="1609725"/>
            <a:ext cx="24892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two alternative</a:t>
            </a:r>
          </a:p>
          <a:p>
            <a:pPr algn="ctr" latinLnBrk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implementations of EQ</a:t>
            </a:r>
          </a:p>
          <a:p>
            <a:pPr algn="ctr" latinLnBrk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with and without XOR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5372100" y="4225925"/>
            <a:ext cx="309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latinLnBrk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XNOR is implemented with </a:t>
            </a:r>
            <a:b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</a:br>
            <a:r>
              <a:rPr lang="en-US" altLang="ko-KR" sz="1800">
                <a:solidFill>
                  <a:srgbClr val="000000"/>
                </a:solidFill>
                <a:latin typeface="Tahoma" panose="020B0604030504040204" pitchFamily="34" charset="0"/>
                <a:ea typeface="굴림" panose="020B0600000101010101" pitchFamily="50" charset="-127"/>
              </a:rPr>
              <a:t>at least 3 simple gates</a:t>
            </a:r>
          </a:p>
        </p:txBody>
      </p:sp>
      <p:grpSp>
        <p:nvGrpSpPr>
          <p:cNvPr id="14343" name="Group 236"/>
          <p:cNvGrpSpPr>
            <a:grpSpLocks/>
          </p:cNvGrpSpPr>
          <p:nvPr/>
        </p:nvGrpSpPr>
        <p:grpSpPr bwMode="auto">
          <a:xfrm>
            <a:off x="6038850" y="3165475"/>
            <a:ext cx="1765300" cy="812800"/>
            <a:chOff x="3804" y="2564"/>
            <a:chExt cx="1112" cy="512"/>
          </a:xfrm>
        </p:grpSpPr>
        <p:sp>
          <p:nvSpPr>
            <p:cNvPr id="14345" name="Line 237"/>
            <p:cNvSpPr>
              <a:spLocks noChangeShapeType="1"/>
            </p:cNvSpPr>
            <p:nvPr/>
          </p:nvSpPr>
          <p:spPr bwMode="auto">
            <a:xfrm>
              <a:off x="4084" y="2568"/>
              <a:ext cx="1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6" name="Line 238"/>
            <p:cNvSpPr>
              <a:spLocks noChangeShapeType="1"/>
            </p:cNvSpPr>
            <p:nvPr/>
          </p:nvSpPr>
          <p:spPr bwMode="auto">
            <a:xfrm>
              <a:off x="4084" y="2760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7" name="Line 239"/>
            <p:cNvSpPr>
              <a:spLocks noChangeShapeType="1"/>
            </p:cNvSpPr>
            <p:nvPr/>
          </p:nvSpPr>
          <p:spPr bwMode="auto">
            <a:xfrm flipV="1">
              <a:off x="4080" y="2564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8" name="Arc 240"/>
            <p:cNvSpPr>
              <a:spLocks/>
            </p:cNvSpPr>
            <p:nvPr/>
          </p:nvSpPr>
          <p:spPr bwMode="auto">
            <a:xfrm>
              <a:off x="4272" y="2577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9" name="Arc 241"/>
            <p:cNvSpPr>
              <a:spLocks/>
            </p:cNvSpPr>
            <p:nvPr/>
          </p:nvSpPr>
          <p:spPr bwMode="auto">
            <a:xfrm>
              <a:off x="4272" y="2573"/>
              <a:ext cx="92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0" name="Arc 242"/>
            <p:cNvSpPr>
              <a:spLocks/>
            </p:cNvSpPr>
            <p:nvPr/>
          </p:nvSpPr>
          <p:spPr bwMode="auto">
            <a:xfrm>
              <a:off x="4272" y="2664"/>
              <a:ext cx="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1" name="Arc 243"/>
            <p:cNvSpPr>
              <a:spLocks/>
            </p:cNvSpPr>
            <p:nvPr/>
          </p:nvSpPr>
          <p:spPr bwMode="auto">
            <a:xfrm>
              <a:off x="4272" y="2668"/>
              <a:ext cx="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2" name="Arc 244"/>
            <p:cNvSpPr>
              <a:spLocks/>
            </p:cNvSpPr>
            <p:nvPr/>
          </p:nvSpPr>
          <p:spPr bwMode="auto">
            <a:xfrm>
              <a:off x="4088" y="2984"/>
              <a:ext cx="272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3" name="Arc 245"/>
            <p:cNvSpPr>
              <a:spLocks/>
            </p:cNvSpPr>
            <p:nvPr/>
          </p:nvSpPr>
          <p:spPr bwMode="auto">
            <a:xfrm>
              <a:off x="4088" y="2984"/>
              <a:ext cx="276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4" name="Arc 246"/>
            <p:cNvSpPr>
              <a:spLocks/>
            </p:cNvSpPr>
            <p:nvPr/>
          </p:nvSpPr>
          <p:spPr bwMode="auto">
            <a:xfrm>
              <a:off x="4088" y="2905"/>
              <a:ext cx="272" cy="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5" name="Arc 247"/>
            <p:cNvSpPr>
              <a:spLocks/>
            </p:cNvSpPr>
            <p:nvPr/>
          </p:nvSpPr>
          <p:spPr bwMode="auto">
            <a:xfrm>
              <a:off x="4088" y="2901"/>
              <a:ext cx="276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6" name="Arc 248"/>
            <p:cNvSpPr>
              <a:spLocks/>
            </p:cNvSpPr>
            <p:nvPr/>
          </p:nvSpPr>
          <p:spPr bwMode="auto">
            <a:xfrm>
              <a:off x="4088" y="2905"/>
              <a:ext cx="24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7" name="Arc 249"/>
            <p:cNvSpPr>
              <a:spLocks/>
            </p:cNvSpPr>
            <p:nvPr/>
          </p:nvSpPr>
          <p:spPr bwMode="auto">
            <a:xfrm>
              <a:off x="4088" y="2901"/>
              <a:ext cx="28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8" name="Arc 250"/>
            <p:cNvSpPr>
              <a:spLocks/>
            </p:cNvSpPr>
            <p:nvPr/>
          </p:nvSpPr>
          <p:spPr bwMode="auto">
            <a:xfrm>
              <a:off x="4096" y="2984"/>
              <a:ext cx="16" cy="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59" name="Arc 251"/>
            <p:cNvSpPr>
              <a:spLocks/>
            </p:cNvSpPr>
            <p:nvPr/>
          </p:nvSpPr>
          <p:spPr bwMode="auto">
            <a:xfrm>
              <a:off x="4096" y="2984"/>
              <a:ext cx="20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0" name="Line 252"/>
            <p:cNvSpPr>
              <a:spLocks noChangeShapeType="1"/>
            </p:cNvSpPr>
            <p:nvPr/>
          </p:nvSpPr>
          <p:spPr bwMode="auto">
            <a:xfrm>
              <a:off x="4084" y="294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1" name="Line 253"/>
            <p:cNvSpPr>
              <a:spLocks noChangeShapeType="1"/>
            </p:cNvSpPr>
            <p:nvPr/>
          </p:nvSpPr>
          <p:spPr bwMode="auto">
            <a:xfrm>
              <a:off x="4084" y="3024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2" name="Oval 254"/>
            <p:cNvSpPr>
              <a:spLocks noChangeArrowheads="1"/>
            </p:cNvSpPr>
            <p:nvPr/>
          </p:nvSpPr>
          <p:spPr bwMode="auto">
            <a:xfrm>
              <a:off x="4368" y="2976"/>
              <a:ext cx="24" cy="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363" name="Oval 255"/>
            <p:cNvSpPr>
              <a:spLocks noChangeArrowheads="1"/>
            </p:cNvSpPr>
            <p:nvPr/>
          </p:nvSpPr>
          <p:spPr bwMode="auto">
            <a:xfrm>
              <a:off x="4364" y="2972"/>
              <a:ext cx="32" cy="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364" name="Arc 256"/>
            <p:cNvSpPr>
              <a:spLocks/>
            </p:cNvSpPr>
            <p:nvPr/>
          </p:nvSpPr>
          <p:spPr bwMode="auto">
            <a:xfrm>
              <a:off x="4544" y="2741"/>
              <a:ext cx="44" cy="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5" name="Arc 257"/>
            <p:cNvSpPr>
              <a:spLocks/>
            </p:cNvSpPr>
            <p:nvPr/>
          </p:nvSpPr>
          <p:spPr bwMode="auto">
            <a:xfrm>
              <a:off x="4544" y="2741"/>
              <a:ext cx="300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6" name="Arc 258"/>
            <p:cNvSpPr>
              <a:spLocks/>
            </p:cNvSpPr>
            <p:nvPr/>
          </p:nvSpPr>
          <p:spPr bwMode="auto">
            <a:xfrm>
              <a:off x="4560" y="2824"/>
              <a:ext cx="28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7" name="Arc 259"/>
            <p:cNvSpPr>
              <a:spLocks/>
            </p:cNvSpPr>
            <p:nvPr/>
          </p:nvSpPr>
          <p:spPr bwMode="auto">
            <a:xfrm>
              <a:off x="4544" y="2824"/>
              <a:ext cx="44" cy="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8" name="Line 260"/>
            <p:cNvSpPr>
              <a:spLocks noChangeShapeType="1"/>
            </p:cNvSpPr>
            <p:nvPr/>
          </p:nvSpPr>
          <p:spPr bwMode="auto">
            <a:xfrm>
              <a:off x="4564" y="278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69" name="Line 261"/>
            <p:cNvSpPr>
              <a:spLocks noChangeShapeType="1"/>
            </p:cNvSpPr>
            <p:nvPr/>
          </p:nvSpPr>
          <p:spPr bwMode="auto">
            <a:xfrm>
              <a:off x="4564" y="28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0" name="Line 262"/>
            <p:cNvSpPr>
              <a:spLocks noChangeShapeType="1"/>
            </p:cNvSpPr>
            <p:nvPr/>
          </p:nvSpPr>
          <p:spPr bwMode="auto">
            <a:xfrm>
              <a:off x="4004" y="26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1" name="Rectangle 263"/>
            <p:cNvSpPr>
              <a:spLocks noChangeArrowheads="1"/>
            </p:cNvSpPr>
            <p:nvPr/>
          </p:nvSpPr>
          <p:spPr bwMode="auto">
            <a:xfrm>
              <a:off x="3992" y="26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372" name="Line 264"/>
            <p:cNvSpPr>
              <a:spLocks noChangeShapeType="1"/>
            </p:cNvSpPr>
            <p:nvPr/>
          </p:nvSpPr>
          <p:spPr bwMode="auto">
            <a:xfrm>
              <a:off x="4004" y="294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3" name="Line 265"/>
            <p:cNvSpPr>
              <a:spLocks noChangeShapeType="1"/>
            </p:cNvSpPr>
            <p:nvPr/>
          </p:nvSpPr>
          <p:spPr bwMode="auto">
            <a:xfrm>
              <a:off x="3804" y="26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4" name="Line 266"/>
            <p:cNvSpPr>
              <a:spLocks noChangeShapeType="1"/>
            </p:cNvSpPr>
            <p:nvPr/>
          </p:nvSpPr>
          <p:spPr bwMode="auto">
            <a:xfrm>
              <a:off x="4000" y="262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5" name="Line 267"/>
            <p:cNvSpPr>
              <a:spLocks noChangeShapeType="1"/>
            </p:cNvSpPr>
            <p:nvPr/>
          </p:nvSpPr>
          <p:spPr bwMode="auto">
            <a:xfrm>
              <a:off x="400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6" name="Line 268"/>
            <p:cNvSpPr>
              <a:spLocks noChangeShapeType="1"/>
            </p:cNvSpPr>
            <p:nvPr/>
          </p:nvSpPr>
          <p:spPr bwMode="auto">
            <a:xfrm>
              <a:off x="400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7" name="Line 269"/>
            <p:cNvSpPr>
              <a:spLocks noChangeShapeType="1"/>
            </p:cNvSpPr>
            <p:nvPr/>
          </p:nvSpPr>
          <p:spPr bwMode="auto">
            <a:xfrm>
              <a:off x="3924" y="270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8" name="Line 270"/>
            <p:cNvSpPr>
              <a:spLocks noChangeShapeType="1"/>
            </p:cNvSpPr>
            <p:nvPr/>
          </p:nvSpPr>
          <p:spPr bwMode="auto">
            <a:xfrm>
              <a:off x="3804" y="3024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79" name="Rectangle 271"/>
            <p:cNvSpPr>
              <a:spLocks noChangeArrowheads="1"/>
            </p:cNvSpPr>
            <p:nvPr/>
          </p:nvSpPr>
          <p:spPr bwMode="auto">
            <a:xfrm>
              <a:off x="3912" y="3016"/>
              <a:ext cx="24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4380" name="Line 272"/>
            <p:cNvSpPr>
              <a:spLocks noChangeShapeType="1"/>
            </p:cNvSpPr>
            <p:nvPr/>
          </p:nvSpPr>
          <p:spPr bwMode="auto">
            <a:xfrm>
              <a:off x="3924" y="30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1" name="Line 273"/>
            <p:cNvSpPr>
              <a:spLocks noChangeShapeType="1"/>
            </p:cNvSpPr>
            <p:nvPr/>
          </p:nvSpPr>
          <p:spPr bwMode="auto">
            <a:xfrm>
              <a:off x="3920" y="2708"/>
              <a:ext cx="0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2" name="Line 274"/>
            <p:cNvSpPr>
              <a:spLocks noChangeShapeType="1"/>
            </p:cNvSpPr>
            <p:nvPr/>
          </p:nvSpPr>
          <p:spPr bwMode="auto">
            <a:xfrm>
              <a:off x="4484" y="28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3" name="Line 275"/>
            <p:cNvSpPr>
              <a:spLocks noChangeShapeType="1"/>
            </p:cNvSpPr>
            <p:nvPr/>
          </p:nvSpPr>
          <p:spPr bwMode="auto">
            <a:xfrm>
              <a:off x="4404" y="29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4" name="Line 276"/>
            <p:cNvSpPr>
              <a:spLocks noChangeShapeType="1"/>
            </p:cNvSpPr>
            <p:nvPr/>
          </p:nvSpPr>
          <p:spPr bwMode="auto">
            <a:xfrm>
              <a:off x="4480" y="28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5" name="Line 277"/>
            <p:cNvSpPr>
              <a:spLocks noChangeShapeType="1"/>
            </p:cNvSpPr>
            <p:nvPr/>
          </p:nvSpPr>
          <p:spPr bwMode="auto">
            <a:xfrm>
              <a:off x="4364" y="266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6" name="Line 278"/>
            <p:cNvSpPr>
              <a:spLocks noChangeShapeType="1"/>
            </p:cNvSpPr>
            <p:nvPr/>
          </p:nvSpPr>
          <p:spPr bwMode="auto">
            <a:xfrm>
              <a:off x="4484" y="278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7" name="Line 279"/>
            <p:cNvSpPr>
              <a:spLocks noChangeShapeType="1"/>
            </p:cNvSpPr>
            <p:nvPr/>
          </p:nvSpPr>
          <p:spPr bwMode="auto">
            <a:xfrm>
              <a:off x="4480" y="2668"/>
              <a:ext cx="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8" name="Line 280"/>
            <p:cNvSpPr>
              <a:spLocks noChangeShapeType="1"/>
            </p:cNvSpPr>
            <p:nvPr/>
          </p:nvSpPr>
          <p:spPr bwMode="auto">
            <a:xfrm>
              <a:off x="4444" y="266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89" name="Line 281"/>
            <p:cNvSpPr>
              <a:spLocks noChangeShapeType="1"/>
            </p:cNvSpPr>
            <p:nvPr/>
          </p:nvSpPr>
          <p:spPr bwMode="auto">
            <a:xfrm>
              <a:off x="4844" y="2824"/>
              <a:ext cx="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" name="바닥글 개체 틀 1">
            <a:extLst>
              <a:ext uri="{FF2B5EF4-FFF2-40B4-BE49-F238E27FC236}">
                <a16:creationId xmlns:a16="http://schemas.microsoft.com/office/drawing/2014/main" id="{DDB7D814-13AD-43DC-B93E-C264246C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346325"/>
            <a:ext cx="8229600" cy="2303463"/>
          </a:xfrm>
        </p:spPr>
        <p:txBody>
          <a:bodyPr/>
          <a:lstStyle/>
          <a:p>
            <a:r>
              <a:rPr lang="en-US" altLang="ko-KR"/>
              <a:t>Module &amp; Test bench</a:t>
            </a:r>
            <a:endParaRPr lang="ko-KR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ED63B-B6A0-457F-871D-97BE1CF19491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6" name="바닥글 개체 틀 1">
            <a:extLst>
              <a:ext uri="{FF2B5EF4-FFF2-40B4-BE49-F238E27FC236}">
                <a16:creationId xmlns:a16="http://schemas.microsoft.com/office/drawing/2014/main" id="{2691A50B-9D96-4F2C-97E9-27F7E80D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Remember?</a:t>
            </a:r>
            <a:endParaRPr lang="ko-KR" altLang="en-US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r>
              <a:rPr lang="en-US" altLang="ko-KR"/>
              <a:t>Hierarchy of digital system design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672A6-DE49-46CD-85CE-FD213513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8437" name="슬라이드 번호 개체 틀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8FAC1-ACFE-47EE-986C-385FDFA4A5ED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68500"/>
            <a:ext cx="6705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/>
              <a:t>Module &amp; test bench</a:t>
            </a:r>
            <a:endParaRPr lang="ko-KR" altLang="en-US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r>
              <a:rPr lang="en-US" altLang="ko-KR" dirty="0"/>
              <a:t>We will design our own module with logic gates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963A71-771F-4EE8-83CE-8A3C4BCF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20485" name="슬라이드 번호 개체 틀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B8A52-A9D6-4AF5-A624-395C55DA320C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2DF1AB-666F-42CC-B974-6702A34DA521}"/>
              </a:ext>
            </a:extLst>
          </p:cNvPr>
          <p:cNvSpPr/>
          <p:nvPr/>
        </p:nvSpPr>
        <p:spPr>
          <a:xfrm>
            <a:off x="3203575" y="3284538"/>
            <a:ext cx="2232025" cy="1800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tx2"/>
                </a:solidFill>
              </a:rPr>
              <a:t>Our 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schemeClr val="tx2"/>
                </a:solidFill>
              </a:rPr>
              <a:t>Module</a:t>
            </a:r>
          </a:p>
          <a:p>
            <a:pPr algn="ctr">
              <a:defRPr/>
            </a:pPr>
            <a:endParaRPr lang="en-US" altLang="ko-KR" sz="3200" b="1" dirty="0">
              <a:solidFill>
                <a:schemeClr val="tx2"/>
              </a:solidFill>
            </a:endParaRPr>
          </a:p>
          <a:p>
            <a:pPr algn="ctr">
              <a:defRPr/>
            </a:pP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3878263" y="4175125"/>
            <a:ext cx="46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FF3C9A-9F58-4CD5-B8F8-B13CB990C9BE}"/>
              </a:ext>
            </a:extLst>
          </p:cNvPr>
          <p:cNvCxnSpPr/>
          <p:nvPr/>
        </p:nvCxnSpPr>
        <p:spPr>
          <a:xfrm>
            <a:off x="2051050" y="3573463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A555CB-6AEC-439D-85F2-96705CBA6D65}"/>
              </a:ext>
            </a:extLst>
          </p:cNvPr>
          <p:cNvCxnSpPr/>
          <p:nvPr/>
        </p:nvCxnSpPr>
        <p:spPr>
          <a:xfrm>
            <a:off x="2051050" y="3933825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D153DD-F27B-449D-9CEE-003EA54B1BBF}"/>
              </a:ext>
            </a:extLst>
          </p:cNvPr>
          <p:cNvCxnSpPr/>
          <p:nvPr/>
        </p:nvCxnSpPr>
        <p:spPr>
          <a:xfrm>
            <a:off x="2057400" y="4724400"/>
            <a:ext cx="11509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8B5C4C-5590-4558-BC20-809B05A7CE57}"/>
              </a:ext>
            </a:extLst>
          </p:cNvPr>
          <p:cNvCxnSpPr/>
          <p:nvPr/>
        </p:nvCxnSpPr>
        <p:spPr>
          <a:xfrm>
            <a:off x="5443538" y="3716338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9E8594-ABC3-4028-8323-91E0C9E0D59C}"/>
              </a:ext>
            </a:extLst>
          </p:cNvPr>
          <p:cNvCxnSpPr/>
          <p:nvPr/>
        </p:nvCxnSpPr>
        <p:spPr>
          <a:xfrm>
            <a:off x="5443538" y="4005263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242A02E-391A-442F-9913-5CE36D95ABC4}"/>
              </a:ext>
            </a:extLst>
          </p:cNvPr>
          <p:cNvCxnSpPr/>
          <p:nvPr/>
        </p:nvCxnSpPr>
        <p:spPr>
          <a:xfrm>
            <a:off x="5443538" y="4591050"/>
            <a:ext cx="1152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4" name="TextBox 2"/>
          <p:cNvSpPr txBox="1">
            <a:spLocks noChangeArrowheads="1"/>
          </p:cNvSpPr>
          <p:nvPr/>
        </p:nvSpPr>
        <p:spPr bwMode="auto">
          <a:xfrm>
            <a:off x="1511300" y="3165475"/>
            <a:ext cx="107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Input A</a:t>
            </a:r>
            <a:endParaRPr lang="ko-KR" altLang="en-US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95" name="TextBox 18"/>
          <p:cNvSpPr txBox="1">
            <a:spLocks noChangeArrowheads="1"/>
          </p:cNvSpPr>
          <p:nvPr/>
        </p:nvSpPr>
        <p:spPr bwMode="auto">
          <a:xfrm>
            <a:off x="1506538" y="3573463"/>
            <a:ext cx="1081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Input B</a:t>
            </a:r>
            <a:endParaRPr lang="ko-KR" altLang="en-US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96" name="TextBox 19"/>
          <p:cNvSpPr txBox="1">
            <a:spLocks noChangeArrowheads="1"/>
          </p:cNvSpPr>
          <p:nvPr/>
        </p:nvSpPr>
        <p:spPr bwMode="auto">
          <a:xfrm>
            <a:off x="1506538" y="4406900"/>
            <a:ext cx="1081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Input … </a:t>
            </a:r>
            <a:endParaRPr lang="ko-KR" altLang="en-US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97" name="TextBox 20"/>
          <p:cNvSpPr txBox="1">
            <a:spLocks noChangeArrowheads="1"/>
          </p:cNvSpPr>
          <p:nvPr/>
        </p:nvSpPr>
        <p:spPr bwMode="auto">
          <a:xfrm>
            <a:off x="5949950" y="3343275"/>
            <a:ext cx="1430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Output X</a:t>
            </a:r>
            <a:endParaRPr lang="ko-KR" altLang="en-US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98" name="TextBox 21"/>
          <p:cNvSpPr txBox="1">
            <a:spLocks noChangeArrowheads="1"/>
          </p:cNvSpPr>
          <p:nvPr/>
        </p:nvSpPr>
        <p:spPr bwMode="auto">
          <a:xfrm>
            <a:off x="5981700" y="3933825"/>
            <a:ext cx="1398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Output Y </a:t>
            </a:r>
            <a:endParaRPr lang="ko-KR" altLang="en-US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499" name="TextBox 22"/>
          <p:cNvSpPr txBox="1">
            <a:spLocks noChangeArrowheads="1"/>
          </p:cNvSpPr>
          <p:nvPr/>
        </p:nvSpPr>
        <p:spPr bwMode="auto">
          <a:xfrm>
            <a:off x="5949950" y="4560888"/>
            <a:ext cx="1430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Output … </a:t>
            </a:r>
            <a:endParaRPr lang="ko-KR" altLang="en-US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73BCA3-A771-42BD-9C15-9A05F05F6C57}"/>
              </a:ext>
            </a:extLst>
          </p:cNvPr>
          <p:cNvCxnSpPr/>
          <p:nvPr/>
        </p:nvCxnSpPr>
        <p:spPr>
          <a:xfrm>
            <a:off x="3989388" y="4414838"/>
            <a:ext cx="79216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3661A9E-BC98-4541-B442-A0570B122063}"/>
              </a:ext>
            </a:extLst>
          </p:cNvPr>
          <p:cNvCxnSpPr>
            <a:cxnSpLocks/>
          </p:cNvCxnSpPr>
          <p:nvPr/>
        </p:nvCxnSpPr>
        <p:spPr>
          <a:xfrm>
            <a:off x="4543425" y="4530725"/>
            <a:ext cx="46672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9EB8A3-5908-4AE7-AF6A-2B0CA8DB24A6}"/>
              </a:ext>
            </a:extLst>
          </p:cNvPr>
          <p:cNvCxnSpPr>
            <a:cxnSpLocks/>
          </p:cNvCxnSpPr>
          <p:nvPr/>
        </p:nvCxnSpPr>
        <p:spPr>
          <a:xfrm>
            <a:off x="3622675" y="4652963"/>
            <a:ext cx="94932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53FC51F5-E061-461F-B630-E78461C6C03C}"/>
              </a:ext>
            </a:extLst>
          </p:cNvPr>
          <p:cNvSpPr/>
          <p:nvPr/>
        </p:nvSpPr>
        <p:spPr>
          <a:xfrm rot="5400000">
            <a:off x="4461669" y="4331494"/>
            <a:ext cx="373062" cy="3937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590C99D-86E3-4BB6-BECF-5EC07AA7C93B}"/>
              </a:ext>
            </a:extLst>
          </p:cNvPr>
          <p:cNvCxnSpPr>
            <a:cxnSpLocks/>
          </p:cNvCxnSpPr>
          <p:nvPr/>
        </p:nvCxnSpPr>
        <p:spPr>
          <a:xfrm>
            <a:off x="3602038" y="4508500"/>
            <a:ext cx="46513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184584E-7DDE-4D04-ACA2-4FEB24C30916}"/>
              </a:ext>
            </a:extLst>
          </p:cNvPr>
          <p:cNvCxnSpPr>
            <a:cxnSpLocks/>
          </p:cNvCxnSpPr>
          <p:nvPr/>
        </p:nvCxnSpPr>
        <p:spPr>
          <a:xfrm>
            <a:off x="3576638" y="4341813"/>
            <a:ext cx="46672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B9809459-F48C-4740-B61C-0600507426BE}"/>
              </a:ext>
            </a:extLst>
          </p:cNvPr>
          <p:cNvSpPr/>
          <p:nvPr/>
        </p:nvSpPr>
        <p:spPr>
          <a:xfrm rot="5400000">
            <a:off x="3876675" y="4240213"/>
            <a:ext cx="280988" cy="392112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24873</TotalTime>
  <Words>879</Words>
  <Application>Microsoft Office PowerPoint</Application>
  <PresentationFormat>화면 슬라이드 쇼(4:3)</PresentationFormat>
  <Paragraphs>295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맑은 고딕</vt:lpstr>
      <vt:lpstr>Arial</vt:lpstr>
      <vt:lpstr>Century Gothic</vt:lpstr>
      <vt:lpstr>Tahoma</vt:lpstr>
      <vt:lpstr>Wingdings</vt:lpstr>
      <vt:lpstr>Office 테마</vt:lpstr>
      <vt:lpstr>Lab. 03</vt:lpstr>
      <vt:lpstr>Contents</vt:lpstr>
      <vt:lpstr>Two-bit Comparator</vt:lpstr>
      <vt:lpstr>Block Diagram &amp; Truth Table</vt:lpstr>
      <vt:lpstr>Karnaugh Map for EQ</vt:lpstr>
      <vt:lpstr>Design Example</vt:lpstr>
      <vt:lpstr>Module &amp; Test bench</vt:lpstr>
      <vt:lpstr>Remember?</vt:lpstr>
      <vt:lpstr>Module &amp; test bench</vt:lpstr>
      <vt:lpstr>Module &amp; test bench</vt:lpstr>
      <vt:lpstr>Module &amp; test bench</vt:lpstr>
      <vt:lpstr>Module &amp; test bench</vt:lpstr>
      <vt:lpstr>Module &amp; test bench</vt:lpstr>
      <vt:lpstr>Xilinx ISE</vt:lpstr>
      <vt:lpstr>Xilinx ISE</vt:lpstr>
      <vt:lpstr>Xilinx ISE Design Suite</vt:lpstr>
      <vt:lpstr>Creating New Project</vt:lpstr>
      <vt:lpstr>Project Settings</vt:lpstr>
      <vt:lpstr>Xilinx ISE</vt:lpstr>
      <vt:lpstr>Creating Schematic</vt:lpstr>
      <vt:lpstr>2-input-AND gate circuit (1)</vt:lpstr>
      <vt:lpstr>2-input-AND gate circuit (2)</vt:lpstr>
      <vt:lpstr>Xilinx ISE</vt:lpstr>
      <vt:lpstr>Creating Verilog Test Bench</vt:lpstr>
      <vt:lpstr>Schematic Simulation Code</vt:lpstr>
      <vt:lpstr>Simulate Behavioral Model</vt:lpstr>
      <vt:lpstr>Simulation Result</vt:lpstr>
      <vt:lpstr>Before logging out,</vt:lpstr>
      <vt:lpstr>Lab</vt:lpstr>
      <vt:lpstr>Today</vt:lpstr>
      <vt:lpstr>Homework</vt:lpstr>
      <vt:lpstr>Homework</vt:lpstr>
      <vt:lpstr>Report</vt:lpstr>
    </vt:vector>
  </TitlesOfParts>
  <Company>mmlab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Soobeom Kim</dc:creator>
  <cp:lastModifiedBy>현영 정</cp:lastModifiedBy>
  <cp:revision>651</cp:revision>
  <dcterms:created xsi:type="dcterms:W3CDTF">2008-07-30T02:31:41Z</dcterms:created>
  <dcterms:modified xsi:type="dcterms:W3CDTF">2019-09-19T14:18:53Z</dcterms:modified>
</cp:coreProperties>
</file>