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Economica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aleway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ad512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ad512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5424f72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5424f72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5424f72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5424f72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424f72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424f72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5424f7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5424f7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5424f7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5424f7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5424f72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f5424f72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5424f72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5424f72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5424f72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5424f72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424f72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5424f72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5424f72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5424f72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5424f72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5424f72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5424f72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5424f72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5424f72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5424f72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5424f72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5424f72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5424f72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5424f72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5424f72b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5424f72b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5424f72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5424f72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5424f72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5424f72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5424f72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5424f72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c717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4c717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5424f72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5424f72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5424f72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5424f72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f5424f72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f5424f72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5424f72b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5424f72b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5424f7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5424f7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5424f7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5424f7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5424f72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f5424f72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5424f72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5424f72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3.1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b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Absolute Beginner’s Guide to Web Development!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Led by: Shonna Dorsey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- data about data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29568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important new attribute in the &lt;meta&gt; section is the</a:t>
            </a:r>
            <a:r>
              <a:rPr lang="en" b="1"/>
              <a:t> ‘viewport’ </a:t>
            </a:r>
            <a:r>
              <a:rPr lang="en"/>
              <a:t>attribute. Viewport is important in  Responsive Web Design  because it describes the page appearance based on the device size.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w3schools, the example on the left is what a page looks like without viewport: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50" y="1941288"/>
            <a:ext cx="4545253" cy="272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 - friendly name for ugly URLs 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81200" y="20595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you load a web page, you will see a ‘friendly name’ in the tab for the page. Here’s a screenshot from my current tabs (I know. It’s a lot :))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of those tabs appears with a ‘friendly name’ because of the title tag. Make it meaningful. Keep it short.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2902675"/>
            <a:ext cx="67341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CSS References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CSS the format is: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&lt;link rel=”stylesheet” href=”css/style.css” /&gt;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 = relationship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href= hyperlink reference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/&gt; =  self closing tag.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Content - JavaScript References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2622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Stylesheets and JavaScript content can be entered directly into an HTML document.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practice is </a:t>
            </a:r>
            <a:r>
              <a:rPr lang="en" b="1"/>
              <a:t>ok </a:t>
            </a:r>
            <a:r>
              <a:rPr lang="en"/>
              <a:t>for small projects. I recommend storing CSS and JS in external files - much easier to manage.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JS, the format is: </a:t>
            </a:r>
            <a:endParaRPr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100"/>
              <a:buAutoNum type="arabicPeriod"/>
            </a:pPr>
            <a:r>
              <a:rPr lang="en" sz="1100" b="1" i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&lt;!--library reference--&gt;</a:t>
            </a:r>
            <a:endParaRPr sz="1100" b="1" i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script src="</a:t>
            </a:r>
            <a:r>
              <a:rPr lang="en" sz="1100" u="sng">
                <a:solidFill>
                  <a:schemeClr val="hlink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https://code.jquery.com/jquery-3.3.1.js</a:t>
            </a:r>
            <a:r>
              <a:rPr lang="en" sz="1100">
                <a:solidFill>
                  <a:srgbClr val="333333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"&gt;&lt;/script&gt;</a:t>
            </a:r>
            <a:endParaRPr sz="1100">
              <a:solidFill>
                <a:srgbClr val="333333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100"/>
              <a:buFont typeface="Calibri"/>
              <a:buAutoNum type="arabicPeriod"/>
            </a:pPr>
            <a:r>
              <a:rPr lang="en" sz="1100" b="1" i="1">
                <a:solidFill>
                  <a:srgbClr val="980000"/>
                </a:solidFill>
                <a:highlight>
                  <a:srgbClr val="F8FBFB"/>
                </a:highlight>
                <a:latin typeface="Calibri"/>
                <a:ea typeface="Calibri"/>
                <a:cs typeface="Calibri"/>
                <a:sym typeface="Calibri"/>
              </a:rPr>
              <a:t>&lt;!--custom file--&gt;</a:t>
            </a:r>
            <a:endParaRPr sz="1100" b="1" i="1">
              <a:solidFill>
                <a:srgbClr val="980000"/>
              </a:solidFill>
              <a:highlight>
                <a:srgbClr val="F8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&lt;script src=”js/script.js”&gt;&lt;/script&gt;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IMPORTANT: </a:t>
            </a:r>
            <a:r>
              <a:rPr lang="en"/>
              <a:t>Any library references must appear above the custom file 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Visit the following page: </a:t>
            </a:r>
            <a:r>
              <a:rPr lang="en" sz="1900" b="1">
                <a:solidFill>
                  <a:srgbClr val="980000"/>
                </a:solidFill>
              </a:rPr>
              <a:t>github.com</a:t>
            </a:r>
            <a:r>
              <a:rPr lang="en" sz="1900"/>
              <a:t>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the </a:t>
            </a:r>
            <a:r>
              <a:rPr lang="en" sz="1900" b="1">
                <a:solidFill>
                  <a:srgbClr val="FFFFFF"/>
                </a:solidFill>
                <a:highlight>
                  <a:srgbClr val="38761D"/>
                </a:highlight>
              </a:rPr>
              <a:t>   sign in   </a:t>
            </a:r>
            <a:r>
              <a:rPr lang="en" sz="1900" b="1"/>
              <a:t> </a:t>
            </a:r>
            <a:r>
              <a:rPr lang="en" sz="1900"/>
              <a:t>button: </a:t>
            </a:r>
            <a:endParaRPr sz="20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Username: </a:t>
            </a:r>
            <a:r>
              <a:rPr lang="en" sz="1700" b="1">
                <a:solidFill>
                  <a:srgbClr val="980000"/>
                </a:solidFill>
              </a:rPr>
              <a:t>shonnadorsey402</a:t>
            </a:r>
            <a:endParaRPr sz="1700" b="1">
              <a:solidFill>
                <a:srgbClr val="98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Password: </a:t>
            </a:r>
            <a:r>
              <a:rPr lang="en" sz="1700" b="1">
                <a:solidFill>
                  <a:srgbClr val="980000"/>
                </a:solidFill>
              </a:rPr>
              <a:t>Pass@word123!</a:t>
            </a:r>
            <a:endParaRPr sz="1700" b="1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lang="en" sz="1900" b="1">
                <a:solidFill>
                  <a:srgbClr val="980000"/>
                </a:solidFill>
              </a:rPr>
              <a:t>tiny.cc/sept-project</a:t>
            </a:r>
            <a:endParaRPr sz="1900" b="1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index.html to view the &lt;head&gt; section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section - where your content appears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it like this: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&lt;head&gt;: info the page needs to load (</a:t>
            </a:r>
            <a:r>
              <a:rPr lang="en" b="1"/>
              <a:t>brain</a:t>
            </a:r>
            <a:r>
              <a:rPr lang="en"/>
              <a:t> of the page - behind the scenes)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&lt;body&gt;: visible content on the page (</a:t>
            </a:r>
            <a:r>
              <a:rPr lang="en" b="1"/>
              <a:t>visible</a:t>
            </a:r>
            <a:r>
              <a:rPr lang="en"/>
              <a:t> attributes of a person - hair, clothes, shoes, etc.)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729450" y="624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content - images, text, links...oh my!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782825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&lt;body&gt; section is made up of tags, attributes and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Bold Text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Before bold </a:t>
            </a:r>
            <a:r>
              <a:rPr lang="en">
                <a:highlight>
                  <a:srgbClr val="FFFF00"/>
                </a:highlight>
              </a:rPr>
              <a:t>&lt;strong&gt;</a:t>
            </a:r>
            <a:r>
              <a:rPr lang="en" b="1"/>
              <a:t>bold text</a:t>
            </a:r>
            <a:r>
              <a:rPr lang="en">
                <a:highlight>
                  <a:srgbClr val="FFFF00"/>
                </a:highlight>
              </a:rPr>
              <a:t>&lt;/strong&gt;</a:t>
            </a:r>
            <a:r>
              <a:rPr lang="en"/>
              <a:t> after bold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All of the content between the opening and closing &lt;strong&gt; tags will be </a:t>
            </a:r>
            <a:r>
              <a:rPr lang="en" b="1"/>
              <a:t>bold</a:t>
            </a:r>
            <a:r>
              <a:rPr lang="en"/>
              <a:t> in your browser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Linked 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&lt;a href 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”&gt;Best Search Engine!&lt;/a&gt;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980000"/>
                </a:solidFill>
              </a:rPr>
              <a:t>a</a:t>
            </a:r>
            <a:r>
              <a:rPr lang="en" b="1"/>
              <a:t> = </a:t>
            </a:r>
            <a:r>
              <a:rPr lang="en"/>
              <a:t>anchor, </a:t>
            </a:r>
            <a:r>
              <a:rPr lang="en" b="1">
                <a:solidFill>
                  <a:srgbClr val="980000"/>
                </a:solidFill>
              </a:rPr>
              <a:t>href</a:t>
            </a:r>
            <a:r>
              <a:rPr lang="en"/>
              <a:t>=hyperlink reference, </a:t>
            </a:r>
            <a:r>
              <a:rPr lang="en" b="1">
                <a:solidFill>
                  <a:srgbClr val="980000"/>
                </a:solidFill>
              </a:rPr>
              <a:t>Best Search Engine</a:t>
            </a:r>
            <a:r>
              <a:rPr lang="en"/>
              <a:t> = visible text, </a:t>
            </a:r>
            <a:r>
              <a:rPr lang="en" b="1">
                <a:solidFill>
                  <a:srgbClr val="980000"/>
                </a:solidFill>
              </a:rPr>
              <a:t>&lt;/a&gt; </a:t>
            </a:r>
            <a:r>
              <a:rPr lang="en"/>
              <a:t>=  closing tag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450" y="1349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Format: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=”image link”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=”helper text for broken links/accessibility purposes”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/>
              <a:t>Example: </a:t>
            </a:r>
            <a:r>
              <a:rPr lang="en"/>
              <a:t>&lt;</a:t>
            </a:r>
            <a:r>
              <a:rPr lang="en" b="1">
                <a:solidFill>
                  <a:srgbClr val="980000"/>
                </a:solidFill>
              </a:rPr>
              <a:t>img src</a:t>
            </a:r>
            <a:r>
              <a:rPr lang="en"/>
              <a:t>=”img/picture.jpg” </a:t>
            </a:r>
            <a:r>
              <a:rPr lang="en" b="1">
                <a:solidFill>
                  <a:srgbClr val="980000"/>
                </a:solidFill>
              </a:rPr>
              <a:t>alt</a:t>
            </a:r>
            <a:r>
              <a:rPr lang="en"/>
              <a:t>=”Beach Photo” /&gt;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img</a:t>
            </a:r>
            <a:r>
              <a:rPr lang="en"/>
              <a:t> = image tag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src</a:t>
            </a:r>
            <a:r>
              <a:rPr lang="en"/>
              <a:t> =link to image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alt </a:t>
            </a:r>
            <a:r>
              <a:rPr lang="en"/>
              <a:t>= text that appears if the image doesn’t show up. Can also be used by screen readers for accessibility purposes.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65025" y="61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765025" y="1295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Text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 tags to add text to a page and line breaks </a:t>
            </a:r>
            <a:r>
              <a:rPr lang="en" b="1">
                <a:solidFill>
                  <a:srgbClr val="980000"/>
                </a:solidFill>
              </a:rPr>
              <a:t>&lt;br/&gt; </a:t>
            </a:r>
            <a:r>
              <a:rPr lang="en"/>
              <a:t>to add a single line of text between content. Examples: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&lt;p&gt;</a:t>
            </a:r>
            <a:r>
              <a:rPr lang="en"/>
              <a:t>Here is some text. A little more text. Just a little more text.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b="1">
                <a:solidFill>
                  <a:srgbClr val="980000"/>
                </a:solidFill>
              </a:rPr>
              <a:t>&lt;br/&gt;</a:t>
            </a:r>
            <a:endParaRPr b="1">
              <a:solidFill>
                <a:srgbClr val="98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/>
              <a:t>Adding one more line of content below the first line and closing out the paragraph </a:t>
            </a:r>
            <a:r>
              <a:rPr lang="en" b="1">
                <a:solidFill>
                  <a:srgbClr val="980000"/>
                </a:solidFill>
              </a:rPr>
              <a:t>&lt;/p&gt;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Comments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Helpful notes which do not appear on a live web page, are called comments. Comment notation follows: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&lt;!--</a:t>
            </a:r>
            <a:r>
              <a:rPr lang="en">
                <a:solidFill>
                  <a:srgbClr val="000000"/>
                </a:solidFill>
              </a:rPr>
              <a:t>here is a hidden comment</a:t>
            </a:r>
            <a:r>
              <a:rPr lang="en">
                <a:solidFill>
                  <a:schemeClr val="dk1"/>
                </a:solidFill>
              </a:rPr>
              <a:t>--&gt; </a:t>
            </a:r>
            <a:r>
              <a:rPr lang="en">
                <a:solidFill>
                  <a:srgbClr val="000000"/>
                </a:solidFill>
              </a:rPr>
              <a:t> This text (outside of the &lt;!--comment--&gt;), will appear on the page!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684975" y="1319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Lists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There are two list types: 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&lt;ul&gt; Unordered lists (bulleted lists)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&lt;ol&gt; Ordered lists (numbered lists)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80000"/>
                </a:solidFill>
              </a:rPr>
              <a:t>Unordered List Example 				</a:t>
            </a:r>
            <a:r>
              <a:rPr lang="en-US" b="1" dirty="0">
                <a:solidFill>
                  <a:srgbClr val="980000"/>
                </a:solidFill>
              </a:rPr>
              <a:t>O</a:t>
            </a:r>
            <a:r>
              <a:rPr lang="en" b="1" dirty="0">
                <a:solidFill>
                  <a:srgbClr val="980000"/>
                </a:solidFill>
              </a:rPr>
              <a:t>rdered List Example</a:t>
            </a:r>
            <a:endParaRPr b="1" dirty="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&lt;ul&gt;					&lt;ol&gt;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&lt;li&gt;Bread&lt;/li&gt;				         &lt;</a:t>
            </a:r>
            <a:r>
              <a:rPr lang="en-US" dirty="0"/>
              <a:t>l</a:t>
            </a:r>
            <a:r>
              <a:rPr lang="en" dirty="0"/>
              <a:t>i&gt;Heat Skillet&lt;/li&gt;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&lt;li&gt;Cheese&lt;/li&gt;				        &lt;li&gt;Cook Grilled Cheese&lt;/li&gt;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&lt;/ul&gt; 					&lt;/ol&gt;</a:t>
            </a:r>
            <a:endParaRPr dirty="0"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Group Introductions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Department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you hope to get out of today’s session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Favorite hobby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684975" y="65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 - images, text, links, lists...oh my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631600" y="118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Headings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heading sizes are &lt;h1&gt; - largest  through &lt;h6&gt; - smallest. These tags are used to highlight important summary data within your HTML documents.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Example Input:							Example Output: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&lt;h2&gt;Grilled Cheese Ingredients&lt;/h2&gt;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&lt;ul&gt;					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&lt;li&gt;Bread&lt;/li&gt;			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&lt;li&gt;Cheese&lt;/li&gt;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&lt;li&gt;Bacon&lt;/li&gt;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&lt;/ul&gt; 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75" y="2736750"/>
            <a:ext cx="3362325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lang="en" sz="1900" b="1">
                <a:solidFill>
                  <a:srgbClr val="980000"/>
                </a:solidFill>
              </a:rPr>
              <a:t>tiny.cc/sept-project</a:t>
            </a:r>
            <a:endParaRPr sz="1900" b="1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index.html to view the &lt;body&gt; section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update the text, images and links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 - Pretty up the html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23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Cascading Style Sheet (CSS)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used to add fonts, color, spacing, responsive design components, animations, etc., to html documents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CSS format follows: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Format 			Example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selector { 			p {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property : value;	  	       </a:t>
            </a:r>
            <a:r>
              <a:rPr lang="en-US" dirty="0"/>
              <a:t>c</a:t>
            </a:r>
            <a:r>
              <a:rPr lang="en" dirty="0"/>
              <a:t>olor: red;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			       font-size: 2em; /*an em = 16px. Used for responsive sizing*/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	}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 single element/group of elements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729450" y="2283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HTML, use ID and class attributes to customize CSS content. A couple of examples follow: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Example (Bold and Gold Text)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HTML: </a:t>
            </a:r>
            <a:r>
              <a:rPr lang="en"/>
              <a:t>&lt;strong&gt;&lt;p id=”gold”&gt;Gold text.&lt;/p&gt;&lt;/strong&gt; Text without formatting.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CSS:</a:t>
            </a:r>
            <a:r>
              <a:rPr lang="en"/>
              <a:t> p { color: gold; }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Output: </a:t>
            </a:r>
            <a:r>
              <a:rPr lang="en" b="1">
                <a:solidFill>
                  <a:srgbClr val="F1C232"/>
                </a:solidFill>
              </a:rPr>
              <a:t>Gold text.</a:t>
            </a:r>
            <a:r>
              <a:rPr lang="en"/>
              <a:t> Text without formatting.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lang="en" sz="1900" b="1">
                <a:solidFill>
                  <a:srgbClr val="980000"/>
                </a:solidFill>
              </a:rPr>
              <a:t>tiny.cc/sept-project</a:t>
            </a:r>
            <a:endParaRPr sz="1900" b="1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the css folder, then style.css to view the custom CSS file: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update the font color, font size, background color, and image corners of elements in the index.html document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- Write Less. Do More.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a powerful and flexible scripting language, but can be intimidating for new developers. jQuery is an excellent entry point into interactive front-end web development.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tagline for jQuery is ‘Write less. Do more.’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section of the deck, we are going to walk through setting up a jQuery document and customizing a couple of simple functions.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Setup - index.html and script.js</a:t>
            </a:r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index.html file, you will notice a reference to a jQuery library hosted by jquery.com through a Content Delivery Network or CDN.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library reference </a:t>
            </a:r>
            <a:r>
              <a:rPr lang="en" b="1"/>
              <a:t>must appear before </a:t>
            </a:r>
            <a:r>
              <a:rPr lang="en"/>
              <a:t>the custom file. Think about it like checking out a book from the library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36050"/>
            <a:ext cx="5457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</a:t>
            </a: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methods, functions, etc., can be activated upon page load or after the user interacts with your page in a predefined way.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Display hidden images when the page loads: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$(‘img’).fadeIn(slow);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Example: Hide images when a user clicks a button:</a:t>
            </a:r>
            <a:endParaRPr b="1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$(‘button’).click(function(){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$(‘img’).fadeOut(fast);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});</a:t>
            </a:r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</a:pPr>
            <a:r>
              <a:rPr lang="en"/>
              <a:t>Research Time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into groups of 2 or 3 (partner with someone you don’t know :))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 Google and W3Schools.com are great resources!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of the following, please share a brief definition and its role in front end web development: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HTML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CSS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3: JavaScript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in Github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727650" y="21055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Once you are signed in, go to the following link: </a:t>
            </a:r>
            <a:r>
              <a:rPr lang="en" sz="1900" b="1">
                <a:solidFill>
                  <a:srgbClr val="980000"/>
                </a:solidFill>
              </a:rPr>
              <a:t>tiny.cc/sept-project</a:t>
            </a:r>
            <a:endParaRPr sz="1900" b="1">
              <a:solidFill>
                <a:srgbClr val="98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your name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Click on the js folder, then script.js to view the custom JS file: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make it so all images on the page disappear when we click the button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Let’s hide the background image on the page (&lt;body&gt;) when the page loads </a:t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Time!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following link to view documentation for our lab: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tiny.cc/sept-lab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649350" y="2274625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HTML?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 - Made up of tags, content and hyperlinks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Skeleton of the web - without HTML, we cannot see the content on your web pages!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Examples: &lt;strong&gt; &lt;em&gt; &lt;div&gt; 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Semantic Tags: &lt;aside&gt; &lt;article&gt; &lt;section&gt; &lt;nav&gt;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lang="en" sz="18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http://www.w3schools.com/tags/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7650" y="73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Breakdown - Document Kickoff and the &lt;head&gt; Section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&lt;!-- info the page needs before it loads→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Includes &lt;meta&gt; tags, references to external content (CSS documents, JavaScript files), title for the page)</a:t>
            </a:r>
            <a:endParaRPr b="1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deal with &lt;!DOCTYPE&gt;  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&lt;!DOCTYPE html&gt; declaration is an instruction about which version of HTML the page is written 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HTML is on version 5.x. Using &lt;!DOCTYPE html&gt; tells the browser that your  page content is utilizing the latest version of HTML. Check w3.org for more information.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 (shoulders, knees, toes)...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1789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&lt;head&gt; section includes all of the information the page needs to load.  An example of content within a &lt;head&gt; section follows: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50" y="2470425"/>
            <a:ext cx="6219825" cy="2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- data about data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2222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&lt;meta&gt; tags are used for indexing, searching, etc. The more (relevant)  information here, the better.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101" y="2656950"/>
            <a:ext cx="59229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Microsoft Office PowerPoint</Application>
  <PresentationFormat>On-screen Show (16:9)</PresentationFormat>
  <Paragraphs>202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Lato</vt:lpstr>
      <vt:lpstr>Arial</vt:lpstr>
      <vt:lpstr>Open Sans</vt:lpstr>
      <vt:lpstr>Economica</vt:lpstr>
      <vt:lpstr>Calibri</vt:lpstr>
      <vt:lpstr>Raleway</vt:lpstr>
      <vt:lpstr>Streamline</vt:lpstr>
      <vt:lpstr>Absolute Beginner’s Guide to Web Development!</vt:lpstr>
      <vt:lpstr>Group Introductions</vt:lpstr>
      <vt:lpstr>Research Time</vt:lpstr>
      <vt:lpstr>HTML - hypertext markup language </vt:lpstr>
      <vt:lpstr>What is HTML?</vt:lpstr>
      <vt:lpstr>HTML Page Breakdown - Document Kickoff and the &lt;head&gt; Section</vt:lpstr>
      <vt:lpstr>What’s the deal with &lt;!DOCTYPE&gt;  </vt:lpstr>
      <vt:lpstr>&lt;head&gt; (shoulders, knees, toes)...</vt:lpstr>
      <vt:lpstr>&lt;meta&gt; - data about data</vt:lpstr>
      <vt:lpstr>&lt;meta&gt; - data about data</vt:lpstr>
      <vt:lpstr>&lt;title&gt; - friendly name for ugly URLs </vt:lpstr>
      <vt:lpstr>External Content - CSS References</vt:lpstr>
      <vt:lpstr>External Content - JavaScript References</vt:lpstr>
      <vt:lpstr>Let’s review in Github</vt:lpstr>
      <vt:lpstr>&lt;body&gt; section - where your content appears</vt:lpstr>
      <vt:lpstr>&lt;body&gt; content - images, text, links...oh my!</vt:lpstr>
      <vt:lpstr>&lt;body&gt; - images, text, links, lists...oh my </vt:lpstr>
      <vt:lpstr>&lt;body&gt; - images, text, links, lists...oh my </vt:lpstr>
      <vt:lpstr>&lt;body&gt; - images, text, links, lists...oh my</vt:lpstr>
      <vt:lpstr>&lt;body&gt; - images, text, links, lists...oh my</vt:lpstr>
      <vt:lpstr>Let’s review in Github</vt:lpstr>
      <vt:lpstr>CSS - Cascading Style Sheets</vt:lpstr>
      <vt:lpstr>Cascading Style Sheets - Pretty up the html</vt:lpstr>
      <vt:lpstr>Customizing a single element/group of elements</vt:lpstr>
      <vt:lpstr>Let’s review in Github</vt:lpstr>
      <vt:lpstr>jQuery - write less. do more.</vt:lpstr>
      <vt:lpstr>jQuery - Write Less. Do More.</vt:lpstr>
      <vt:lpstr>jQuery Setup - index.html and script.js</vt:lpstr>
      <vt:lpstr>jQuery Methods, Functions, etc.</vt:lpstr>
      <vt:lpstr>Let’s review in Github</vt:lpstr>
      <vt:lpstr>Project Time!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 Beginner’s Guide to Web Development!</dc:title>
  <dc:creator>Dorsey, Shonna</dc:creator>
  <cp:lastModifiedBy>Dorsey, Shonna</cp:lastModifiedBy>
  <cp:revision>1</cp:revision>
  <dcterms:modified xsi:type="dcterms:W3CDTF">2018-10-17T19:40:07Z</dcterms:modified>
</cp:coreProperties>
</file>