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Economica" panose="020B0604020202020204" charset="0"/>
      <p:regular r:id="rId35"/>
      <p:bold r:id="rId36"/>
      <p:italic r:id="rId37"/>
      <p:boldItalic r:id="rId38"/>
    </p:embeddedFont>
    <p:embeddedFont>
      <p:font typeface="Lato" panose="020B0604020202020204" charset="0"/>
      <p:regular r:id="rId39"/>
      <p:bold r:id="rId40"/>
      <p:italic r:id="rId41"/>
      <p:boldItalic r:id="rId42"/>
    </p:embeddedFont>
    <p:embeddedFont>
      <p:font typeface="Raleway" panose="020B0604020202020204" charset="0"/>
      <p:regular r:id="rId43"/>
      <p:bold r:id="rId44"/>
      <p:italic r:id="rId45"/>
      <p:boldItalic r:id="rId46"/>
    </p:embeddedFont>
    <p:embeddedFont>
      <p:font typeface="Open Sans" panose="020B0604020202020204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2ad5125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2ad5125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5424f72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5424f72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f5424f72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f5424f72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5424f72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5424f72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5424f72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5424f72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5424f72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5424f72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f5424f72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f5424f72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5424f72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5424f72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5424f72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f5424f72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f5424f72b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f5424f72b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f5424f72b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f5424f72b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f5424f72b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f5424f72b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f5424f72b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f5424f72b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5424f72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f5424f72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5424f72b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5424f72b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f5424f72b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f5424f72b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f5424f72b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f5424f72b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f5424f72b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f5424f72b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f5424f72b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f5424f72b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f5424f72b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f5424f72b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c717a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4c717a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f5424f72b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f5424f72b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f5424f72b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f5424f72b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f5424f72b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f5424f72b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5424f72b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5424f72b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5424f72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5424f72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5424f7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5424f7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5424f72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f5424f72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5424f72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f5424f72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jquery-3.3.1.j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lang="en" b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Absolute Beginner’s Guide to Web Development!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lang="en"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Led by: Shonna Dorsey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&lt;meta&gt;</a:t>
            </a:r>
            <a:endParaRPr dirty="0"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2956800" cy="31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other important new attribute in the &lt;meta&gt; section is the</a:t>
            </a:r>
            <a:r>
              <a:rPr lang="en" b="1"/>
              <a:t> ‘viewport’ </a:t>
            </a:r>
            <a:r>
              <a:rPr lang="en"/>
              <a:t>attribute. Viewport is important in  Responsive Web Design  because it describes the page appearance based on the device size.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From w3schools, the example on the left is what a page looks like without viewport: 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50" y="1941288"/>
            <a:ext cx="4545253" cy="272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&lt;title&gt; - friendly name for URLs </a:t>
            </a:r>
            <a:endParaRPr dirty="0"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681200" y="20595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time you load a web page, you will see a ‘friendly name’ in the tab for the page. Here’s a screenshot from my current tabs (I know. It’s a lot :))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of those tabs appears with a ‘friendly name’ because of the title tag. Make it meaningful. Keep it short.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25" y="2902675"/>
            <a:ext cx="67341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Content - CSS References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729450" y="22622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Stylesheets and JavaScript content can be entered directly into an HTML document.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practice is </a:t>
            </a:r>
            <a:r>
              <a:rPr lang="en" b="1"/>
              <a:t>ok </a:t>
            </a:r>
            <a:r>
              <a:rPr lang="en"/>
              <a:t>for small projects. I recommend storing CSS and JS in external files - much easier to manage.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CSS the format is: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&lt;link rel=”stylesheet” href=”css/style.css” /&gt;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 = relationship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href= hyperlink reference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/&gt; =  self closing tag. 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Content - JavaScript References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729450" y="22622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Stylesheets and JavaScript content can be entered directly into an HTML document.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practice is </a:t>
            </a:r>
            <a:r>
              <a:rPr lang="en" b="1"/>
              <a:t>ok </a:t>
            </a:r>
            <a:r>
              <a:rPr lang="en"/>
              <a:t>for small projects. I recommend storing CSS and JS in external files - much easier to manage.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JS, the format is: </a:t>
            </a:r>
            <a:endParaRPr/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rgbClr val="980000"/>
              </a:buClr>
              <a:buSzPts val="1100"/>
              <a:buAutoNum type="arabicPeriod"/>
            </a:pPr>
            <a:r>
              <a:rPr lang="en" sz="1100" b="1" i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&lt;!--library reference--&gt;</a:t>
            </a:r>
            <a:endParaRPr sz="1100" b="1" i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" sz="1100">
                <a:solidFill>
                  <a:srgbClr val="333333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</a:rPr>
              <a:t>script src="</a:t>
            </a:r>
            <a:r>
              <a:rPr lang="en" sz="1100" u="sng">
                <a:solidFill>
                  <a:schemeClr val="hlink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https://code.jquery.com/jquery-3.3.1.js</a:t>
            </a:r>
            <a:r>
              <a:rPr lang="en" sz="1100">
                <a:solidFill>
                  <a:srgbClr val="333333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</a:rPr>
              <a:t>"&gt;&lt;/script&gt;</a:t>
            </a:r>
            <a:endParaRPr sz="1100">
              <a:solidFill>
                <a:srgbClr val="333333"/>
              </a:solidFill>
              <a:highlight>
                <a:srgbClr val="F8FBF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100"/>
              <a:buFont typeface="Calibri"/>
              <a:buAutoNum type="arabicPeriod"/>
            </a:pPr>
            <a:r>
              <a:rPr lang="en" sz="1100" b="1" i="1">
                <a:solidFill>
                  <a:srgbClr val="980000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</a:rPr>
              <a:t>&lt;!--custom file--&gt;</a:t>
            </a:r>
            <a:endParaRPr sz="1100" b="1" i="1">
              <a:solidFill>
                <a:srgbClr val="980000"/>
              </a:solidFill>
              <a:highlight>
                <a:srgbClr val="F8FBF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&lt;script src=”js/script.js”&gt;&lt;/script&gt;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IMPORTANT: </a:t>
            </a:r>
            <a:r>
              <a:rPr lang="en"/>
              <a:t>Any library references must appear above the custom file </a:t>
            </a: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Visit the following page: </a:t>
            </a:r>
            <a:r>
              <a:rPr lang="en" sz="1900" b="1" dirty="0">
                <a:solidFill>
                  <a:srgbClr val="980000"/>
                </a:solidFill>
              </a:rPr>
              <a:t>github.com</a:t>
            </a:r>
            <a:r>
              <a:rPr lang="en" sz="1900" dirty="0"/>
              <a:t> 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the </a:t>
            </a:r>
            <a:r>
              <a:rPr lang="en" sz="1900" b="1" dirty="0">
                <a:solidFill>
                  <a:srgbClr val="FFFFFF"/>
                </a:solidFill>
                <a:highlight>
                  <a:srgbClr val="38761D"/>
                </a:highlight>
              </a:rPr>
              <a:t>   sign in   </a:t>
            </a:r>
            <a:r>
              <a:rPr lang="en" sz="1900" b="1" dirty="0"/>
              <a:t> </a:t>
            </a:r>
            <a:r>
              <a:rPr lang="en" sz="1900" dirty="0"/>
              <a:t>button: </a:t>
            </a:r>
            <a:endParaRPr sz="20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Username: </a:t>
            </a:r>
            <a:r>
              <a:rPr lang="en-US" sz="1700" b="1" dirty="0" err="1">
                <a:solidFill>
                  <a:srgbClr val="980000"/>
                </a:solidFill>
              </a:rPr>
              <a:t>mooweb</a:t>
            </a:r>
            <a:endParaRPr sz="1700" b="1" dirty="0">
              <a:solidFill>
                <a:srgbClr val="980000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Password: </a:t>
            </a:r>
            <a:r>
              <a:rPr lang="en" sz="1700" b="1" dirty="0">
                <a:solidFill>
                  <a:srgbClr val="980000"/>
                </a:solidFill>
              </a:rPr>
              <a:t>Pass@word123!</a:t>
            </a:r>
            <a:endParaRPr sz="1700" b="1" dirty="0">
              <a:solidFill>
                <a:srgbClr val="98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Once you are signed in, go to the following link: 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 b="1" dirty="0">
                <a:solidFill>
                  <a:srgbClr val="980000"/>
                </a:solidFill>
              </a:rPr>
              <a:t>	tiny.cc/</a:t>
            </a:r>
            <a:r>
              <a:rPr lang="en-US" sz="1900" b="1" dirty="0">
                <a:solidFill>
                  <a:srgbClr val="980000"/>
                </a:solidFill>
              </a:rPr>
              <a:t>nov7-files</a:t>
            </a:r>
            <a:endParaRPr sz="1900" b="1" dirty="0">
              <a:solidFill>
                <a:srgbClr val="98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your name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index.html to view the &lt;head&gt; section</a:t>
            </a:r>
            <a:endParaRPr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section - where your content appears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it like this: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&lt;head&gt;: info the page needs to load (</a:t>
            </a:r>
            <a:r>
              <a:rPr lang="en" b="1"/>
              <a:t>brain</a:t>
            </a:r>
            <a:r>
              <a:rPr lang="en"/>
              <a:t> of the page - behind the scenes)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&lt;body&gt;: visible content on the page (</a:t>
            </a:r>
            <a:r>
              <a:rPr lang="en" b="1"/>
              <a:t>visible</a:t>
            </a:r>
            <a:r>
              <a:rPr lang="en"/>
              <a:t> attributes of a person - hair, clothes, shoes, etc.)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729450" y="624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content - images, text, links...oh my!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782825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&lt;body&gt; section is made up of tags, attributes and content. A couple of examples follow: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Bold Text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Before bold </a:t>
            </a:r>
            <a:r>
              <a:rPr lang="en">
                <a:highlight>
                  <a:srgbClr val="FFFF00"/>
                </a:highlight>
              </a:rPr>
              <a:t>&lt;strong&gt;</a:t>
            </a:r>
            <a:r>
              <a:rPr lang="en" b="1"/>
              <a:t>bold text</a:t>
            </a:r>
            <a:r>
              <a:rPr lang="en">
                <a:highlight>
                  <a:srgbClr val="FFFF00"/>
                </a:highlight>
              </a:rPr>
              <a:t>&lt;/strong&gt;</a:t>
            </a:r>
            <a:r>
              <a:rPr lang="en"/>
              <a:t> after bold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All of the content between the opening and closing &lt;strong&gt; tags will be </a:t>
            </a:r>
            <a:r>
              <a:rPr lang="en" b="1"/>
              <a:t>bold</a:t>
            </a:r>
            <a:r>
              <a:rPr lang="en"/>
              <a:t> in your browser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Linked Text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&lt;a href =”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http://google.com</a:t>
            </a:r>
            <a:r>
              <a:rPr lang="en"/>
              <a:t>”&gt;Best Search Engine!&lt;/a&gt;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b="1">
                <a:solidFill>
                  <a:srgbClr val="980000"/>
                </a:solidFill>
              </a:rPr>
              <a:t>a</a:t>
            </a:r>
            <a:r>
              <a:rPr lang="en" b="1"/>
              <a:t> = </a:t>
            </a:r>
            <a:r>
              <a:rPr lang="en"/>
              <a:t>anchor, </a:t>
            </a:r>
            <a:r>
              <a:rPr lang="en" b="1">
                <a:solidFill>
                  <a:srgbClr val="980000"/>
                </a:solidFill>
              </a:rPr>
              <a:t>href</a:t>
            </a:r>
            <a:r>
              <a:rPr lang="en"/>
              <a:t>=hyperlink reference, </a:t>
            </a:r>
            <a:r>
              <a:rPr lang="en" b="1">
                <a:solidFill>
                  <a:srgbClr val="980000"/>
                </a:solidFill>
              </a:rPr>
              <a:t>Best Search Engine</a:t>
            </a:r>
            <a:r>
              <a:rPr lang="en"/>
              <a:t> = visible text, </a:t>
            </a:r>
            <a:r>
              <a:rPr lang="en" b="1">
                <a:solidFill>
                  <a:srgbClr val="980000"/>
                </a:solidFill>
              </a:rPr>
              <a:t>&lt;/a&gt; </a:t>
            </a:r>
            <a:r>
              <a:rPr lang="en"/>
              <a:t>=  closing tag</a:t>
            </a: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729450" y="615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729450" y="13491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Images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	Format: </a:t>
            </a:r>
            <a:r>
              <a:rPr lang="en"/>
              <a:t>&lt;</a:t>
            </a:r>
            <a:r>
              <a:rPr lang="en" b="1">
                <a:solidFill>
                  <a:srgbClr val="980000"/>
                </a:solidFill>
              </a:rPr>
              <a:t>img src</a:t>
            </a:r>
            <a:r>
              <a:rPr lang="en"/>
              <a:t>=”image link” </a:t>
            </a:r>
            <a:r>
              <a:rPr lang="en" b="1">
                <a:solidFill>
                  <a:srgbClr val="980000"/>
                </a:solidFill>
              </a:rPr>
              <a:t>alt</a:t>
            </a:r>
            <a:r>
              <a:rPr lang="en"/>
              <a:t>=”helper text for broken links/accessibility purposes” /&gt;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b="1"/>
              <a:t>Example: </a:t>
            </a:r>
            <a:r>
              <a:rPr lang="en"/>
              <a:t>&lt;</a:t>
            </a:r>
            <a:r>
              <a:rPr lang="en" b="1">
                <a:solidFill>
                  <a:srgbClr val="980000"/>
                </a:solidFill>
              </a:rPr>
              <a:t>img src</a:t>
            </a:r>
            <a:r>
              <a:rPr lang="en"/>
              <a:t>=”img/picture.jpg” </a:t>
            </a:r>
            <a:r>
              <a:rPr lang="en" b="1">
                <a:solidFill>
                  <a:srgbClr val="980000"/>
                </a:solidFill>
              </a:rPr>
              <a:t>alt</a:t>
            </a:r>
            <a:r>
              <a:rPr lang="en"/>
              <a:t>=”Beach Photo” /&gt;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img</a:t>
            </a:r>
            <a:r>
              <a:rPr lang="en"/>
              <a:t> = image tag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src</a:t>
            </a:r>
            <a:r>
              <a:rPr lang="en"/>
              <a:t> =link to image file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alt </a:t>
            </a:r>
            <a:r>
              <a:rPr lang="en"/>
              <a:t>= text that appears if the image doesn’t show up. Can also be used by screen readers for accessibility purposes.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765025" y="615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765025" y="12957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Text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use </a:t>
            </a:r>
            <a:r>
              <a:rPr lang="en" b="1">
                <a:solidFill>
                  <a:srgbClr val="980000"/>
                </a:solidFill>
              </a:rPr>
              <a:t>&lt;p&gt;</a:t>
            </a:r>
            <a:r>
              <a:rPr lang="en"/>
              <a:t> tags to add text to a page and line breaks </a:t>
            </a:r>
            <a:r>
              <a:rPr lang="en" b="1">
                <a:solidFill>
                  <a:srgbClr val="980000"/>
                </a:solidFill>
              </a:rPr>
              <a:t>&lt;br/&gt; </a:t>
            </a:r>
            <a:r>
              <a:rPr lang="en"/>
              <a:t>to add a single line of text between content. Examples: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b="1">
                <a:solidFill>
                  <a:srgbClr val="980000"/>
                </a:solidFill>
              </a:rPr>
              <a:t>&lt;p&gt;</a:t>
            </a:r>
            <a:r>
              <a:rPr lang="en"/>
              <a:t>Here is some text. A little more text. Just a little more text.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b="1">
                <a:solidFill>
                  <a:srgbClr val="980000"/>
                </a:solidFill>
              </a:rPr>
              <a:t>&lt;br/&gt;</a:t>
            </a:r>
            <a:endParaRPr b="1">
              <a:solidFill>
                <a:srgbClr val="98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/>
              <a:t>Adding one more line of content below the first line and closing out the paragraph </a:t>
            </a:r>
            <a:r>
              <a:rPr lang="en" b="1">
                <a:solidFill>
                  <a:srgbClr val="980000"/>
                </a:solidFill>
              </a:rPr>
              <a:t>&lt;/p&gt;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Comments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Helpful notes which do not appear on a live web page, are called comments. Comment notation follows: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&lt;!--</a:t>
            </a:r>
            <a:r>
              <a:rPr lang="en">
                <a:solidFill>
                  <a:srgbClr val="000000"/>
                </a:solidFill>
              </a:rPr>
              <a:t>here is a hidden comment</a:t>
            </a:r>
            <a:r>
              <a:rPr lang="en">
                <a:solidFill>
                  <a:schemeClr val="dk1"/>
                </a:solidFill>
              </a:rPr>
              <a:t>--&gt; </a:t>
            </a:r>
            <a:r>
              <a:rPr lang="en">
                <a:solidFill>
                  <a:srgbClr val="000000"/>
                </a:solidFill>
              </a:rPr>
              <a:t> This text (outside of the &lt;!--comment--&gt;), will appear on the page!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684975" y="65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684975" y="13199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Lists 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There are two list types: 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&lt;ul&gt; Unordered lists (bulleted lists)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&lt;ol&gt; Ordered lists (numbered lists)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80000"/>
                </a:solidFill>
              </a:rPr>
              <a:t>Unordered List Example 				</a:t>
            </a:r>
            <a:r>
              <a:rPr lang="en-US" b="1" dirty="0">
                <a:solidFill>
                  <a:srgbClr val="980000"/>
                </a:solidFill>
              </a:rPr>
              <a:t>O</a:t>
            </a:r>
            <a:r>
              <a:rPr lang="en" b="1" dirty="0">
                <a:solidFill>
                  <a:srgbClr val="980000"/>
                </a:solidFill>
              </a:rPr>
              <a:t>rdered List Example</a:t>
            </a:r>
            <a:endParaRPr b="1"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&lt;ul&gt;					&lt;ol&gt;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   &lt;li&gt;Bread&lt;/li&gt;				         &lt;</a:t>
            </a:r>
            <a:r>
              <a:rPr lang="en-US" dirty="0"/>
              <a:t>l</a:t>
            </a:r>
            <a:r>
              <a:rPr lang="en" dirty="0"/>
              <a:t>i&gt;Heat Skillet&lt;/li&gt;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    &lt;li&gt;Cheese&lt;/li&gt;				        &lt;li&gt;Cook Grilled Cheese&lt;/li&gt;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&lt;/ul&gt; 					&lt;/ol&gt;</a:t>
            </a:r>
            <a:endParaRPr dirty="0"/>
          </a:p>
        </p:txBody>
      </p:sp>
      <p:sp>
        <p:nvSpPr>
          <p:cNvPr id="216" name="Google Shape;216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lang="en"/>
              <a:t>Group Introductions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Department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you hope to get out of today’s session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Favorite hobby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684975" y="65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1"/>
          </p:nvPr>
        </p:nvSpPr>
        <p:spPr>
          <a:xfrm>
            <a:off x="631600" y="11864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Headings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Default heading sizes are &lt;h1&gt; - largest  through &lt;h6&gt; - smallest. These tags are used to highlight important summary data within your HTML documents.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Example Input:							Example Output: 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&lt;h2&gt;Grilled Cheese Ingredients&lt;/h2&gt;			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&lt;ul&gt;						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&lt;li&gt;Bread&lt;/li&gt;			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&lt;li&gt;Cheese&lt;/li&gt;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&lt;li&gt;Bacon&lt;/li&gt;		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&lt;/ul&gt; 					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23" name="Google Shape;223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875" y="2736750"/>
            <a:ext cx="3362325" cy="12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body" idx="1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Once you are signed in, go to the following link: 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 b="1" dirty="0">
                <a:solidFill>
                  <a:srgbClr val="980000"/>
                </a:solidFill>
              </a:rPr>
              <a:t>	tiny.cc/</a:t>
            </a:r>
            <a:r>
              <a:rPr lang="en-US" sz="1900" b="1" dirty="0">
                <a:solidFill>
                  <a:srgbClr val="980000"/>
                </a:solidFill>
              </a:rPr>
              <a:t>nov7-files</a:t>
            </a:r>
            <a:endParaRPr sz="1900" b="1" dirty="0">
              <a:solidFill>
                <a:srgbClr val="98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your name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index.html to view the &lt;body&gt; section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Let’s update the text, images and links</a:t>
            </a:r>
            <a:endParaRPr sz="1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Cascading Style Sheets</a:t>
            </a:r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Style Sheets - Pretty up the html</a:t>
            </a:r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23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Cascading Style Sheet (CSS) 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used to add fonts, color, spacing, responsive design components, animations, etc., to html documents</a:t>
            </a:r>
            <a:endParaRPr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CSS format follows: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Format 			Example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selector { 			p {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property : value;	  	       </a:t>
            </a:r>
            <a:r>
              <a:rPr lang="en-US" dirty="0"/>
              <a:t>c</a:t>
            </a:r>
            <a:r>
              <a:rPr lang="en" dirty="0"/>
              <a:t>olor: red;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}			       font-size: 2em; /*an em = 16px. Used for responsive sizing*/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		}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a single element/group of elements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729450" y="2283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HTML, use ID and class attributes to customize CSS content. A couple of examples follow: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Example (Bold and Gold Text)</a:t>
            </a:r>
            <a:endParaRPr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HTML: </a:t>
            </a:r>
            <a:r>
              <a:rPr lang="en"/>
              <a:t>&lt;strong&gt;&lt;p id=”gold”&gt;Gold text.&lt;/p&gt;&lt;/strong&gt; Text without formatting.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CSS:</a:t>
            </a:r>
            <a:r>
              <a:rPr lang="en"/>
              <a:t> p { color: gold; }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Output: </a:t>
            </a:r>
            <a:r>
              <a:rPr lang="en" b="1">
                <a:solidFill>
                  <a:srgbClr val="F1C232"/>
                </a:solidFill>
              </a:rPr>
              <a:t>Gold text.</a:t>
            </a:r>
            <a:r>
              <a:rPr lang="en"/>
              <a:t> Text without formatting.</a:t>
            </a: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Once you are signed in, go to the following link: 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 b="1" dirty="0">
                <a:solidFill>
                  <a:srgbClr val="980000"/>
                </a:solidFill>
              </a:rPr>
              <a:t>	tiny.cc/</a:t>
            </a:r>
            <a:r>
              <a:rPr lang="en-US" sz="1900" b="1" dirty="0">
                <a:solidFill>
                  <a:srgbClr val="980000"/>
                </a:solidFill>
              </a:rPr>
              <a:t>nov7-files</a:t>
            </a:r>
            <a:endParaRPr sz="1900" b="1" dirty="0">
              <a:solidFill>
                <a:srgbClr val="98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your name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the css folder, then style.css to view the custom CSS file: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Let’s update the font color, font size, background color, and image corners of elements in the index.html document</a:t>
            </a:r>
            <a:endParaRPr sz="19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write less. do more.</a:t>
            </a:r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Write Less. Do More.</a:t>
            </a:r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27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71" name="Google Shape;271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is a powerful and flexible scripting language, but can be intimidating for new developers. jQuery is an excellent entry point into interactive front-end web development.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tagline for jQuery is ‘Write less. Do more.’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this section of the deck, we are going to walk through setting up a jQuery document and customizing a couple of simple functions.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Setup - index.html and script.js</a:t>
            </a:r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index.html file, you will notice a reference to a jQuery library hosted by jquery.com through a Content Delivery Network or CDN.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library reference </a:t>
            </a:r>
            <a:r>
              <a:rPr lang="en" b="1"/>
              <a:t>must appear before </a:t>
            </a:r>
            <a:r>
              <a:rPr lang="en"/>
              <a:t>the custom file. Think about it like checking out a book from the library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8" name="Google Shape;278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436050"/>
            <a:ext cx="54578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Methods, Functions, etc.</a:t>
            </a:r>
            <a:endParaRPr/>
          </a:p>
        </p:txBody>
      </p:sp>
      <p:sp>
        <p:nvSpPr>
          <p:cNvPr id="285" name="Google Shape;285;p41"/>
          <p:cNvSpPr txBox="1">
            <a:spLocks noGrp="1"/>
          </p:cNvSpPr>
          <p:nvPr>
            <p:ph type="body" idx="1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methods, functions, etc., can be activated upon page load or after the user interacts with your page in a predefined way.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Example: Display hidden images when the page loads: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$(‘img’).fadeIn(slow);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Example: Hide images when a user clicks a button: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$(‘button’).click(function(){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$(‘img’).fadeOut(fast);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});</a:t>
            </a:r>
            <a:endParaRPr/>
          </a:p>
        </p:txBody>
      </p:sp>
      <p:sp>
        <p:nvSpPr>
          <p:cNvPr id="286" name="Google Shape;286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lang="en"/>
              <a:t>Research Time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into groups of 2 or 3 (partner with someone you don’t know :))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Hint: Google and W3Schools.com are great resources!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of the following, please share a brief definition and its role in front end web development: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1: HTML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2: CSS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3: JavaScript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93" name="Google Shape;293;p42"/>
          <p:cNvSpPr txBox="1">
            <a:spLocks noGrp="1"/>
          </p:cNvSpPr>
          <p:nvPr>
            <p:ph type="body" idx="1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Once you are signed in, go to the following link: 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 b="1" dirty="0">
                <a:solidFill>
                  <a:srgbClr val="980000"/>
                </a:solidFill>
              </a:rPr>
              <a:t>	tiny.cc/</a:t>
            </a:r>
            <a:r>
              <a:rPr lang="en-US" sz="1900" b="1" dirty="0">
                <a:solidFill>
                  <a:srgbClr val="980000"/>
                </a:solidFill>
              </a:rPr>
              <a:t>nov7-files</a:t>
            </a:r>
            <a:endParaRPr sz="1900" b="1" dirty="0">
              <a:solidFill>
                <a:srgbClr val="98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your name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the js folder, then script.js to view the custom JS file: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Let’s make it so all images on the page disappear when we click the button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Let’s hide the background image on the page (&lt;body&gt;) when the page loads </a:t>
            </a:r>
            <a:endParaRPr sz="19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Time!</a:t>
            </a: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to the following link to view documentation for our lab: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	tiny.cc/</a:t>
            </a:r>
            <a:r>
              <a:rPr lang="en-US" b="1" dirty="0"/>
              <a:t>nov7-files/</a:t>
            </a:r>
            <a:r>
              <a:rPr lang="en-US" b="1" dirty="0" err="1"/>
              <a:t>yourname</a:t>
            </a:r>
            <a:r>
              <a:rPr lang="en-US" b="1" dirty="0"/>
              <a:t>/lab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00" name="Google Shape;300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title"/>
          </p:nvPr>
        </p:nvSpPr>
        <p:spPr>
          <a:xfrm>
            <a:off x="649350" y="2274625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hypertext markup language 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HTML?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Hypertext Markup Language - Made up of tags, content and hyperlinks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lang="en" sz="18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Skeleton of the web - without HTML, we cannot see the content on your web pages!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Tag Examples: &lt;strong&gt; &lt;em&gt; &lt;div&gt;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Semantic Tags: &lt;aside&gt; &lt;article&gt; &lt;section&gt; &lt;nav&gt;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lang="en" sz="18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http://www.w3schools.com/tags/</a:t>
            </a:r>
            <a:endParaRPr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7650" y="739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Page Breakdown - Document Kickoff and the &lt;head&gt; Section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&lt;!DOCTYPE html&gt;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&lt;head&gt;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&lt;!-- info the page needs before it loads→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&lt;/head&gt;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Includes &lt;meta&gt; tags, references to external content (CSS documents, JavaScript files), title for the page)</a:t>
            </a:r>
            <a:endParaRPr b="1"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&lt;!DOCTYPE&gt;  </a:t>
            </a:r>
            <a:endParaRPr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&lt;!DOCTYPE html&gt; declaration is an instruction about which version of HTML the page is written in.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Currently, HTML is on version 5.x. Using &lt;!DOCTYPE html&gt; tells the browser that your  page content is utilizing the latest version of HTML. Check w3.org for more information.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&lt;head&gt;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9450" y="17893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&lt;head&gt; section includes all of the information the page needs to load.  An example of content within a &lt;head&gt; section follows: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950" y="2470425"/>
            <a:ext cx="6219825" cy="26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&lt;meta&gt;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222200" cy="10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&lt;meta&gt; tags are used for indexing, searching, etc. The more (relevant)  information here, the better.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101" y="2656950"/>
            <a:ext cx="592290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1373</Words>
  <Application>Microsoft Office PowerPoint</Application>
  <PresentationFormat>On-screen Show (16:9)</PresentationFormat>
  <Paragraphs>206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Economica</vt:lpstr>
      <vt:lpstr>Arial</vt:lpstr>
      <vt:lpstr>Lato</vt:lpstr>
      <vt:lpstr>Raleway</vt:lpstr>
      <vt:lpstr>Open Sans</vt:lpstr>
      <vt:lpstr>Calibri</vt:lpstr>
      <vt:lpstr>Streamline</vt:lpstr>
      <vt:lpstr>Absolute Beginner’s Guide to Web Development!</vt:lpstr>
      <vt:lpstr>Group Introductions</vt:lpstr>
      <vt:lpstr>Research Time</vt:lpstr>
      <vt:lpstr>HTML - hypertext markup language </vt:lpstr>
      <vt:lpstr>What is HTML?</vt:lpstr>
      <vt:lpstr>HTML Page Breakdown - Document Kickoff and the &lt;head&gt; Section</vt:lpstr>
      <vt:lpstr>&lt;!DOCTYPE&gt;  </vt:lpstr>
      <vt:lpstr>&lt;head&gt;</vt:lpstr>
      <vt:lpstr>&lt;meta&gt;</vt:lpstr>
      <vt:lpstr>&lt;meta&gt;</vt:lpstr>
      <vt:lpstr>&lt;title&gt; - friendly name for URLs </vt:lpstr>
      <vt:lpstr>External Content - CSS References</vt:lpstr>
      <vt:lpstr>External Content - JavaScript References</vt:lpstr>
      <vt:lpstr>Let’s review in Github</vt:lpstr>
      <vt:lpstr>&lt;body&gt; section - where your content appears</vt:lpstr>
      <vt:lpstr>&lt;body&gt; content - images, text, links...oh my!</vt:lpstr>
      <vt:lpstr>&lt;body&gt; - images, text, links, lists...oh my </vt:lpstr>
      <vt:lpstr>&lt;body&gt; - images, text, links, lists...oh my </vt:lpstr>
      <vt:lpstr>&lt;body&gt; - images, text, links, lists...oh my</vt:lpstr>
      <vt:lpstr>&lt;body&gt; - images, text, links, lists...oh my</vt:lpstr>
      <vt:lpstr>Let’s review in Github</vt:lpstr>
      <vt:lpstr>CSS - Cascading Style Sheets</vt:lpstr>
      <vt:lpstr>Cascading Style Sheets - Pretty up the html</vt:lpstr>
      <vt:lpstr>Customizing a single element/group of elements</vt:lpstr>
      <vt:lpstr>Let’s review in Github</vt:lpstr>
      <vt:lpstr>jQuery - write less. do more.</vt:lpstr>
      <vt:lpstr>jQuery - Write Less. Do More.</vt:lpstr>
      <vt:lpstr>jQuery Setup - index.html and script.js</vt:lpstr>
      <vt:lpstr>jQuery Methods, Functions, etc.</vt:lpstr>
      <vt:lpstr>Let’s review in Github</vt:lpstr>
      <vt:lpstr>Project Time!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Absolute Beginner’s Guide to Web Development!</dc:title>
  <dc:creator>Dorsey, Shonna</dc:creator>
  <cp:lastModifiedBy>Dorsey, Shonna</cp:lastModifiedBy>
  <cp:revision>9</cp:revision>
  <dcterms:modified xsi:type="dcterms:W3CDTF">2018-11-07T13:46:57Z</dcterms:modified>
</cp:coreProperties>
</file>