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330" r:id="rId2"/>
    <p:sldId id="332" r:id="rId3"/>
    <p:sldId id="315" r:id="rId4"/>
    <p:sldId id="297" r:id="rId5"/>
    <p:sldId id="300" r:id="rId6"/>
    <p:sldId id="320" r:id="rId7"/>
    <p:sldId id="317" r:id="rId8"/>
    <p:sldId id="313" r:id="rId9"/>
    <p:sldId id="323" r:id="rId10"/>
    <p:sldId id="312" r:id="rId11"/>
    <p:sldId id="324" r:id="rId12"/>
    <p:sldId id="314" r:id="rId13"/>
    <p:sldId id="325" r:id="rId14"/>
    <p:sldId id="321" r:id="rId15"/>
    <p:sldId id="326" r:id="rId16"/>
    <p:sldId id="327" r:id="rId17"/>
    <p:sldId id="328" r:id="rId18"/>
    <p:sldId id="331" r:id="rId19"/>
    <p:sldId id="299" r:id="rId20"/>
    <p:sldId id="279" r:id="rId21"/>
  </p:sldIdLst>
  <p:sldSz cx="12192000" cy="6858000"/>
  <p:notesSz cx="6797675" cy="9928225"/>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2F7FC"/>
    <a:srgbClr val="357F8B"/>
    <a:srgbClr val="1F4E79"/>
    <a:srgbClr val="3D74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3775" autoAdjust="0"/>
  </p:normalViewPr>
  <p:slideViewPr>
    <p:cSldViewPr snapToGrid="0">
      <p:cViewPr varScale="1">
        <p:scale>
          <a:sx n="85" d="100"/>
          <a:sy n="85" d="100"/>
        </p:scale>
        <p:origin x="49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34135618-9EF3-4F7F-B92F-CE08023E4148}" type="datetimeFigureOut">
              <a:rPr lang="zh-CN" altLang="en-US" smtClean="0"/>
              <a:t>2022/9/20</a:t>
            </a:fld>
            <a:endParaRPr lang="zh-CN" altLang="en-US"/>
          </a:p>
        </p:txBody>
      </p:sp>
      <p:sp>
        <p:nvSpPr>
          <p:cNvPr id="4" name="页脚占位符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FB51EA25-E0FC-4650-AFFE-4025D8A9BB5D}" type="slidenum">
              <a:rPr lang="zh-CN" altLang="en-US" smtClean="0"/>
              <a:t>‹#›</a:t>
            </a:fld>
            <a:endParaRPr lang="zh-CN" altLang="en-US"/>
          </a:p>
        </p:txBody>
      </p:sp>
    </p:spTree>
    <p:extLst>
      <p:ext uri="{BB962C8B-B14F-4D97-AF65-F5344CB8AC3E}">
        <p14:creationId xmlns:p14="http://schemas.microsoft.com/office/powerpoint/2010/main" val="10326919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53301BD9-4243-4367-977C-650CCA5948FB}" type="datetimeFigureOut">
              <a:rPr lang="zh-CN" altLang="en-US" smtClean="0"/>
              <a:t>2022/9/20</a:t>
            </a:fld>
            <a:endParaRPr lang="zh-CN" altLang="en-US"/>
          </a:p>
        </p:txBody>
      </p:sp>
      <p:sp>
        <p:nvSpPr>
          <p:cNvPr id="4" name="幻灯片图像占位符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7FACFBAA-4F33-4BF6-B348-50D59E4A3B07}" type="slidenum">
              <a:rPr lang="zh-CN" altLang="en-US" smtClean="0"/>
              <a:t>‹#›</a:t>
            </a:fld>
            <a:endParaRPr lang="zh-CN" altLang="en-US"/>
          </a:p>
        </p:txBody>
      </p:sp>
    </p:spTree>
    <p:extLst>
      <p:ext uri="{BB962C8B-B14F-4D97-AF65-F5344CB8AC3E}">
        <p14:creationId xmlns:p14="http://schemas.microsoft.com/office/powerpoint/2010/main" val="274328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baidu.com/link?url=CNi2CuKGsMb_XumLEjU5h_hrYyMzwtAjsdJW_9OXuR-fl058z0Uur3AYrR0fWtkPAF8SQWBiP9wfUnZxpjbVZcWsbau53VdUOWL_W5Lxdaa&amp;wd=&amp;eqid=9db58143000db56c000000065e9672ff"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baidu.com/link?url=CNi2CuKGsMb_XumLEjU5h_hrYyMzwtAjsdJW_9OXuR-fl058z0Uur3AYrR0fWtkPAF8SQWBiP9wfUnZxpjbVZcWsbau53VdUOWL_W5Lxdaa&amp;wd=&amp;eqid=9db58143000db56c000000065e9672ff"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ACFBAA-4F33-4BF6-B348-50D59E4A3B07}" type="slidenum">
              <a:rPr lang="zh-CN" altLang="en-US" smtClean="0"/>
              <a:t>1</a:t>
            </a:fld>
            <a:endParaRPr lang="zh-CN" altLang="en-US"/>
          </a:p>
        </p:txBody>
      </p:sp>
    </p:spTree>
    <p:extLst>
      <p:ext uri="{BB962C8B-B14F-4D97-AF65-F5344CB8AC3E}">
        <p14:creationId xmlns:p14="http://schemas.microsoft.com/office/powerpoint/2010/main" val="1866492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讲与</a:t>
            </a:r>
            <a:r>
              <a:rPr lang="en-US" altLang="zh-CN" dirty="0"/>
              <a:t>DES</a:t>
            </a:r>
            <a:r>
              <a:rPr lang="zh-CN" altLang="en-US" dirty="0"/>
              <a:t>的不同，</a:t>
            </a:r>
            <a:r>
              <a:rPr lang="en-US" altLang="zh-CN" dirty="0"/>
              <a:t>16</a:t>
            </a:r>
            <a:r>
              <a:rPr lang="zh-CN" altLang="en-US" dirty="0"/>
              <a:t>轮，每一轮的移位不同，这个是一轮中每一行按照字节移位</a:t>
            </a:r>
          </a:p>
        </p:txBody>
      </p:sp>
      <p:sp>
        <p:nvSpPr>
          <p:cNvPr id="4" name="灯片编号占位符 3"/>
          <p:cNvSpPr>
            <a:spLocks noGrp="1"/>
          </p:cNvSpPr>
          <p:nvPr>
            <p:ph type="sldNum" sz="quarter" idx="10"/>
          </p:nvPr>
        </p:nvSpPr>
        <p:spPr/>
        <p:txBody>
          <a:bodyPr/>
          <a:lstStyle/>
          <a:p>
            <a:fld id="{7FACFBAA-4F33-4BF6-B348-50D59E4A3B07}" type="slidenum">
              <a:rPr lang="zh-CN" altLang="en-US" smtClean="0"/>
              <a:t>10</a:t>
            </a:fld>
            <a:endParaRPr lang="zh-CN" altLang="en-US"/>
          </a:p>
        </p:txBody>
      </p:sp>
    </p:spTree>
    <p:extLst>
      <p:ext uri="{BB962C8B-B14F-4D97-AF65-F5344CB8AC3E}">
        <p14:creationId xmlns:p14="http://schemas.microsoft.com/office/powerpoint/2010/main" val="186325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讲与</a:t>
            </a:r>
            <a:r>
              <a:rPr lang="en-US" altLang="zh-CN" dirty="0"/>
              <a:t>DES</a:t>
            </a:r>
            <a:r>
              <a:rPr lang="zh-CN" altLang="en-US" dirty="0"/>
              <a:t>的不同，</a:t>
            </a:r>
            <a:r>
              <a:rPr lang="en-US" altLang="zh-CN" dirty="0"/>
              <a:t>16</a:t>
            </a:r>
            <a:r>
              <a:rPr lang="zh-CN" altLang="en-US" dirty="0"/>
              <a:t>轮，每一轮的移位不同，这个是一轮中每一行按照字节移位</a:t>
            </a:r>
          </a:p>
        </p:txBody>
      </p:sp>
      <p:sp>
        <p:nvSpPr>
          <p:cNvPr id="4" name="灯片编号占位符 3"/>
          <p:cNvSpPr>
            <a:spLocks noGrp="1"/>
          </p:cNvSpPr>
          <p:nvPr>
            <p:ph type="sldNum" sz="quarter" idx="10"/>
          </p:nvPr>
        </p:nvSpPr>
        <p:spPr/>
        <p:txBody>
          <a:bodyPr/>
          <a:lstStyle/>
          <a:p>
            <a:fld id="{7FACFBAA-4F33-4BF6-B348-50D59E4A3B07}" type="slidenum">
              <a:rPr lang="zh-CN" altLang="en-US" smtClean="0"/>
              <a:t>11</a:t>
            </a:fld>
            <a:endParaRPr lang="zh-CN" altLang="en-US"/>
          </a:p>
        </p:txBody>
      </p:sp>
    </p:spTree>
    <p:extLst>
      <p:ext uri="{BB962C8B-B14F-4D97-AF65-F5344CB8AC3E}">
        <p14:creationId xmlns:p14="http://schemas.microsoft.com/office/powerpoint/2010/main" val="1563386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ACFBAA-4F33-4BF6-B348-50D59E4A3B07}" type="slidenum">
              <a:rPr lang="zh-CN" altLang="en-US" smtClean="0"/>
              <a:t>12</a:t>
            </a:fld>
            <a:endParaRPr lang="zh-CN" altLang="en-US"/>
          </a:p>
        </p:txBody>
      </p:sp>
    </p:spTree>
    <p:extLst>
      <p:ext uri="{BB962C8B-B14F-4D97-AF65-F5344CB8AC3E}">
        <p14:creationId xmlns:p14="http://schemas.microsoft.com/office/powerpoint/2010/main" val="2258430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ACFBAA-4F33-4BF6-B348-50D59E4A3B07}" type="slidenum">
              <a:rPr lang="zh-CN" altLang="en-US" smtClean="0"/>
              <a:t>13</a:t>
            </a:fld>
            <a:endParaRPr lang="zh-CN" altLang="en-US"/>
          </a:p>
        </p:txBody>
      </p:sp>
    </p:spTree>
    <p:extLst>
      <p:ext uri="{BB962C8B-B14F-4D97-AF65-F5344CB8AC3E}">
        <p14:creationId xmlns:p14="http://schemas.microsoft.com/office/powerpoint/2010/main" val="1537310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AES</a:t>
            </a:r>
            <a:r>
              <a:rPr lang="zh-CN" altLang="en-US" dirty="0"/>
              <a:t>中的运算都是以字节位单位的，</a:t>
            </a:r>
            <a:r>
              <a:rPr lang="en-US" altLang="zh-CN" dirty="0"/>
              <a:t>128</a:t>
            </a:r>
            <a:r>
              <a:rPr lang="zh-CN" altLang="en-US" dirty="0"/>
              <a:t>位的明文可以分为</a:t>
            </a:r>
            <a:r>
              <a:rPr lang="en-US" altLang="zh-CN" dirty="0"/>
              <a:t>16</a:t>
            </a:r>
            <a:r>
              <a:rPr lang="zh-CN" altLang="en-US" dirty="0"/>
              <a:t>个字节</a:t>
            </a:r>
          </a:p>
        </p:txBody>
      </p:sp>
      <p:sp>
        <p:nvSpPr>
          <p:cNvPr id="4" name="灯片编号占位符 3"/>
          <p:cNvSpPr>
            <a:spLocks noGrp="1"/>
          </p:cNvSpPr>
          <p:nvPr>
            <p:ph type="sldNum" sz="quarter" idx="10"/>
          </p:nvPr>
        </p:nvSpPr>
        <p:spPr/>
        <p:txBody>
          <a:bodyPr/>
          <a:lstStyle/>
          <a:p>
            <a:fld id="{7FACFBAA-4F33-4BF6-B348-50D59E4A3B07}" type="slidenum">
              <a:rPr lang="zh-CN" altLang="en-US" smtClean="0"/>
              <a:t>14</a:t>
            </a:fld>
            <a:endParaRPr lang="zh-CN" altLang="en-US"/>
          </a:p>
        </p:txBody>
      </p:sp>
    </p:spTree>
    <p:extLst>
      <p:ext uri="{BB962C8B-B14F-4D97-AF65-F5344CB8AC3E}">
        <p14:creationId xmlns:p14="http://schemas.microsoft.com/office/powerpoint/2010/main" val="1680698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ACFBAA-4F33-4BF6-B348-50D59E4A3B07}" type="slidenum">
              <a:rPr lang="zh-CN" altLang="en-US" smtClean="0"/>
              <a:t>15</a:t>
            </a:fld>
            <a:endParaRPr lang="zh-CN" altLang="en-US"/>
          </a:p>
        </p:txBody>
      </p:sp>
    </p:spTree>
    <p:extLst>
      <p:ext uri="{BB962C8B-B14F-4D97-AF65-F5344CB8AC3E}">
        <p14:creationId xmlns:p14="http://schemas.microsoft.com/office/powerpoint/2010/main" val="3133358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ACFBAA-4F33-4BF6-B348-50D59E4A3B07}" type="slidenum">
              <a:rPr lang="zh-CN" altLang="en-US" smtClean="0"/>
              <a:t>16</a:t>
            </a:fld>
            <a:endParaRPr lang="zh-CN" altLang="en-US"/>
          </a:p>
        </p:txBody>
      </p:sp>
    </p:spTree>
    <p:extLst>
      <p:ext uri="{BB962C8B-B14F-4D97-AF65-F5344CB8AC3E}">
        <p14:creationId xmlns:p14="http://schemas.microsoft.com/office/powerpoint/2010/main" val="2065721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ACFBAA-4F33-4BF6-B348-50D59E4A3B07}" type="slidenum">
              <a:rPr lang="zh-CN" altLang="en-US" smtClean="0"/>
              <a:t>17</a:t>
            </a:fld>
            <a:endParaRPr lang="zh-CN" altLang="en-US"/>
          </a:p>
        </p:txBody>
      </p:sp>
    </p:spTree>
    <p:extLst>
      <p:ext uri="{BB962C8B-B14F-4D97-AF65-F5344CB8AC3E}">
        <p14:creationId xmlns:p14="http://schemas.microsoft.com/office/powerpoint/2010/main" val="34424201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ACFBAA-4F33-4BF6-B348-50D59E4A3B07}" type="slidenum">
              <a:rPr lang="zh-CN" altLang="en-US" smtClean="0"/>
              <a:t>18</a:t>
            </a:fld>
            <a:endParaRPr lang="zh-CN" altLang="en-US"/>
          </a:p>
        </p:txBody>
      </p:sp>
    </p:spTree>
    <p:extLst>
      <p:ext uri="{BB962C8B-B14F-4D97-AF65-F5344CB8AC3E}">
        <p14:creationId xmlns:p14="http://schemas.microsoft.com/office/powerpoint/2010/main" val="3430831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ACFBAA-4F33-4BF6-B348-50D59E4A3B07}" type="slidenum">
              <a:rPr lang="zh-CN" altLang="en-US" smtClean="0"/>
              <a:t>19</a:t>
            </a:fld>
            <a:endParaRPr lang="zh-CN" altLang="en-US"/>
          </a:p>
        </p:txBody>
      </p:sp>
    </p:spTree>
    <p:extLst>
      <p:ext uri="{BB962C8B-B14F-4D97-AF65-F5344CB8AC3E}">
        <p14:creationId xmlns:p14="http://schemas.microsoft.com/office/powerpoint/2010/main" val="2720620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同学们下午好，今天下午是我们密码学第一次实验课程，上午蒋老师已经说过我们这个成绩的分布，密码学的实验课时比较多，我们的实验占比是</a:t>
            </a:r>
            <a:r>
              <a:rPr lang="en-US" altLang="zh-CN" dirty="0"/>
              <a:t>30%</a:t>
            </a:r>
            <a:r>
              <a:rPr lang="zh-CN" altLang="en-US" dirty="0"/>
              <a:t>。</a:t>
            </a:r>
            <a:endParaRPr lang="en-US" altLang="zh-CN" dirty="0"/>
          </a:p>
          <a:p>
            <a:r>
              <a:rPr lang="zh-CN" altLang="en-US" dirty="0"/>
              <a:t>上午蒋老师的一个调研报告中我看有一项是问大家希望通过这门课程学习到什么，密码算法的内部结构这个占比很多，那么我们实验课程的目的就是希望通过编码来让大家一个个实现经典的密码算法。对于密码分析的内容，今天的古典密码实验部分就有，但是后面的实验课程因为课时的原因会比较少，部分会作为附加的内容，大家有时间和精力的可以研究，这样也不会影响大家的整体得分。</a:t>
            </a:r>
          </a:p>
        </p:txBody>
      </p:sp>
      <p:sp>
        <p:nvSpPr>
          <p:cNvPr id="4" name="灯片编号占位符 3"/>
          <p:cNvSpPr>
            <a:spLocks noGrp="1"/>
          </p:cNvSpPr>
          <p:nvPr>
            <p:ph type="sldNum" sz="quarter" idx="10"/>
          </p:nvPr>
        </p:nvSpPr>
        <p:spPr/>
        <p:txBody>
          <a:bodyPr/>
          <a:lstStyle/>
          <a:p>
            <a:fld id="{7FACFBAA-4F33-4BF6-B348-50D59E4A3B07}" type="slidenum">
              <a:rPr lang="zh-CN" altLang="en-US" smtClean="0"/>
              <a:t>2</a:t>
            </a:fld>
            <a:endParaRPr lang="zh-CN" altLang="en-US"/>
          </a:p>
        </p:txBody>
      </p:sp>
    </p:spTree>
    <p:extLst>
      <p:ext uri="{BB962C8B-B14F-4D97-AF65-F5344CB8AC3E}">
        <p14:creationId xmlns:p14="http://schemas.microsoft.com/office/powerpoint/2010/main" val="844598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t>20</a:t>
            </a:fld>
            <a:endParaRPr lang="zh-CN" altLang="en-US"/>
          </a:p>
        </p:txBody>
      </p:sp>
    </p:spTree>
    <p:extLst>
      <p:ext uri="{BB962C8B-B14F-4D97-AF65-F5344CB8AC3E}">
        <p14:creationId xmlns:p14="http://schemas.microsoft.com/office/powerpoint/2010/main" val="3381696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ACFBAA-4F33-4BF6-B348-50D59E4A3B07}" type="slidenum">
              <a:rPr lang="zh-CN" altLang="en-US" smtClean="0"/>
              <a:t>3</a:t>
            </a:fld>
            <a:endParaRPr lang="zh-CN" altLang="en-US"/>
          </a:p>
        </p:txBody>
      </p:sp>
    </p:spTree>
    <p:extLst>
      <p:ext uri="{BB962C8B-B14F-4D97-AF65-F5344CB8AC3E}">
        <p14:creationId xmlns:p14="http://schemas.microsoft.com/office/powerpoint/2010/main" val="1724124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ACFBAA-4F33-4BF6-B348-50D59E4A3B07}" type="slidenum">
              <a:rPr lang="zh-CN" altLang="en-US" smtClean="0"/>
              <a:t>4</a:t>
            </a:fld>
            <a:endParaRPr lang="zh-CN" altLang="en-US"/>
          </a:p>
        </p:txBody>
      </p:sp>
    </p:spTree>
    <p:extLst>
      <p:ext uri="{BB962C8B-B14F-4D97-AF65-F5344CB8AC3E}">
        <p14:creationId xmlns:p14="http://schemas.microsoft.com/office/powerpoint/2010/main" val="1962172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ACFBAA-4F33-4BF6-B348-50D59E4A3B07}" type="slidenum">
              <a:rPr lang="zh-CN" altLang="en-US" smtClean="0"/>
              <a:t>5</a:t>
            </a:fld>
            <a:endParaRPr lang="zh-CN" altLang="en-US"/>
          </a:p>
        </p:txBody>
      </p:sp>
    </p:spTree>
    <p:extLst>
      <p:ext uri="{BB962C8B-B14F-4D97-AF65-F5344CB8AC3E}">
        <p14:creationId xmlns:p14="http://schemas.microsoft.com/office/powerpoint/2010/main" val="2446930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、前三种运输只有明文在处理，最后一个轮密钥加才有密钥参与</a:t>
            </a:r>
            <a:endParaRPr lang="en-US" altLang="zh-CN" dirty="0"/>
          </a:p>
          <a:p>
            <a:r>
              <a:rPr lang="en-US" altLang="zh-CN" dirty="0"/>
              <a:t>2</a:t>
            </a:r>
            <a:r>
              <a:rPr lang="zh-CN" altLang="en-US" dirty="0"/>
              <a:t>、所有的运算都是可逆的</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7FACFBAA-4F33-4BF6-B348-50D59E4A3B07}" type="slidenum">
              <a:rPr lang="zh-CN" altLang="en-US" smtClean="0"/>
              <a:t>6</a:t>
            </a:fld>
            <a:endParaRPr lang="zh-CN" altLang="en-US"/>
          </a:p>
        </p:txBody>
      </p:sp>
    </p:spTree>
    <p:extLst>
      <p:ext uri="{BB962C8B-B14F-4D97-AF65-F5344CB8AC3E}">
        <p14:creationId xmlns:p14="http://schemas.microsoft.com/office/powerpoint/2010/main" val="3229798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AES</a:t>
            </a:r>
            <a:r>
              <a:rPr lang="zh-CN" altLang="en-US" dirty="0"/>
              <a:t>中的运算都是以字节位单位的，</a:t>
            </a:r>
            <a:r>
              <a:rPr lang="en-US" altLang="zh-CN" dirty="0"/>
              <a:t>128</a:t>
            </a:r>
            <a:r>
              <a:rPr lang="zh-CN" altLang="en-US" dirty="0"/>
              <a:t>位的明文可以分为</a:t>
            </a:r>
            <a:r>
              <a:rPr lang="en-US" altLang="zh-CN" dirty="0"/>
              <a:t>16</a:t>
            </a:r>
            <a:r>
              <a:rPr lang="zh-CN" altLang="en-US" dirty="0"/>
              <a:t>个字节</a:t>
            </a:r>
          </a:p>
        </p:txBody>
      </p:sp>
      <p:sp>
        <p:nvSpPr>
          <p:cNvPr id="4" name="灯片编号占位符 3"/>
          <p:cNvSpPr>
            <a:spLocks noGrp="1"/>
          </p:cNvSpPr>
          <p:nvPr>
            <p:ph type="sldNum" sz="quarter" idx="10"/>
          </p:nvPr>
        </p:nvSpPr>
        <p:spPr/>
        <p:txBody>
          <a:bodyPr/>
          <a:lstStyle/>
          <a:p>
            <a:fld id="{7FACFBAA-4F33-4BF6-B348-50D59E4A3B07}" type="slidenum">
              <a:rPr lang="zh-CN" altLang="en-US" smtClean="0"/>
              <a:t>7</a:t>
            </a:fld>
            <a:endParaRPr lang="zh-CN" altLang="en-US"/>
          </a:p>
        </p:txBody>
      </p:sp>
    </p:spTree>
    <p:extLst>
      <p:ext uri="{BB962C8B-B14F-4D97-AF65-F5344CB8AC3E}">
        <p14:creationId xmlns:p14="http://schemas.microsoft.com/office/powerpoint/2010/main" val="1548894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int row = index / 16;   //</a:t>
            </a:r>
            <a:r>
              <a:rPr lang="zh-CN" altLang="en-US" dirty="0"/>
              <a:t>高</a:t>
            </a:r>
            <a:r>
              <a:rPr lang="en-US" altLang="zh-CN" dirty="0"/>
              <a:t>4</a:t>
            </a:r>
            <a:r>
              <a:rPr lang="zh-CN" altLang="en-US" dirty="0"/>
              <a:t>位为行</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    </a:t>
            </a:r>
            <a:r>
              <a:rPr lang="en-US" altLang="zh-CN" dirty="0"/>
              <a:t>int col = index % 16;   //</a:t>
            </a:r>
            <a:r>
              <a:rPr lang="zh-CN" altLang="en-US" dirty="0"/>
              <a:t>低四位为列</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按字节来进行运算。</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SPN</a:t>
            </a:r>
            <a:r>
              <a:rPr lang="zh-CN" altLang="en-US" sz="1200" b="0" i="0" kern="1200" dirty="0">
                <a:solidFill>
                  <a:schemeClr val="tx1"/>
                </a:solidFill>
                <a:effectLst/>
                <a:latin typeface="+mn-lt"/>
                <a:ea typeface="+mn-ea"/>
                <a:cs typeface="+mn-cs"/>
              </a:rPr>
              <a:t>结构中每一步都要是可逆的。</a:t>
            </a:r>
            <a:endParaRPr lang="en-US" altLang="zh-CN" dirty="0"/>
          </a:p>
          <a:p>
            <a:r>
              <a:rPr lang="en-US" altLang="zh-CN" dirty="0"/>
              <a:t>S</a:t>
            </a:r>
            <a:r>
              <a:rPr lang="zh-CN" altLang="en-US" dirty="0"/>
              <a:t>盒的构造，了解</a:t>
            </a:r>
            <a:r>
              <a:rPr lang="en-US" altLang="zh-CN" dirty="0"/>
              <a:t>S</a:t>
            </a:r>
            <a:r>
              <a:rPr lang="zh-CN" altLang="en-US" dirty="0"/>
              <a:t>盒的构造，可以不用查找</a:t>
            </a:r>
            <a:r>
              <a:rPr lang="en-US" altLang="zh-CN" dirty="0"/>
              <a:t>S</a:t>
            </a:r>
            <a:r>
              <a:rPr lang="zh-CN" altLang="en-US" dirty="0"/>
              <a:t>盒的方式，每个输入根据</a:t>
            </a:r>
            <a:r>
              <a:rPr lang="en-US" altLang="zh-CN" dirty="0"/>
              <a:t>S</a:t>
            </a:r>
            <a:r>
              <a:rPr lang="zh-CN" altLang="en-US" dirty="0"/>
              <a:t>盒构造的原理可以直接生成输出。</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如果有同学敢兴趣可以了解下相关的论文。</a:t>
            </a:r>
            <a:r>
              <a:rPr lang="zh-CN" altLang="en-US" sz="1200" b="0" i="0" kern="1200" dirty="0">
                <a:solidFill>
                  <a:schemeClr val="tx1"/>
                </a:solidFill>
                <a:effectLst/>
                <a:latin typeface="+mn-lt"/>
                <a:ea typeface="+mn-ea"/>
                <a:cs typeface="+mn-cs"/>
                <a:hlinkClick r:id="rId3"/>
              </a:rPr>
              <a:t>一种</a:t>
            </a:r>
            <a:r>
              <a:rPr lang="en-US" altLang="zh-CN" sz="1200" b="0" i="0" u="sng" kern="1200" dirty="0">
                <a:solidFill>
                  <a:schemeClr val="tx1"/>
                </a:solidFill>
                <a:effectLst/>
                <a:latin typeface="+mn-lt"/>
                <a:ea typeface="+mn-ea"/>
                <a:cs typeface="+mn-cs"/>
                <a:hlinkClick r:id="rId3"/>
              </a:rPr>
              <a:t>AES</a:t>
            </a:r>
            <a:r>
              <a:rPr lang="zh-CN" altLang="en-US" sz="1200" b="0" i="0" kern="1200" dirty="0">
                <a:solidFill>
                  <a:schemeClr val="tx1"/>
                </a:solidFill>
                <a:effectLst/>
                <a:latin typeface="+mn-lt"/>
                <a:ea typeface="+mn-ea"/>
                <a:cs typeface="+mn-cs"/>
                <a:hlinkClick r:id="rId3"/>
              </a:rPr>
              <a:t>算法中</a:t>
            </a:r>
            <a:r>
              <a:rPr lang="en-US" altLang="zh-CN" sz="1200" b="0" i="0" u="sng" kern="1200" dirty="0">
                <a:solidFill>
                  <a:schemeClr val="tx1"/>
                </a:solidFill>
                <a:effectLst/>
                <a:latin typeface="+mn-lt"/>
                <a:ea typeface="+mn-ea"/>
                <a:cs typeface="+mn-cs"/>
                <a:hlinkClick r:id="rId3"/>
              </a:rPr>
              <a:t>S</a:t>
            </a:r>
            <a:r>
              <a:rPr lang="zh-CN" altLang="en-US" sz="1200" b="0" i="0" u="sng" kern="1200" dirty="0">
                <a:solidFill>
                  <a:schemeClr val="tx1"/>
                </a:solidFill>
                <a:effectLst/>
                <a:latin typeface="+mn-lt"/>
                <a:ea typeface="+mn-ea"/>
                <a:cs typeface="+mn-cs"/>
                <a:hlinkClick r:id="rId3"/>
              </a:rPr>
              <a:t>盒</a:t>
            </a:r>
            <a:r>
              <a:rPr lang="zh-CN" altLang="en-US" sz="1200" b="0" i="0" kern="1200" dirty="0">
                <a:solidFill>
                  <a:schemeClr val="tx1"/>
                </a:solidFill>
                <a:effectLst/>
                <a:latin typeface="+mn-lt"/>
                <a:ea typeface="+mn-ea"/>
                <a:cs typeface="+mn-cs"/>
                <a:hlinkClick r:id="rId3"/>
              </a:rPr>
              <a:t>和逆</a:t>
            </a:r>
            <a:r>
              <a:rPr lang="en-US" altLang="zh-CN" sz="1200" b="0" i="0" u="sng" kern="1200" dirty="0">
                <a:solidFill>
                  <a:schemeClr val="tx1"/>
                </a:solidFill>
                <a:effectLst/>
                <a:latin typeface="+mn-lt"/>
                <a:ea typeface="+mn-ea"/>
                <a:cs typeface="+mn-cs"/>
                <a:hlinkClick r:id="rId3"/>
              </a:rPr>
              <a:t>S</a:t>
            </a:r>
            <a:r>
              <a:rPr lang="zh-CN" altLang="en-US" sz="1200" b="0" i="0" u="sng" kern="1200" dirty="0">
                <a:solidFill>
                  <a:schemeClr val="tx1"/>
                </a:solidFill>
                <a:effectLst/>
                <a:latin typeface="+mn-lt"/>
                <a:ea typeface="+mn-ea"/>
                <a:cs typeface="+mn-cs"/>
                <a:hlinkClick r:id="rId3"/>
              </a:rPr>
              <a:t>盒</a:t>
            </a:r>
            <a:r>
              <a:rPr lang="zh-CN" altLang="en-US" sz="1200" b="0" i="0" kern="1200" dirty="0">
                <a:solidFill>
                  <a:schemeClr val="tx1"/>
                </a:solidFill>
                <a:effectLst/>
                <a:latin typeface="+mn-lt"/>
                <a:ea typeface="+mn-ea"/>
                <a:cs typeface="+mn-cs"/>
                <a:hlinkClick r:id="rId3"/>
              </a:rPr>
              <a:t>替换的表达式方法</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将逆</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盒，</a:t>
            </a:r>
            <a:r>
              <a:rPr lang="en-US" altLang="zh-CN" sz="1200" b="0" i="0" kern="1200" dirty="0">
                <a:solidFill>
                  <a:schemeClr val="tx1"/>
                </a:solidFill>
                <a:effectLst/>
                <a:latin typeface="+mn-lt"/>
                <a:ea typeface="+mn-ea"/>
                <a:cs typeface="+mn-cs"/>
              </a:rPr>
              <a:t>SPN</a:t>
            </a:r>
            <a:r>
              <a:rPr lang="zh-CN" altLang="en-US" sz="1200" b="0" i="0" kern="1200" dirty="0">
                <a:solidFill>
                  <a:schemeClr val="tx1"/>
                </a:solidFill>
                <a:effectLst/>
                <a:latin typeface="+mn-lt"/>
                <a:ea typeface="+mn-ea"/>
                <a:cs typeface="+mn-cs"/>
              </a:rPr>
              <a:t>结构中每一步都要是可逆的。</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逆</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盒的构造：</a:t>
            </a:r>
          </a:p>
          <a:p>
            <a:endParaRPr lang="zh-CN" altLang="en-US" dirty="0"/>
          </a:p>
        </p:txBody>
      </p:sp>
      <p:sp>
        <p:nvSpPr>
          <p:cNvPr id="4" name="灯片编号占位符 3"/>
          <p:cNvSpPr>
            <a:spLocks noGrp="1"/>
          </p:cNvSpPr>
          <p:nvPr>
            <p:ph type="sldNum" sz="quarter" idx="10"/>
          </p:nvPr>
        </p:nvSpPr>
        <p:spPr/>
        <p:txBody>
          <a:bodyPr/>
          <a:lstStyle/>
          <a:p>
            <a:fld id="{7FACFBAA-4F33-4BF6-B348-50D59E4A3B07}" type="slidenum">
              <a:rPr lang="zh-CN" altLang="en-US" smtClean="0"/>
              <a:t>8</a:t>
            </a:fld>
            <a:endParaRPr lang="zh-CN" altLang="en-US"/>
          </a:p>
        </p:txBody>
      </p:sp>
    </p:spTree>
    <p:extLst>
      <p:ext uri="{BB962C8B-B14F-4D97-AF65-F5344CB8AC3E}">
        <p14:creationId xmlns:p14="http://schemas.microsoft.com/office/powerpoint/2010/main" val="4243486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按字节来进行运算。</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a:solidFill>
                  <a:schemeClr val="tx1"/>
                </a:solidFill>
                <a:effectLst/>
                <a:latin typeface="+mn-lt"/>
                <a:ea typeface="+mn-ea"/>
                <a:cs typeface="+mn-cs"/>
              </a:rPr>
              <a:t>SPN</a:t>
            </a:r>
            <a:r>
              <a:rPr lang="zh-CN" altLang="en-US" sz="1200" b="0" i="0" kern="1200" dirty="0">
                <a:solidFill>
                  <a:schemeClr val="tx1"/>
                </a:solidFill>
                <a:effectLst/>
                <a:latin typeface="+mn-lt"/>
                <a:ea typeface="+mn-ea"/>
                <a:cs typeface="+mn-cs"/>
              </a:rPr>
              <a:t>结构中每一步都要是可逆的。</a:t>
            </a:r>
            <a:endParaRPr lang="en-US" altLang="zh-CN" dirty="0"/>
          </a:p>
          <a:p>
            <a:r>
              <a:rPr lang="en-US" altLang="zh-CN" dirty="0"/>
              <a:t>S</a:t>
            </a:r>
            <a:r>
              <a:rPr lang="zh-CN" altLang="en-US" dirty="0"/>
              <a:t>盒的构造，了解</a:t>
            </a:r>
            <a:r>
              <a:rPr lang="en-US" altLang="zh-CN" dirty="0"/>
              <a:t>S</a:t>
            </a:r>
            <a:r>
              <a:rPr lang="zh-CN" altLang="en-US" dirty="0"/>
              <a:t>盒的构造，可以不用查找</a:t>
            </a:r>
            <a:r>
              <a:rPr lang="en-US" altLang="zh-CN" dirty="0"/>
              <a:t>S</a:t>
            </a:r>
            <a:r>
              <a:rPr lang="zh-CN" altLang="en-US" dirty="0"/>
              <a:t>盒的方式，每个输入根据</a:t>
            </a:r>
            <a:r>
              <a:rPr lang="en-US" altLang="zh-CN" dirty="0"/>
              <a:t>S</a:t>
            </a:r>
            <a:r>
              <a:rPr lang="zh-CN" altLang="en-US" dirty="0"/>
              <a:t>盒构造的原理可以直接生成输出。</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如果有同学敢兴趣可以了解下相关的论文。</a:t>
            </a:r>
            <a:r>
              <a:rPr lang="zh-CN" altLang="en-US" sz="1200" b="0" i="0" kern="1200" dirty="0">
                <a:solidFill>
                  <a:schemeClr val="tx1"/>
                </a:solidFill>
                <a:effectLst/>
                <a:latin typeface="+mn-lt"/>
                <a:ea typeface="+mn-ea"/>
                <a:cs typeface="+mn-cs"/>
                <a:hlinkClick r:id="rId3"/>
              </a:rPr>
              <a:t>一种</a:t>
            </a:r>
            <a:r>
              <a:rPr lang="en-US" altLang="zh-CN" sz="1200" b="0" i="0" u="sng" kern="1200" dirty="0">
                <a:solidFill>
                  <a:schemeClr val="tx1"/>
                </a:solidFill>
                <a:effectLst/>
                <a:latin typeface="+mn-lt"/>
                <a:ea typeface="+mn-ea"/>
                <a:cs typeface="+mn-cs"/>
                <a:hlinkClick r:id="rId3"/>
              </a:rPr>
              <a:t>AES</a:t>
            </a:r>
            <a:r>
              <a:rPr lang="zh-CN" altLang="en-US" sz="1200" b="0" i="0" kern="1200" dirty="0">
                <a:solidFill>
                  <a:schemeClr val="tx1"/>
                </a:solidFill>
                <a:effectLst/>
                <a:latin typeface="+mn-lt"/>
                <a:ea typeface="+mn-ea"/>
                <a:cs typeface="+mn-cs"/>
                <a:hlinkClick r:id="rId3"/>
              </a:rPr>
              <a:t>算法中</a:t>
            </a:r>
            <a:r>
              <a:rPr lang="en-US" altLang="zh-CN" sz="1200" b="0" i="0" u="sng" kern="1200" dirty="0">
                <a:solidFill>
                  <a:schemeClr val="tx1"/>
                </a:solidFill>
                <a:effectLst/>
                <a:latin typeface="+mn-lt"/>
                <a:ea typeface="+mn-ea"/>
                <a:cs typeface="+mn-cs"/>
                <a:hlinkClick r:id="rId3"/>
              </a:rPr>
              <a:t>S</a:t>
            </a:r>
            <a:r>
              <a:rPr lang="zh-CN" altLang="en-US" sz="1200" b="0" i="0" u="sng" kern="1200" dirty="0">
                <a:solidFill>
                  <a:schemeClr val="tx1"/>
                </a:solidFill>
                <a:effectLst/>
                <a:latin typeface="+mn-lt"/>
                <a:ea typeface="+mn-ea"/>
                <a:cs typeface="+mn-cs"/>
                <a:hlinkClick r:id="rId3"/>
              </a:rPr>
              <a:t>盒</a:t>
            </a:r>
            <a:r>
              <a:rPr lang="zh-CN" altLang="en-US" sz="1200" b="0" i="0" kern="1200" dirty="0">
                <a:solidFill>
                  <a:schemeClr val="tx1"/>
                </a:solidFill>
                <a:effectLst/>
                <a:latin typeface="+mn-lt"/>
                <a:ea typeface="+mn-ea"/>
                <a:cs typeface="+mn-cs"/>
                <a:hlinkClick r:id="rId3"/>
              </a:rPr>
              <a:t>和逆</a:t>
            </a:r>
            <a:r>
              <a:rPr lang="en-US" altLang="zh-CN" sz="1200" b="0" i="0" u="sng" kern="1200" dirty="0">
                <a:solidFill>
                  <a:schemeClr val="tx1"/>
                </a:solidFill>
                <a:effectLst/>
                <a:latin typeface="+mn-lt"/>
                <a:ea typeface="+mn-ea"/>
                <a:cs typeface="+mn-cs"/>
                <a:hlinkClick r:id="rId3"/>
              </a:rPr>
              <a:t>S</a:t>
            </a:r>
            <a:r>
              <a:rPr lang="zh-CN" altLang="en-US" sz="1200" b="0" i="0" u="sng" kern="1200" dirty="0">
                <a:solidFill>
                  <a:schemeClr val="tx1"/>
                </a:solidFill>
                <a:effectLst/>
                <a:latin typeface="+mn-lt"/>
                <a:ea typeface="+mn-ea"/>
                <a:cs typeface="+mn-cs"/>
                <a:hlinkClick r:id="rId3"/>
              </a:rPr>
              <a:t>盒</a:t>
            </a:r>
            <a:r>
              <a:rPr lang="zh-CN" altLang="en-US" sz="1200" b="0" i="0" kern="1200" dirty="0">
                <a:solidFill>
                  <a:schemeClr val="tx1"/>
                </a:solidFill>
                <a:effectLst/>
                <a:latin typeface="+mn-lt"/>
                <a:ea typeface="+mn-ea"/>
                <a:cs typeface="+mn-cs"/>
                <a:hlinkClick r:id="rId3"/>
              </a:rPr>
              <a:t>替换的表达式方法</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将逆</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盒</a:t>
            </a:r>
            <a:r>
              <a:rPr lang="zh-CN" altLang="en-US" sz="1200" b="0" i="0" kern="1200">
                <a:solidFill>
                  <a:schemeClr val="tx1"/>
                </a:solidFill>
                <a:effectLst/>
                <a:latin typeface="+mn-lt"/>
                <a:ea typeface="+mn-ea"/>
                <a:cs typeface="+mn-cs"/>
              </a:rPr>
              <a:t>，</a:t>
            </a:r>
            <a:r>
              <a:rPr lang="en-US" altLang="zh-CN" sz="1200" b="0" i="0" kern="1200">
                <a:solidFill>
                  <a:schemeClr val="tx1"/>
                </a:solidFill>
                <a:effectLst/>
                <a:latin typeface="+mn-lt"/>
                <a:ea typeface="+mn-ea"/>
                <a:cs typeface="+mn-cs"/>
              </a:rPr>
              <a:t>SPN</a:t>
            </a:r>
            <a:r>
              <a:rPr lang="zh-CN" altLang="en-US" sz="1200" b="0" i="0" kern="1200" dirty="0">
                <a:solidFill>
                  <a:schemeClr val="tx1"/>
                </a:solidFill>
                <a:effectLst/>
                <a:latin typeface="+mn-lt"/>
                <a:ea typeface="+mn-ea"/>
                <a:cs typeface="+mn-cs"/>
              </a:rPr>
              <a:t>结构中每一步都要是可逆的。</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逆</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盒的构造：</a:t>
            </a:r>
          </a:p>
          <a:p>
            <a:endParaRPr lang="zh-CN" altLang="en-US" dirty="0"/>
          </a:p>
        </p:txBody>
      </p:sp>
      <p:sp>
        <p:nvSpPr>
          <p:cNvPr id="4" name="灯片编号占位符 3"/>
          <p:cNvSpPr>
            <a:spLocks noGrp="1"/>
          </p:cNvSpPr>
          <p:nvPr>
            <p:ph type="sldNum" sz="quarter" idx="10"/>
          </p:nvPr>
        </p:nvSpPr>
        <p:spPr/>
        <p:txBody>
          <a:bodyPr/>
          <a:lstStyle/>
          <a:p>
            <a:fld id="{7FACFBAA-4F33-4BF6-B348-50D59E4A3B07}" type="slidenum">
              <a:rPr lang="zh-CN" altLang="en-US" smtClean="0"/>
              <a:t>9</a:t>
            </a:fld>
            <a:endParaRPr lang="zh-CN" altLang="en-US"/>
          </a:p>
        </p:txBody>
      </p:sp>
    </p:spTree>
    <p:extLst>
      <p:ext uri="{BB962C8B-B14F-4D97-AF65-F5344CB8AC3E}">
        <p14:creationId xmlns:p14="http://schemas.microsoft.com/office/powerpoint/2010/main" val="2413379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180C721-00F0-49A5-8986-DFDB39C600B4}" type="datetimeFigureOut">
              <a:rPr lang="zh-CN" altLang="en-US" smtClean="0"/>
              <a:t>2022/9/20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180C721-00F0-49A5-8986-DFDB39C600B4}" type="datetimeFigureOut">
              <a:rPr lang="zh-CN" altLang="en-US" smtClean="0"/>
              <a:t>2022/9/20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180C721-00F0-49A5-8986-DFDB39C600B4}" type="datetimeFigureOut">
              <a:rPr lang="zh-CN" altLang="en-US" smtClean="0"/>
              <a:t>2022/9/20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180C721-00F0-49A5-8986-DFDB39C600B4}" type="datetimeFigureOut">
              <a:rPr lang="zh-CN" altLang="en-US" smtClean="0"/>
              <a:t>2022/9/20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180C721-00F0-49A5-8986-DFDB39C600B4}" type="datetimeFigureOut">
              <a:rPr lang="zh-CN" altLang="en-US" smtClean="0"/>
              <a:t>2022/9/20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180C721-00F0-49A5-8986-DFDB39C600B4}" type="datetimeFigureOut">
              <a:rPr lang="zh-CN" altLang="en-US" smtClean="0"/>
              <a:t>2022/9/20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180C721-00F0-49A5-8986-DFDB39C600B4}" type="datetimeFigureOut">
              <a:rPr lang="zh-CN" altLang="en-US" smtClean="0"/>
              <a:t>2022/9/20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180C721-00F0-49A5-8986-DFDB39C600B4}" type="datetimeFigureOut">
              <a:rPr lang="zh-CN" altLang="en-US" smtClean="0"/>
              <a:t>2022/9/20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180C721-00F0-49A5-8986-DFDB39C600B4}" type="datetimeFigureOut">
              <a:rPr lang="zh-CN" altLang="en-US" smtClean="0"/>
              <a:t>2022/9/20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180C721-00F0-49A5-8986-DFDB39C600B4}" type="datetimeFigureOut">
              <a:rPr lang="zh-CN" altLang="en-US" smtClean="0"/>
              <a:t>2022/9/20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180C721-00F0-49A5-8986-DFDB39C600B4}" type="datetimeFigureOut">
              <a:rPr lang="zh-CN" altLang="en-US" smtClean="0"/>
              <a:t>2022/9/20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00000">
              <a:schemeClr val="accent1">
                <a:lumMod val="20000"/>
                <a:lumOff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80C721-00F0-49A5-8986-DFDB39C600B4}" type="datetimeFigureOut">
              <a:rPr lang="zh-CN" altLang="en-US" smtClean="0"/>
              <a:t>2022/9/20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C8E5C5-05D3-4171-9F3F-3701313637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image" Target="../media/image1.png"/><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notesSlide" Target="../notesSlides/notesSlide1.xml"/><Relationship Id="rId2" Type="http://schemas.openxmlformats.org/officeDocument/2006/relationships/tags" Target="../tags/tag3.xml"/><Relationship Id="rId16"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10.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2.png"/><Relationship Id="rId7"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1.png"/><Relationship Id="rId4" Type="http://schemas.openxmlformats.org/officeDocument/2006/relationships/image" Target="../media/image101.png"/></Relationships>
</file>

<file path=ppt/slides/_rels/slide13.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1.png"/><Relationship Id="rId4" Type="http://schemas.openxmlformats.org/officeDocument/2006/relationships/image" Target="../media/image101.png"/><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notesSlide" Target="../notesSlides/notesSlide16.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20.png"/><Relationship Id="rId4" Type="http://schemas.openxmlformats.org/officeDocument/2006/relationships/image" Target="../media/image2.png"/><Relationship Id="rId9" Type="http://schemas.openxmlformats.org/officeDocument/2006/relationships/image" Target="../media/image21.png"/></Relationships>
</file>

<file path=ppt/slides/_rels/slide17.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notesSlide" Target="../notesSlides/notesSlide17.xml"/><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2.wmf"/><Relationship Id="rId5" Type="http://schemas.openxmlformats.org/officeDocument/2006/relationships/oleObject" Target="../embeddings/oleObject2.bin"/><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grader.tery.top:8000/#/logi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hitsz-cslab.gitee.io/cryptography-labs"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18" Type="http://schemas.openxmlformats.org/officeDocument/2006/relationships/image" Target="../media/image1.png"/><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notesSlide" Target="../notesSlides/notesSlide3.xml"/><Relationship Id="rId2" Type="http://schemas.openxmlformats.org/officeDocument/2006/relationships/tags" Target="../tags/tag18.xml"/><Relationship Id="rId16"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tags" Target="../tags/tag27.xml"/><Relationship Id="rId5" Type="http://schemas.openxmlformats.org/officeDocument/2006/relationships/tags" Target="../tags/tag21.xml"/><Relationship Id="rId15" Type="http://schemas.openxmlformats.org/officeDocument/2006/relationships/tags" Target="../tags/tag31.xml"/><Relationship Id="rId10" Type="http://schemas.openxmlformats.org/officeDocument/2006/relationships/tags" Target="../tags/tag26.xml"/><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tags" Target="../tags/tag30.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hitsz-cslab.gitee.io/cryptography-lab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淘宝网chenying0907出品 3"/>
          <p:cNvSpPr/>
          <p:nvPr>
            <p:custDataLst>
              <p:tags r:id="rId1"/>
            </p:custDataLst>
          </p:nvPr>
        </p:nvSpPr>
        <p:spPr>
          <a:xfrm>
            <a:off x="0" y="2639505"/>
            <a:ext cx="311085"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PA_淘宝网chenying0907出品 4"/>
          <p:cNvSpPr/>
          <p:nvPr>
            <p:custDataLst>
              <p:tags r:id="rId2"/>
            </p:custDataLst>
          </p:nvPr>
        </p:nvSpPr>
        <p:spPr>
          <a:xfrm>
            <a:off x="7722124" y="2639505"/>
            <a:ext cx="311085"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PA_淘宝网chenying0907出品 7"/>
          <p:cNvSpPr/>
          <p:nvPr>
            <p:custDataLst>
              <p:tags r:id="rId3"/>
            </p:custDataLst>
          </p:nvPr>
        </p:nvSpPr>
        <p:spPr>
          <a:xfrm>
            <a:off x="8062274" y="3185887"/>
            <a:ext cx="386499" cy="198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PA_直接连接符 9"/>
          <p:cNvCxnSpPr/>
          <p:nvPr>
            <p:custDataLst>
              <p:tags r:id="rId4"/>
            </p:custDataLst>
          </p:nvPr>
        </p:nvCxnSpPr>
        <p:spPr>
          <a:xfrm>
            <a:off x="8033209" y="5184742"/>
            <a:ext cx="4158791"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PA_淘宝网chenying0907出品 10"/>
          <p:cNvSpPr/>
          <p:nvPr>
            <p:custDataLst>
              <p:tags r:id="rId5"/>
            </p:custDataLst>
          </p:nvPr>
        </p:nvSpPr>
        <p:spPr>
          <a:xfrm>
            <a:off x="8467623"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_淘宝网chenying0907出品 11"/>
          <p:cNvSpPr/>
          <p:nvPr>
            <p:custDataLst>
              <p:tags r:id="rId6"/>
            </p:custDataLst>
          </p:nvPr>
        </p:nvSpPr>
        <p:spPr>
          <a:xfrm>
            <a:off x="8880982"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PA_淘宝网chenying0907出品 12"/>
          <p:cNvSpPr/>
          <p:nvPr>
            <p:custDataLst>
              <p:tags r:id="rId7"/>
            </p:custDataLst>
          </p:nvPr>
        </p:nvSpPr>
        <p:spPr>
          <a:xfrm>
            <a:off x="9287066" y="3293887"/>
            <a:ext cx="386499" cy="1872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PA_淘宝网chenying0907出品 13"/>
          <p:cNvSpPr/>
          <p:nvPr>
            <p:custDataLst>
              <p:tags r:id="rId8"/>
            </p:custDataLst>
          </p:nvPr>
        </p:nvSpPr>
        <p:spPr>
          <a:xfrm>
            <a:off x="9712735" y="3329887"/>
            <a:ext cx="386499" cy="1836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PA_淘宝网chenying0907出品 14"/>
          <p:cNvSpPr/>
          <p:nvPr>
            <p:custDataLst>
              <p:tags r:id="rId9"/>
            </p:custDataLst>
          </p:nvPr>
        </p:nvSpPr>
        <p:spPr>
          <a:xfrm>
            <a:off x="10135328" y="3365887"/>
            <a:ext cx="386499" cy="180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A_淘宝网chenying0907出品 15"/>
          <p:cNvSpPr/>
          <p:nvPr>
            <p:custDataLst>
              <p:tags r:id="rId10"/>
            </p:custDataLst>
          </p:nvPr>
        </p:nvSpPr>
        <p:spPr>
          <a:xfrm rot="20959521">
            <a:off x="10678524" y="3417043"/>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PA_淘宝网chenying0907出品 16"/>
          <p:cNvSpPr/>
          <p:nvPr>
            <p:custDataLst>
              <p:tags r:id="rId11"/>
            </p:custDataLst>
          </p:nvPr>
        </p:nvSpPr>
        <p:spPr>
          <a:xfrm rot="19779136">
            <a:off x="11359082" y="3458639"/>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PA_直接连接符 17"/>
          <p:cNvCxnSpPr/>
          <p:nvPr>
            <p:custDataLst>
              <p:tags r:id="rId12"/>
            </p:custDataLst>
          </p:nvPr>
        </p:nvCxnSpPr>
        <p:spPr>
          <a:xfrm>
            <a:off x="311085" y="5184742"/>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 name="PA_直接连接符 19"/>
          <p:cNvCxnSpPr/>
          <p:nvPr>
            <p:custDataLst>
              <p:tags r:id="rId13"/>
            </p:custDataLst>
          </p:nvPr>
        </p:nvCxnSpPr>
        <p:spPr>
          <a:xfrm>
            <a:off x="311084" y="2658359"/>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 name="PA_直接连接符 20"/>
          <p:cNvCxnSpPr/>
          <p:nvPr>
            <p:custDataLst>
              <p:tags r:id="rId14"/>
            </p:custDataLst>
          </p:nvPr>
        </p:nvCxnSpPr>
        <p:spPr>
          <a:xfrm>
            <a:off x="311084" y="4154139"/>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2" name="PA_淘宝网chenying0907出品 21"/>
          <p:cNvSpPr txBox="1"/>
          <p:nvPr>
            <p:custDataLst>
              <p:tags r:id="rId15"/>
            </p:custDataLst>
          </p:nvPr>
        </p:nvSpPr>
        <p:spPr>
          <a:xfrm>
            <a:off x="605698" y="2950388"/>
            <a:ext cx="7242976" cy="830997"/>
          </a:xfrm>
          <a:prstGeom prst="rect">
            <a:avLst/>
          </a:prstGeom>
          <a:noFill/>
        </p:spPr>
        <p:txBody>
          <a:bodyPr wrap="square" rtlCol="0">
            <a:spAutoFit/>
          </a:bodyPr>
          <a:lstStyle/>
          <a:p>
            <a:r>
              <a:rPr lang="zh-CN" altLang="en-US" sz="4800" b="1" dirty="0">
                <a:solidFill>
                  <a:schemeClr val="accent1">
                    <a:lumMod val="50000"/>
                  </a:schemeClr>
                </a:solidFill>
                <a:latin typeface="微软雅黑" pitchFamily="34" charset="-122"/>
                <a:ea typeface="微软雅黑" pitchFamily="34" charset="-122"/>
              </a:rPr>
              <a:t>密码学基础实验课程</a:t>
            </a:r>
          </a:p>
        </p:txBody>
      </p:sp>
      <p:pic>
        <p:nvPicPr>
          <p:cNvPr id="7" name="图片 6">
            <a:extLst>
              <a:ext uri="{FF2B5EF4-FFF2-40B4-BE49-F238E27FC236}">
                <a16:creationId xmlns:a16="http://schemas.microsoft.com/office/drawing/2014/main" id="{C810187E-BA0C-48AE-A68E-68AE7CED842E}"/>
              </a:ext>
            </a:extLst>
          </p:cNvPr>
          <p:cNvPicPr>
            <a:picLocks noChangeAspect="1"/>
          </p:cNvPicPr>
          <p:nvPr/>
        </p:nvPicPr>
        <p:blipFill>
          <a:blip r:embed="rId18"/>
          <a:stretch>
            <a:fillRect/>
          </a:stretch>
        </p:blipFill>
        <p:spPr>
          <a:xfrm>
            <a:off x="155542" y="143670"/>
            <a:ext cx="5019675" cy="1276350"/>
          </a:xfrm>
          <a:prstGeom prst="rect">
            <a:avLst/>
          </a:prstGeom>
        </p:spPr>
      </p:pic>
    </p:spTree>
    <p:extLst>
      <p:ext uri="{BB962C8B-B14F-4D97-AF65-F5344CB8AC3E}">
        <p14:creationId xmlns:p14="http://schemas.microsoft.com/office/powerpoint/2010/main" val="4024323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实验原理</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13" name="文本框 12">
            <a:extLst>
              <a:ext uri="{FF2B5EF4-FFF2-40B4-BE49-F238E27FC236}">
                <a16:creationId xmlns:a16="http://schemas.microsoft.com/office/drawing/2014/main" id="{0D803227-8867-4C3D-AC46-CF9296EF5BA3}"/>
              </a:ext>
            </a:extLst>
          </p:cNvPr>
          <p:cNvSpPr txBox="1"/>
          <p:nvPr/>
        </p:nvSpPr>
        <p:spPr>
          <a:xfrm>
            <a:off x="1037869" y="1030693"/>
            <a:ext cx="10052497"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行移位</a:t>
            </a:r>
            <a:endParaRPr lang="en-US" altLang="zh-CN" sz="2400" b="1" dirty="0">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21DDFCD7-C6A2-43E2-B056-2397CD118E15}"/>
              </a:ext>
            </a:extLst>
          </p:cNvPr>
          <p:cNvSpPr/>
          <p:nvPr/>
        </p:nvSpPr>
        <p:spPr>
          <a:xfrm>
            <a:off x="1569642" y="2757199"/>
            <a:ext cx="6096000" cy="499624"/>
          </a:xfrm>
          <a:prstGeom prst="rect">
            <a:avLst/>
          </a:prstGeom>
        </p:spPr>
        <p:txBody>
          <a:bodyPr>
            <a:spAutoFit/>
          </a:bodyPr>
          <a:lstStyle/>
          <a:p>
            <a:pPr marL="800100" lvl="1" indent="-342900">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每一列的四个字节被扩散到</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个不同的列</a:t>
            </a:r>
          </a:p>
        </p:txBody>
      </p:sp>
      <p:sp>
        <p:nvSpPr>
          <p:cNvPr id="16" name="矩形 15">
            <a:extLst>
              <a:ext uri="{FF2B5EF4-FFF2-40B4-BE49-F238E27FC236}">
                <a16:creationId xmlns:a16="http://schemas.microsoft.com/office/drawing/2014/main" id="{949D2265-6E12-4DE6-BF98-9C84FAF81501}"/>
              </a:ext>
            </a:extLst>
          </p:cNvPr>
          <p:cNvSpPr/>
          <p:nvPr/>
        </p:nvSpPr>
        <p:spPr>
          <a:xfrm>
            <a:off x="1542097" y="1422472"/>
            <a:ext cx="3557384" cy="499624"/>
          </a:xfrm>
          <a:prstGeom prst="rect">
            <a:avLst/>
          </a:prstGeom>
        </p:spPr>
        <p:txBody>
          <a:bodyPr wrap="none">
            <a:spAutoFit/>
          </a:bodyPr>
          <a:lstStyle/>
          <a:p>
            <a:pPr marL="800100" lvl="1" indent="-342900">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每一行按字节循环移位</a:t>
            </a:r>
            <a:endParaRPr lang="en-US" altLang="zh-CN" sz="2000" dirty="0">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44B740B1-056B-497A-A778-D498AE4F3324}"/>
              </a:ext>
            </a:extLst>
          </p:cNvPr>
          <p:cNvSpPr/>
          <p:nvPr/>
        </p:nvSpPr>
        <p:spPr>
          <a:xfrm>
            <a:off x="1542097" y="1879039"/>
            <a:ext cx="9275060" cy="1015663"/>
          </a:xfrm>
          <a:prstGeom prst="rect">
            <a:avLst/>
          </a:prstGeom>
        </p:spPr>
        <p:txBody>
          <a:bodyPr wrap="square">
            <a:spAutoFit/>
          </a:bodyPr>
          <a:lstStyle/>
          <a:p>
            <a:pPr marL="800100" lvl="1" indent="-342900">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第</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行保持不变，第</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行循环</a:t>
            </a:r>
            <a:r>
              <a:rPr lang="zh-CN" altLang="en-US" sz="2000" dirty="0">
                <a:solidFill>
                  <a:srgbClr val="FF0000"/>
                </a:solidFill>
                <a:latin typeface="微软雅黑" panose="020B0503020204020204" pitchFamily="34" charset="-122"/>
                <a:ea typeface="微软雅黑" panose="020B0503020204020204" pitchFamily="34" charset="-122"/>
              </a:rPr>
              <a:t>左移</a:t>
            </a:r>
            <a:r>
              <a:rPr lang="en-US" altLang="zh-CN" sz="2000" dirty="0">
                <a:solidFill>
                  <a:srgbClr val="FF0000"/>
                </a:solidFill>
                <a:latin typeface="微软雅黑" panose="020B0503020204020204" pitchFamily="34" charset="-122"/>
                <a:ea typeface="微软雅黑" panose="020B0503020204020204" pitchFamily="34" charset="-122"/>
              </a:rPr>
              <a:t>1</a:t>
            </a:r>
            <a:r>
              <a:rPr lang="zh-CN" altLang="en-US" sz="2000" dirty="0">
                <a:solidFill>
                  <a:srgbClr val="FF0000"/>
                </a:solidFill>
                <a:latin typeface="微软雅黑" panose="020B0503020204020204" pitchFamily="34" charset="-122"/>
                <a:ea typeface="微软雅黑" panose="020B0503020204020204" pitchFamily="34" charset="-122"/>
              </a:rPr>
              <a:t>个</a:t>
            </a:r>
            <a:r>
              <a:rPr lang="zh-CN" altLang="en-US" sz="2000" dirty="0">
                <a:latin typeface="微软雅黑" panose="020B0503020204020204" pitchFamily="34" charset="-122"/>
                <a:ea typeface="微软雅黑" panose="020B0503020204020204" pitchFamily="34" charset="-122"/>
              </a:rPr>
              <a:t>字节，第</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行循环</a:t>
            </a:r>
            <a:r>
              <a:rPr lang="zh-CN" altLang="en-US" sz="2000" dirty="0">
                <a:solidFill>
                  <a:srgbClr val="FF0000"/>
                </a:solidFill>
                <a:latin typeface="微软雅黑" panose="020B0503020204020204" pitchFamily="34" charset="-122"/>
                <a:ea typeface="微软雅黑" panose="020B0503020204020204" pitchFamily="34" charset="-122"/>
              </a:rPr>
              <a:t>左移</a:t>
            </a:r>
            <a:r>
              <a:rPr lang="en-US" altLang="zh-CN" sz="2000" dirty="0">
                <a:solidFill>
                  <a:srgbClr val="FF0000"/>
                </a:solidFill>
                <a:latin typeface="微软雅黑" panose="020B0503020204020204" pitchFamily="34" charset="-122"/>
                <a:ea typeface="微软雅黑" panose="020B0503020204020204" pitchFamily="34" charset="-122"/>
              </a:rPr>
              <a:t>2</a:t>
            </a:r>
            <a:r>
              <a:rPr lang="zh-CN" altLang="en-US" sz="2000" dirty="0">
                <a:solidFill>
                  <a:srgbClr val="FF0000"/>
                </a:solidFill>
                <a:latin typeface="微软雅黑" panose="020B0503020204020204" pitchFamily="34" charset="-122"/>
                <a:ea typeface="微软雅黑" panose="020B0503020204020204" pitchFamily="34" charset="-122"/>
              </a:rPr>
              <a:t>个</a:t>
            </a:r>
            <a:r>
              <a:rPr lang="zh-CN" altLang="en-US" sz="2000" dirty="0">
                <a:latin typeface="微软雅黑" panose="020B0503020204020204" pitchFamily="34" charset="-122"/>
                <a:ea typeface="微软雅黑" panose="020B0503020204020204" pitchFamily="34" charset="-122"/>
              </a:rPr>
              <a:t>字节，第</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行循环</a:t>
            </a:r>
            <a:r>
              <a:rPr lang="zh-CN" altLang="en-US" sz="2000" dirty="0">
                <a:solidFill>
                  <a:srgbClr val="FF0000"/>
                </a:solidFill>
                <a:latin typeface="微软雅黑" panose="020B0503020204020204" pitchFamily="34" charset="-122"/>
                <a:ea typeface="微软雅黑" panose="020B0503020204020204" pitchFamily="34" charset="-122"/>
              </a:rPr>
              <a:t>左移</a:t>
            </a:r>
            <a:r>
              <a:rPr lang="en-US" altLang="zh-CN" sz="2000" dirty="0">
                <a:solidFill>
                  <a:srgbClr val="FF0000"/>
                </a:solidFill>
                <a:latin typeface="微软雅黑" panose="020B0503020204020204" pitchFamily="34" charset="-122"/>
                <a:ea typeface="微软雅黑" panose="020B0503020204020204" pitchFamily="34" charset="-122"/>
              </a:rPr>
              <a:t>3</a:t>
            </a:r>
            <a:r>
              <a:rPr lang="zh-CN" altLang="en-US" sz="2000" dirty="0">
                <a:solidFill>
                  <a:srgbClr val="FF0000"/>
                </a:solidFill>
                <a:latin typeface="微软雅黑" panose="020B0503020204020204" pitchFamily="34" charset="-122"/>
                <a:ea typeface="微软雅黑" panose="020B0503020204020204" pitchFamily="34" charset="-122"/>
              </a:rPr>
              <a:t>个</a:t>
            </a:r>
            <a:r>
              <a:rPr lang="zh-CN" altLang="en-US" sz="2000" dirty="0">
                <a:latin typeface="微软雅黑" panose="020B0503020204020204" pitchFamily="34" charset="-122"/>
                <a:ea typeface="微软雅黑" panose="020B0503020204020204" pitchFamily="34" charset="-122"/>
              </a:rPr>
              <a:t>字节</a:t>
            </a:r>
            <a:endParaRPr lang="en-US" altLang="zh-CN" sz="2000" dirty="0">
              <a:latin typeface="微软雅黑" panose="020B0503020204020204" pitchFamily="34" charset="-122"/>
              <a:ea typeface="微软雅黑" panose="020B0503020204020204" pitchFamily="34" charset="-122"/>
            </a:endParaRPr>
          </a:p>
        </p:txBody>
      </p:sp>
      <p:grpSp>
        <p:nvGrpSpPr>
          <p:cNvPr id="7" name="组合 6">
            <a:extLst>
              <a:ext uri="{FF2B5EF4-FFF2-40B4-BE49-F238E27FC236}">
                <a16:creationId xmlns:a16="http://schemas.microsoft.com/office/drawing/2014/main" id="{44C30699-7684-414D-B1DD-BFF94004AC95}"/>
              </a:ext>
            </a:extLst>
          </p:cNvPr>
          <p:cNvGrpSpPr/>
          <p:nvPr/>
        </p:nvGrpSpPr>
        <p:grpSpPr>
          <a:xfrm>
            <a:off x="2023936" y="3508748"/>
            <a:ext cx="7831912" cy="3226226"/>
            <a:chOff x="2023936" y="3508748"/>
            <a:chExt cx="7831912" cy="3226226"/>
          </a:xfrm>
        </p:grpSpPr>
        <p:pic>
          <p:nvPicPr>
            <p:cNvPr id="9" name="图片 8">
              <a:extLst>
                <a:ext uri="{FF2B5EF4-FFF2-40B4-BE49-F238E27FC236}">
                  <a16:creationId xmlns:a16="http://schemas.microsoft.com/office/drawing/2014/main" id="{F54E72E0-9724-40E9-BAB5-E8837A23E323}"/>
                </a:ext>
              </a:extLst>
            </p:cNvPr>
            <p:cNvPicPr>
              <a:picLocks noChangeAspect="1"/>
            </p:cNvPicPr>
            <p:nvPr/>
          </p:nvPicPr>
          <p:blipFill>
            <a:blip r:embed="rId4"/>
            <a:stretch>
              <a:fillRect/>
            </a:stretch>
          </p:blipFill>
          <p:spPr>
            <a:xfrm>
              <a:off x="2023936" y="3514712"/>
              <a:ext cx="2593706" cy="2536701"/>
            </a:xfrm>
            <a:prstGeom prst="rect">
              <a:avLst/>
            </a:prstGeom>
          </p:spPr>
        </p:pic>
        <p:cxnSp>
          <p:nvCxnSpPr>
            <p:cNvPr id="19" name="直接箭头连接符 18">
              <a:extLst>
                <a:ext uri="{FF2B5EF4-FFF2-40B4-BE49-F238E27FC236}">
                  <a16:creationId xmlns:a16="http://schemas.microsoft.com/office/drawing/2014/main" id="{9718682B-84CB-4590-B9EC-CFEA90D748D0}"/>
                </a:ext>
              </a:extLst>
            </p:cNvPr>
            <p:cNvCxnSpPr>
              <a:cxnSpLocks/>
            </p:cNvCxnSpPr>
            <p:nvPr/>
          </p:nvCxnSpPr>
          <p:spPr>
            <a:xfrm>
              <a:off x="5003076" y="4783062"/>
              <a:ext cx="1567543"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1" name="矩形 20">
              <a:extLst>
                <a:ext uri="{FF2B5EF4-FFF2-40B4-BE49-F238E27FC236}">
                  <a16:creationId xmlns:a16="http://schemas.microsoft.com/office/drawing/2014/main" id="{0FE98F94-1132-4283-9045-561D9669E17B}"/>
                </a:ext>
              </a:extLst>
            </p:cNvPr>
            <p:cNvSpPr/>
            <p:nvPr/>
          </p:nvSpPr>
          <p:spPr>
            <a:xfrm>
              <a:off x="5287538" y="4296409"/>
              <a:ext cx="954107"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行移位</a:t>
              </a:r>
              <a:endParaRPr lang="en-US" altLang="zh-CN" sz="2000" b="1"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7446FA68-B602-4AC1-8678-21363EDFD5CB}"/>
                </a:ext>
              </a:extLst>
            </p:cNvPr>
            <p:cNvPicPr>
              <a:picLocks noChangeAspect="1"/>
            </p:cNvPicPr>
            <p:nvPr/>
          </p:nvPicPr>
          <p:blipFill>
            <a:blip r:embed="rId5"/>
            <a:stretch>
              <a:fillRect/>
            </a:stretch>
          </p:blipFill>
          <p:spPr>
            <a:xfrm>
              <a:off x="7167886" y="3508748"/>
              <a:ext cx="2687941" cy="679370"/>
            </a:xfrm>
            <a:prstGeom prst="rect">
              <a:avLst/>
            </a:prstGeom>
          </p:spPr>
        </p:pic>
        <p:pic>
          <p:nvPicPr>
            <p:cNvPr id="8" name="图片 7">
              <a:extLst>
                <a:ext uri="{FF2B5EF4-FFF2-40B4-BE49-F238E27FC236}">
                  <a16:creationId xmlns:a16="http://schemas.microsoft.com/office/drawing/2014/main" id="{838C605F-1647-4CF4-AD38-45705BEA7E61}"/>
                </a:ext>
              </a:extLst>
            </p:cNvPr>
            <p:cNvPicPr>
              <a:picLocks noChangeAspect="1"/>
            </p:cNvPicPr>
            <p:nvPr/>
          </p:nvPicPr>
          <p:blipFill>
            <a:blip r:embed="rId6"/>
            <a:stretch>
              <a:fillRect/>
            </a:stretch>
          </p:blipFill>
          <p:spPr>
            <a:xfrm>
              <a:off x="7167928" y="4175055"/>
              <a:ext cx="2687920" cy="679365"/>
            </a:xfrm>
            <a:prstGeom prst="rect">
              <a:avLst/>
            </a:prstGeom>
          </p:spPr>
        </p:pic>
        <p:pic>
          <p:nvPicPr>
            <p:cNvPr id="11" name="图片 10">
              <a:extLst>
                <a:ext uri="{FF2B5EF4-FFF2-40B4-BE49-F238E27FC236}">
                  <a16:creationId xmlns:a16="http://schemas.microsoft.com/office/drawing/2014/main" id="{DAAB7A24-C366-4505-92CC-5780E89143B2}"/>
                </a:ext>
              </a:extLst>
            </p:cNvPr>
            <p:cNvPicPr>
              <a:picLocks noChangeAspect="1"/>
            </p:cNvPicPr>
            <p:nvPr/>
          </p:nvPicPr>
          <p:blipFill>
            <a:blip r:embed="rId7"/>
            <a:stretch>
              <a:fillRect/>
            </a:stretch>
          </p:blipFill>
          <p:spPr>
            <a:xfrm>
              <a:off x="7167907" y="4833275"/>
              <a:ext cx="2687920" cy="679366"/>
            </a:xfrm>
            <a:prstGeom prst="rect">
              <a:avLst/>
            </a:prstGeom>
          </p:spPr>
        </p:pic>
        <p:pic>
          <p:nvPicPr>
            <p:cNvPr id="14" name="图片 13">
              <a:extLst>
                <a:ext uri="{FF2B5EF4-FFF2-40B4-BE49-F238E27FC236}">
                  <a16:creationId xmlns:a16="http://schemas.microsoft.com/office/drawing/2014/main" id="{D29F50E1-5F10-47B5-978A-73E1F9FF6BB9}"/>
                </a:ext>
              </a:extLst>
            </p:cNvPr>
            <p:cNvPicPr>
              <a:picLocks noChangeAspect="1"/>
            </p:cNvPicPr>
            <p:nvPr/>
          </p:nvPicPr>
          <p:blipFill>
            <a:blip r:embed="rId8"/>
            <a:stretch>
              <a:fillRect/>
            </a:stretch>
          </p:blipFill>
          <p:spPr>
            <a:xfrm>
              <a:off x="7167886" y="5499578"/>
              <a:ext cx="2687941" cy="679370"/>
            </a:xfrm>
            <a:prstGeom prst="rect">
              <a:avLst/>
            </a:prstGeom>
          </p:spPr>
        </p:pic>
        <p:sp>
          <p:nvSpPr>
            <p:cNvPr id="2" name="文本框 1">
              <a:extLst>
                <a:ext uri="{FF2B5EF4-FFF2-40B4-BE49-F238E27FC236}">
                  <a16:creationId xmlns:a16="http://schemas.microsoft.com/office/drawing/2014/main" id="{EDA482D4-C22E-4C2E-AAD0-144ED3D75DA3}"/>
                </a:ext>
              </a:extLst>
            </p:cNvPr>
            <p:cNvSpPr txBox="1"/>
            <p:nvPr/>
          </p:nvSpPr>
          <p:spPr>
            <a:xfrm>
              <a:off x="2758399" y="6132014"/>
              <a:ext cx="800219"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输入</a:t>
              </a:r>
            </a:p>
          </p:txBody>
        </p:sp>
        <p:sp>
          <p:nvSpPr>
            <p:cNvPr id="18" name="文本框 17">
              <a:extLst>
                <a:ext uri="{FF2B5EF4-FFF2-40B4-BE49-F238E27FC236}">
                  <a16:creationId xmlns:a16="http://schemas.microsoft.com/office/drawing/2014/main" id="{CEAF6151-5808-44D6-ADF3-D91D3E7DC8D7}"/>
                </a:ext>
              </a:extLst>
            </p:cNvPr>
            <p:cNvSpPr txBox="1"/>
            <p:nvPr/>
          </p:nvSpPr>
          <p:spPr>
            <a:xfrm>
              <a:off x="7891838" y="6273309"/>
              <a:ext cx="952617"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输出</a:t>
              </a:r>
            </a:p>
          </p:txBody>
        </p:sp>
      </p:grpSp>
    </p:spTree>
    <p:extLst>
      <p:ext uri="{BB962C8B-B14F-4D97-AF65-F5344CB8AC3E}">
        <p14:creationId xmlns:p14="http://schemas.microsoft.com/office/powerpoint/2010/main" val="1044397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实验原理</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13" name="文本框 12">
            <a:extLst>
              <a:ext uri="{FF2B5EF4-FFF2-40B4-BE49-F238E27FC236}">
                <a16:creationId xmlns:a16="http://schemas.microsoft.com/office/drawing/2014/main" id="{0D803227-8867-4C3D-AC46-CF9296EF5BA3}"/>
              </a:ext>
            </a:extLst>
          </p:cNvPr>
          <p:cNvSpPr txBox="1"/>
          <p:nvPr/>
        </p:nvSpPr>
        <p:spPr>
          <a:xfrm>
            <a:off x="1037869" y="1030693"/>
            <a:ext cx="10052497"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逆行移位</a:t>
            </a:r>
            <a:endParaRPr lang="en-US" altLang="zh-CN" sz="2400" b="1" dirty="0">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949D2265-6E12-4DE6-BF98-9C84FAF81501}"/>
              </a:ext>
            </a:extLst>
          </p:cNvPr>
          <p:cNvSpPr/>
          <p:nvPr/>
        </p:nvSpPr>
        <p:spPr>
          <a:xfrm>
            <a:off x="1542097" y="1422472"/>
            <a:ext cx="3557384" cy="499624"/>
          </a:xfrm>
          <a:prstGeom prst="rect">
            <a:avLst/>
          </a:prstGeom>
        </p:spPr>
        <p:txBody>
          <a:bodyPr wrap="none">
            <a:spAutoFit/>
          </a:bodyPr>
          <a:lstStyle/>
          <a:p>
            <a:pPr marL="800100" lvl="1" indent="-342900">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每一行按字节循环移位</a:t>
            </a:r>
            <a:endParaRPr lang="en-US" altLang="zh-CN" sz="2000" dirty="0">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44B740B1-056B-497A-A778-D498AE4F3324}"/>
              </a:ext>
            </a:extLst>
          </p:cNvPr>
          <p:cNvSpPr/>
          <p:nvPr/>
        </p:nvSpPr>
        <p:spPr>
          <a:xfrm>
            <a:off x="1542097" y="1879039"/>
            <a:ext cx="9275060" cy="1015663"/>
          </a:xfrm>
          <a:prstGeom prst="rect">
            <a:avLst/>
          </a:prstGeom>
        </p:spPr>
        <p:txBody>
          <a:bodyPr wrap="square">
            <a:spAutoFit/>
          </a:bodyPr>
          <a:lstStyle/>
          <a:p>
            <a:pPr marL="800100" lvl="1" indent="-342900">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第</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行保持不变，第</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行循环</a:t>
            </a:r>
            <a:r>
              <a:rPr lang="zh-CN" altLang="en-US" sz="2000" dirty="0">
                <a:solidFill>
                  <a:srgbClr val="FF0000"/>
                </a:solidFill>
                <a:latin typeface="微软雅黑" panose="020B0503020204020204" pitchFamily="34" charset="-122"/>
                <a:ea typeface="微软雅黑" panose="020B0503020204020204" pitchFamily="34" charset="-122"/>
              </a:rPr>
              <a:t>右移</a:t>
            </a:r>
            <a:r>
              <a:rPr lang="en-US" altLang="zh-CN" sz="2000" dirty="0">
                <a:solidFill>
                  <a:srgbClr val="FF0000"/>
                </a:solidFill>
                <a:latin typeface="微软雅黑" panose="020B0503020204020204" pitchFamily="34" charset="-122"/>
                <a:ea typeface="微软雅黑" panose="020B0503020204020204" pitchFamily="34" charset="-122"/>
              </a:rPr>
              <a:t>1</a:t>
            </a:r>
            <a:r>
              <a:rPr lang="zh-CN" altLang="en-US" sz="2000" dirty="0">
                <a:solidFill>
                  <a:srgbClr val="FF0000"/>
                </a:solidFill>
                <a:latin typeface="微软雅黑" panose="020B0503020204020204" pitchFamily="34" charset="-122"/>
                <a:ea typeface="微软雅黑" panose="020B0503020204020204" pitchFamily="34" charset="-122"/>
              </a:rPr>
              <a:t>个</a:t>
            </a:r>
            <a:r>
              <a:rPr lang="zh-CN" altLang="en-US" sz="2000" dirty="0">
                <a:latin typeface="微软雅黑" panose="020B0503020204020204" pitchFamily="34" charset="-122"/>
                <a:ea typeface="微软雅黑" panose="020B0503020204020204" pitchFamily="34" charset="-122"/>
              </a:rPr>
              <a:t>字节，第</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行循环</a:t>
            </a:r>
            <a:r>
              <a:rPr lang="zh-CN" altLang="en-US" sz="2000" dirty="0">
                <a:solidFill>
                  <a:srgbClr val="FF0000"/>
                </a:solidFill>
                <a:latin typeface="微软雅黑" panose="020B0503020204020204" pitchFamily="34" charset="-122"/>
                <a:ea typeface="微软雅黑" panose="020B0503020204020204" pitchFamily="34" charset="-122"/>
              </a:rPr>
              <a:t>右移</a:t>
            </a:r>
            <a:r>
              <a:rPr lang="en-US" altLang="zh-CN" sz="2000" dirty="0">
                <a:solidFill>
                  <a:srgbClr val="FF0000"/>
                </a:solidFill>
                <a:latin typeface="微软雅黑" panose="020B0503020204020204" pitchFamily="34" charset="-122"/>
                <a:ea typeface="微软雅黑" panose="020B0503020204020204" pitchFamily="34" charset="-122"/>
              </a:rPr>
              <a:t>2</a:t>
            </a:r>
            <a:r>
              <a:rPr lang="zh-CN" altLang="en-US" sz="2000" dirty="0">
                <a:solidFill>
                  <a:srgbClr val="FF0000"/>
                </a:solidFill>
                <a:latin typeface="微软雅黑" panose="020B0503020204020204" pitchFamily="34" charset="-122"/>
                <a:ea typeface="微软雅黑" panose="020B0503020204020204" pitchFamily="34" charset="-122"/>
              </a:rPr>
              <a:t>个</a:t>
            </a:r>
            <a:r>
              <a:rPr lang="zh-CN" altLang="en-US" sz="2000" dirty="0">
                <a:latin typeface="微软雅黑" panose="020B0503020204020204" pitchFamily="34" charset="-122"/>
                <a:ea typeface="微软雅黑" panose="020B0503020204020204" pitchFamily="34" charset="-122"/>
              </a:rPr>
              <a:t>字节，第</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行循环</a:t>
            </a:r>
            <a:r>
              <a:rPr lang="zh-CN" altLang="en-US" sz="2000" dirty="0">
                <a:solidFill>
                  <a:srgbClr val="FF0000"/>
                </a:solidFill>
                <a:latin typeface="微软雅黑" panose="020B0503020204020204" pitchFamily="34" charset="-122"/>
                <a:ea typeface="微软雅黑" panose="020B0503020204020204" pitchFamily="34" charset="-122"/>
              </a:rPr>
              <a:t>右移</a:t>
            </a:r>
            <a:r>
              <a:rPr lang="en-US" altLang="zh-CN" sz="2000" dirty="0">
                <a:solidFill>
                  <a:srgbClr val="FF0000"/>
                </a:solidFill>
                <a:latin typeface="微软雅黑" panose="020B0503020204020204" pitchFamily="34" charset="-122"/>
                <a:ea typeface="微软雅黑" panose="020B0503020204020204" pitchFamily="34" charset="-122"/>
              </a:rPr>
              <a:t>3</a:t>
            </a:r>
            <a:r>
              <a:rPr lang="zh-CN" altLang="en-US" sz="2000" dirty="0">
                <a:solidFill>
                  <a:srgbClr val="FF0000"/>
                </a:solidFill>
                <a:latin typeface="微软雅黑" panose="020B0503020204020204" pitchFamily="34" charset="-122"/>
                <a:ea typeface="微软雅黑" panose="020B0503020204020204" pitchFamily="34" charset="-122"/>
              </a:rPr>
              <a:t>个</a:t>
            </a:r>
            <a:r>
              <a:rPr lang="zh-CN" altLang="en-US" sz="2000" dirty="0">
                <a:latin typeface="微软雅黑" panose="020B0503020204020204" pitchFamily="34" charset="-122"/>
                <a:ea typeface="微软雅黑" panose="020B0503020204020204" pitchFamily="34" charset="-122"/>
              </a:rPr>
              <a:t>字节</a:t>
            </a:r>
            <a:endParaRPr lang="en-US" altLang="zh-CN" sz="2000" dirty="0">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3E23F15A-721A-4BF2-8D81-813411CA0916}"/>
              </a:ext>
            </a:extLst>
          </p:cNvPr>
          <p:cNvGrpSpPr/>
          <p:nvPr/>
        </p:nvGrpSpPr>
        <p:grpSpPr>
          <a:xfrm>
            <a:off x="1957661" y="3429000"/>
            <a:ext cx="7942834" cy="3218403"/>
            <a:chOff x="1957661" y="3429000"/>
            <a:chExt cx="7942834" cy="3218403"/>
          </a:xfrm>
        </p:grpSpPr>
        <p:cxnSp>
          <p:nvCxnSpPr>
            <p:cNvPr id="19" name="直接箭头连接符 18">
              <a:extLst>
                <a:ext uri="{FF2B5EF4-FFF2-40B4-BE49-F238E27FC236}">
                  <a16:creationId xmlns:a16="http://schemas.microsoft.com/office/drawing/2014/main" id="{9718682B-84CB-4590-B9EC-CFEA90D748D0}"/>
                </a:ext>
              </a:extLst>
            </p:cNvPr>
            <p:cNvCxnSpPr>
              <a:cxnSpLocks/>
            </p:cNvCxnSpPr>
            <p:nvPr/>
          </p:nvCxnSpPr>
          <p:spPr>
            <a:xfrm>
              <a:off x="5003076" y="4783062"/>
              <a:ext cx="1567543"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1" name="矩形 20">
              <a:extLst>
                <a:ext uri="{FF2B5EF4-FFF2-40B4-BE49-F238E27FC236}">
                  <a16:creationId xmlns:a16="http://schemas.microsoft.com/office/drawing/2014/main" id="{0FE98F94-1132-4283-9045-561D9669E17B}"/>
                </a:ext>
              </a:extLst>
            </p:cNvPr>
            <p:cNvSpPr/>
            <p:nvPr/>
          </p:nvSpPr>
          <p:spPr>
            <a:xfrm>
              <a:off x="5287538" y="4296409"/>
              <a:ext cx="1210588"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逆行移位</a:t>
              </a:r>
              <a:endParaRPr lang="en-US" altLang="zh-CN" sz="2000" b="1" dirty="0">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302CBB8F-ACF6-4A90-906A-F760779548EC}"/>
                </a:ext>
              </a:extLst>
            </p:cNvPr>
            <p:cNvSpPr txBox="1"/>
            <p:nvPr/>
          </p:nvSpPr>
          <p:spPr>
            <a:xfrm>
              <a:off x="2758399" y="6132014"/>
              <a:ext cx="800219"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输入</a:t>
              </a:r>
            </a:p>
          </p:txBody>
        </p:sp>
        <p:pic>
          <p:nvPicPr>
            <p:cNvPr id="7" name="图片 6">
              <a:extLst>
                <a:ext uri="{FF2B5EF4-FFF2-40B4-BE49-F238E27FC236}">
                  <a16:creationId xmlns:a16="http://schemas.microsoft.com/office/drawing/2014/main" id="{2AF44A7B-E75D-4E4F-B36E-015E3A09B224}"/>
                </a:ext>
              </a:extLst>
            </p:cNvPr>
            <p:cNvPicPr>
              <a:picLocks noChangeAspect="1"/>
            </p:cNvPicPr>
            <p:nvPr/>
          </p:nvPicPr>
          <p:blipFill>
            <a:blip r:embed="rId4"/>
            <a:stretch>
              <a:fillRect/>
            </a:stretch>
          </p:blipFill>
          <p:spPr>
            <a:xfrm>
              <a:off x="1957661" y="3429000"/>
              <a:ext cx="2726255" cy="2568212"/>
            </a:xfrm>
            <a:prstGeom prst="rect">
              <a:avLst/>
            </a:prstGeom>
          </p:spPr>
        </p:pic>
        <p:pic>
          <p:nvPicPr>
            <p:cNvPr id="12" name="图片 11">
              <a:extLst>
                <a:ext uri="{FF2B5EF4-FFF2-40B4-BE49-F238E27FC236}">
                  <a16:creationId xmlns:a16="http://schemas.microsoft.com/office/drawing/2014/main" id="{C8671D0B-CAED-4271-B016-1B8F8ADC9158}"/>
                </a:ext>
              </a:extLst>
            </p:cNvPr>
            <p:cNvPicPr>
              <a:picLocks noChangeAspect="1"/>
            </p:cNvPicPr>
            <p:nvPr/>
          </p:nvPicPr>
          <p:blipFill>
            <a:blip r:embed="rId5"/>
            <a:stretch>
              <a:fillRect/>
            </a:stretch>
          </p:blipFill>
          <p:spPr>
            <a:xfrm>
              <a:off x="7174241" y="3459760"/>
              <a:ext cx="2726254" cy="2568211"/>
            </a:xfrm>
            <a:prstGeom prst="rect">
              <a:avLst/>
            </a:prstGeom>
          </p:spPr>
        </p:pic>
        <p:sp>
          <p:nvSpPr>
            <p:cNvPr id="22" name="文本框 21">
              <a:extLst>
                <a:ext uri="{FF2B5EF4-FFF2-40B4-BE49-F238E27FC236}">
                  <a16:creationId xmlns:a16="http://schemas.microsoft.com/office/drawing/2014/main" id="{13586A04-6C6E-4875-B8E3-0A5778CDBA8C}"/>
                </a:ext>
              </a:extLst>
            </p:cNvPr>
            <p:cNvSpPr txBox="1"/>
            <p:nvPr/>
          </p:nvSpPr>
          <p:spPr>
            <a:xfrm>
              <a:off x="8018826" y="6185738"/>
              <a:ext cx="800219"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输出</a:t>
              </a:r>
            </a:p>
          </p:txBody>
        </p:sp>
      </p:grpSp>
    </p:spTree>
    <p:extLst>
      <p:ext uri="{BB962C8B-B14F-4D97-AF65-F5344CB8AC3E}">
        <p14:creationId xmlns:p14="http://schemas.microsoft.com/office/powerpoint/2010/main" val="28760075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实验原理</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13" name="文本框 12">
            <a:extLst>
              <a:ext uri="{FF2B5EF4-FFF2-40B4-BE49-F238E27FC236}">
                <a16:creationId xmlns:a16="http://schemas.microsoft.com/office/drawing/2014/main" id="{0D803227-8867-4C3D-AC46-CF9296EF5BA3}"/>
              </a:ext>
            </a:extLst>
          </p:cNvPr>
          <p:cNvSpPr txBox="1"/>
          <p:nvPr/>
        </p:nvSpPr>
        <p:spPr>
          <a:xfrm>
            <a:off x="1037869" y="1030693"/>
            <a:ext cx="10052497"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列混淆</a:t>
            </a:r>
            <a:r>
              <a:rPr lang="en-US" altLang="zh-CN" sz="2400"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左乘一个矩阵</a:t>
            </a:r>
            <a:endParaRPr lang="en-US" altLang="zh-CN" b="1" dirty="0">
              <a:latin typeface="微软雅黑" panose="020B0503020204020204" pitchFamily="34" charset="-122"/>
              <a:ea typeface="微软雅黑" panose="020B0503020204020204" pitchFamily="34" charset="-122"/>
            </a:endParaRPr>
          </a:p>
        </p:txBody>
      </p:sp>
      <p:grpSp>
        <p:nvGrpSpPr>
          <p:cNvPr id="27" name="组合 26">
            <a:extLst>
              <a:ext uri="{FF2B5EF4-FFF2-40B4-BE49-F238E27FC236}">
                <a16:creationId xmlns:a16="http://schemas.microsoft.com/office/drawing/2014/main" id="{2046EF90-FF33-4B06-B201-386CAB1D0802}"/>
              </a:ext>
            </a:extLst>
          </p:cNvPr>
          <p:cNvGrpSpPr/>
          <p:nvPr/>
        </p:nvGrpSpPr>
        <p:grpSpPr>
          <a:xfrm>
            <a:off x="1984747" y="2580824"/>
            <a:ext cx="2105026" cy="1869260"/>
            <a:chOff x="1984747" y="2489383"/>
            <a:chExt cx="2105026" cy="1869260"/>
          </a:xfrm>
        </p:grpSpPr>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B0747155-8A3D-4776-88BD-AA793AD9AA42}"/>
                    </a:ext>
                  </a:extLst>
                </p:cNvPr>
                <p:cNvSpPr/>
                <p:nvPr/>
              </p:nvSpPr>
              <p:spPr>
                <a:xfrm>
                  <a:off x="2036322" y="2543504"/>
                  <a:ext cx="1645900" cy="176670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en-US" altLang="zh-CN" sz="2400" i="1">
                                <a:latin typeface="Cambria Math" panose="02040503050406030204" pitchFamily="18" charset="0"/>
                              </a:rPr>
                            </m:ctrlPr>
                          </m:eqArrPr>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0,0</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0,1</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0,2</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0,3</m:t>
                                </m:r>
                              </m:sub>
                              <m:sup>
                                <m:r>
                                  <a:rPr lang="en-US" altLang="zh-CN" sz="2400" i="1">
                                    <a:latin typeface="Cambria Math" panose="02040503050406030204" pitchFamily="18" charset="0"/>
                                  </a:rPr>
                                  <m:t>′</m:t>
                                </m:r>
                              </m:sup>
                            </m:sSubSup>
                          </m:e>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1,0</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1,1</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1,2</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1,3</m:t>
                                </m:r>
                              </m:sub>
                              <m:sup>
                                <m:r>
                                  <a:rPr lang="en-US" altLang="zh-CN" sz="2400" i="1">
                                    <a:latin typeface="Cambria Math" panose="02040503050406030204" pitchFamily="18" charset="0"/>
                                  </a:rPr>
                                  <m:t>′</m:t>
                                </m:r>
                              </m:sup>
                            </m:sSubSup>
                          </m:e>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2,0</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2,1</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2,2</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2,3</m:t>
                                </m:r>
                              </m:sub>
                              <m:sup>
                                <m:r>
                                  <a:rPr lang="en-US" altLang="zh-CN" sz="2400" i="1">
                                    <a:latin typeface="Cambria Math" panose="02040503050406030204" pitchFamily="18" charset="0"/>
                                  </a:rPr>
                                  <m:t>′</m:t>
                                </m:r>
                              </m:sup>
                            </m:sSubSup>
                          </m:e>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3,0</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3,1</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3,2</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3,3</m:t>
                                </m:r>
                              </m:sub>
                              <m:sup>
                                <m:r>
                                  <a:rPr lang="en-US" altLang="zh-CN" sz="2400" i="1">
                                    <a:latin typeface="Cambria Math" panose="02040503050406030204" pitchFamily="18" charset="0"/>
                                  </a:rPr>
                                  <m:t>′</m:t>
                                </m:r>
                              </m:sup>
                            </m:sSubSup>
                          </m:e>
                        </m:eqArr>
                      </m:oMath>
                    </m:oMathPara>
                  </a14:m>
                  <a:endParaRPr lang="zh-CN" altLang="en-US" sz="2400" dirty="0"/>
                </a:p>
              </p:txBody>
            </p:sp>
          </mc:Choice>
          <mc:Fallback xmlns="">
            <p:sp>
              <p:nvSpPr>
                <p:cNvPr id="2" name="矩形 1">
                  <a:extLst>
                    <a:ext uri="{FF2B5EF4-FFF2-40B4-BE49-F238E27FC236}">
                      <a16:creationId xmlns:a16="http://schemas.microsoft.com/office/drawing/2014/main" id="{B0747155-8A3D-4776-88BD-AA793AD9AA42}"/>
                    </a:ext>
                  </a:extLst>
                </p:cNvPr>
                <p:cNvSpPr>
                  <a:spLocks noRot="1" noChangeAspect="1" noMove="1" noResize="1" noEditPoints="1" noAdjustHandles="1" noChangeArrowheads="1" noChangeShapeType="1" noTextEdit="1"/>
                </p:cNvSpPr>
                <p:nvPr/>
              </p:nvSpPr>
              <p:spPr>
                <a:xfrm>
                  <a:off x="2036322" y="2543504"/>
                  <a:ext cx="1645900" cy="1766702"/>
                </a:xfrm>
                <a:prstGeom prst="rect">
                  <a:avLst/>
                </a:prstGeom>
                <a:blipFill>
                  <a:blip r:embed="rId4"/>
                  <a:stretch>
                    <a:fillRect r="-17037"/>
                  </a:stretch>
                </a:blipFill>
              </p:spPr>
              <p:txBody>
                <a:bodyPr/>
                <a:lstStyle/>
                <a:p>
                  <a:r>
                    <a:rPr lang="zh-CN" altLang="en-US">
                      <a:noFill/>
                    </a:rPr>
                    <a:t> </a:t>
                  </a:r>
                </a:p>
              </p:txBody>
            </p:sp>
          </mc:Fallback>
        </mc:AlternateContent>
        <p:sp>
          <p:nvSpPr>
            <p:cNvPr id="3" name="左中括号 2">
              <a:extLst>
                <a:ext uri="{FF2B5EF4-FFF2-40B4-BE49-F238E27FC236}">
                  <a16:creationId xmlns:a16="http://schemas.microsoft.com/office/drawing/2014/main" id="{FA9AA198-368B-467F-AD4C-CB6901175299}"/>
                </a:ext>
              </a:extLst>
            </p:cNvPr>
            <p:cNvSpPr/>
            <p:nvPr/>
          </p:nvSpPr>
          <p:spPr>
            <a:xfrm>
              <a:off x="1984747" y="2489383"/>
              <a:ext cx="331726" cy="186926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14" name="左中括号 13">
              <a:extLst>
                <a:ext uri="{FF2B5EF4-FFF2-40B4-BE49-F238E27FC236}">
                  <a16:creationId xmlns:a16="http://schemas.microsoft.com/office/drawing/2014/main" id="{5E53D31C-6BF4-4C79-B740-946F4AAAFD74}"/>
                </a:ext>
              </a:extLst>
            </p:cNvPr>
            <p:cNvSpPr/>
            <p:nvPr/>
          </p:nvSpPr>
          <p:spPr>
            <a:xfrm rot="10800000">
              <a:off x="3758047" y="2489383"/>
              <a:ext cx="331726" cy="186926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sp>
        <p:nvSpPr>
          <p:cNvPr id="7" name="文本框 6">
            <a:extLst>
              <a:ext uri="{FF2B5EF4-FFF2-40B4-BE49-F238E27FC236}">
                <a16:creationId xmlns:a16="http://schemas.microsoft.com/office/drawing/2014/main" id="{B7CB9FE7-86BB-4FF9-8061-64ADE7F21A0E}"/>
              </a:ext>
            </a:extLst>
          </p:cNvPr>
          <p:cNvSpPr txBox="1"/>
          <p:nvPr/>
        </p:nvSpPr>
        <p:spPr>
          <a:xfrm>
            <a:off x="4408558" y="3313351"/>
            <a:ext cx="338554" cy="461665"/>
          </a:xfrm>
          <a:prstGeom prst="rect">
            <a:avLst/>
          </a:prstGeom>
          <a:noFill/>
        </p:spPr>
        <p:txBody>
          <a:bodyPr wrap="none" rtlCol="0">
            <a:spAutoFit/>
          </a:bodyPr>
          <a:lstStyle/>
          <a:p>
            <a:r>
              <a:rPr lang="en-US" altLang="zh-CN" sz="2400" dirty="0"/>
              <a:t>=</a:t>
            </a:r>
            <a:endParaRPr lang="zh-CN" altLang="en-US" sz="2400" dirty="0"/>
          </a:p>
        </p:txBody>
      </p:sp>
      <p:grpSp>
        <p:nvGrpSpPr>
          <p:cNvPr id="25" name="组合 24">
            <a:extLst>
              <a:ext uri="{FF2B5EF4-FFF2-40B4-BE49-F238E27FC236}">
                <a16:creationId xmlns:a16="http://schemas.microsoft.com/office/drawing/2014/main" id="{BAAB9D7D-F268-485B-8A76-63E066D6DDF9}"/>
              </a:ext>
            </a:extLst>
          </p:cNvPr>
          <p:cNvGrpSpPr/>
          <p:nvPr/>
        </p:nvGrpSpPr>
        <p:grpSpPr>
          <a:xfrm>
            <a:off x="7166801" y="2580824"/>
            <a:ext cx="1987075" cy="1886674"/>
            <a:chOff x="6560253" y="2489383"/>
            <a:chExt cx="1987075" cy="1886674"/>
          </a:xfrm>
        </p:grpSpPr>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79CC1044-CE31-422A-A592-739052004D4A}"/>
                    </a:ext>
                  </a:extLst>
                </p:cNvPr>
                <p:cNvSpPr/>
                <p:nvPr/>
              </p:nvSpPr>
              <p:spPr>
                <a:xfrm>
                  <a:off x="6560253" y="2574768"/>
                  <a:ext cx="1987075" cy="16343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en-US" altLang="zh-CN" sz="2400" i="1">
                                <a:latin typeface="Cambria Math" panose="02040503050406030204" pitchFamily="18" charset="0"/>
                              </a:rPr>
                            </m:ctrlPr>
                          </m:eqArr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0,0</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0,1</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0,2</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0,3</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1,0</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1,1</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1,2</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1,3</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2,0</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2,1</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2,2</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2,3</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3,0</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3,1</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3,2</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3,3</m:t>
                                </m:r>
                              </m:sub>
                            </m:sSub>
                          </m:e>
                        </m:eqArr>
                      </m:oMath>
                    </m:oMathPara>
                  </a14:m>
                  <a:endParaRPr lang="zh-CN" altLang="en-US" sz="2400" dirty="0"/>
                </a:p>
              </p:txBody>
            </p:sp>
          </mc:Choice>
          <mc:Fallback xmlns="">
            <p:sp>
              <p:nvSpPr>
                <p:cNvPr id="10" name="矩形 9">
                  <a:extLst>
                    <a:ext uri="{FF2B5EF4-FFF2-40B4-BE49-F238E27FC236}">
                      <a16:creationId xmlns:a16="http://schemas.microsoft.com/office/drawing/2014/main" id="{79CC1044-CE31-422A-A592-739052004D4A}"/>
                    </a:ext>
                  </a:extLst>
                </p:cNvPr>
                <p:cNvSpPr>
                  <a:spLocks noRot="1" noChangeAspect="1" noMove="1" noResize="1" noEditPoints="1" noAdjustHandles="1" noChangeArrowheads="1" noChangeShapeType="1" noTextEdit="1"/>
                </p:cNvSpPr>
                <p:nvPr/>
              </p:nvSpPr>
              <p:spPr>
                <a:xfrm>
                  <a:off x="6560253" y="2574768"/>
                  <a:ext cx="1987075" cy="1634358"/>
                </a:xfrm>
                <a:prstGeom prst="rect">
                  <a:avLst/>
                </a:prstGeom>
                <a:blipFill>
                  <a:blip r:embed="rId5"/>
                  <a:stretch>
                    <a:fillRect/>
                  </a:stretch>
                </a:blipFill>
              </p:spPr>
              <p:txBody>
                <a:bodyPr/>
                <a:lstStyle/>
                <a:p>
                  <a:r>
                    <a:rPr lang="zh-CN" altLang="en-US">
                      <a:noFill/>
                    </a:rPr>
                    <a:t> </a:t>
                  </a:r>
                </a:p>
              </p:txBody>
            </p:sp>
          </mc:Fallback>
        </mc:AlternateContent>
        <p:sp>
          <p:nvSpPr>
            <p:cNvPr id="20" name="左中括号 19">
              <a:extLst>
                <a:ext uri="{FF2B5EF4-FFF2-40B4-BE49-F238E27FC236}">
                  <a16:creationId xmlns:a16="http://schemas.microsoft.com/office/drawing/2014/main" id="{A930858E-ADDB-42ED-B871-7A1D818E36C8}"/>
                </a:ext>
              </a:extLst>
            </p:cNvPr>
            <p:cNvSpPr/>
            <p:nvPr/>
          </p:nvSpPr>
          <p:spPr>
            <a:xfrm>
              <a:off x="6569198" y="2489383"/>
              <a:ext cx="331726" cy="186926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2" name="左中括号 21">
              <a:extLst>
                <a:ext uri="{FF2B5EF4-FFF2-40B4-BE49-F238E27FC236}">
                  <a16:creationId xmlns:a16="http://schemas.microsoft.com/office/drawing/2014/main" id="{B5D4BA2F-25BA-42D1-9EAC-E62DFBE3268A}"/>
                </a:ext>
              </a:extLst>
            </p:cNvPr>
            <p:cNvSpPr/>
            <p:nvPr/>
          </p:nvSpPr>
          <p:spPr>
            <a:xfrm rot="10800000">
              <a:off x="8215602" y="2506797"/>
              <a:ext cx="331726" cy="186926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8CE50922-0686-48AD-9BD3-9935AD6B82BD}"/>
                  </a:ext>
                </a:extLst>
              </p:cNvPr>
              <p:cNvSpPr/>
              <p:nvPr/>
            </p:nvSpPr>
            <p:spPr>
              <a:xfrm>
                <a:off x="0" y="4644256"/>
                <a:ext cx="7692252" cy="203414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m:rPr>
                              <m:nor/>
                            </m:rPr>
                            <a:rPr lang="en-US" altLang="zh-CN" sz="2400">
                              <a:latin typeface="Times New Roman" panose="02020603050405020304" pitchFamily="18" charset="0"/>
                              <a:cs typeface="Times New Roman" panose="02020603050405020304" pitchFamily="18" charset="0"/>
                            </a:rPr>
                            <m:t>s</m:t>
                          </m:r>
                        </m:e>
                        <m:sub>
                          <m:r>
                            <m:rPr>
                              <m:nor/>
                            </m:rPr>
                            <a:rPr lang="en-US" altLang="zh-CN" sz="2400" baseline="-25000">
                              <a:latin typeface="Times New Roman" panose="02020603050405020304" pitchFamily="18" charset="0"/>
                              <a:cs typeface="Times New Roman" panose="02020603050405020304" pitchFamily="18" charset="0"/>
                            </a:rPr>
                            <m:t>0,</m:t>
                          </m:r>
                          <m:r>
                            <m:rPr>
                              <m:nor/>
                            </m:rPr>
                            <a:rPr lang="en-US" altLang="zh-CN" sz="2400" baseline="-25000">
                              <a:latin typeface="Times New Roman" panose="02020603050405020304" pitchFamily="18" charset="0"/>
                              <a:cs typeface="Times New Roman" panose="02020603050405020304" pitchFamily="18" charset="0"/>
                            </a:rPr>
                            <m:t>j</m:t>
                          </m:r>
                        </m:sub>
                        <m:sup>
                          <m:r>
                            <m:rPr>
                              <m:nor/>
                            </m:rPr>
                            <a:rPr lang="en-US" altLang="zh-CN" sz="2400">
                              <a:latin typeface="Times New Roman" panose="02020603050405020304" pitchFamily="18" charset="0"/>
                              <a:cs typeface="Times New Roman" panose="02020603050405020304" pitchFamily="18" charset="0"/>
                            </a:rPr>
                            <m:t>′</m:t>
                          </m:r>
                        </m:sup>
                      </m:sSubSup>
                      <m:r>
                        <m:rPr>
                          <m:nor/>
                        </m:rPr>
                        <a:rPr lang="en-US" altLang="zh-CN" sz="2400">
                          <a:latin typeface="Times New Roman" panose="02020603050405020304" pitchFamily="18" charset="0"/>
                          <a:cs typeface="Times New Roman" panose="02020603050405020304" pitchFamily="18" charset="0"/>
                        </a:rPr>
                        <m:t>=</m:t>
                      </m:r>
                      <m:d>
                        <m:dPr>
                          <m:ctrlPr>
                            <a:rPr lang="en-US" altLang="zh-CN" sz="2400" i="1">
                              <a:latin typeface="Cambria Math" panose="02040503050406030204" pitchFamily="18" charset="0"/>
                            </a:rPr>
                          </m:ctrlPr>
                        </m:dPr>
                        <m:e>
                          <m:r>
                            <m:rPr>
                              <m:nor/>
                            </m:rPr>
                            <a:rPr lang="en-US" altLang="zh-CN" sz="2400">
                              <a:latin typeface="Times New Roman" panose="02020603050405020304" pitchFamily="18" charset="0"/>
                              <a:cs typeface="Times New Roman" panose="02020603050405020304" pitchFamily="18" charset="0"/>
                            </a:rPr>
                            <m:t>2∙</m:t>
                          </m:r>
                          <m:sSub>
                            <m:sSubPr>
                              <m:ctrlPr>
                                <a:rPr lang="en-US" altLang="zh-CN" sz="2400" i="1">
                                  <a:latin typeface="Cambria Math" panose="02040503050406030204" pitchFamily="18" charset="0"/>
                                </a:rPr>
                              </m:ctrlPr>
                            </m:sSubPr>
                            <m:e>
                              <m:r>
                                <m:rPr>
                                  <m:nor/>
                                </m:rPr>
                                <a:rPr lang="en-US" altLang="zh-CN" sz="2400">
                                  <a:latin typeface="Times New Roman" panose="02020603050405020304" pitchFamily="18" charset="0"/>
                                  <a:cs typeface="Times New Roman" panose="02020603050405020304" pitchFamily="18" charset="0"/>
                                </a:rPr>
                                <m:t>s</m:t>
                              </m:r>
                            </m:e>
                            <m:sub>
                              <m:r>
                                <m:rPr>
                                  <m:nor/>
                                </m:rPr>
                                <a:rPr lang="en-US" altLang="zh-CN" sz="2400" baseline="-25000">
                                  <a:latin typeface="Times New Roman" panose="02020603050405020304" pitchFamily="18" charset="0"/>
                                  <a:cs typeface="Times New Roman" panose="02020603050405020304" pitchFamily="18" charset="0"/>
                                </a:rPr>
                                <m:t>0,</m:t>
                              </m:r>
                              <m:r>
                                <m:rPr>
                                  <m:nor/>
                                </m:rPr>
                                <a:rPr lang="en-US" altLang="zh-CN" sz="2400" baseline="-25000">
                                  <a:latin typeface="Times New Roman" panose="02020603050405020304" pitchFamily="18" charset="0"/>
                                  <a:cs typeface="Times New Roman" panose="02020603050405020304" pitchFamily="18" charset="0"/>
                                </a:rPr>
                                <m:t>j</m:t>
                              </m:r>
                            </m:sub>
                          </m:sSub>
                        </m:e>
                      </m:d>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m:t>
                      </m:r>
                      <m:d>
                        <m:dPr>
                          <m:ctrlPr>
                            <a:rPr lang="en-US" altLang="zh-CN" sz="2400" i="1">
                              <a:latin typeface="Cambria Math" panose="02040503050406030204" pitchFamily="18" charset="0"/>
                              <a:ea typeface="Cambria Math" panose="02040503050406030204" pitchFamily="18" charset="0"/>
                            </a:rPr>
                          </m:ctrlPr>
                        </m:dPr>
                        <m:e>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3∙</m:t>
                          </m:r>
                          <m:sSub>
                            <m:sSubPr>
                              <m:ctrlPr>
                                <a:rPr lang="en-US" altLang="zh-CN" sz="2400" i="1">
                                  <a:latin typeface="Cambria Math" panose="02040503050406030204" pitchFamily="18" charset="0"/>
                                  <a:ea typeface="Cambria Math" panose="02040503050406030204" pitchFamily="18" charset="0"/>
                                </a:rPr>
                              </m:ctrlPr>
                            </m:sSubPr>
                            <m:e>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1,</m:t>
                              </m:r>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j</m:t>
                              </m:r>
                            </m:sub>
                          </m:sSub>
                        </m:e>
                      </m:d>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ea typeface="Cambria Math" panose="02040503050406030204" pitchFamily="18" charset="0"/>
                            </a:rPr>
                          </m:ctrlPr>
                        </m:sSubPr>
                        <m:e>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2,</m:t>
                          </m:r>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j</m:t>
                          </m:r>
                        </m:sub>
                      </m:sSub>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ea typeface="Cambria Math" panose="02040503050406030204" pitchFamily="18" charset="0"/>
                            </a:rPr>
                          </m:ctrlPr>
                        </m:sSubPr>
                        <m:e>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3,</m:t>
                          </m:r>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j</m:t>
                          </m:r>
                        </m:sub>
                      </m:sSub>
                    </m:oMath>
                  </m:oMathPara>
                </a14:m>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m:rPr>
                              <m:nor/>
                            </m:rPr>
                            <a:rPr lang="en-US" altLang="zh-CN" sz="2400">
                              <a:latin typeface="Times New Roman" panose="02020603050405020304" pitchFamily="18" charset="0"/>
                              <a:cs typeface="Times New Roman" panose="02020603050405020304" pitchFamily="18" charset="0"/>
                            </a:rPr>
                            <m:t>s</m:t>
                          </m:r>
                        </m:e>
                        <m:sub>
                          <m:r>
                            <m:rPr>
                              <m:nor/>
                            </m:rPr>
                            <a:rPr lang="en-US" altLang="zh-CN" sz="2400" baseline="-25000">
                              <a:latin typeface="Times New Roman" panose="02020603050405020304" pitchFamily="18" charset="0"/>
                              <a:cs typeface="Times New Roman" panose="02020603050405020304" pitchFamily="18" charset="0"/>
                            </a:rPr>
                            <m:t>1,</m:t>
                          </m:r>
                          <m:r>
                            <m:rPr>
                              <m:nor/>
                            </m:rPr>
                            <a:rPr lang="en-US" altLang="zh-CN" sz="2400" baseline="-25000">
                              <a:latin typeface="Times New Roman" panose="02020603050405020304" pitchFamily="18" charset="0"/>
                              <a:cs typeface="Times New Roman" panose="02020603050405020304" pitchFamily="18" charset="0"/>
                            </a:rPr>
                            <m:t>j</m:t>
                          </m:r>
                        </m:sub>
                        <m:sup>
                          <m:r>
                            <m:rPr>
                              <m:nor/>
                            </m:rPr>
                            <a:rPr lang="en-US" altLang="zh-CN" sz="2400">
                              <a:latin typeface="Times New Roman" panose="02020603050405020304" pitchFamily="18" charset="0"/>
                              <a:cs typeface="Times New Roman" panose="02020603050405020304" pitchFamily="18" charset="0"/>
                            </a:rPr>
                            <m:t>′</m:t>
                          </m:r>
                        </m:sup>
                      </m:sSubSup>
                      <m:r>
                        <m:rPr>
                          <m:nor/>
                        </m:rPr>
                        <a:rPr lang="en-US" altLang="zh-CN" sz="2400">
                          <a:latin typeface="Times New Roman" panose="02020603050405020304" pitchFamily="18" charset="0"/>
                          <a:cs typeface="Times New Roman" panose="02020603050405020304" pitchFamily="18" charset="0"/>
                        </a:rPr>
                        <m:t>=</m:t>
                      </m:r>
                      <m:sSub>
                        <m:sSubPr>
                          <m:ctrlPr>
                            <a:rPr lang="en-US" altLang="zh-CN" sz="2400" i="1">
                              <a:latin typeface="Cambria Math" panose="02040503050406030204" pitchFamily="18" charset="0"/>
                            </a:rPr>
                          </m:ctrlPr>
                        </m:sSubPr>
                        <m:e>
                          <m:r>
                            <m:rPr>
                              <m:nor/>
                            </m:rPr>
                            <a:rPr lang="en-US" altLang="zh-CN" sz="2400">
                              <a:latin typeface="Times New Roman" panose="02020603050405020304" pitchFamily="18" charset="0"/>
                              <a:cs typeface="Times New Roman" panose="02020603050405020304" pitchFamily="18" charset="0"/>
                            </a:rPr>
                            <m:t>s</m:t>
                          </m:r>
                        </m:e>
                        <m:sub>
                          <m:r>
                            <m:rPr>
                              <m:nor/>
                            </m:rPr>
                            <a:rPr lang="en-US" altLang="zh-CN" sz="2400" baseline="-25000">
                              <a:latin typeface="Times New Roman" panose="02020603050405020304" pitchFamily="18" charset="0"/>
                              <a:cs typeface="Times New Roman" panose="02020603050405020304" pitchFamily="18" charset="0"/>
                            </a:rPr>
                            <m:t>0,</m:t>
                          </m:r>
                          <m:r>
                            <m:rPr>
                              <m:nor/>
                            </m:rPr>
                            <a:rPr lang="en-US" altLang="zh-CN" sz="2400" baseline="-25000">
                              <a:latin typeface="Times New Roman" panose="02020603050405020304" pitchFamily="18" charset="0"/>
                              <a:cs typeface="Times New Roman" panose="02020603050405020304" pitchFamily="18" charset="0"/>
                            </a:rPr>
                            <m:t>j</m:t>
                          </m:r>
                        </m:sub>
                      </m:sSub>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m:t>
                      </m:r>
                      <m:d>
                        <m:dPr>
                          <m:ctrlPr>
                            <a:rPr lang="en-US" altLang="zh-CN" sz="2400" i="1">
                              <a:latin typeface="Cambria Math" panose="02040503050406030204" pitchFamily="18" charset="0"/>
                              <a:ea typeface="Cambria Math" panose="02040503050406030204" pitchFamily="18" charset="0"/>
                            </a:rPr>
                          </m:ctrlPr>
                        </m:dPr>
                        <m:e>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2∙</m:t>
                          </m:r>
                          <m:sSub>
                            <m:sSubPr>
                              <m:ctrlPr>
                                <a:rPr lang="en-US" altLang="zh-CN" sz="2400" i="1">
                                  <a:latin typeface="Cambria Math" panose="02040503050406030204" pitchFamily="18" charset="0"/>
                                  <a:ea typeface="Cambria Math" panose="02040503050406030204" pitchFamily="18" charset="0"/>
                                </a:rPr>
                              </m:ctrlPr>
                            </m:sSubPr>
                            <m:e>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1,</m:t>
                              </m:r>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j</m:t>
                              </m:r>
                            </m:sub>
                          </m:sSub>
                        </m:e>
                      </m:d>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ea typeface="Cambria Math" panose="02040503050406030204" pitchFamily="18" charset="0"/>
                            </a:rPr>
                          </m:ctrlPr>
                        </m:sSubPr>
                        <m:e>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(3∙</m:t>
                          </m:r>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2,</m:t>
                          </m:r>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j</m:t>
                          </m:r>
                        </m:sub>
                      </m:sSub>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ea typeface="Cambria Math" panose="02040503050406030204" pitchFamily="18" charset="0"/>
                            </a:rPr>
                          </m:ctrlPr>
                        </m:sSubPr>
                        <m:e>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3,</m:t>
                          </m:r>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j</m:t>
                          </m:r>
                        </m:sub>
                      </m:sSub>
                    </m:oMath>
                  </m:oMathPara>
                </a14:m>
                <a:endParaRPr lang="en-US" altLang="zh-CN" sz="24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m:rPr>
                              <m:nor/>
                            </m:rPr>
                            <a:rPr lang="en-US" altLang="zh-CN" sz="2400">
                              <a:latin typeface="Times New Roman" panose="02020603050405020304" pitchFamily="18" charset="0"/>
                              <a:cs typeface="Times New Roman" panose="02020603050405020304" pitchFamily="18" charset="0"/>
                            </a:rPr>
                            <m:t>s</m:t>
                          </m:r>
                        </m:e>
                        <m:sub>
                          <m:r>
                            <m:rPr>
                              <m:nor/>
                            </m:rPr>
                            <a:rPr lang="en-US" altLang="zh-CN" sz="2400" baseline="-25000">
                              <a:latin typeface="Times New Roman" panose="02020603050405020304" pitchFamily="18" charset="0"/>
                              <a:cs typeface="Times New Roman" panose="02020603050405020304" pitchFamily="18" charset="0"/>
                            </a:rPr>
                            <m:t>2,</m:t>
                          </m:r>
                          <m:r>
                            <m:rPr>
                              <m:nor/>
                            </m:rPr>
                            <a:rPr lang="en-US" altLang="zh-CN" sz="2400" baseline="-25000">
                              <a:latin typeface="Times New Roman" panose="02020603050405020304" pitchFamily="18" charset="0"/>
                              <a:cs typeface="Times New Roman" panose="02020603050405020304" pitchFamily="18" charset="0"/>
                            </a:rPr>
                            <m:t>j</m:t>
                          </m:r>
                        </m:sub>
                        <m:sup>
                          <m:r>
                            <m:rPr>
                              <m:nor/>
                            </m:rPr>
                            <a:rPr lang="en-US" altLang="zh-CN" sz="2400">
                              <a:latin typeface="Times New Roman" panose="02020603050405020304" pitchFamily="18" charset="0"/>
                              <a:cs typeface="Times New Roman" panose="02020603050405020304" pitchFamily="18" charset="0"/>
                            </a:rPr>
                            <m:t>′</m:t>
                          </m:r>
                        </m:sup>
                      </m:sSubSup>
                      <m:r>
                        <m:rPr>
                          <m:nor/>
                        </m:rPr>
                        <a:rPr lang="en-US" altLang="zh-CN" sz="2400">
                          <a:latin typeface="Times New Roman" panose="02020603050405020304" pitchFamily="18" charset="0"/>
                          <a:cs typeface="Times New Roman" panose="02020603050405020304" pitchFamily="18" charset="0"/>
                        </a:rPr>
                        <m:t>=</m:t>
                      </m:r>
                      <m:sSub>
                        <m:sSubPr>
                          <m:ctrlPr>
                            <a:rPr lang="en-US" altLang="zh-CN" sz="2400" i="1">
                              <a:latin typeface="Cambria Math" panose="02040503050406030204" pitchFamily="18" charset="0"/>
                            </a:rPr>
                          </m:ctrlPr>
                        </m:sSubPr>
                        <m:e>
                          <m:r>
                            <m:rPr>
                              <m:nor/>
                            </m:rPr>
                            <a:rPr lang="en-US" altLang="zh-CN" sz="2400">
                              <a:latin typeface="Times New Roman" panose="02020603050405020304" pitchFamily="18" charset="0"/>
                              <a:cs typeface="Times New Roman" panose="02020603050405020304" pitchFamily="18" charset="0"/>
                            </a:rPr>
                            <m:t>s</m:t>
                          </m:r>
                        </m:e>
                        <m:sub>
                          <m:r>
                            <m:rPr>
                              <m:nor/>
                            </m:rPr>
                            <a:rPr lang="en-US" altLang="zh-CN" sz="2400" baseline="-25000">
                              <a:latin typeface="Times New Roman" panose="02020603050405020304" pitchFamily="18" charset="0"/>
                              <a:cs typeface="Times New Roman" panose="02020603050405020304" pitchFamily="18" charset="0"/>
                            </a:rPr>
                            <m:t>0,</m:t>
                          </m:r>
                          <m:r>
                            <m:rPr>
                              <m:nor/>
                            </m:rPr>
                            <a:rPr lang="en-US" altLang="zh-CN" sz="2400" baseline="-25000">
                              <a:latin typeface="Times New Roman" panose="02020603050405020304" pitchFamily="18" charset="0"/>
                              <a:cs typeface="Times New Roman" panose="02020603050405020304" pitchFamily="18" charset="0"/>
                            </a:rPr>
                            <m:t>j</m:t>
                          </m:r>
                        </m:sub>
                      </m:sSub>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rPr>
                          </m:ctrlPr>
                        </m:sSubPr>
                        <m:e>
                          <m:r>
                            <m:rPr>
                              <m:nor/>
                            </m:rPr>
                            <a:rPr lang="en-US" altLang="zh-CN" sz="2400">
                              <a:latin typeface="Times New Roman" panose="02020603050405020304" pitchFamily="18" charset="0"/>
                              <a:cs typeface="Times New Roman" panose="02020603050405020304" pitchFamily="18" charset="0"/>
                            </a:rPr>
                            <m:t>s</m:t>
                          </m:r>
                        </m:e>
                        <m:sub>
                          <m:r>
                            <m:rPr>
                              <m:nor/>
                            </m:rPr>
                            <a:rPr lang="en-US" altLang="zh-CN" sz="2400" baseline="-25000">
                              <a:latin typeface="Times New Roman" panose="02020603050405020304" pitchFamily="18" charset="0"/>
                              <a:cs typeface="Times New Roman" panose="02020603050405020304" pitchFamily="18" charset="0"/>
                            </a:rPr>
                            <m:t>1,</m:t>
                          </m:r>
                          <m:r>
                            <m:rPr>
                              <m:nor/>
                            </m:rPr>
                            <a:rPr lang="en-US" altLang="zh-CN" sz="2400" baseline="-25000">
                              <a:latin typeface="Times New Roman" panose="02020603050405020304" pitchFamily="18" charset="0"/>
                              <a:cs typeface="Times New Roman" panose="02020603050405020304" pitchFamily="18" charset="0"/>
                            </a:rPr>
                            <m:t>j</m:t>
                          </m:r>
                        </m:sub>
                      </m:sSub>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m:t>
                      </m:r>
                      <m:d>
                        <m:dPr>
                          <m:ctrlPr>
                            <a:rPr lang="en-US" altLang="zh-CN" sz="2400" i="1">
                              <a:latin typeface="Cambria Math" panose="02040503050406030204" pitchFamily="18" charset="0"/>
                              <a:ea typeface="Cambria Math" panose="02040503050406030204" pitchFamily="18" charset="0"/>
                            </a:rPr>
                          </m:ctrlPr>
                        </m:dPr>
                        <m:e>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2∙</m:t>
                          </m:r>
                          <m:sSub>
                            <m:sSubPr>
                              <m:ctrlPr>
                                <a:rPr lang="en-US" altLang="zh-CN" sz="2400" i="1">
                                  <a:latin typeface="Cambria Math" panose="02040503050406030204" pitchFamily="18" charset="0"/>
                                  <a:ea typeface="Cambria Math" panose="02040503050406030204" pitchFamily="18" charset="0"/>
                                </a:rPr>
                              </m:ctrlPr>
                            </m:sSubPr>
                            <m:e>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2,</m:t>
                              </m:r>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j</m:t>
                              </m:r>
                            </m:sub>
                          </m:sSub>
                        </m:e>
                      </m:d>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ea typeface="Cambria Math" panose="02040503050406030204" pitchFamily="18" charset="0"/>
                            </a:rPr>
                          </m:ctrlPr>
                        </m:sSubPr>
                        <m:e>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(3∙</m:t>
                          </m:r>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2,</m:t>
                          </m:r>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j</m:t>
                          </m:r>
                        </m:sub>
                      </m:sSub>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m:t>
                      </m:r>
                    </m:oMath>
                  </m:oMathPara>
                </a14:m>
                <a:endParaRPr lang="en-US" altLang="zh-CN" sz="24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m:rPr>
                              <m:nor/>
                            </m:rPr>
                            <a:rPr lang="en-US" altLang="zh-CN" sz="2400">
                              <a:latin typeface="Times New Roman" panose="02020603050405020304" pitchFamily="18" charset="0"/>
                              <a:cs typeface="Times New Roman" panose="02020603050405020304" pitchFamily="18" charset="0"/>
                            </a:rPr>
                            <m:t>s</m:t>
                          </m:r>
                        </m:e>
                        <m:sub>
                          <m:r>
                            <m:rPr>
                              <m:nor/>
                            </m:rPr>
                            <a:rPr lang="en-US" altLang="zh-CN" sz="2400" baseline="-25000">
                              <a:latin typeface="Times New Roman" panose="02020603050405020304" pitchFamily="18" charset="0"/>
                              <a:cs typeface="Times New Roman" panose="02020603050405020304" pitchFamily="18" charset="0"/>
                            </a:rPr>
                            <m:t>3,</m:t>
                          </m:r>
                          <m:r>
                            <m:rPr>
                              <m:nor/>
                            </m:rPr>
                            <a:rPr lang="en-US" altLang="zh-CN" sz="2400" baseline="-25000">
                              <a:latin typeface="Times New Roman" panose="02020603050405020304" pitchFamily="18" charset="0"/>
                              <a:cs typeface="Times New Roman" panose="02020603050405020304" pitchFamily="18" charset="0"/>
                            </a:rPr>
                            <m:t>j</m:t>
                          </m:r>
                        </m:sub>
                        <m:sup>
                          <m:r>
                            <m:rPr>
                              <m:nor/>
                            </m:rPr>
                            <a:rPr lang="en-US" altLang="zh-CN" sz="2400">
                              <a:latin typeface="Times New Roman" panose="02020603050405020304" pitchFamily="18" charset="0"/>
                              <a:cs typeface="Times New Roman" panose="02020603050405020304" pitchFamily="18" charset="0"/>
                            </a:rPr>
                            <m:t>′</m:t>
                          </m:r>
                        </m:sup>
                      </m:sSubSup>
                      <m:r>
                        <m:rPr>
                          <m:nor/>
                        </m:rPr>
                        <a:rPr lang="en-US" altLang="zh-CN" sz="2400">
                          <a:latin typeface="Times New Roman" panose="02020603050405020304" pitchFamily="18" charset="0"/>
                          <a:cs typeface="Times New Roman" panose="02020603050405020304" pitchFamily="18" charset="0"/>
                        </a:rPr>
                        <m:t>=</m:t>
                      </m:r>
                      <m:d>
                        <m:dPr>
                          <m:ctrlPr>
                            <a:rPr lang="en-US" altLang="zh-CN" sz="2400" i="1">
                              <a:latin typeface="Cambria Math" panose="02040503050406030204" pitchFamily="18" charset="0"/>
                            </a:rPr>
                          </m:ctrlPr>
                        </m:dPr>
                        <m:e>
                          <m:r>
                            <m:rPr>
                              <m:nor/>
                            </m:rPr>
                            <a:rPr lang="en-US" altLang="zh-CN" sz="2400">
                              <a:latin typeface="Times New Roman" panose="02020603050405020304" pitchFamily="18" charset="0"/>
                              <a:cs typeface="Times New Roman" panose="02020603050405020304" pitchFamily="18" charset="0"/>
                            </a:rPr>
                            <m:t>3∙</m:t>
                          </m:r>
                          <m:sSub>
                            <m:sSubPr>
                              <m:ctrlPr>
                                <a:rPr lang="en-US" altLang="zh-CN" sz="2400" i="1">
                                  <a:latin typeface="Cambria Math" panose="02040503050406030204" pitchFamily="18" charset="0"/>
                                </a:rPr>
                              </m:ctrlPr>
                            </m:sSubPr>
                            <m:e>
                              <m:r>
                                <m:rPr>
                                  <m:nor/>
                                </m:rPr>
                                <a:rPr lang="en-US" altLang="zh-CN" sz="2400">
                                  <a:latin typeface="Times New Roman" panose="02020603050405020304" pitchFamily="18" charset="0"/>
                                  <a:cs typeface="Times New Roman" panose="02020603050405020304" pitchFamily="18" charset="0"/>
                                </a:rPr>
                                <m:t>s</m:t>
                              </m:r>
                            </m:e>
                            <m:sub>
                              <m:r>
                                <m:rPr>
                                  <m:nor/>
                                </m:rPr>
                                <a:rPr lang="en-US" altLang="zh-CN" sz="2400" baseline="-25000">
                                  <a:latin typeface="Times New Roman" panose="02020603050405020304" pitchFamily="18" charset="0"/>
                                  <a:cs typeface="Times New Roman" panose="02020603050405020304" pitchFamily="18" charset="0"/>
                                </a:rPr>
                                <m:t>0,</m:t>
                              </m:r>
                              <m:r>
                                <m:rPr>
                                  <m:nor/>
                                </m:rPr>
                                <a:rPr lang="en-US" altLang="zh-CN" sz="2400" baseline="-25000">
                                  <a:latin typeface="Times New Roman" panose="02020603050405020304" pitchFamily="18" charset="0"/>
                                  <a:cs typeface="Times New Roman" panose="02020603050405020304" pitchFamily="18" charset="0"/>
                                </a:rPr>
                                <m:t>j</m:t>
                              </m:r>
                            </m:sub>
                          </m:sSub>
                        </m:e>
                      </m:d>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rPr>
                          </m:ctrlPr>
                        </m:sSubPr>
                        <m:e>
                          <m:r>
                            <m:rPr>
                              <m:nor/>
                            </m:rPr>
                            <a:rPr lang="en-US" altLang="zh-CN" sz="2400">
                              <a:latin typeface="Times New Roman" panose="02020603050405020304" pitchFamily="18" charset="0"/>
                              <a:cs typeface="Times New Roman" panose="02020603050405020304" pitchFamily="18" charset="0"/>
                            </a:rPr>
                            <m:t>s</m:t>
                          </m:r>
                        </m:e>
                        <m:sub>
                          <m:r>
                            <m:rPr>
                              <m:nor/>
                            </m:rPr>
                            <a:rPr lang="en-US" altLang="zh-CN" sz="2400" baseline="-25000">
                              <a:latin typeface="Times New Roman" panose="02020603050405020304" pitchFamily="18" charset="0"/>
                              <a:cs typeface="Times New Roman" panose="02020603050405020304" pitchFamily="18" charset="0"/>
                            </a:rPr>
                            <m:t>1,</m:t>
                          </m:r>
                          <m:r>
                            <m:rPr>
                              <m:nor/>
                            </m:rPr>
                            <a:rPr lang="en-US" altLang="zh-CN" sz="2400" baseline="-25000">
                              <a:latin typeface="Times New Roman" panose="02020603050405020304" pitchFamily="18" charset="0"/>
                              <a:cs typeface="Times New Roman" panose="02020603050405020304" pitchFamily="18" charset="0"/>
                            </a:rPr>
                            <m:t>j</m:t>
                          </m:r>
                        </m:sub>
                      </m:sSub>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ea typeface="Cambria Math" panose="02040503050406030204" pitchFamily="18" charset="0"/>
                            </a:rPr>
                          </m:ctrlPr>
                        </m:sSubPr>
                        <m:e>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2,</m:t>
                          </m:r>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j</m:t>
                          </m:r>
                        </m:sub>
                      </m:sSub>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ea typeface="Cambria Math" panose="02040503050406030204" pitchFamily="18" charset="0"/>
                            </a:rPr>
                          </m:ctrlPr>
                        </m:sSubPr>
                        <m:e>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(2∙</m:t>
                          </m:r>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2,</m:t>
                          </m:r>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j</m:t>
                          </m:r>
                        </m:sub>
                      </m:sSub>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m:t>
                      </m:r>
                    </m:oMath>
                  </m:oMathPara>
                </a14:m>
                <a:endParaRPr lang="en-US" altLang="zh-CN" sz="2400" dirty="0">
                  <a:latin typeface="Times New Roman" panose="02020603050405020304" pitchFamily="18" charset="0"/>
                  <a:cs typeface="Times New Roman" panose="02020603050405020304" pitchFamily="18" charset="0"/>
                </a:endParaRPr>
              </a:p>
            </p:txBody>
          </p:sp>
        </mc:Choice>
        <mc:Fallback xmlns="">
          <p:sp>
            <p:nvSpPr>
              <p:cNvPr id="11" name="矩形 10">
                <a:extLst>
                  <a:ext uri="{FF2B5EF4-FFF2-40B4-BE49-F238E27FC236}">
                    <a16:creationId xmlns:a16="http://schemas.microsoft.com/office/drawing/2014/main" id="{8CE50922-0686-48AD-9BD3-9935AD6B82BD}"/>
                  </a:ext>
                </a:extLst>
              </p:cNvPr>
              <p:cNvSpPr>
                <a:spLocks noRot="1" noChangeAspect="1" noMove="1" noResize="1" noEditPoints="1" noAdjustHandles="1" noChangeArrowheads="1" noChangeShapeType="1" noTextEdit="1"/>
              </p:cNvSpPr>
              <p:nvPr/>
            </p:nvSpPr>
            <p:spPr>
              <a:xfrm>
                <a:off x="0" y="4644256"/>
                <a:ext cx="7692252" cy="2034147"/>
              </a:xfrm>
              <a:prstGeom prst="rect">
                <a:avLst/>
              </a:prstGeom>
              <a:blipFill>
                <a:blip r:embed="rId6"/>
                <a:stretch>
                  <a:fillRect b="-29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A3BAD57E-6AB4-4739-9D1F-658E45CB7E33}"/>
                  </a:ext>
                </a:extLst>
              </p:cNvPr>
              <p:cNvSpPr/>
              <p:nvPr/>
            </p:nvSpPr>
            <p:spPr>
              <a:xfrm>
                <a:off x="6508647" y="4931793"/>
                <a:ext cx="5290458" cy="1461169"/>
              </a:xfrm>
              <a:prstGeom prst="rect">
                <a:avLst/>
              </a:prstGeom>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这里∙表示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GF(</a:t>
                </a:r>
                <a:r>
                  <a:rPr lang="en-US" altLang="zh-CN" sz="2000" dirty="0">
                    <a:latin typeface="微软雅黑" panose="020B0503020204020204" pitchFamily="34" charset="-122"/>
                    <a:ea typeface="微软雅黑" panose="020B0503020204020204" pitchFamily="34" charset="-122"/>
                  </a:rPr>
                  <a:t>2</a:t>
                </a:r>
                <a:r>
                  <a:rPr lang="en-US" altLang="zh-CN" sz="2000" baseline="30000" dirty="0">
                    <a:latin typeface="微软雅黑" panose="020B0503020204020204" pitchFamily="34" charset="-122"/>
                    <a:ea typeface="微软雅黑" panose="020B0503020204020204" pitchFamily="34" charset="-122"/>
                  </a:rPr>
                  <a:t>8</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rPr>
                  <a:t>乘法，⨁表示异或操作。</a:t>
                </a:r>
                <a:endParaRPr lang="en-US" altLang="zh-CN" sz="2000" dirty="0">
                  <a:latin typeface="微软雅黑" panose="020B0503020204020204" pitchFamily="34" charset="-122"/>
                  <a:ea typeface="微软雅黑" panose="020B0503020204020204" pitchFamily="34" charset="-122"/>
                </a:endParaRPr>
              </a:p>
              <a:p>
                <a:pPr>
                  <a:lnSpc>
                    <a:spcPct val="150000"/>
                  </a:lnSpc>
                </a:pPr>
                <a14:m>
                  <m:oMath xmlns:m="http://schemas.openxmlformats.org/officeDocument/2006/math">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3∙</m:t>
                    </m:r>
                    <m:sSub>
                      <m:sSubPr>
                        <m:ctrlPr>
                          <a:rPr lang="en-US" altLang="zh-CN" sz="2400" i="1">
                            <a:latin typeface="Cambria Math" panose="02040503050406030204" pitchFamily="18" charset="0"/>
                            <a:ea typeface="Cambria Math" panose="02040503050406030204" pitchFamily="18" charset="0"/>
                          </a:rPr>
                        </m:ctrlPr>
                      </m:sSubPr>
                      <m:e>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1,</m:t>
                        </m:r>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j</m:t>
                        </m:r>
                      </m:sub>
                    </m:sSub>
                    <m:r>
                      <a:rPr lang="en-US" altLang="zh-CN" sz="2400" i="1" baseline="-25000">
                        <a:latin typeface="Cambria Math" panose="02040503050406030204" pitchFamily="18" charset="0"/>
                        <a:ea typeface="Cambria Math" panose="02040503050406030204" pitchFamily="18" charset="0"/>
                        <a:cs typeface="Times New Roman" panose="02020603050405020304" pitchFamily="18" charset="0"/>
                      </a:rPr>
                      <m:t> </m:t>
                    </m:r>
                  </m:oMath>
                </a14:m>
                <a:r>
                  <a:rPr lang="en-US" altLang="zh-CN" sz="2400" dirty="0">
                    <a:latin typeface="Times New Roman" panose="02020603050405020304" pitchFamily="18" charset="0"/>
                    <a:cs typeface="Times New Roman" panose="02020603050405020304" pitchFamily="18" charset="0"/>
                  </a:rPr>
                  <a:t>=(02</a:t>
                </a: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01)</a:t>
                </a:r>
                <a:r>
                  <a:rPr lang="en-US" altLang="zh-CN" sz="2400" dirty="0">
                    <a:ea typeface="Cambria Math" panose="02040503050406030204" pitchFamily="18" charset="0"/>
                    <a:cs typeface="Times New Roman" panose="02020603050405020304" pitchFamily="18" charset="0"/>
                  </a:rPr>
                  <a:t> </a:t>
                </a:r>
                <a14:m>
                  <m:oMath xmlns:m="http://schemas.openxmlformats.org/officeDocument/2006/math">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ea typeface="Cambria Math" panose="02040503050406030204" pitchFamily="18" charset="0"/>
                          </a:rPr>
                        </m:ctrlPr>
                      </m:sSubPr>
                      <m:e>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1,</m:t>
                        </m:r>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j</m:t>
                        </m:r>
                      </m:sub>
                    </m:sSub>
                  </m:oMath>
                </a14:m>
                <a:r>
                  <a:rPr lang="en-US" altLang="zh-CN" sz="2400" dirty="0">
                    <a:latin typeface="Times New Roman" panose="02020603050405020304" pitchFamily="18" charset="0"/>
                    <a:cs typeface="Times New Roman" panose="02020603050405020304" pitchFamily="18" charset="0"/>
                  </a:rPr>
                  <a:t> = (02</a:t>
                </a:r>
                <a:r>
                  <a:rPr lang="en-US" altLang="zh-CN" sz="2400" dirty="0">
                    <a:ea typeface="Cambria Math" panose="02040503050406030204" pitchFamily="18" charset="0"/>
                    <a:cs typeface="Times New Roman" panose="02020603050405020304" pitchFamily="18" charset="0"/>
                  </a:rPr>
                  <a:t> </a:t>
                </a:r>
                <a14:m>
                  <m:oMath xmlns:m="http://schemas.openxmlformats.org/officeDocument/2006/math">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ea typeface="Cambria Math" panose="02040503050406030204" pitchFamily="18" charset="0"/>
                          </a:rPr>
                        </m:ctrlPr>
                      </m:sSubPr>
                      <m:e>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1,</m:t>
                        </m:r>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j</m:t>
                        </m:r>
                      </m:sub>
                    </m:sSub>
                  </m:oMath>
                </a14:m>
                <a:r>
                  <a:rPr lang="en-US" altLang="zh-CN"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(01</a:t>
                </a:r>
                <a:r>
                  <a:rPr lang="en-US" altLang="zh-CN" sz="2400" dirty="0">
                    <a:ea typeface="Cambria Math" panose="02040503050406030204" pitchFamily="18" charset="0"/>
                    <a:cs typeface="Times New Roman" panose="02020603050405020304" pitchFamily="18" charset="0"/>
                  </a:rPr>
                  <a:t> </a:t>
                </a:r>
                <a14:m>
                  <m:oMath xmlns:m="http://schemas.openxmlformats.org/officeDocument/2006/math">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ea typeface="Cambria Math" panose="02040503050406030204" pitchFamily="18" charset="0"/>
                          </a:rPr>
                        </m:ctrlPr>
                      </m:sSubPr>
                      <m:e>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1,</m:t>
                        </m:r>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j</m:t>
                        </m:r>
                      </m:sub>
                    </m:sSub>
                  </m:oMath>
                </a14:m>
                <a:r>
                  <a:rPr lang="en-US" altLang="zh-CN" sz="2400" dirty="0">
                    <a:latin typeface="Times New Roman" panose="02020603050405020304" pitchFamily="18" charset="0"/>
                    <a:cs typeface="Times New Roman" panose="02020603050405020304" pitchFamily="18" charset="0"/>
                  </a:rPr>
                  <a:t> )</a:t>
                </a:r>
                <a:endParaRPr lang="zh-CN" altLang="en-US" sz="2400" dirty="0"/>
              </a:p>
              <a:p>
                <a:r>
                  <a:rPr lang="zh-CN" altLang="en-US"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p:txBody>
          </p:sp>
        </mc:Choice>
        <mc:Fallback xmlns="">
          <p:sp>
            <p:nvSpPr>
              <p:cNvPr id="16" name="矩形 15">
                <a:extLst>
                  <a:ext uri="{FF2B5EF4-FFF2-40B4-BE49-F238E27FC236}">
                    <a16:creationId xmlns:a16="http://schemas.microsoft.com/office/drawing/2014/main" id="{A3BAD57E-6AB4-4739-9D1F-658E45CB7E33}"/>
                  </a:ext>
                </a:extLst>
              </p:cNvPr>
              <p:cNvSpPr>
                <a:spLocks noRot="1" noChangeAspect="1" noMove="1" noResize="1" noEditPoints="1" noAdjustHandles="1" noChangeArrowheads="1" noChangeShapeType="1" noTextEdit="1"/>
              </p:cNvSpPr>
              <p:nvPr/>
            </p:nvSpPr>
            <p:spPr>
              <a:xfrm>
                <a:off x="6508647" y="4931793"/>
                <a:ext cx="5290458" cy="1461169"/>
              </a:xfrm>
              <a:prstGeom prst="rect">
                <a:avLst/>
              </a:prstGeom>
              <a:blipFill>
                <a:blip r:embed="rId7"/>
                <a:stretch>
                  <a:fillRect l="-1267" r="-1152"/>
                </a:stretch>
              </a:blipFill>
            </p:spPr>
            <p:txBody>
              <a:bodyPr/>
              <a:lstStyle/>
              <a:p>
                <a:r>
                  <a:rPr lang="zh-CN" altLang="en-US">
                    <a:noFill/>
                  </a:rPr>
                  <a:t> </a:t>
                </a:r>
              </a:p>
            </p:txBody>
          </p:sp>
        </mc:Fallback>
      </mc:AlternateContent>
      <p:grpSp>
        <p:nvGrpSpPr>
          <p:cNvPr id="26" name="组合 25">
            <a:extLst>
              <a:ext uri="{FF2B5EF4-FFF2-40B4-BE49-F238E27FC236}">
                <a16:creationId xmlns:a16="http://schemas.microsoft.com/office/drawing/2014/main" id="{8305F3C1-67BC-44C0-BD99-2F063B608AB7}"/>
              </a:ext>
            </a:extLst>
          </p:cNvPr>
          <p:cNvGrpSpPr/>
          <p:nvPr/>
        </p:nvGrpSpPr>
        <p:grpSpPr>
          <a:xfrm>
            <a:off x="4949037" y="2580824"/>
            <a:ext cx="2011733" cy="1877313"/>
            <a:chOff x="4511970" y="2503100"/>
            <a:chExt cx="2011733" cy="1877313"/>
          </a:xfrm>
        </p:grpSpPr>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19AD3519-4729-4C55-894C-F660954A1B55}"/>
                    </a:ext>
                  </a:extLst>
                </p:cNvPr>
                <p:cNvSpPr/>
                <p:nvPr/>
              </p:nvSpPr>
              <p:spPr>
                <a:xfrm>
                  <a:off x="4511970" y="2727636"/>
                  <a:ext cx="2011733" cy="142975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en-US" altLang="zh-CN" sz="2400" i="1" smtClean="0">
                                <a:latin typeface="Cambria Math" panose="02040503050406030204" pitchFamily="18" charset="0"/>
                              </a:rPr>
                            </m:ctrlPr>
                          </m:eqArrPr>
                          <m:e>
                            <m:r>
                              <a:rPr lang="en-US" altLang="zh-CN" sz="2400" i="1">
                                <a:latin typeface="Cambria Math" panose="02040503050406030204" pitchFamily="18" charset="0"/>
                              </a:rPr>
                              <m:t>02 </m:t>
                            </m:r>
                            <m:r>
                              <a:rPr lang="en-US" altLang="zh-CN" sz="2400" b="0" i="1" smtClean="0">
                                <a:latin typeface="Cambria Math" panose="02040503050406030204" pitchFamily="18" charset="0"/>
                              </a:rPr>
                              <m:t> </m:t>
                            </m:r>
                            <m:r>
                              <a:rPr lang="en-US" altLang="zh-CN" sz="2400" i="1">
                                <a:latin typeface="Cambria Math" panose="02040503050406030204" pitchFamily="18" charset="0"/>
                              </a:rPr>
                              <m:t>03 </m:t>
                            </m:r>
                            <m:r>
                              <a:rPr lang="en-US" altLang="zh-CN" sz="2400" b="0" i="1" smtClean="0">
                                <a:latin typeface="Cambria Math" panose="02040503050406030204" pitchFamily="18" charset="0"/>
                              </a:rPr>
                              <m:t> </m:t>
                            </m:r>
                            <m:r>
                              <a:rPr lang="en-US" altLang="zh-CN" sz="2400" i="1">
                                <a:latin typeface="Cambria Math" panose="02040503050406030204" pitchFamily="18" charset="0"/>
                              </a:rPr>
                              <m:t>01 </m:t>
                            </m:r>
                            <m:r>
                              <a:rPr lang="en-US" altLang="zh-CN" sz="2400" b="0" i="1" smtClean="0">
                                <a:latin typeface="Cambria Math" panose="02040503050406030204" pitchFamily="18" charset="0"/>
                              </a:rPr>
                              <m:t> </m:t>
                            </m:r>
                            <m:r>
                              <a:rPr lang="en-US" altLang="zh-CN" sz="2400" i="1">
                                <a:latin typeface="Cambria Math" panose="02040503050406030204" pitchFamily="18" charset="0"/>
                              </a:rPr>
                              <m:t>01</m:t>
                            </m:r>
                          </m:e>
                          <m:e>
                            <m:r>
                              <a:rPr lang="en-US" altLang="zh-CN" sz="2400" i="1">
                                <a:latin typeface="Cambria Math" panose="02040503050406030204" pitchFamily="18" charset="0"/>
                              </a:rPr>
                              <m:t>01 </m:t>
                            </m:r>
                            <m:r>
                              <a:rPr lang="en-US" altLang="zh-CN" sz="2400" b="0" i="1" smtClean="0">
                                <a:latin typeface="Cambria Math" panose="02040503050406030204" pitchFamily="18" charset="0"/>
                              </a:rPr>
                              <m:t> </m:t>
                            </m:r>
                            <m:r>
                              <a:rPr lang="en-US" altLang="zh-CN" sz="2400" i="1">
                                <a:latin typeface="Cambria Math" panose="02040503050406030204" pitchFamily="18" charset="0"/>
                              </a:rPr>
                              <m:t>02 </m:t>
                            </m:r>
                            <m:r>
                              <a:rPr lang="en-US" altLang="zh-CN" sz="2400" b="0" i="1" smtClean="0">
                                <a:latin typeface="Cambria Math" panose="02040503050406030204" pitchFamily="18" charset="0"/>
                              </a:rPr>
                              <m:t> </m:t>
                            </m:r>
                            <m:r>
                              <a:rPr lang="en-US" altLang="zh-CN" sz="2400" i="1">
                                <a:latin typeface="Cambria Math" panose="02040503050406030204" pitchFamily="18" charset="0"/>
                              </a:rPr>
                              <m:t>03 </m:t>
                            </m:r>
                            <m:r>
                              <a:rPr lang="en-US" altLang="zh-CN" sz="2400" b="0" i="1" smtClean="0">
                                <a:latin typeface="Cambria Math" panose="02040503050406030204" pitchFamily="18" charset="0"/>
                              </a:rPr>
                              <m:t> </m:t>
                            </m:r>
                            <m:r>
                              <a:rPr lang="en-US" altLang="zh-CN" sz="2400" i="1">
                                <a:latin typeface="Cambria Math" panose="02040503050406030204" pitchFamily="18" charset="0"/>
                              </a:rPr>
                              <m:t>01</m:t>
                            </m:r>
                          </m:e>
                          <m:e>
                            <m:r>
                              <a:rPr lang="en-US" altLang="zh-CN" sz="2400" i="1">
                                <a:latin typeface="Cambria Math" panose="02040503050406030204" pitchFamily="18" charset="0"/>
                              </a:rPr>
                              <m:t>01</m:t>
                            </m:r>
                            <m:r>
                              <a:rPr lang="en-US" altLang="zh-CN" sz="2400" b="0" i="1" smtClean="0">
                                <a:latin typeface="Cambria Math" panose="02040503050406030204" pitchFamily="18" charset="0"/>
                              </a:rPr>
                              <m:t> </m:t>
                            </m:r>
                            <m:r>
                              <a:rPr lang="en-US" altLang="zh-CN" sz="2400" i="1">
                                <a:latin typeface="Cambria Math" panose="02040503050406030204" pitchFamily="18" charset="0"/>
                              </a:rPr>
                              <m:t> 01</m:t>
                            </m:r>
                            <m:r>
                              <a:rPr lang="en-US" altLang="zh-CN" sz="2400" b="0" i="1" smtClean="0">
                                <a:latin typeface="Cambria Math" panose="02040503050406030204" pitchFamily="18" charset="0"/>
                              </a:rPr>
                              <m:t> </m:t>
                            </m:r>
                            <m:r>
                              <a:rPr lang="en-US" altLang="zh-CN" sz="2400" i="1">
                                <a:latin typeface="Cambria Math" panose="02040503050406030204" pitchFamily="18" charset="0"/>
                              </a:rPr>
                              <m:t> 02</m:t>
                            </m:r>
                            <m:r>
                              <a:rPr lang="en-US" altLang="zh-CN" sz="2400" b="0" i="1" smtClean="0">
                                <a:latin typeface="Cambria Math" panose="02040503050406030204" pitchFamily="18" charset="0"/>
                              </a:rPr>
                              <m:t> </m:t>
                            </m:r>
                            <m:r>
                              <a:rPr lang="en-US" altLang="zh-CN" sz="2400" i="1">
                                <a:latin typeface="Cambria Math" panose="02040503050406030204" pitchFamily="18" charset="0"/>
                              </a:rPr>
                              <m:t> 03</m:t>
                            </m:r>
                          </m:e>
                          <m:e>
                            <m:r>
                              <a:rPr lang="en-US" altLang="zh-CN" sz="2400" i="1">
                                <a:latin typeface="Cambria Math" panose="02040503050406030204" pitchFamily="18" charset="0"/>
                              </a:rPr>
                              <m:t>03</m:t>
                            </m:r>
                            <m:r>
                              <a:rPr lang="en-US" altLang="zh-CN" sz="2400" b="0" i="1" smtClean="0">
                                <a:latin typeface="Cambria Math" panose="02040503050406030204" pitchFamily="18" charset="0"/>
                              </a:rPr>
                              <m:t> </m:t>
                            </m:r>
                            <m:r>
                              <a:rPr lang="en-US" altLang="zh-CN" sz="2400" i="1">
                                <a:latin typeface="Cambria Math" panose="02040503050406030204" pitchFamily="18" charset="0"/>
                              </a:rPr>
                              <m:t> 01</m:t>
                            </m:r>
                            <m:r>
                              <a:rPr lang="en-US" altLang="zh-CN" sz="2400" b="0" i="1" smtClean="0">
                                <a:latin typeface="Cambria Math" panose="02040503050406030204" pitchFamily="18" charset="0"/>
                              </a:rPr>
                              <m:t> </m:t>
                            </m:r>
                            <m:r>
                              <a:rPr lang="en-US" altLang="zh-CN" sz="2400" i="1">
                                <a:latin typeface="Cambria Math" panose="02040503050406030204" pitchFamily="18" charset="0"/>
                              </a:rPr>
                              <m:t> 01 </m:t>
                            </m:r>
                            <m:r>
                              <a:rPr lang="en-US" altLang="zh-CN" sz="2400" b="0" i="1" smtClean="0">
                                <a:latin typeface="Cambria Math" panose="02040503050406030204" pitchFamily="18" charset="0"/>
                              </a:rPr>
                              <m:t> </m:t>
                            </m:r>
                            <m:r>
                              <a:rPr lang="en-US" altLang="zh-CN" sz="2400" i="1">
                                <a:latin typeface="Cambria Math" panose="02040503050406030204" pitchFamily="18" charset="0"/>
                              </a:rPr>
                              <m:t>02</m:t>
                            </m:r>
                          </m:e>
                        </m:eqArr>
                      </m:oMath>
                    </m:oMathPara>
                  </a14:m>
                  <a:endParaRPr lang="zh-CN" altLang="en-US" sz="2400" dirty="0"/>
                </a:p>
              </p:txBody>
            </p:sp>
          </mc:Choice>
          <mc:Fallback xmlns="">
            <p:sp>
              <p:nvSpPr>
                <p:cNvPr id="8" name="矩形 7">
                  <a:extLst>
                    <a:ext uri="{FF2B5EF4-FFF2-40B4-BE49-F238E27FC236}">
                      <a16:creationId xmlns:a16="http://schemas.microsoft.com/office/drawing/2014/main" id="{19AD3519-4729-4C55-894C-F660954A1B55}"/>
                    </a:ext>
                  </a:extLst>
                </p:cNvPr>
                <p:cNvSpPr>
                  <a:spLocks noRot="1" noChangeAspect="1" noMove="1" noResize="1" noEditPoints="1" noAdjustHandles="1" noChangeArrowheads="1" noChangeShapeType="1" noTextEdit="1"/>
                </p:cNvSpPr>
                <p:nvPr/>
              </p:nvSpPr>
              <p:spPr>
                <a:xfrm>
                  <a:off x="4511970" y="2727636"/>
                  <a:ext cx="2011733" cy="1429750"/>
                </a:xfrm>
                <a:prstGeom prst="rect">
                  <a:avLst/>
                </a:prstGeom>
                <a:blipFill>
                  <a:blip r:embed="rId8"/>
                  <a:stretch>
                    <a:fillRect/>
                  </a:stretch>
                </a:blipFill>
              </p:spPr>
              <p:txBody>
                <a:bodyPr/>
                <a:lstStyle/>
                <a:p>
                  <a:r>
                    <a:rPr lang="zh-CN" altLang="en-US">
                      <a:noFill/>
                    </a:rPr>
                    <a:t> </a:t>
                  </a:r>
                </a:p>
              </p:txBody>
            </p:sp>
          </mc:Fallback>
        </mc:AlternateContent>
        <p:sp>
          <p:nvSpPr>
            <p:cNvPr id="17" name="左中括号 16">
              <a:extLst>
                <a:ext uri="{FF2B5EF4-FFF2-40B4-BE49-F238E27FC236}">
                  <a16:creationId xmlns:a16="http://schemas.microsoft.com/office/drawing/2014/main" id="{0FC1354E-9F75-4819-9C76-A64B9C74BD8D}"/>
                </a:ext>
              </a:extLst>
            </p:cNvPr>
            <p:cNvSpPr/>
            <p:nvPr/>
          </p:nvSpPr>
          <p:spPr>
            <a:xfrm>
              <a:off x="4553775" y="2511153"/>
              <a:ext cx="331726" cy="186926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4" name="左中括号 23">
              <a:extLst>
                <a:ext uri="{FF2B5EF4-FFF2-40B4-BE49-F238E27FC236}">
                  <a16:creationId xmlns:a16="http://schemas.microsoft.com/office/drawing/2014/main" id="{2254B5ED-B471-4498-BE4B-C8620C25EFC1}"/>
                </a:ext>
              </a:extLst>
            </p:cNvPr>
            <p:cNvSpPr/>
            <p:nvPr/>
          </p:nvSpPr>
          <p:spPr>
            <a:xfrm rot="10800000">
              <a:off x="6110508" y="2503100"/>
              <a:ext cx="331726" cy="186926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sp>
        <p:nvSpPr>
          <p:cNvPr id="9" name="矩形 8">
            <a:extLst>
              <a:ext uri="{FF2B5EF4-FFF2-40B4-BE49-F238E27FC236}">
                <a16:creationId xmlns:a16="http://schemas.microsoft.com/office/drawing/2014/main" id="{76CC0113-DABD-4BB9-8309-EB61E4DFAC6A}"/>
              </a:ext>
            </a:extLst>
          </p:cNvPr>
          <p:cNvSpPr/>
          <p:nvPr/>
        </p:nvSpPr>
        <p:spPr>
          <a:xfrm>
            <a:off x="1014092" y="1376926"/>
            <a:ext cx="8484198" cy="553998"/>
          </a:xfrm>
          <a:prstGeom prst="rect">
            <a:avLst/>
          </a:prstGeom>
        </p:spPr>
        <p:txBody>
          <a:bodyPr wrap="square">
            <a:spAutoFit/>
          </a:bodyPr>
          <a:lstStyle/>
          <a:p>
            <a:pPr marL="800100" lvl="1" indent="-342900">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以列为单位，使得输出的每</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个字节和输入的</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个字节都有关。</a:t>
            </a:r>
            <a:endParaRPr lang="en-US" altLang="zh-CN" sz="2000" dirty="0">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D843F7DC-CE56-4C96-BEC5-EAEBBFA1AA84}"/>
              </a:ext>
            </a:extLst>
          </p:cNvPr>
          <p:cNvSpPr/>
          <p:nvPr/>
        </p:nvSpPr>
        <p:spPr>
          <a:xfrm>
            <a:off x="1014092" y="1752069"/>
            <a:ext cx="8139784" cy="499624"/>
          </a:xfrm>
          <a:prstGeom prst="rect">
            <a:avLst/>
          </a:prstGeom>
        </p:spPr>
        <p:txBody>
          <a:bodyPr wrap="square">
            <a:spAutoFit/>
          </a:bodyPr>
          <a:lstStyle/>
          <a:p>
            <a:pPr marL="800100" lvl="1" indent="-342900">
              <a:lnSpc>
                <a:spcPct val="150000"/>
              </a:lnSpc>
              <a:buFont typeface="Wingdings" panose="05000000000000000000" pitchFamily="2" charset="2"/>
              <a:buChar char="u"/>
            </a:pPr>
            <a:r>
              <a:rPr lang="en-US" altLang="zh-CN" sz="2000" dirty="0">
                <a:latin typeface="微软雅黑" panose="020B0503020204020204" pitchFamily="34" charset="-122"/>
                <a:ea typeface="微软雅黑" panose="020B0503020204020204" pitchFamily="34" charset="-122"/>
              </a:rPr>
              <a:t>GF(2</a:t>
            </a:r>
            <a:r>
              <a:rPr lang="en-US" altLang="zh-CN" sz="2000" baseline="30000" dirty="0">
                <a:latin typeface="微软雅黑" panose="020B0503020204020204" pitchFamily="34" charset="-122"/>
                <a:ea typeface="微软雅黑" panose="020B0503020204020204" pitchFamily="34" charset="-122"/>
              </a:rPr>
              <a:t>8</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上的乘法，模不可约多项式</a:t>
            </a:r>
            <a:r>
              <a:rPr lang="en-US" altLang="zh-CN" sz="2000" dirty="0">
                <a:latin typeface="微软雅黑" panose="020B0503020204020204" pitchFamily="34" charset="-122"/>
                <a:ea typeface="微软雅黑" panose="020B0503020204020204" pitchFamily="34" charset="-122"/>
              </a:rPr>
              <a:t>m(x)</a:t>
            </a:r>
            <a:r>
              <a:rPr lang="zh-CN" altLang="en-US" sz="2000" dirty="0">
                <a:latin typeface="微软雅黑" panose="020B0503020204020204" pitchFamily="34" charset="-122"/>
                <a:ea typeface="微软雅黑" panose="020B0503020204020204" pitchFamily="34" charset="-122"/>
              </a:rPr>
              <a:t>的乘法运算。</a:t>
            </a:r>
          </a:p>
        </p:txBody>
      </p:sp>
      <p:sp>
        <p:nvSpPr>
          <p:cNvPr id="15" name="文本框 14">
            <a:extLst>
              <a:ext uri="{FF2B5EF4-FFF2-40B4-BE49-F238E27FC236}">
                <a16:creationId xmlns:a16="http://schemas.microsoft.com/office/drawing/2014/main" id="{8BA4402A-CC76-44E6-A285-45D04541E13E}"/>
              </a:ext>
            </a:extLst>
          </p:cNvPr>
          <p:cNvSpPr txBox="1"/>
          <p:nvPr/>
        </p:nvSpPr>
        <p:spPr>
          <a:xfrm>
            <a:off x="7841645" y="4300567"/>
            <a:ext cx="646331"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输入</a:t>
            </a:r>
          </a:p>
        </p:txBody>
      </p:sp>
      <p:sp>
        <p:nvSpPr>
          <p:cNvPr id="29" name="文本框 28">
            <a:extLst>
              <a:ext uri="{FF2B5EF4-FFF2-40B4-BE49-F238E27FC236}">
                <a16:creationId xmlns:a16="http://schemas.microsoft.com/office/drawing/2014/main" id="{83D1BD54-9C04-4A62-96F4-374BF7242B12}"/>
              </a:ext>
            </a:extLst>
          </p:cNvPr>
          <p:cNvSpPr txBox="1"/>
          <p:nvPr/>
        </p:nvSpPr>
        <p:spPr>
          <a:xfrm>
            <a:off x="2612918" y="4325370"/>
            <a:ext cx="646331"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输出</a:t>
            </a:r>
          </a:p>
        </p:txBody>
      </p:sp>
    </p:spTree>
    <p:extLst>
      <p:ext uri="{BB962C8B-B14F-4D97-AF65-F5344CB8AC3E}">
        <p14:creationId xmlns:p14="http://schemas.microsoft.com/office/powerpoint/2010/main" val="201068259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6" grpId="0"/>
      <p:bldP spid="9" grpId="0"/>
      <p:bldP spid="12" grpId="0"/>
      <p:bldP spid="15" grpId="0"/>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实验原理</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13" name="文本框 12">
            <a:extLst>
              <a:ext uri="{FF2B5EF4-FFF2-40B4-BE49-F238E27FC236}">
                <a16:creationId xmlns:a16="http://schemas.microsoft.com/office/drawing/2014/main" id="{0D803227-8867-4C3D-AC46-CF9296EF5BA3}"/>
              </a:ext>
            </a:extLst>
          </p:cNvPr>
          <p:cNvSpPr txBox="1"/>
          <p:nvPr/>
        </p:nvSpPr>
        <p:spPr>
          <a:xfrm>
            <a:off x="1037869" y="1030693"/>
            <a:ext cx="10052497" cy="868956"/>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逆列混淆</a:t>
            </a:r>
            <a:endParaRPr lang="en-US" altLang="zh-CN" sz="2400" b="1"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找到逆列混淆的左乘矩阵</a:t>
            </a:r>
            <a:endParaRPr lang="en-US" altLang="zh-CN" sz="2000" dirty="0">
              <a:latin typeface="微软雅黑" panose="020B0503020204020204" pitchFamily="34" charset="-122"/>
              <a:ea typeface="微软雅黑" panose="020B0503020204020204" pitchFamily="34" charset="-122"/>
            </a:endParaRPr>
          </a:p>
        </p:txBody>
      </p:sp>
      <p:grpSp>
        <p:nvGrpSpPr>
          <p:cNvPr id="27" name="组合 26">
            <a:extLst>
              <a:ext uri="{FF2B5EF4-FFF2-40B4-BE49-F238E27FC236}">
                <a16:creationId xmlns:a16="http://schemas.microsoft.com/office/drawing/2014/main" id="{2046EF90-FF33-4B06-B201-386CAB1D0802}"/>
              </a:ext>
            </a:extLst>
          </p:cNvPr>
          <p:cNvGrpSpPr/>
          <p:nvPr/>
        </p:nvGrpSpPr>
        <p:grpSpPr>
          <a:xfrm>
            <a:off x="1984747" y="4527960"/>
            <a:ext cx="2105026" cy="1869260"/>
            <a:chOff x="1984747" y="2489383"/>
            <a:chExt cx="2105026" cy="1869260"/>
          </a:xfrm>
        </p:grpSpPr>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B0747155-8A3D-4776-88BD-AA793AD9AA42}"/>
                    </a:ext>
                  </a:extLst>
                </p:cNvPr>
                <p:cNvSpPr/>
                <p:nvPr/>
              </p:nvSpPr>
              <p:spPr>
                <a:xfrm>
                  <a:off x="2036322" y="2543504"/>
                  <a:ext cx="1645900" cy="176670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en-US" altLang="zh-CN" sz="2400" i="1">
                                <a:latin typeface="Cambria Math" panose="02040503050406030204" pitchFamily="18" charset="0"/>
                              </a:rPr>
                            </m:ctrlPr>
                          </m:eqArrPr>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0,0</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0,1</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0,2</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0,3</m:t>
                                </m:r>
                              </m:sub>
                              <m:sup>
                                <m:r>
                                  <a:rPr lang="en-US" altLang="zh-CN" sz="2400" i="1">
                                    <a:latin typeface="Cambria Math" panose="02040503050406030204" pitchFamily="18" charset="0"/>
                                  </a:rPr>
                                  <m:t>′</m:t>
                                </m:r>
                              </m:sup>
                            </m:sSubSup>
                          </m:e>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1,0</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1,1</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1,2</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1,3</m:t>
                                </m:r>
                              </m:sub>
                              <m:sup>
                                <m:r>
                                  <a:rPr lang="en-US" altLang="zh-CN" sz="2400" i="1">
                                    <a:latin typeface="Cambria Math" panose="02040503050406030204" pitchFamily="18" charset="0"/>
                                  </a:rPr>
                                  <m:t>′</m:t>
                                </m:r>
                              </m:sup>
                            </m:sSubSup>
                          </m:e>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2,0</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2,1</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2,2</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2,3</m:t>
                                </m:r>
                              </m:sub>
                              <m:sup>
                                <m:r>
                                  <a:rPr lang="en-US" altLang="zh-CN" sz="2400" i="1">
                                    <a:latin typeface="Cambria Math" panose="02040503050406030204" pitchFamily="18" charset="0"/>
                                  </a:rPr>
                                  <m:t>′</m:t>
                                </m:r>
                              </m:sup>
                            </m:sSubSup>
                          </m:e>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3,0</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3,1</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3,2</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3,3</m:t>
                                </m:r>
                              </m:sub>
                              <m:sup>
                                <m:r>
                                  <a:rPr lang="en-US" altLang="zh-CN" sz="2400" i="1">
                                    <a:latin typeface="Cambria Math" panose="02040503050406030204" pitchFamily="18" charset="0"/>
                                  </a:rPr>
                                  <m:t>′</m:t>
                                </m:r>
                              </m:sup>
                            </m:sSubSup>
                          </m:e>
                        </m:eqArr>
                      </m:oMath>
                    </m:oMathPara>
                  </a14:m>
                  <a:endParaRPr lang="zh-CN" altLang="en-US" sz="2400" dirty="0"/>
                </a:p>
              </p:txBody>
            </p:sp>
          </mc:Choice>
          <mc:Fallback xmlns="">
            <p:sp>
              <p:nvSpPr>
                <p:cNvPr id="2" name="矩形 1">
                  <a:extLst>
                    <a:ext uri="{FF2B5EF4-FFF2-40B4-BE49-F238E27FC236}">
                      <a16:creationId xmlns:a16="http://schemas.microsoft.com/office/drawing/2014/main" id="{B0747155-8A3D-4776-88BD-AA793AD9AA42}"/>
                    </a:ext>
                  </a:extLst>
                </p:cNvPr>
                <p:cNvSpPr>
                  <a:spLocks noRot="1" noChangeAspect="1" noMove="1" noResize="1" noEditPoints="1" noAdjustHandles="1" noChangeArrowheads="1" noChangeShapeType="1" noTextEdit="1"/>
                </p:cNvSpPr>
                <p:nvPr/>
              </p:nvSpPr>
              <p:spPr>
                <a:xfrm>
                  <a:off x="2036322" y="2543504"/>
                  <a:ext cx="1645900" cy="1766702"/>
                </a:xfrm>
                <a:prstGeom prst="rect">
                  <a:avLst/>
                </a:prstGeom>
                <a:blipFill>
                  <a:blip r:embed="rId4"/>
                  <a:stretch>
                    <a:fillRect r="-17037"/>
                  </a:stretch>
                </a:blipFill>
              </p:spPr>
              <p:txBody>
                <a:bodyPr/>
                <a:lstStyle/>
                <a:p>
                  <a:r>
                    <a:rPr lang="zh-CN" altLang="en-US">
                      <a:noFill/>
                    </a:rPr>
                    <a:t> </a:t>
                  </a:r>
                </a:p>
              </p:txBody>
            </p:sp>
          </mc:Fallback>
        </mc:AlternateContent>
        <p:sp>
          <p:nvSpPr>
            <p:cNvPr id="3" name="左中括号 2">
              <a:extLst>
                <a:ext uri="{FF2B5EF4-FFF2-40B4-BE49-F238E27FC236}">
                  <a16:creationId xmlns:a16="http://schemas.microsoft.com/office/drawing/2014/main" id="{FA9AA198-368B-467F-AD4C-CB6901175299}"/>
                </a:ext>
              </a:extLst>
            </p:cNvPr>
            <p:cNvSpPr/>
            <p:nvPr/>
          </p:nvSpPr>
          <p:spPr>
            <a:xfrm>
              <a:off x="1984747" y="2489383"/>
              <a:ext cx="331726" cy="186926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14" name="左中括号 13">
              <a:extLst>
                <a:ext uri="{FF2B5EF4-FFF2-40B4-BE49-F238E27FC236}">
                  <a16:creationId xmlns:a16="http://schemas.microsoft.com/office/drawing/2014/main" id="{5E53D31C-6BF4-4C79-B740-946F4AAAFD74}"/>
                </a:ext>
              </a:extLst>
            </p:cNvPr>
            <p:cNvSpPr/>
            <p:nvPr/>
          </p:nvSpPr>
          <p:spPr>
            <a:xfrm rot="10800000">
              <a:off x="3758047" y="2489383"/>
              <a:ext cx="331726" cy="186926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sp>
        <p:nvSpPr>
          <p:cNvPr id="7" name="文本框 6">
            <a:extLst>
              <a:ext uri="{FF2B5EF4-FFF2-40B4-BE49-F238E27FC236}">
                <a16:creationId xmlns:a16="http://schemas.microsoft.com/office/drawing/2014/main" id="{B7CB9FE7-86BB-4FF9-8061-64ADE7F21A0E}"/>
              </a:ext>
            </a:extLst>
          </p:cNvPr>
          <p:cNvSpPr txBox="1"/>
          <p:nvPr/>
        </p:nvSpPr>
        <p:spPr>
          <a:xfrm>
            <a:off x="4408558" y="5260487"/>
            <a:ext cx="338554" cy="461665"/>
          </a:xfrm>
          <a:prstGeom prst="rect">
            <a:avLst/>
          </a:prstGeom>
          <a:noFill/>
        </p:spPr>
        <p:txBody>
          <a:bodyPr wrap="square" rtlCol="0">
            <a:spAutoFit/>
          </a:bodyPr>
          <a:lstStyle/>
          <a:p>
            <a:r>
              <a:rPr lang="en-US" altLang="zh-CN" sz="2400" dirty="0"/>
              <a:t>=</a:t>
            </a:r>
            <a:endParaRPr lang="zh-CN" altLang="en-US" sz="2400" dirty="0"/>
          </a:p>
        </p:txBody>
      </p:sp>
      <p:grpSp>
        <p:nvGrpSpPr>
          <p:cNvPr id="25" name="组合 24">
            <a:extLst>
              <a:ext uri="{FF2B5EF4-FFF2-40B4-BE49-F238E27FC236}">
                <a16:creationId xmlns:a16="http://schemas.microsoft.com/office/drawing/2014/main" id="{BAAB9D7D-F268-485B-8A76-63E066D6DDF9}"/>
              </a:ext>
            </a:extLst>
          </p:cNvPr>
          <p:cNvGrpSpPr/>
          <p:nvPr/>
        </p:nvGrpSpPr>
        <p:grpSpPr>
          <a:xfrm>
            <a:off x="7166801" y="4527960"/>
            <a:ext cx="1987075" cy="1886674"/>
            <a:chOff x="6560253" y="2489383"/>
            <a:chExt cx="1987075" cy="1886674"/>
          </a:xfrm>
        </p:grpSpPr>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79CC1044-CE31-422A-A592-739052004D4A}"/>
                    </a:ext>
                  </a:extLst>
                </p:cNvPr>
                <p:cNvSpPr/>
                <p:nvPr/>
              </p:nvSpPr>
              <p:spPr>
                <a:xfrm>
                  <a:off x="6560253" y="2574768"/>
                  <a:ext cx="1987075" cy="16343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en-US" altLang="zh-CN" sz="2400" i="1">
                                <a:latin typeface="Cambria Math" panose="02040503050406030204" pitchFamily="18" charset="0"/>
                              </a:rPr>
                            </m:ctrlPr>
                          </m:eqArr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0,0</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0,1</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0,2</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0,3</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1,0</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1,1</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1,2</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1,3</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2,0</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2,1</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2,2</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2,3</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3,0</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3,1</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3,2</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3,3</m:t>
                                </m:r>
                              </m:sub>
                            </m:sSub>
                          </m:e>
                        </m:eqArr>
                      </m:oMath>
                    </m:oMathPara>
                  </a14:m>
                  <a:endParaRPr lang="zh-CN" altLang="en-US" sz="2400" dirty="0"/>
                </a:p>
              </p:txBody>
            </p:sp>
          </mc:Choice>
          <mc:Fallback xmlns="">
            <p:sp>
              <p:nvSpPr>
                <p:cNvPr id="10" name="矩形 9">
                  <a:extLst>
                    <a:ext uri="{FF2B5EF4-FFF2-40B4-BE49-F238E27FC236}">
                      <a16:creationId xmlns:a16="http://schemas.microsoft.com/office/drawing/2014/main" id="{79CC1044-CE31-422A-A592-739052004D4A}"/>
                    </a:ext>
                  </a:extLst>
                </p:cNvPr>
                <p:cNvSpPr>
                  <a:spLocks noRot="1" noChangeAspect="1" noMove="1" noResize="1" noEditPoints="1" noAdjustHandles="1" noChangeArrowheads="1" noChangeShapeType="1" noTextEdit="1"/>
                </p:cNvSpPr>
                <p:nvPr/>
              </p:nvSpPr>
              <p:spPr>
                <a:xfrm>
                  <a:off x="6560253" y="2574768"/>
                  <a:ext cx="1987075" cy="1634358"/>
                </a:xfrm>
                <a:prstGeom prst="rect">
                  <a:avLst/>
                </a:prstGeom>
                <a:blipFill>
                  <a:blip r:embed="rId5"/>
                  <a:stretch>
                    <a:fillRect/>
                  </a:stretch>
                </a:blipFill>
              </p:spPr>
              <p:txBody>
                <a:bodyPr/>
                <a:lstStyle/>
                <a:p>
                  <a:r>
                    <a:rPr lang="zh-CN" altLang="en-US">
                      <a:noFill/>
                    </a:rPr>
                    <a:t> </a:t>
                  </a:r>
                </a:p>
              </p:txBody>
            </p:sp>
          </mc:Fallback>
        </mc:AlternateContent>
        <p:sp>
          <p:nvSpPr>
            <p:cNvPr id="20" name="左中括号 19">
              <a:extLst>
                <a:ext uri="{FF2B5EF4-FFF2-40B4-BE49-F238E27FC236}">
                  <a16:creationId xmlns:a16="http://schemas.microsoft.com/office/drawing/2014/main" id="{A930858E-ADDB-42ED-B871-7A1D818E36C8}"/>
                </a:ext>
              </a:extLst>
            </p:cNvPr>
            <p:cNvSpPr/>
            <p:nvPr/>
          </p:nvSpPr>
          <p:spPr>
            <a:xfrm>
              <a:off x="6569198" y="2489383"/>
              <a:ext cx="331726" cy="186926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2" name="左中括号 21">
              <a:extLst>
                <a:ext uri="{FF2B5EF4-FFF2-40B4-BE49-F238E27FC236}">
                  <a16:creationId xmlns:a16="http://schemas.microsoft.com/office/drawing/2014/main" id="{B5D4BA2F-25BA-42D1-9EAC-E62DFBE3268A}"/>
                </a:ext>
              </a:extLst>
            </p:cNvPr>
            <p:cNvSpPr/>
            <p:nvPr/>
          </p:nvSpPr>
          <p:spPr>
            <a:xfrm rot="10800000">
              <a:off x="8215602" y="2506797"/>
              <a:ext cx="331726" cy="186926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grpSp>
        <p:nvGrpSpPr>
          <p:cNvPr id="26" name="组合 25">
            <a:extLst>
              <a:ext uri="{FF2B5EF4-FFF2-40B4-BE49-F238E27FC236}">
                <a16:creationId xmlns:a16="http://schemas.microsoft.com/office/drawing/2014/main" id="{8305F3C1-67BC-44C0-BD99-2F063B608AB7}"/>
              </a:ext>
            </a:extLst>
          </p:cNvPr>
          <p:cNvGrpSpPr/>
          <p:nvPr/>
        </p:nvGrpSpPr>
        <p:grpSpPr>
          <a:xfrm>
            <a:off x="4949037" y="4527960"/>
            <a:ext cx="2011733" cy="1877313"/>
            <a:chOff x="4511970" y="2503100"/>
            <a:chExt cx="2011733" cy="1877313"/>
          </a:xfrm>
        </p:grpSpPr>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19AD3519-4729-4C55-894C-F660954A1B55}"/>
                    </a:ext>
                  </a:extLst>
                </p:cNvPr>
                <p:cNvSpPr/>
                <p:nvPr/>
              </p:nvSpPr>
              <p:spPr>
                <a:xfrm>
                  <a:off x="4511970" y="2727636"/>
                  <a:ext cx="2011733" cy="143199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en-US" altLang="zh-CN" sz="2400" i="1">
                                <a:latin typeface="Cambria Math" panose="02040503050406030204" pitchFamily="18" charset="0"/>
                              </a:rPr>
                            </m:ctrlPr>
                          </m:eqArrPr>
                          <m:e>
                            <m:r>
                              <m:rPr>
                                <m:nor/>
                              </m:rPr>
                              <a:rPr lang="en-US" altLang="zh-CN" sz="2400">
                                <a:latin typeface="Times New Roman" panose="02020603050405020304" pitchFamily="18" charset="0"/>
                                <a:cs typeface="Times New Roman" panose="02020603050405020304" pitchFamily="18" charset="0"/>
                              </a:rPr>
                              <m:t>0</m:t>
                            </m:r>
                            <m:r>
                              <m:rPr>
                                <m:nor/>
                              </m:rPr>
                              <a:rPr lang="en-US" altLang="zh-CN" sz="2400">
                                <a:latin typeface="Times New Roman" panose="02020603050405020304" pitchFamily="18" charset="0"/>
                                <a:cs typeface="Times New Roman" panose="02020603050405020304" pitchFamily="18" charset="0"/>
                              </a:rPr>
                              <m:t>E</m:t>
                            </m:r>
                            <m:r>
                              <m:rPr>
                                <m:nor/>
                              </m:rPr>
                              <a:rPr lang="en-US" altLang="zh-CN" sz="2400">
                                <a:latin typeface="Times New Roman" panose="02020603050405020304" pitchFamily="18" charset="0"/>
                                <a:cs typeface="Times New Roman" panose="02020603050405020304" pitchFamily="18" charset="0"/>
                              </a:rPr>
                              <m:t> 0</m:t>
                            </m:r>
                            <m:r>
                              <m:rPr>
                                <m:nor/>
                              </m:rPr>
                              <a:rPr lang="en-US" altLang="zh-CN" sz="2400">
                                <a:latin typeface="Times New Roman" panose="02020603050405020304" pitchFamily="18" charset="0"/>
                                <a:cs typeface="Times New Roman" panose="02020603050405020304" pitchFamily="18" charset="0"/>
                              </a:rPr>
                              <m:t>B</m:t>
                            </m:r>
                            <m:r>
                              <m:rPr>
                                <m:nor/>
                              </m:rPr>
                              <a:rPr lang="en-US" altLang="zh-CN" sz="2400">
                                <a:latin typeface="Times New Roman" panose="02020603050405020304" pitchFamily="18" charset="0"/>
                                <a:cs typeface="Times New Roman" panose="02020603050405020304" pitchFamily="18" charset="0"/>
                              </a:rPr>
                              <m:t> 0</m:t>
                            </m:r>
                            <m:r>
                              <m:rPr>
                                <m:nor/>
                              </m:rPr>
                              <a:rPr lang="en-US" altLang="zh-CN" sz="2400">
                                <a:latin typeface="Times New Roman" panose="02020603050405020304" pitchFamily="18" charset="0"/>
                                <a:cs typeface="Times New Roman" panose="02020603050405020304" pitchFamily="18" charset="0"/>
                              </a:rPr>
                              <m:t>D</m:t>
                            </m:r>
                            <m:r>
                              <m:rPr>
                                <m:nor/>
                              </m:rPr>
                              <a:rPr lang="en-US" altLang="zh-CN" sz="2400">
                                <a:latin typeface="Times New Roman" panose="02020603050405020304" pitchFamily="18" charset="0"/>
                                <a:cs typeface="Times New Roman" panose="02020603050405020304" pitchFamily="18" charset="0"/>
                              </a:rPr>
                              <m:t> 09</m:t>
                            </m:r>
                          </m:e>
                          <m:e>
                            <m:r>
                              <m:rPr>
                                <m:nor/>
                              </m:rPr>
                              <a:rPr lang="en-US" altLang="zh-CN" sz="2400">
                                <a:latin typeface="Times New Roman" panose="02020603050405020304" pitchFamily="18" charset="0"/>
                                <a:cs typeface="Times New Roman" panose="02020603050405020304" pitchFamily="18" charset="0"/>
                              </a:rPr>
                              <m:t>09 0</m:t>
                            </m:r>
                            <m:r>
                              <m:rPr>
                                <m:nor/>
                              </m:rPr>
                              <a:rPr lang="en-US" altLang="zh-CN" sz="2400">
                                <a:latin typeface="Times New Roman" panose="02020603050405020304" pitchFamily="18" charset="0"/>
                                <a:cs typeface="Times New Roman" panose="02020603050405020304" pitchFamily="18" charset="0"/>
                              </a:rPr>
                              <m:t>E</m:t>
                            </m:r>
                            <m:r>
                              <m:rPr>
                                <m:nor/>
                              </m:rPr>
                              <a:rPr lang="en-US" altLang="zh-CN" sz="2400">
                                <a:latin typeface="Times New Roman" panose="02020603050405020304" pitchFamily="18" charset="0"/>
                                <a:cs typeface="Times New Roman" panose="02020603050405020304" pitchFamily="18" charset="0"/>
                              </a:rPr>
                              <m:t> 0</m:t>
                            </m:r>
                            <m:r>
                              <m:rPr>
                                <m:nor/>
                              </m:rPr>
                              <a:rPr lang="en-US" altLang="zh-CN" sz="2400">
                                <a:latin typeface="Times New Roman" panose="02020603050405020304" pitchFamily="18" charset="0"/>
                                <a:cs typeface="Times New Roman" panose="02020603050405020304" pitchFamily="18" charset="0"/>
                              </a:rPr>
                              <m:t>B</m:t>
                            </m:r>
                            <m:r>
                              <m:rPr>
                                <m:nor/>
                              </m:rPr>
                              <a:rPr lang="en-US" altLang="zh-CN" sz="2400">
                                <a:latin typeface="Times New Roman" panose="02020603050405020304" pitchFamily="18" charset="0"/>
                                <a:cs typeface="Times New Roman" panose="02020603050405020304" pitchFamily="18" charset="0"/>
                              </a:rPr>
                              <m:t> 0</m:t>
                            </m:r>
                            <m:r>
                              <m:rPr>
                                <m:nor/>
                              </m:rPr>
                              <a:rPr lang="en-US" altLang="zh-CN" sz="2400">
                                <a:latin typeface="Times New Roman" panose="02020603050405020304" pitchFamily="18" charset="0"/>
                                <a:cs typeface="Times New Roman" panose="02020603050405020304" pitchFamily="18" charset="0"/>
                              </a:rPr>
                              <m:t>D</m:t>
                            </m:r>
                          </m:e>
                          <m:e>
                            <m:r>
                              <m:rPr>
                                <m:nor/>
                              </m:rPr>
                              <a:rPr lang="en-US" altLang="zh-CN" sz="2400">
                                <a:latin typeface="Times New Roman" panose="02020603050405020304" pitchFamily="18" charset="0"/>
                                <a:cs typeface="Times New Roman" panose="02020603050405020304" pitchFamily="18" charset="0"/>
                              </a:rPr>
                              <m:t>0</m:t>
                            </m:r>
                            <m:r>
                              <m:rPr>
                                <m:nor/>
                              </m:rPr>
                              <a:rPr lang="en-US" altLang="zh-CN" sz="2400">
                                <a:latin typeface="Times New Roman" panose="02020603050405020304" pitchFamily="18" charset="0"/>
                                <a:cs typeface="Times New Roman" panose="02020603050405020304" pitchFamily="18" charset="0"/>
                              </a:rPr>
                              <m:t>D</m:t>
                            </m:r>
                            <m:r>
                              <m:rPr>
                                <m:nor/>
                              </m:rPr>
                              <a:rPr lang="en-US" altLang="zh-CN" sz="2400">
                                <a:latin typeface="Times New Roman" panose="02020603050405020304" pitchFamily="18" charset="0"/>
                                <a:cs typeface="Times New Roman" panose="02020603050405020304" pitchFamily="18" charset="0"/>
                              </a:rPr>
                              <m:t> 09 0</m:t>
                            </m:r>
                            <m:r>
                              <m:rPr>
                                <m:nor/>
                              </m:rPr>
                              <a:rPr lang="en-US" altLang="zh-CN" sz="2400">
                                <a:latin typeface="Times New Roman" panose="02020603050405020304" pitchFamily="18" charset="0"/>
                                <a:cs typeface="Times New Roman" panose="02020603050405020304" pitchFamily="18" charset="0"/>
                              </a:rPr>
                              <m:t>E</m:t>
                            </m:r>
                            <m:r>
                              <m:rPr>
                                <m:nor/>
                              </m:rPr>
                              <a:rPr lang="en-US" altLang="zh-CN" sz="2400">
                                <a:latin typeface="Times New Roman" panose="02020603050405020304" pitchFamily="18" charset="0"/>
                                <a:cs typeface="Times New Roman" panose="02020603050405020304" pitchFamily="18" charset="0"/>
                              </a:rPr>
                              <m:t> 0</m:t>
                            </m:r>
                            <m:r>
                              <m:rPr>
                                <m:nor/>
                              </m:rPr>
                              <a:rPr lang="en-US" altLang="zh-CN" sz="2400">
                                <a:latin typeface="Times New Roman" panose="02020603050405020304" pitchFamily="18" charset="0"/>
                                <a:cs typeface="Times New Roman" panose="02020603050405020304" pitchFamily="18" charset="0"/>
                              </a:rPr>
                              <m:t>B</m:t>
                            </m:r>
                          </m:e>
                          <m:e>
                            <m:r>
                              <m:rPr>
                                <m:nor/>
                              </m:rPr>
                              <a:rPr lang="en-US" altLang="zh-CN" sz="2400">
                                <a:latin typeface="Times New Roman" panose="02020603050405020304" pitchFamily="18" charset="0"/>
                                <a:cs typeface="Times New Roman" panose="02020603050405020304" pitchFamily="18" charset="0"/>
                              </a:rPr>
                              <m:t>0</m:t>
                            </m:r>
                            <m:r>
                              <m:rPr>
                                <m:nor/>
                              </m:rPr>
                              <a:rPr lang="en-US" altLang="zh-CN" sz="2400">
                                <a:latin typeface="Times New Roman" panose="02020603050405020304" pitchFamily="18" charset="0"/>
                                <a:cs typeface="Times New Roman" panose="02020603050405020304" pitchFamily="18" charset="0"/>
                              </a:rPr>
                              <m:t>B</m:t>
                            </m:r>
                            <m:r>
                              <m:rPr>
                                <m:nor/>
                              </m:rPr>
                              <a:rPr lang="en-US" altLang="zh-CN" sz="2400">
                                <a:latin typeface="Times New Roman" panose="02020603050405020304" pitchFamily="18" charset="0"/>
                                <a:cs typeface="Times New Roman" panose="02020603050405020304" pitchFamily="18" charset="0"/>
                              </a:rPr>
                              <m:t> 0</m:t>
                            </m:r>
                            <m:r>
                              <m:rPr>
                                <m:nor/>
                              </m:rPr>
                              <a:rPr lang="en-US" altLang="zh-CN" sz="2400">
                                <a:latin typeface="Times New Roman" panose="02020603050405020304" pitchFamily="18" charset="0"/>
                                <a:cs typeface="Times New Roman" panose="02020603050405020304" pitchFamily="18" charset="0"/>
                              </a:rPr>
                              <m:t>D</m:t>
                            </m:r>
                            <m:r>
                              <m:rPr>
                                <m:nor/>
                              </m:rPr>
                              <a:rPr lang="en-US" altLang="zh-CN" sz="2400">
                                <a:latin typeface="Times New Roman" panose="02020603050405020304" pitchFamily="18" charset="0"/>
                                <a:cs typeface="Times New Roman" panose="02020603050405020304" pitchFamily="18" charset="0"/>
                              </a:rPr>
                              <m:t> 09 0</m:t>
                            </m:r>
                            <m:r>
                              <m:rPr>
                                <m:nor/>
                              </m:rPr>
                              <a:rPr lang="en-US" altLang="zh-CN" sz="2400">
                                <a:latin typeface="Times New Roman" panose="02020603050405020304" pitchFamily="18" charset="0"/>
                                <a:cs typeface="Times New Roman" panose="02020603050405020304" pitchFamily="18" charset="0"/>
                              </a:rPr>
                              <m:t>E</m:t>
                            </m:r>
                          </m:e>
                        </m:eqArr>
                      </m:oMath>
                    </m:oMathPara>
                  </a14:m>
                  <a:endParaRPr lang="zh-CN" altLang="en-US" sz="2400" dirty="0"/>
                </a:p>
              </p:txBody>
            </p:sp>
          </mc:Choice>
          <mc:Fallback xmlns="">
            <p:sp>
              <p:nvSpPr>
                <p:cNvPr id="8" name="矩形 7">
                  <a:extLst>
                    <a:ext uri="{FF2B5EF4-FFF2-40B4-BE49-F238E27FC236}">
                      <a16:creationId xmlns:a16="http://schemas.microsoft.com/office/drawing/2014/main" id="{19AD3519-4729-4C55-894C-F660954A1B55}"/>
                    </a:ext>
                  </a:extLst>
                </p:cNvPr>
                <p:cNvSpPr>
                  <a:spLocks noRot="1" noChangeAspect="1" noMove="1" noResize="1" noEditPoints="1" noAdjustHandles="1" noChangeArrowheads="1" noChangeShapeType="1" noTextEdit="1"/>
                </p:cNvSpPr>
                <p:nvPr/>
              </p:nvSpPr>
              <p:spPr>
                <a:xfrm>
                  <a:off x="4511970" y="2727636"/>
                  <a:ext cx="2011733" cy="1431995"/>
                </a:xfrm>
                <a:prstGeom prst="rect">
                  <a:avLst/>
                </a:prstGeom>
                <a:blipFill>
                  <a:blip r:embed="rId6"/>
                  <a:stretch>
                    <a:fillRect/>
                  </a:stretch>
                </a:blipFill>
              </p:spPr>
              <p:txBody>
                <a:bodyPr/>
                <a:lstStyle/>
                <a:p>
                  <a:r>
                    <a:rPr lang="zh-CN" altLang="en-US">
                      <a:noFill/>
                    </a:rPr>
                    <a:t> </a:t>
                  </a:r>
                </a:p>
              </p:txBody>
            </p:sp>
          </mc:Fallback>
        </mc:AlternateContent>
        <p:sp>
          <p:nvSpPr>
            <p:cNvPr id="17" name="左中括号 16">
              <a:extLst>
                <a:ext uri="{FF2B5EF4-FFF2-40B4-BE49-F238E27FC236}">
                  <a16:creationId xmlns:a16="http://schemas.microsoft.com/office/drawing/2014/main" id="{0FC1354E-9F75-4819-9C76-A64B9C74BD8D}"/>
                </a:ext>
              </a:extLst>
            </p:cNvPr>
            <p:cNvSpPr/>
            <p:nvPr/>
          </p:nvSpPr>
          <p:spPr>
            <a:xfrm>
              <a:off x="4553775" y="2511153"/>
              <a:ext cx="331726" cy="186926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4" name="左中括号 23">
              <a:extLst>
                <a:ext uri="{FF2B5EF4-FFF2-40B4-BE49-F238E27FC236}">
                  <a16:creationId xmlns:a16="http://schemas.microsoft.com/office/drawing/2014/main" id="{2254B5ED-B471-4498-BE4B-C8620C25EFC1}"/>
                </a:ext>
              </a:extLst>
            </p:cNvPr>
            <p:cNvSpPr/>
            <p:nvPr/>
          </p:nvSpPr>
          <p:spPr>
            <a:xfrm rot="10800000">
              <a:off x="6110508" y="2503100"/>
              <a:ext cx="331726" cy="186926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sp>
        <p:nvSpPr>
          <p:cNvPr id="23" name="文本框 22">
            <a:extLst>
              <a:ext uri="{FF2B5EF4-FFF2-40B4-BE49-F238E27FC236}">
                <a16:creationId xmlns:a16="http://schemas.microsoft.com/office/drawing/2014/main" id="{6BD55F09-CB66-43DF-9CD6-8D7EFF931780}"/>
              </a:ext>
            </a:extLst>
          </p:cNvPr>
          <p:cNvSpPr txBox="1"/>
          <p:nvPr/>
        </p:nvSpPr>
        <p:spPr>
          <a:xfrm>
            <a:off x="7841645" y="6247703"/>
            <a:ext cx="646331"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输入</a:t>
            </a:r>
          </a:p>
        </p:txBody>
      </p:sp>
      <p:sp>
        <p:nvSpPr>
          <p:cNvPr id="29" name="文本框 28">
            <a:extLst>
              <a:ext uri="{FF2B5EF4-FFF2-40B4-BE49-F238E27FC236}">
                <a16:creationId xmlns:a16="http://schemas.microsoft.com/office/drawing/2014/main" id="{EBA21AC0-0E57-4D30-A620-2EA945962786}"/>
              </a:ext>
            </a:extLst>
          </p:cNvPr>
          <p:cNvSpPr txBox="1"/>
          <p:nvPr/>
        </p:nvSpPr>
        <p:spPr>
          <a:xfrm>
            <a:off x="2612918" y="6272506"/>
            <a:ext cx="646331"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输出</a:t>
            </a:r>
          </a:p>
        </p:txBody>
      </p:sp>
      <p:sp>
        <p:nvSpPr>
          <p:cNvPr id="9" name="矩形 8">
            <a:extLst>
              <a:ext uri="{FF2B5EF4-FFF2-40B4-BE49-F238E27FC236}">
                <a16:creationId xmlns:a16="http://schemas.microsoft.com/office/drawing/2014/main" id="{7F1D5497-CF43-435C-B6AF-32DCC3C60BB3}"/>
              </a:ext>
            </a:extLst>
          </p:cNvPr>
          <p:cNvSpPr/>
          <p:nvPr/>
        </p:nvSpPr>
        <p:spPr>
          <a:xfrm>
            <a:off x="941051" y="1912434"/>
            <a:ext cx="9784324" cy="499624"/>
          </a:xfrm>
          <a:prstGeom prst="rect">
            <a:avLst/>
          </a:prstGeom>
        </p:spPr>
        <p:txBody>
          <a:bodyPr wrap="square">
            <a:spAutoFit/>
          </a:bodyPr>
          <a:lstStyle/>
          <a:p>
            <a:pPr marL="800100" lvl="1" indent="-342900">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逆向列混淆中左乘矩阵与正向列混淆的正向列混淆的左乘矩阵互为逆矩阵</a:t>
            </a:r>
            <a:endParaRPr lang="en-US" altLang="zh-CN" sz="2000" dirty="0">
              <a:latin typeface="微软雅黑" panose="020B0503020204020204" pitchFamily="34" charset="-122"/>
              <a:ea typeface="微软雅黑" panose="020B0503020204020204" pitchFamily="34" charset="-122"/>
            </a:endParaRPr>
          </a:p>
        </p:txBody>
      </p:sp>
      <p:grpSp>
        <p:nvGrpSpPr>
          <p:cNvPr id="30" name="组合 29">
            <a:extLst>
              <a:ext uri="{FF2B5EF4-FFF2-40B4-BE49-F238E27FC236}">
                <a16:creationId xmlns:a16="http://schemas.microsoft.com/office/drawing/2014/main" id="{70225839-ED89-4E42-9F77-6F28BFA64F94}"/>
              </a:ext>
            </a:extLst>
          </p:cNvPr>
          <p:cNvGrpSpPr/>
          <p:nvPr/>
        </p:nvGrpSpPr>
        <p:grpSpPr>
          <a:xfrm>
            <a:off x="7175746" y="2537505"/>
            <a:ext cx="1806889" cy="1692327"/>
            <a:chOff x="4511970" y="2503100"/>
            <a:chExt cx="2011733" cy="1877313"/>
          </a:xfrm>
        </p:grpSpPr>
        <mc:AlternateContent xmlns:mc="http://schemas.openxmlformats.org/markup-compatibility/2006" xmlns:a14="http://schemas.microsoft.com/office/drawing/2010/main">
          <mc:Choice Requires="a14">
            <p:sp>
              <p:nvSpPr>
                <p:cNvPr id="31" name="矩形 30">
                  <a:extLst>
                    <a:ext uri="{FF2B5EF4-FFF2-40B4-BE49-F238E27FC236}">
                      <a16:creationId xmlns:a16="http://schemas.microsoft.com/office/drawing/2014/main" id="{2B773F25-DACC-4C98-AED9-915F38AE95D9}"/>
                    </a:ext>
                  </a:extLst>
                </p:cNvPr>
                <p:cNvSpPr/>
                <p:nvPr/>
              </p:nvSpPr>
              <p:spPr>
                <a:xfrm>
                  <a:off x="4511970" y="2727636"/>
                  <a:ext cx="2011733" cy="143199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en-US" altLang="zh-CN" sz="2400" i="1">
                                <a:latin typeface="Cambria Math" panose="02040503050406030204" pitchFamily="18" charset="0"/>
                              </a:rPr>
                            </m:ctrlPr>
                          </m:eqArrPr>
                          <m:e>
                            <m:r>
                              <m:rPr>
                                <m:nor/>
                              </m:rPr>
                              <a:rPr lang="en-US" altLang="zh-CN" sz="2400">
                                <a:latin typeface="Times New Roman" panose="02020603050405020304" pitchFamily="18" charset="0"/>
                                <a:cs typeface="Times New Roman" panose="02020603050405020304" pitchFamily="18" charset="0"/>
                              </a:rPr>
                              <m:t>0</m:t>
                            </m:r>
                            <m:r>
                              <m:rPr>
                                <m:nor/>
                              </m:rPr>
                              <a:rPr lang="en-US" altLang="zh-CN" sz="2400">
                                <a:latin typeface="Times New Roman" panose="02020603050405020304" pitchFamily="18" charset="0"/>
                                <a:cs typeface="Times New Roman" panose="02020603050405020304" pitchFamily="18" charset="0"/>
                              </a:rPr>
                              <m:t>E</m:t>
                            </m:r>
                            <m:r>
                              <m:rPr>
                                <m:nor/>
                              </m:rPr>
                              <a:rPr lang="en-US" altLang="zh-CN" sz="2400">
                                <a:latin typeface="Times New Roman" panose="02020603050405020304" pitchFamily="18" charset="0"/>
                                <a:cs typeface="Times New Roman" panose="02020603050405020304" pitchFamily="18" charset="0"/>
                              </a:rPr>
                              <m:t> 0</m:t>
                            </m:r>
                            <m:r>
                              <m:rPr>
                                <m:nor/>
                              </m:rPr>
                              <a:rPr lang="en-US" altLang="zh-CN" sz="2400">
                                <a:latin typeface="Times New Roman" panose="02020603050405020304" pitchFamily="18" charset="0"/>
                                <a:cs typeface="Times New Roman" panose="02020603050405020304" pitchFamily="18" charset="0"/>
                              </a:rPr>
                              <m:t>B</m:t>
                            </m:r>
                            <m:r>
                              <m:rPr>
                                <m:nor/>
                              </m:rPr>
                              <a:rPr lang="en-US" altLang="zh-CN" sz="2400">
                                <a:latin typeface="Times New Roman" panose="02020603050405020304" pitchFamily="18" charset="0"/>
                                <a:cs typeface="Times New Roman" panose="02020603050405020304" pitchFamily="18" charset="0"/>
                              </a:rPr>
                              <m:t> 0</m:t>
                            </m:r>
                            <m:r>
                              <m:rPr>
                                <m:nor/>
                              </m:rPr>
                              <a:rPr lang="en-US" altLang="zh-CN" sz="2400">
                                <a:latin typeface="Times New Roman" panose="02020603050405020304" pitchFamily="18" charset="0"/>
                                <a:cs typeface="Times New Roman" panose="02020603050405020304" pitchFamily="18" charset="0"/>
                              </a:rPr>
                              <m:t>D</m:t>
                            </m:r>
                            <m:r>
                              <m:rPr>
                                <m:nor/>
                              </m:rPr>
                              <a:rPr lang="en-US" altLang="zh-CN" sz="2400">
                                <a:latin typeface="Times New Roman" panose="02020603050405020304" pitchFamily="18" charset="0"/>
                                <a:cs typeface="Times New Roman" panose="02020603050405020304" pitchFamily="18" charset="0"/>
                              </a:rPr>
                              <m:t> 09</m:t>
                            </m:r>
                          </m:e>
                          <m:e>
                            <m:r>
                              <m:rPr>
                                <m:nor/>
                              </m:rPr>
                              <a:rPr lang="en-US" altLang="zh-CN" sz="2400">
                                <a:latin typeface="Times New Roman" panose="02020603050405020304" pitchFamily="18" charset="0"/>
                                <a:cs typeface="Times New Roman" panose="02020603050405020304" pitchFamily="18" charset="0"/>
                              </a:rPr>
                              <m:t>09 0</m:t>
                            </m:r>
                            <m:r>
                              <m:rPr>
                                <m:nor/>
                              </m:rPr>
                              <a:rPr lang="en-US" altLang="zh-CN" sz="2400">
                                <a:latin typeface="Times New Roman" panose="02020603050405020304" pitchFamily="18" charset="0"/>
                                <a:cs typeface="Times New Roman" panose="02020603050405020304" pitchFamily="18" charset="0"/>
                              </a:rPr>
                              <m:t>E</m:t>
                            </m:r>
                            <m:r>
                              <m:rPr>
                                <m:nor/>
                              </m:rPr>
                              <a:rPr lang="en-US" altLang="zh-CN" sz="2400">
                                <a:latin typeface="Times New Roman" panose="02020603050405020304" pitchFamily="18" charset="0"/>
                                <a:cs typeface="Times New Roman" panose="02020603050405020304" pitchFamily="18" charset="0"/>
                              </a:rPr>
                              <m:t> 0</m:t>
                            </m:r>
                            <m:r>
                              <m:rPr>
                                <m:nor/>
                              </m:rPr>
                              <a:rPr lang="en-US" altLang="zh-CN" sz="2400">
                                <a:latin typeface="Times New Roman" panose="02020603050405020304" pitchFamily="18" charset="0"/>
                                <a:cs typeface="Times New Roman" panose="02020603050405020304" pitchFamily="18" charset="0"/>
                              </a:rPr>
                              <m:t>B</m:t>
                            </m:r>
                            <m:r>
                              <m:rPr>
                                <m:nor/>
                              </m:rPr>
                              <a:rPr lang="en-US" altLang="zh-CN" sz="2400">
                                <a:latin typeface="Times New Roman" panose="02020603050405020304" pitchFamily="18" charset="0"/>
                                <a:cs typeface="Times New Roman" panose="02020603050405020304" pitchFamily="18" charset="0"/>
                              </a:rPr>
                              <m:t> 0</m:t>
                            </m:r>
                            <m:r>
                              <m:rPr>
                                <m:nor/>
                              </m:rPr>
                              <a:rPr lang="en-US" altLang="zh-CN" sz="2400">
                                <a:latin typeface="Times New Roman" panose="02020603050405020304" pitchFamily="18" charset="0"/>
                                <a:cs typeface="Times New Roman" panose="02020603050405020304" pitchFamily="18" charset="0"/>
                              </a:rPr>
                              <m:t>D</m:t>
                            </m:r>
                          </m:e>
                          <m:e>
                            <m:r>
                              <m:rPr>
                                <m:nor/>
                              </m:rPr>
                              <a:rPr lang="en-US" altLang="zh-CN" sz="2400">
                                <a:latin typeface="Times New Roman" panose="02020603050405020304" pitchFamily="18" charset="0"/>
                                <a:cs typeface="Times New Roman" panose="02020603050405020304" pitchFamily="18" charset="0"/>
                              </a:rPr>
                              <m:t>0</m:t>
                            </m:r>
                            <m:r>
                              <m:rPr>
                                <m:nor/>
                              </m:rPr>
                              <a:rPr lang="en-US" altLang="zh-CN" sz="2400">
                                <a:latin typeface="Times New Roman" panose="02020603050405020304" pitchFamily="18" charset="0"/>
                                <a:cs typeface="Times New Roman" panose="02020603050405020304" pitchFamily="18" charset="0"/>
                              </a:rPr>
                              <m:t>D</m:t>
                            </m:r>
                            <m:r>
                              <m:rPr>
                                <m:nor/>
                              </m:rPr>
                              <a:rPr lang="en-US" altLang="zh-CN" sz="2400">
                                <a:latin typeface="Times New Roman" panose="02020603050405020304" pitchFamily="18" charset="0"/>
                                <a:cs typeface="Times New Roman" panose="02020603050405020304" pitchFamily="18" charset="0"/>
                              </a:rPr>
                              <m:t> 09 0</m:t>
                            </m:r>
                            <m:r>
                              <m:rPr>
                                <m:nor/>
                              </m:rPr>
                              <a:rPr lang="en-US" altLang="zh-CN" sz="2400">
                                <a:latin typeface="Times New Roman" panose="02020603050405020304" pitchFamily="18" charset="0"/>
                                <a:cs typeface="Times New Roman" panose="02020603050405020304" pitchFamily="18" charset="0"/>
                              </a:rPr>
                              <m:t>E</m:t>
                            </m:r>
                            <m:r>
                              <m:rPr>
                                <m:nor/>
                              </m:rPr>
                              <a:rPr lang="en-US" altLang="zh-CN" sz="2400">
                                <a:latin typeface="Times New Roman" panose="02020603050405020304" pitchFamily="18" charset="0"/>
                                <a:cs typeface="Times New Roman" panose="02020603050405020304" pitchFamily="18" charset="0"/>
                              </a:rPr>
                              <m:t> 0</m:t>
                            </m:r>
                            <m:r>
                              <m:rPr>
                                <m:nor/>
                              </m:rPr>
                              <a:rPr lang="en-US" altLang="zh-CN" sz="2400">
                                <a:latin typeface="Times New Roman" panose="02020603050405020304" pitchFamily="18" charset="0"/>
                                <a:cs typeface="Times New Roman" panose="02020603050405020304" pitchFamily="18" charset="0"/>
                              </a:rPr>
                              <m:t>B</m:t>
                            </m:r>
                          </m:e>
                          <m:e>
                            <m:r>
                              <m:rPr>
                                <m:nor/>
                              </m:rPr>
                              <a:rPr lang="en-US" altLang="zh-CN" sz="2400">
                                <a:latin typeface="Times New Roman" panose="02020603050405020304" pitchFamily="18" charset="0"/>
                                <a:cs typeface="Times New Roman" panose="02020603050405020304" pitchFamily="18" charset="0"/>
                              </a:rPr>
                              <m:t>0</m:t>
                            </m:r>
                            <m:r>
                              <m:rPr>
                                <m:nor/>
                              </m:rPr>
                              <a:rPr lang="en-US" altLang="zh-CN" sz="2400">
                                <a:latin typeface="Times New Roman" panose="02020603050405020304" pitchFamily="18" charset="0"/>
                                <a:cs typeface="Times New Roman" panose="02020603050405020304" pitchFamily="18" charset="0"/>
                              </a:rPr>
                              <m:t>B</m:t>
                            </m:r>
                            <m:r>
                              <m:rPr>
                                <m:nor/>
                              </m:rPr>
                              <a:rPr lang="en-US" altLang="zh-CN" sz="2400">
                                <a:latin typeface="Times New Roman" panose="02020603050405020304" pitchFamily="18" charset="0"/>
                                <a:cs typeface="Times New Roman" panose="02020603050405020304" pitchFamily="18" charset="0"/>
                              </a:rPr>
                              <m:t> 0</m:t>
                            </m:r>
                            <m:r>
                              <m:rPr>
                                <m:nor/>
                              </m:rPr>
                              <a:rPr lang="en-US" altLang="zh-CN" sz="2400">
                                <a:latin typeface="Times New Roman" panose="02020603050405020304" pitchFamily="18" charset="0"/>
                                <a:cs typeface="Times New Roman" panose="02020603050405020304" pitchFamily="18" charset="0"/>
                              </a:rPr>
                              <m:t>D</m:t>
                            </m:r>
                            <m:r>
                              <m:rPr>
                                <m:nor/>
                              </m:rPr>
                              <a:rPr lang="en-US" altLang="zh-CN" sz="2400">
                                <a:latin typeface="Times New Roman" panose="02020603050405020304" pitchFamily="18" charset="0"/>
                                <a:cs typeface="Times New Roman" panose="02020603050405020304" pitchFamily="18" charset="0"/>
                              </a:rPr>
                              <m:t> 09 0</m:t>
                            </m:r>
                            <m:r>
                              <m:rPr>
                                <m:nor/>
                              </m:rPr>
                              <a:rPr lang="en-US" altLang="zh-CN" sz="2400">
                                <a:latin typeface="Times New Roman" panose="02020603050405020304" pitchFamily="18" charset="0"/>
                                <a:cs typeface="Times New Roman" panose="02020603050405020304" pitchFamily="18" charset="0"/>
                              </a:rPr>
                              <m:t>E</m:t>
                            </m:r>
                          </m:e>
                        </m:eqArr>
                      </m:oMath>
                    </m:oMathPara>
                  </a14:m>
                  <a:endParaRPr lang="zh-CN" altLang="en-US" sz="2400" dirty="0"/>
                </a:p>
              </p:txBody>
            </p:sp>
          </mc:Choice>
          <mc:Fallback xmlns="">
            <p:sp>
              <p:nvSpPr>
                <p:cNvPr id="31" name="矩形 30">
                  <a:extLst>
                    <a:ext uri="{FF2B5EF4-FFF2-40B4-BE49-F238E27FC236}">
                      <a16:creationId xmlns:a16="http://schemas.microsoft.com/office/drawing/2014/main" id="{2B773F25-DACC-4C98-AED9-915F38AE95D9}"/>
                    </a:ext>
                  </a:extLst>
                </p:cNvPr>
                <p:cNvSpPr>
                  <a:spLocks noRot="1" noChangeAspect="1" noMove="1" noResize="1" noEditPoints="1" noAdjustHandles="1" noChangeArrowheads="1" noChangeShapeType="1" noTextEdit="1"/>
                </p:cNvSpPr>
                <p:nvPr/>
              </p:nvSpPr>
              <p:spPr>
                <a:xfrm>
                  <a:off x="4511970" y="2727636"/>
                  <a:ext cx="2011733" cy="1431995"/>
                </a:xfrm>
                <a:prstGeom prst="rect">
                  <a:avLst/>
                </a:prstGeom>
                <a:blipFill>
                  <a:blip r:embed="rId7"/>
                  <a:stretch>
                    <a:fillRect b="-6604"/>
                  </a:stretch>
                </a:blipFill>
              </p:spPr>
              <p:txBody>
                <a:bodyPr/>
                <a:lstStyle/>
                <a:p>
                  <a:r>
                    <a:rPr lang="zh-CN" altLang="en-US">
                      <a:noFill/>
                    </a:rPr>
                    <a:t> </a:t>
                  </a:r>
                </a:p>
              </p:txBody>
            </p:sp>
          </mc:Fallback>
        </mc:AlternateContent>
        <p:sp>
          <p:nvSpPr>
            <p:cNvPr id="32" name="左中括号 31">
              <a:extLst>
                <a:ext uri="{FF2B5EF4-FFF2-40B4-BE49-F238E27FC236}">
                  <a16:creationId xmlns:a16="http://schemas.microsoft.com/office/drawing/2014/main" id="{81B3AED2-5D9C-42F2-9F2E-712189B56F92}"/>
                </a:ext>
              </a:extLst>
            </p:cNvPr>
            <p:cNvSpPr/>
            <p:nvPr/>
          </p:nvSpPr>
          <p:spPr>
            <a:xfrm>
              <a:off x="4553775" y="2511153"/>
              <a:ext cx="331726" cy="186926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33" name="左中括号 32">
              <a:extLst>
                <a:ext uri="{FF2B5EF4-FFF2-40B4-BE49-F238E27FC236}">
                  <a16:creationId xmlns:a16="http://schemas.microsoft.com/office/drawing/2014/main" id="{01A5A888-3E43-487D-B984-515BE23D954D}"/>
                </a:ext>
              </a:extLst>
            </p:cNvPr>
            <p:cNvSpPr/>
            <p:nvPr/>
          </p:nvSpPr>
          <p:spPr>
            <a:xfrm rot="10800000">
              <a:off x="6110508" y="2503100"/>
              <a:ext cx="331726" cy="186926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grpSp>
        <p:nvGrpSpPr>
          <p:cNvPr id="34" name="组合 33">
            <a:extLst>
              <a:ext uri="{FF2B5EF4-FFF2-40B4-BE49-F238E27FC236}">
                <a16:creationId xmlns:a16="http://schemas.microsoft.com/office/drawing/2014/main" id="{3A36678A-B15F-499C-B630-8EB31664CC66}"/>
              </a:ext>
            </a:extLst>
          </p:cNvPr>
          <p:cNvGrpSpPr/>
          <p:nvPr/>
        </p:nvGrpSpPr>
        <p:grpSpPr>
          <a:xfrm>
            <a:off x="4949037" y="2580824"/>
            <a:ext cx="1940656" cy="1692327"/>
            <a:chOff x="4511970" y="2503100"/>
            <a:chExt cx="2011733" cy="1877313"/>
          </a:xfrm>
        </p:grpSpPr>
        <mc:AlternateContent xmlns:mc="http://schemas.openxmlformats.org/markup-compatibility/2006" xmlns:a14="http://schemas.microsoft.com/office/drawing/2010/main">
          <mc:Choice Requires="a14">
            <p:sp>
              <p:nvSpPr>
                <p:cNvPr id="35" name="矩形 34">
                  <a:extLst>
                    <a:ext uri="{FF2B5EF4-FFF2-40B4-BE49-F238E27FC236}">
                      <a16:creationId xmlns:a16="http://schemas.microsoft.com/office/drawing/2014/main" id="{3A2622EE-0B33-4529-9C58-A8871C42730D}"/>
                    </a:ext>
                  </a:extLst>
                </p:cNvPr>
                <p:cNvSpPr/>
                <p:nvPr/>
              </p:nvSpPr>
              <p:spPr>
                <a:xfrm>
                  <a:off x="4511970" y="2727636"/>
                  <a:ext cx="2011733" cy="142975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en-US" altLang="zh-CN" sz="2400" i="1" smtClean="0">
                                <a:latin typeface="Cambria Math" panose="02040503050406030204" pitchFamily="18" charset="0"/>
                              </a:rPr>
                            </m:ctrlPr>
                          </m:eqArrPr>
                          <m:e>
                            <m:r>
                              <a:rPr lang="en-US" altLang="zh-CN" sz="2400" i="1">
                                <a:latin typeface="Cambria Math" panose="02040503050406030204" pitchFamily="18" charset="0"/>
                              </a:rPr>
                              <m:t>02 </m:t>
                            </m:r>
                            <m:r>
                              <a:rPr lang="en-US" altLang="zh-CN" sz="2400" b="0" i="1" smtClean="0">
                                <a:latin typeface="Cambria Math" panose="02040503050406030204" pitchFamily="18" charset="0"/>
                              </a:rPr>
                              <m:t> </m:t>
                            </m:r>
                            <m:r>
                              <a:rPr lang="en-US" altLang="zh-CN" sz="2400" i="1">
                                <a:latin typeface="Cambria Math" panose="02040503050406030204" pitchFamily="18" charset="0"/>
                              </a:rPr>
                              <m:t>03 </m:t>
                            </m:r>
                            <m:r>
                              <a:rPr lang="en-US" altLang="zh-CN" sz="2400" b="0" i="1" smtClean="0">
                                <a:latin typeface="Cambria Math" panose="02040503050406030204" pitchFamily="18" charset="0"/>
                              </a:rPr>
                              <m:t> </m:t>
                            </m:r>
                            <m:r>
                              <a:rPr lang="en-US" altLang="zh-CN" sz="2400" i="1">
                                <a:latin typeface="Cambria Math" panose="02040503050406030204" pitchFamily="18" charset="0"/>
                              </a:rPr>
                              <m:t>01 </m:t>
                            </m:r>
                            <m:r>
                              <a:rPr lang="en-US" altLang="zh-CN" sz="2400" b="0" i="1" smtClean="0">
                                <a:latin typeface="Cambria Math" panose="02040503050406030204" pitchFamily="18" charset="0"/>
                              </a:rPr>
                              <m:t> </m:t>
                            </m:r>
                            <m:r>
                              <a:rPr lang="en-US" altLang="zh-CN" sz="2400" i="1">
                                <a:latin typeface="Cambria Math" panose="02040503050406030204" pitchFamily="18" charset="0"/>
                              </a:rPr>
                              <m:t>01</m:t>
                            </m:r>
                          </m:e>
                          <m:e>
                            <m:r>
                              <a:rPr lang="en-US" altLang="zh-CN" sz="2400" i="1">
                                <a:latin typeface="Cambria Math" panose="02040503050406030204" pitchFamily="18" charset="0"/>
                              </a:rPr>
                              <m:t>01 </m:t>
                            </m:r>
                            <m:r>
                              <a:rPr lang="en-US" altLang="zh-CN" sz="2400" b="0" i="1" smtClean="0">
                                <a:latin typeface="Cambria Math" panose="02040503050406030204" pitchFamily="18" charset="0"/>
                              </a:rPr>
                              <m:t> </m:t>
                            </m:r>
                            <m:r>
                              <a:rPr lang="en-US" altLang="zh-CN" sz="2400" i="1">
                                <a:latin typeface="Cambria Math" panose="02040503050406030204" pitchFamily="18" charset="0"/>
                              </a:rPr>
                              <m:t>02 </m:t>
                            </m:r>
                            <m:r>
                              <a:rPr lang="en-US" altLang="zh-CN" sz="2400" b="0" i="1" smtClean="0">
                                <a:latin typeface="Cambria Math" panose="02040503050406030204" pitchFamily="18" charset="0"/>
                              </a:rPr>
                              <m:t> </m:t>
                            </m:r>
                            <m:r>
                              <a:rPr lang="en-US" altLang="zh-CN" sz="2400" i="1">
                                <a:latin typeface="Cambria Math" panose="02040503050406030204" pitchFamily="18" charset="0"/>
                              </a:rPr>
                              <m:t>03 </m:t>
                            </m:r>
                            <m:r>
                              <a:rPr lang="en-US" altLang="zh-CN" sz="2400" b="0" i="1" smtClean="0">
                                <a:latin typeface="Cambria Math" panose="02040503050406030204" pitchFamily="18" charset="0"/>
                              </a:rPr>
                              <m:t> </m:t>
                            </m:r>
                            <m:r>
                              <a:rPr lang="en-US" altLang="zh-CN" sz="2400" i="1">
                                <a:latin typeface="Cambria Math" panose="02040503050406030204" pitchFamily="18" charset="0"/>
                              </a:rPr>
                              <m:t>01</m:t>
                            </m:r>
                          </m:e>
                          <m:e>
                            <m:r>
                              <a:rPr lang="en-US" altLang="zh-CN" sz="2400" i="1">
                                <a:latin typeface="Cambria Math" panose="02040503050406030204" pitchFamily="18" charset="0"/>
                              </a:rPr>
                              <m:t>01</m:t>
                            </m:r>
                            <m:r>
                              <a:rPr lang="en-US" altLang="zh-CN" sz="2400" b="0" i="1" smtClean="0">
                                <a:latin typeface="Cambria Math" panose="02040503050406030204" pitchFamily="18" charset="0"/>
                              </a:rPr>
                              <m:t> </m:t>
                            </m:r>
                            <m:r>
                              <a:rPr lang="en-US" altLang="zh-CN" sz="2400" i="1">
                                <a:latin typeface="Cambria Math" panose="02040503050406030204" pitchFamily="18" charset="0"/>
                              </a:rPr>
                              <m:t> 01</m:t>
                            </m:r>
                            <m:r>
                              <a:rPr lang="en-US" altLang="zh-CN" sz="2400" b="0" i="1" smtClean="0">
                                <a:latin typeface="Cambria Math" panose="02040503050406030204" pitchFamily="18" charset="0"/>
                              </a:rPr>
                              <m:t> </m:t>
                            </m:r>
                            <m:r>
                              <a:rPr lang="en-US" altLang="zh-CN" sz="2400" i="1">
                                <a:latin typeface="Cambria Math" panose="02040503050406030204" pitchFamily="18" charset="0"/>
                              </a:rPr>
                              <m:t> 02</m:t>
                            </m:r>
                            <m:r>
                              <a:rPr lang="en-US" altLang="zh-CN" sz="2400" b="0" i="1" smtClean="0">
                                <a:latin typeface="Cambria Math" panose="02040503050406030204" pitchFamily="18" charset="0"/>
                              </a:rPr>
                              <m:t> </m:t>
                            </m:r>
                            <m:r>
                              <a:rPr lang="en-US" altLang="zh-CN" sz="2400" i="1">
                                <a:latin typeface="Cambria Math" panose="02040503050406030204" pitchFamily="18" charset="0"/>
                              </a:rPr>
                              <m:t> 03</m:t>
                            </m:r>
                          </m:e>
                          <m:e>
                            <m:r>
                              <a:rPr lang="en-US" altLang="zh-CN" sz="2400" i="1">
                                <a:latin typeface="Cambria Math" panose="02040503050406030204" pitchFamily="18" charset="0"/>
                              </a:rPr>
                              <m:t>03</m:t>
                            </m:r>
                            <m:r>
                              <a:rPr lang="en-US" altLang="zh-CN" sz="2400" b="0" i="1" smtClean="0">
                                <a:latin typeface="Cambria Math" panose="02040503050406030204" pitchFamily="18" charset="0"/>
                              </a:rPr>
                              <m:t> </m:t>
                            </m:r>
                            <m:r>
                              <a:rPr lang="en-US" altLang="zh-CN" sz="2400" i="1">
                                <a:latin typeface="Cambria Math" panose="02040503050406030204" pitchFamily="18" charset="0"/>
                              </a:rPr>
                              <m:t> 01</m:t>
                            </m:r>
                            <m:r>
                              <a:rPr lang="en-US" altLang="zh-CN" sz="2400" b="0" i="1" smtClean="0">
                                <a:latin typeface="Cambria Math" panose="02040503050406030204" pitchFamily="18" charset="0"/>
                              </a:rPr>
                              <m:t> </m:t>
                            </m:r>
                            <m:r>
                              <a:rPr lang="en-US" altLang="zh-CN" sz="2400" i="1">
                                <a:latin typeface="Cambria Math" panose="02040503050406030204" pitchFamily="18" charset="0"/>
                              </a:rPr>
                              <m:t> 01 </m:t>
                            </m:r>
                            <m:r>
                              <a:rPr lang="en-US" altLang="zh-CN" sz="2400" b="0" i="1" smtClean="0">
                                <a:latin typeface="Cambria Math" panose="02040503050406030204" pitchFamily="18" charset="0"/>
                              </a:rPr>
                              <m:t> </m:t>
                            </m:r>
                            <m:r>
                              <a:rPr lang="en-US" altLang="zh-CN" sz="2400" i="1">
                                <a:latin typeface="Cambria Math" panose="02040503050406030204" pitchFamily="18" charset="0"/>
                              </a:rPr>
                              <m:t>02</m:t>
                            </m:r>
                          </m:e>
                        </m:eqArr>
                      </m:oMath>
                    </m:oMathPara>
                  </a14:m>
                  <a:endParaRPr lang="zh-CN" altLang="en-US" sz="2400" dirty="0"/>
                </a:p>
              </p:txBody>
            </p:sp>
          </mc:Choice>
          <mc:Fallback xmlns="">
            <p:sp>
              <p:nvSpPr>
                <p:cNvPr id="8" name="矩形 7">
                  <a:extLst>
                    <a:ext uri="{FF2B5EF4-FFF2-40B4-BE49-F238E27FC236}">
                      <a16:creationId xmlns:a16="http://schemas.microsoft.com/office/drawing/2014/main" id="{19AD3519-4729-4C55-894C-F660954A1B55}"/>
                    </a:ext>
                  </a:extLst>
                </p:cNvPr>
                <p:cNvSpPr>
                  <a:spLocks noRot="1" noChangeAspect="1" noMove="1" noResize="1" noEditPoints="1" noAdjustHandles="1" noChangeArrowheads="1" noChangeShapeType="1" noTextEdit="1"/>
                </p:cNvSpPr>
                <p:nvPr/>
              </p:nvSpPr>
              <p:spPr>
                <a:xfrm>
                  <a:off x="4511970" y="2727636"/>
                  <a:ext cx="2011733" cy="1429750"/>
                </a:xfrm>
                <a:prstGeom prst="rect">
                  <a:avLst/>
                </a:prstGeom>
                <a:blipFill>
                  <a:blip r:embed="rId8"/>
                  <a:stretch>
                    <a:fillRect/>
                  </a:stretch>
                </a:blipFill>
              </p:spPr>
              <p:txBody>
                <a:bodyPr/>
                <a:lstStyle/>
                <a:p>
                  <a:r>
                    <a:rPr lang="zh-CN" altLang="en-US">
                      <a:noFill/>
                    </a:rPr>
                    <a:t> </a:t>
                  </a:r>
                </a:p>
              </p:txBody>
            </p:sp>
          </mc:Fallback>
        </mc:AlternateContent>
        <p:sp>
          <p:nvSpPr>
            <p:cNvPr id="36" name="左中括号 35">
              <a:extLst>
                <a:ext uri="{FF2B5EF4-FFF2-40B4-BE49-F238E27FC236}">
                  <a16:creationId xmlns:a16="http://schemas.microsoft.com/office/drawing/2014/main" id="{C0B65935-A713-4F8F-9A29-01341123E851}"/>
                </a:ext>
              </a:extLst>
            </p:cNvPr>
            <p:cNvSpPr/>
            <p:nvPr/>
          </p:nvSpPr>
          <p:spPr>
            <a:xfrm>
              <a:off x="4553775" y="2511153"/>
              <a:ext cx="331726" cy="186926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37" name="左中括号 36">
              <a:extLst>
                <a:ext uri="{FF2B5EF4-FFF2-40B4-BE49-F238E27FC236}">
                  <a16:creationId xmlns:a16="http://schemas.microsoft.com/office/drawing/2014/main" id="{53A6A7CE-3A28-48B9-9823-F782C211BA1A}"/>
                </a:ext>
              </a:extLst>
            </p:cNvPr>
            <p:cNvSpPr/>
            <p:nvPr/>
          </p:nvSpPr>
          <p:spPr>
            <a:xfrm rot="10800000">
              <a:off x="6110508" y="2503100"/>
              <a:ext cx="331726" cy="186926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mc:AlternateContent xmlns:mc="http://schemas.openxmlformats.org/markup-compatibility/2006" xmlns:a14="http://schemas.microsoft.com/office/drawing/2010/main">
        <mc:Choice Requires="a14">
          <p:sp>
            <p:nvSpPr>
              <p:cNvPr id="39" name="矩形 38">
                <a:extLst>
                  <a:ext uri="{FF2B5EF4-FFF2-40B4-BE49-F238E27FC236}">
                    <a16:creationId xmlns:a16="http://schemas.microsoft.com/office/drawing/2014/main" id="{A6A6E261-9F36-4944-AFD2-BC4EC7101A9E}"/>
                  </a:ext>
                </a:extLst>
              </p:cNvPr>
              <p:cNvSpPr/>
              <p:nvPr/>
            </p:nvSpPr>
            <p:spPr>
              <a:xfrm>
                <a:off x="2168165" y="2744989"/>
                <a:ext cx="1940656" cy="142975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en-US" altLang="zh-CN" sz="2400" i="1" smtClean="0">
                              <a:latin typeface="Cambria Math" panose="02040503050406030204" pitchFamily="18" charset="0"/>
                            </a:rPr>
                          </m:ctrlPr>
                        </m:eqArrPr>
                        <m:e>
                          <m:r>
                            <a:rPr lang="en-US" altLang="zh-CN" sz="2400" i="1">
                              <a:latin typeface="Cambria Math" panose="02040503050406030204" pitchFamily="18" charset="0"/>
                            </a:rPr>
                            <m:t>1 </m:t>
                          </m:r>
                          <m:r>
                            <a:rPr lang="en-US" altLang="zh-CN" sz="2400" b="0" i="1" smtClean="0">
                              <a:latin typeface="Cambria Math" panose="02040503050406030204" pitchFamily="18" charset="0"/>
                            </a:rPr>
                            <m:t> </m:t>
                          </m:r>
                          <m:r>
                            <a:rPr lang="en-US" altLang="zh-CN" sz="2400" i="1">
                              <a:latin typeface="Cambria Math" panose="02040503050406030204" pitchFamily="18" charset="0"/>
                            </a:rPr>
                            <m:t>0 </m:t>
                          </m:r>
                          <m:r>
                            <a:rPr lang="en-US" altLang="zh-CN" sz="2400" b="0" i="1" smtClean="0">
                              <a:latin typeface="Cambria Math" panose="02040503050406030204" pitchFamily="18" charset="0"/>
                            </a:rPr>
                            <m:t> </m:t>
                          </m:r>
                          <m:r>
                            <a:rPr lang="en-US" altLang="zh-CN" sz="2400" i="1">
                              <a:latin typeface="Cambria Math" panose="02040503050406030204" pitchFamily="18" charset="0"/>
                            </a:rPr>
                            <m:t>0 </m:t>
                          </m:r>
                          <m:r>
                            <a:rPr lang="en-US" altLang="zh-CN" sz="2400" b="0" i="1" smtClean="0">
                              <a:latin typeface="Cambria Math" panose="02040503050406030204" pitchFamily="18" charset="0"/>
                            </a:rPr>
                            <m:t> </m:t>
                          </m:r>
                          <m:r>
                            <a:rPr lang="en-US" altLang="zh-CN" sz="2400" i="1">
                              <a:latin typeface="Cambria Math" panose="02040503050406030204" pitchFamily="18" charset="0"/>
                            </a:rPr>
                            <m:t>0</m:t>
                          </m:r>
                        </m:e>
                        <m:e>
                          <m:r>
                            <a:rPr lang="en-US" altLang="zh-CN" sz="2400" i="1">
                              <a:latin typeface="Cambria Math" panose="02040503050406030204" pitchFamily="18" charset="0"/>
                            </a:rPr>
                            <m:t>0 </m:t>
                          </m:r>
                          <m:r>
                            <a:rPr lang="en-US" altLang="zh-CN" sz="2400" b="0" i="1" smtClean="0">
                              <a:latin typeface="Cambria Math" panose="02040503050406030204" pitchFamily="18" charset="0"/>
                            </a:rPr>
                            <m:t> </m:t>
                          </m:r>
                          <m:r>
                            <a:rPr lang="en-US" altLang="zh-CN" sz="2400" i="1">
                              <a:latin typeface="Cambria Math" panose="02040503050406030204" pitchFamily="18" charset="0"/>
                            </a:rPr>
                            <m:t>1 </m:t>
                          </m:r>
                          <m:r>
                            <a:rPr lang="en-US" altLang="zh-CN" sz="2400" b="0" i="1" smtClean="0">
                              <a:latin typeface="Cambria Math" panose="02040503050406030204" pitchFamily="18" charset="0"/>
                            </a:rPr>
                            <m:t> </m:t>
                          </m:r>
                          <m:r>
                            <a:rPr lang="en-US" altLang="zh-CN" sz="2400" i="1">
                              <a:latin typeface="Cambria Math" panose="02040503050406030204" pitchFamily="18" charset="0"/>
                            </a:rPr>
                            <m:t>0 </m:t>
                          </m:r>
                          <m:r>
                            <a:rPr lang="en-US" altLang="zh-CN" sz="2400" b="0" i="1" smtClean="0">
                              <a:latin typeface="Cambria Math" panose="02040503050406030204" pitchFamily="18" charset="0"/>
                            </a:rPr>
                            <m:t> </m:t>
                          </m:r>
                          <m:r>
                            <a:rPr lang="en-US" altLang="zh-CN" sz="2400" i="1">
                              <a:latin typeface="Cambria Math" panose="02040503050406030204" pitchFamily="18" charset="0"/>
                            </a:rPr>
                            <m:t>0</m:t>
                          </m:r>
                        </m:e>
                        <m:e>
                          <m:r>
                            <a:rPr lang="en-US" altLang="zh-CN" sz="2400" i="1">
                              <a:latin typeface="Cambria Math" panose="02040503050406030204" pitchFamily="18" charset="0"/>
                            </a:rPr>
                            <m:t>0</m:t>
                          </m:r>
                          <m:r>
                            <a:rPr lang="en-US" altLang="zh-CN" sz="2400" b="0" i="1" smtClean="0">
                              <a:latin typeface="Cambria Math" panose="02040503050406030204" pitchFamily="18" charset="0"/>
                            </a:rPr>
                            <m:t> </m:t>
                          </m:r>
                          <m:r>
                            <a:rPr lang="en-US" altLang="zh-CN" sz="2400" i="1">
                              <a:latin typeface="Cambria Math" panose="02040503050406030204" pitchFamily="18" charset="0"/>
                            </a:rPr>
                            <m:t> 0</m:t>
                          </m:r>
                          <m:r>
                            <a:rPr lang="en-US" altLang="zh-CN" sz="2400" b="0" i="1" smtClean="0">
                              <a:latin typeface="Cambria Math" panose="02040503050406030204" pitchFamily="18" charset="0"/>
                            </a:rPr>
                            <m:t> </m:t>
                          </m:r>
                          <m:r>
                            <a:rPr lang="en-US" altLang="zh-CN" sz="2400" i="1">
                              <a:latin typeface="Cambria Math" panose="02040503050406030204" pitchFamily="18" charset="0"/>
                            </a:rPr>
                            <m:t> 1</m:t>
                          </m:r>
                          <m:r>
                            <a:rPr lang="en-US" altLang="zh-CN" sz="2400" b="0" i="1" smtClean="0">
                              <a:latin typeface="Cambria Math" panose="02040503050406030204" pitchFamily="18" charset="0"/>
                            </a:rPr>
                            <m:t> </m:t>
                          </m:r>
                          <m:r>
                            <a:rPr lang="en-US" altLang="zh-CN" sz="2400" i="1">
                              <a:latin typeface="Cambria Math" panose="02040503050406030204" pitchFamily="18" charset="0"/>
                            </a:rPr>
                            <m:t> 0</m:t>
                          </m:r>
                        </m:e>
                        <m:e>
                          <m:r>
                            <a:rPr lang="en-US" altLang="zh-CN" sz="2400" i="1">
                              <a:latin typeface="Cambria Math" panose="02040503050406030204" pitchFamily="18" charset="0"/>
                            </a:rPr>
                            <m:t>0</m:t>
                          </m:r>
                          <m:r>
                            <a:rPr lang="en-US" altLang="zh-CN" sz="2400" b="0" i="1" smtClean="0">
                              <a:latin typeface="Cambria Math" panose="02040503050406030204" pitchFamily="18" charset="0"/>
                            </a:rPr>
                            <m:t> </m:t>
                          </m:r>
                          <m:r>
                            <a:rPr lang="en-US" altLang="zh-CN" sz="2400" i="1">
                              <a:latin typeface="Cambria Math" panose="02040503050406030204" pitchFamily="18" charset="0"/>
                            </a:rPr>
                            <m:t> 0</m:t>
                          </m:r>
                          <m:r>
                            <a:rPr lang="en-US" altLang="zh-CN" sz="2400" b="0" i="1" smtClean="0">
                              <a:latin typeface="Cambria Math" panose="02040503050406030204" pitchFamily="18" charset="0"/>
                            </a:rPr>
                            <m:t> </m:t>
                          </m:r>
                          <m:r>
                            <a:rPr lang="en-US" altLang="zh-CN" sz="2400" i="1">
                              <a:latin typeface="Cambria Math" panose="02040503050406030204" pitchFamily="18" charset="0"/>
                            </a:rPr>
                            <m:t> 0</m:t>
                          </m:r>
                          <m:r>
                            <a:rPr lang="en-US" altLang="zh-CN" sz="2400" i="1" smtClean="0">
                              <a:latin typeface="Cambria Math" panose="02040503050406030204" pitchFamily="18" charset="0"/>
                            </a:rPr>
                            <m:t> </m:t>
                          </m:r>
                          <m:r>
                            <a:rPr lang="en-US" altLang="zh-CN" sz="2400" b="0" i="1" smtClean="0">
                              <a:latin typeface="Cambria Math" panose="02040503050406030204" pitchFamily="18" charset="0"/>
                            </a:rPr>
                            <m:t> </m:t>
                          </m:r>
                          <m:r>
                            <a:rPr lang="en-US" altLang="zh-CN" sz="2400" i="1">
                              <a:latin typeface="Cambria Math" panose="02040503050406030204" pitchFamily="18" charset="0"/>
                            </a:rPr>
                            <m:t>1</m:t>
                          </m:r>
                        </m:e>
                      </m:eqArr>
                    </m:oMath>
                  </m:oMathPara>
                </a14:m>
                <a:endParaRPr lang="zh-CN" altLang="en-US" sz="2400" dirty="0"/>
              </a:p>
            </p:txBody>
          </p:sp>
        </mc:Choice>
        <mc:Fallback xmlns="">
          <p:sp>
            <p:nvSpPr>
              <p:cNvPr id="39" name="矩形 38">
                <a:extLst>
                  <a:ext uri="{FF2B5EF4-FFF2-40B4-BE49-F238E27FC236}">
                    <a16:creationId xmlns:a16="http://schemas.microsoft.com/office/drawing/2014/main" id="{A6A6E261-9F36-4944-AFD2-BC4EC7101A9E}"/>
                  </a:ext>
                </a:extLst>
              </p:cNvPr>
              <p:cNvSpPr>
                <a:spLocks noRot="1" noChangeAspect="1" noMove="1" noResize="1" noEditPoints="1" noAdjustHandles="1" noChangeArrowheads="1" noChangeShapeType="1" noTextEdit="1"/>
              </p:cNvSpPr>
              <p:nvPr/>
            </p:nvSpPr>
            <p:spPr>
              <a:xfrm>
                <a:off x="2168165" y="2744989"/>
                <a:ext cx="1940656" cy="1429750"/>
              </a:xfrm>
              <a:prstGeom prst="rect">
                <a:avLst/>
              </a:prstGeom>
              <a:blipFill>
                <a:blip r:embed="rId9"/>
                <a:stretch>
                  <a:fillRect/>
                </a:stretch>
              </a:blipFill>
            </p:spPr>
            <p:txBody>
              <a:bodyPr/>
              <a:lstStyle/>
              <a:p>
                <a:r>
                  <a:rPr lang="zh-CN" altLang="en-US">
                    <a:noFill/>
                  </a:rPr>
                  <a:t> </a:t>
                </a:r>
              </a:p>
            </p:txBody>
          </p:sp>
        </mc:Fallback>
      </mc:AlternateContent>
      <p:sp>
        <p:nvSpPr>
          <p:cNvPr id="40" name="左中括号 39">
            <a:extLst>
              <a:ext uri="{FF2B5EF4-FFF2-40B4-BE49-F238E27FC236}">
                <a16:creationId xmlns:a16="http://schemas.microsoft.com/office/drawing/2014/main" id="{F8F12622-1DC4-47D9-8D2B-A3C70DA93E42}"/>
              </a:ext>
            </a:extLst>
          </p:cNvPr>
          <p:cNvSpPr/>
          <p:nvPr/>
        </p:nvSpPr>
        <p:spPr>
          <a:xfrm>
            <a:off x="2368496" y="2563878"/>
            <a:ext cx="320006" cy="1685068"/>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41" name="左中括号 40">
            <a:extLst>
              <a:ext uri="{FF2B5EF4-FFF2-40B4-BE49-F238E27FC236}">
                <a16:creationId xmlns:a16="http://schemas.microsoft.com/office/drawing/2014/main" id="{514E7577-8324-4C5E-A954-D226693E1822}"/>
              </a:ext>
            </a:extLst>
          </p:cNvPr>
          <p:cNvSpPr/>
          <p:nvPr/>
        </p:nvSpPr>
        <p:spPr>
          <a:xfrm rot="10800000">
            <a:off x="3569088" y="2601306"/>
            <a:ext cx="320006" cy="1685068"/>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42" name="文本框 41">
            <a:extLst>
              <a:ext uri="{FF2B5EF4-FFF2-40B4-BE49-F238E27FC236}">
                <a16:creationId xmlns:a16="http://schemas.microsoft.com/office/drawing/2014/main" id="{1B04F4AD-0577-4857-BCC3-D1C9DA858185}"/>
              </a:ext>
            </a:extLst>
          </p:cNvPr>
          <p:cNvSpPr txBox="1"/>
          <p:nvPr/>
        </p:nvSpPr>
        <p:spPr>
          <a:xfrm>
            <a:off x="4312816" y="3204746"/>
            <a:ext cx="304081" cy="461665"/>
          </a:xfrm>
          <a:prstGeom prst="rect">
            <a:avLst/>
          </a:prstGeom>
          <a:noFill/>
        </p:spPr>
        <p:txBody>
          <a:bodyPr wrap="square" rtlCol="0">
            <a:spAutoFit/>
          </a:bodyPr>
          <a:lstStyle/>
          <a:p>
            <a:r>
              <a:rPr lang="en-US" altLang="zh-CN" sz="2400" dirty="0"/>
              <a:t>=</a:t>
            </a:r>
            <a:endParaRPr lang="zh-CN" altLang="en-US" sz="2400" dirty="0"/>
          </a:p>
        </p:txBody>
      </p:sp>
    </p:spTree>
    <p:extLst>
      <p:ext uri="{BB962C8B-B14F-4D97-AF65-F5344CB8AC3E}">
        <p14:creationId xmlns:p14="http://schemas.microsoft.com/office/powerpoint/2010/main" val="38442376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23" grpId="0"/>
      <p:bldP spid="29" grpId="0"/>
      <p:bldP spid="9" grpId="0"/>
      <p:bldP spid="39" grpId="0"/>
      <p:bldP spid="40" grpId="0" animBg="1"/>
      <p:bldP spid="41" grpId="0" animBg="1"/>
      <p:bldP spid="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实验原理</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9" name="矩形 8">
            <a:extLst>
              <a:ext uri="{FF2B5EF4-FFF2-40B4-BE49-F238E27FC236}">
                <a16:creationId xmlns:a16="http://schemas.microsoft.com/office/drawing/2014/main" id="{10393D87-FCB0-4D84-93E5-24DC2A46F5C0}"/>
              </a:ext>
            </a:extLst>
          </p:cNvPr>
          <p:cNvSpPr/>
          <p:nvPr/>
        </p:nvSpPr>
        <p:spPr>
          <a:xfrm>
            <a:off x="913610" y="1051863"/>
            <a:ext cx="1762021" cy="581057"/>
          </a:xfrm>
          <a:prstGeom prst="rect">
            <a:avLst/>
          </a:prstGeom>
        </p:spPr>
        <p:txBody>
          <a:bodyPr wrap="non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轮密钥加</a:t>
            </a:r>
            <a:endParaRPr lang="en-US" altLang="zh-CN" sz="2400" b="1" dirty="0">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E7978F81-BBC1-4E7A-99C1-A94528EE8579}"/>
              </a:ext>
            </a:extLst>
          </p:cNvPr>
          <p:cNvSpPr txBox="1"/>
          <p:nvPr/>
        </p:nvSpPr>
        <p:spPr>
          <a:xfrm>
            <a:off x="2472182" y="1902120"/>
            <a:ext cx="1293227"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明文矩阵</a:t>
            </a:r>
          </a:p>
        </p:txBody>
      </p:sp>
      <p:sp>
        <p:nvSpPr>
          <p:cNvPr id="41" name="文本框 40">
            <a:extLst>
              <a:ext uri="{FF2B5EF4-FFF2-40B4-BE49-F238E27FC236}">
                <a16:creationId xmlns:a16="http://schemas.microsoft.com/office/drawing/2014/main" id="{CE29ED7F-66A7-4C6E-A3DA-DAE4A6A2F658}"/>
              </a:ext>
            </a:extLst>
          </p:cNvPr>
          <p:cNvSpPr txBox="1"/>
          <p:nvPr/>
        </p:nvSpPr>
        <p:spPr>
          <a:xfrm>
            <a:off x="7385878" y="1883947"/>
            <a:ext cx="1469100"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子密钥矩阵</a:t>
            </a:r>
          </a:p>
        </p:txBody>
      </p:sp>
      <p:sp>
        <p:nvSpPr>
          <p:cNvPr id="2" name="流程图: 或者 1">
            <a:extLst>
              <a:ext uri="{FF2B5EF4-FFF2-40B4-BE49-F238E27FC236}">
                <a16:creationId xmlns:a16="http://schemas.microsoft.com/office/drawing/2014/main" id="{475C1F75-3FC8-4A47-91EB-80D4914A9C85}"/>
              </a:ext>
            </a:extLst>
          </p:cNvPr>
          <p:cNvSpPr/>
          <p:nvPr/>
        </p:nvSpPr>
        <p:spPr>
          <a:xfrm>
            <a:off x="5368066" y="2994771"/>
            <a:ext cx="871369" cy="871363"/>
          </a:xfrm>
          <a:prstGeom prst="flowChartOr">
            <a:avLst/>
          </a:prstGeom>
          <a:solidFill>
            <a:schemeClr val="accent1"/>
          </a:soli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7553BD11-7825-4D76-B17C-85258D6A9894}"/>
              </a:ext>
            </a:extLst>
          </p:cNvPr>
          <p:cNvSpPr txBox="1"/>
          <p:nvPr/>
        </p:nvSpPr>
        <p:spPr>
          <a:xfrm>
            <a:off x="1477108" y="5154125"/>
            <a:ext cx="4926349" cy="961289"/>
          </a:xfrm>
          <a:prstGeom prst="rect">
            <a:avLst/>
          </a:prstGeom>
          <a:noFill/>
        </p:spPr>
        <p:txBody>
          <a:bodyPr wrap="none" rtlCol="0">
            <a:spAutoFit/>
          </a:bodyPr>
          <a:lstStyle/>
          <a:p>
            <a:pPr>
              <a:lnSpc>
                <a:spcPct val="150000"/>
              </a:lnSpc>
            </a:pPr>
            <a:r>
              <a:rPr lang="zh-CN" altLang="en-US" sz="2000" dirty="0">
                <a:solidFill>
                  <a:srgbClr val="C00000"/>
                </a:solidFill>
                <a:latin typeface="微软雅黑" panose="020B0503020204020204" pitchFamily="34" charset="-122"/>
                <a:ea typeface="微软雅黑" panose="020B0503020204020204" pitchFamily="34" charset="-122"/>
              </a:rPr>
              <a:t>注：将字符转换为</a:t>
            </a:r>
            <a:r>
              <a:rPr lang="en-US" altLang="zh-CN" sz="2000" dirty="0" err="1">
                <a:solidFill>
                  <a:srgbClr val="C00000"/>
                </a:solidFill>
                <a:latin typeface="微软雅黑" panose="020B0503020204020204" pitchFamily="34" charset="-122"/>
                <a:ea typeface="微软雅黑" panose="020B0503020204020204" pitchFamily="34" charset="-122"/>
              </a:rPr>
              <a:t>ASCii</a:t>
            </a:r>
            <a:r>
              <a:rPr lang="zh-CN" altLang="en-US" sz="2000" dirty="0">
                <a:solidFill>
                  <a:srgbClr val="C00000"/>
                </a:solidFill>
                <a:latin typeface="微软雅黑" panose="020B0503020204020204" pitchFamily="34" charset="-122"/>
                <a:ea typeface="微软雅黑" panose="020B0503020204020204" pitchFamily="34" charset="-122"/>
              </a:rPr>
              <a:t>码按字节进行异或</a:t>
            </a:r>
            <a:endParaRPr lang="en-US" altLang="zh-CN" sz="2000" dirty="0">
              <a:solidFill>
                <a:srgbClr val="C0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C00000"/>
                </a:solidFill>
                <a:latin typeface="微软雅黑" panose="020B0503020204020204" pitchFamily="34" charset="-122"/>
                <a:ea typeface="微软雅黑" panose="020B0503020204020204" pitchFamily="34" charset="-122"/>
              </a:rPr>
              <a:t>       </a:t>
            </a:r>
            <a:r>
              <a:rPr lang="zh-CN" altLang="en-US" sz="2000" dirty="0">
                <a:solidFill>
                  <a:srgbClr val="C00000"/>
                </a:solidFill>
                <a:latin typeface="微软雅黑" panose="020B0503020204020204" pitchFamily="34" charset="-122"/>
                <a:ea typeface="微软雅黑" panose="020B0503020204020204" pitchFamily="34" charset="-122"/>
              </a:rPr>
              <a:t>异或的结果再进行异或就是异或的逆</a:t>
            </a:r>
          </a:p>
        </p:txBody>
      </p:sp>
      <p:graphicFrame>
        <p:nvGraphicFramePr>
          <p:cNvPr id="19" name="表格 38">
            <a:extLst>
              <a:ext uri="{FF2B5EF4-FFF2-40B4-BE49-F238E27FC236}">
                <a16:creationId xmlns:a16="http://schemas.microsoft.com/office/drawing/2014/main" id="{0F318FC5-9012-40CB-A1F9-00E4F13ABD6C}"/>
              </a:ext>
            </a:extLst>
          </p:cNvPr>
          <p:cNvGraphicFramePr>
            <a:graphicFrameLocks noGrp="1"/>
          </p:cNvGraphicFramePr>
          <p:nvPr>
            <p:extLst>
              <p:ext uri="{D42A27DB-BD31-4B8C-83A1-F6EECF244321}">
                <p14:modId xmlns:p14="http://schemas.microsoft.com/office/powerpoint/2010/main" val="1626012738"/>
              </p:ext>
            </p:extLst>
          </p:nvPr>
        </p:nvGraphicFramePr>
        <p:xfrm>
          <a:off x="1662540" y="2528397"/>
          <a:ext cx="3105652" cy="2104048"/>
        </p:xfrm>
        <a:graphic>
          <a:graphicData uri="http://schemas.openxmlformats.org/drawingml/2006/table">
            <a:tbl>
              <a:tblPr firstRow="1" bandRow="1">
                <a:tableStyleId>{5C22544A-7EE6-4342-B048-85BDC9FD1C3A}</a:tableStyleId>
              </a:tblPr>
              <a:tblGrid>
                <a:gridCol w="776413">
                  <a:extLst>
                    <a:ext uri="{9D8B030D-6E8A-4147-A177-3AD203B41FA5}">
                      <a16:colId xmlns:a16="http://schemas.microsoft.com/office/drawing/2014/main" val="4287415202"/>
                    </a:ext>
                  </a:extLst>
                </a:gridCol>
                <a:gridCol w="776413">
                  <a:extLst>
                    <a:ext uri="{9D8B030D-6E8A-4147-A177-3AD203B41FA5}">
                      <a16:colId xmlns:a16="http://schemas.microsoft.com/office/drawing/2014/main" val="2281853368"/>
                    </a:ext>
                  </a:extLst>
                </a:gridCol>
                <a:gridCol w="776413">
                  <a:extLst>
                    <a:ext uri="{9D8B030D-6E8A-4147-A177-3AD203B41FA5}">
                      <a16:colId xmlns:a16="http://schemas.microsoft.com/office/drawing/2014/main" val="323554032"/>
                    </a:ext>
                  </a:extLst>
                </a:gridCol>
                <a:gridCol w="776413">
                  <a:extLst>
                    <a:ext uri="{9D8B030D-6E8A-4147-A177-3AD203B41FA5}">
                      <a16:colId xmlns:a16="http://schemas.microsoft.com/office/drawing/2014/main" val="569224941"/>
                    </a:ext>
                  </a:extLst>
                </a:gridCol>
              </a:tblGrid>
              <a:tr h="5260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5</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9</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13</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891125108"/>
                  </a:ext>
                </a:extLst>
              </a:tr>
              <a:tr h="5260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6</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10</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14</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007560602"/>
                  </a:ext>
                </a:extLst>
              </a:tr>
              <a:tr h="5260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7</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11</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15</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712782114"/>
                  </a:ext>
                </a:extLst>
              </a:tr>
              <a:tr h="5260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8</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12</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16</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53044961"/>
                  </a:ext>
                </a:extLst>
              </a:tr>
            </a:tbl>
          </a:graphicData>
        </a:graphic>
      </p:graphicFrame>
      <p:graphicFrame>
        <p:nvGraphicFramePr>
          <p:cNvPr id="20" name="表格 38">
            <a:extLst>
              <a:ext uri="{FF2B5EF4-FFF2-40B4-BE49-F238E27FC236}">
                <a16:creationId xmlns:a16="http://schemas.microsoft.com/office/drawing/2014/main" id="{E6790500-3EDB-4B42-A656-23852905EA9D}"/>
              </a:ext>
            </a:extLst>
          </p:cNvPr>
          <p:cNvGraphicFramePr>
            <a:graphicFrameLocks noGrp="1"/>
          </p:cNvGraphicFramePr>
          <p:nvPr>
            <p:extLst>
              <p:ext uri="{D42A27DB-BD31-4B8C-83A1-F6EECF244321}">
                <p14:modId xmlns:p14="http://schemas.microsoft.com/office/powerpoint/2010/main" val="1104603911"/>
              </p:ext>
            </p:extLst>
          </p:nvPr>
        </p:nvGraphicFramePr>
        <p:xfrm>
          <a:off x="6680298" y="2528396"/>
          <a:ext cx="2880260" cy="2104046"/>
        </p:xfrm>
        <a:graphic>
          <a:graphicData uri="http://schemas.openxmlformats.org/drawingml/2006/table">
            <a:tbl>
              <a:tblPr firstRow="1" bandRow="1">
                <a:tableStyleId>{5C22544A-7EE6-4342-B048-85BDC9FD1C3A}</a:tableStyleId>
              </a:tblPr>
              <a:tblGrid>
                <a:gridCol w="720065">
                  <a:extLst>
                    <a:ext uri="{9D8B030D-6E8A-4147-A177-3AD203B41FA5}">
                      <a16:colId xmlns:a16="http://schemas.microsoft.com/office/drawing/2014/main" val="4287415202"/>
                    </a:ext>
                  </a:extLst>
                </a:gridCol>
                <a:gridCol w="720065">
                  <a:extLst>
                    <a:ext uri="{9D8B030D-6E8A-4147-A177-3AD203B41FA5}">
                      <a16:colId xmlns:a16="http://schemas.microsoft.com/office/drawing/2014/main" val="2281853368"/>
                    </a:ext>
                  </a:extLst>
                </a:gridCol>
                <a:gridCol w="720065">
                  <a:extLst>
                    <a:ext uri="{9D8B030D-6E8A-4147-A177-3AD203B41FA5}">
                      <a16:colId xmlns:a16="http://schemas.microsoft.com/office/drawing/2014/main" val="323554032"/>
                    </a:ext>
                  </a:extLst>
                </a:gridCol>
                <a:gridCol w="720065">
                  <a:extLst>
                    <a:ext uri="{9D8B030D-6E8A-4147-A177-3AD203B41FA5}">
                      <a16:colId xmlns:a16="http://schemas.microsoft.com/office/drawing/2014/main" val="569224941"/>
                    </a:ext>
                  </a:extLst>
                </a:gridCol>
              </a:tblGrid>
              <a:tr h="5278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a:ln>
                            <a:noFill/>
                          </a:ln>
                          <a:solidFill>
                            <a:prstClr val="black"/>
                          </a:solidFill>
                          <a:effectLst/>
                          <a:uLnTx/>
                          <a:uFillTx/>
                          <a:latin typeface="微软雅黑" panose="020B0503020204020204" pitchFamily="34" charset="-122"/>
                          <a:ea typeface="微软雅黑" panose="020B0503020204020204" pitchFamily="34" charset="-122"/>
                          <a:cs typeface="+mn-cs"/>
                        </a:rPr>
                        <a:t>1</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5</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9</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13</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891125108"/>
                  </a:ext>
                </a:extLst>
              </a:tr>
              <a:tr h="5278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6</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10</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14</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007560602"/>
                  </a:ext>
                </a:extLst>
              </a:tr>
              <a:tr h="5278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7</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11</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15</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712782114"/>
                  </a:ext>
                </a:extLst>
              </a:tr>
              <a:tr h="5205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8</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12</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16</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2753044961"/>
                  </a:ext>
                </a:extLst>
              </a:tr>
            </a:tbl>
          </a:graphicData>
        </a:graphic>
      </p:graphicFrame>
    </p:spTree>
    <p:extLst>
      <p:ext uri="{BB962C8B-B14F-4D97-AF65-F5344CB8AC3E}">
        <p14:creationId xmlns:p14="http://schemas.microsoft.com/office/powerpoint/2010/main" val="6197436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1" grpId="0"/>
      <p:bldP spid="2" grpId="0" animBg="1"/>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实验原理</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grpSp>
        <p:nvGrpSpPr>
          <p:cNvPr id="2" name="组合 1">
            <a:extLst>
              <a:ext uri="{FF2B5EF4-FFF2-40B4-BE49-F238E27FC236}">
                <a16:creationId xmlns:a16="http://schemas.microsoft.com/office/drawing/2014/main" id="{C7D7CAC5-AA4D-4742-B947-3719BF567F52}"/>
              </a:ext>
            </a:extLst>
          </p:cNvPr>
          <p:cNvGrpSpPr/>
          <p:nvPr/>
        </p:nvGrpSpPr>
        <p:grpSpPr>
          <a:xfrm>
            <a:off x="3849624" y="686957"/>
            <a:ext cx="8751385" cy="6052171"/>
            <a:chOff x="3849624" y="686957"/>
            <a:chExt cx="8751385" cy="6052171"/>
          </a:xfrm>
        </p:grpSpPr>
        <p:pic>
          <p:nvPicPr>
            <p:cNvPr id="7" name="图片 6"/>
            <p:cNvPicPr>
              <a:picLocks noChangeAspect="1"/>
            </p:cNvPicPr>
            <p:nvPr/>
          </p:nvPicPr>
          <p:blipFill>
            <a:blip r:embed="rId4"/>
            <a:stretch>
              <a:fillRect/>
            </a:stretch>
          </p:blipFill>
          <p:spPr>
            <a:xfrm>
              <a:off x="6418639" y="1156272"/>
              <a:ext cx="5016241" cy="5582856"/>
            </a:xfrm>
            <a:prstGeom prst="rect">
              <a:avLst/>
            </a:prstGeom>
          </p:spPr>
        </p:pic>
        <p:sp>
          <p:nvSpPr>
            <p:cNvPr id="10" name="文本框 9">
              <a:extLst>
                <a:ext uri="{FF2B5EF4-FFF2-40B4-BE49-F238E27FC236}">
                  <a16:creationId xmlns:a16="http://schemas.microsoft.com/office/drawing/2014/main" id="{9C8B79B8-9DF9-4476-A29B-E06AF721E785}"/>
                </a:ext>
              </a:extLst>
            </p:cNvPr>
            <p:cNvSpPr txBox="1"/>
            <p:nvPr/>
          </p:nvSpPr>
          <p:spPr>
            <a:xfrm>
              <a:off x="3849624" y="686957"/>
              <a:ext cx="8751385" cy="596076"/>
            </a:xfrm>
            <a:prstGeom prst="rect">
              <a:avLst/>
            </a:prstGeom>
            <a:noFill/>
          </p:spPr>
          <p:txBody>
            <a:bodyPr wrap="square" rtlCol="0">
              <a:spAutoFit/>
            </a:bodyPr>
            <a:lstStyle/>
            <a:p>
              <a:pPr algn="ctr">
                <a:lnSpc>
                  <a:spcPct val="150000"/>
                </a:lnSpc>
                <a:spcBef>
                  <a:spcPts val="600"/>
                </a:spcBef>
                <a:spcAft>
                  <a:spcPts val="600"/>
                </a:spcAft>
              </a:pPr>
              <a:r>
                <a:rPr lang="zh-CN" altLang="en-US" sz="24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 加密                                   解密</a:t>
              </a:r>
              <a:r>
                <a:rPr lang="zh-CN" altLang="en-US" sz="2400" b="1" dirty="0">
                  <a:latin typeface="微软雅黑" panose="020B0503020204020204" pitchFamily="34" charset="-122"/>
                  <a:ea typeface="微软雅黑" panose="020B0503020204020204" pitchFamily="34" charset="-122"/>
                </a:rPr>
                <a:t> </a:t>
              </a:r>
              <a:endParaRPr lang="en-US" altLang="zh-CN" sz="2400" b="1" dirty="0">
                <a:latin typeface="微软雅黑" panose="020B0503020204020204" pitchFamily="34" charset="-122"/>
                <a:ea typeface="微软雅黑" panose="020B0503020204020204" pitchFamily="34" charset="-122"/>
              </a:endParaRPr>
            </a:p>
          </p:txBody>
        </p:sp>
      </p:grpSp>
      <p:sp>
        <p:nvSpPr>
          <p:cNvPr id="127" name="矩形 126"/>
          <p:cNvSpPr/>
          <p:nvPr/>
        </p:nvSpPr>
        <p:spPr>
          <a:xfrm>
            <a:off x="8229600" y="1156272"/>
            <a:ext cx="1463040" cy="5354256"/>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01F4FBAA-AB59-412F-9562-1C034E3EA8C6}"/>
              </a:ext>
            </a:extLst>
          </p:cNvPr>
          <p:cNvSpPr/>
          <p:nvPr/>
        </p:nvSpPr>
        <p:spPr>
          <a:xfrm>
            <a:off x="7110805" y="1861073"/>
            <a:ext cx="849854" cy="1398494"/>
          </a:xfrm>
          <a:prstGeom prst="rect">
            <a:avLst/>
          </a:prstGeom>
          <a:noFill/>
          <a:ln w="31750">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4" name="表格 38">
            <a:extLst>
              <a:ext uri="{FF2B5EF4-FFF2-40B4-BE49-F238E27FC236}">
                <a16:creationId xmlns:a16="http://schemas.microsoft.com/office/drawing/2014/main" id="{B9C23E29-36AA-43B2-9013-D25F489CB529}"/>
              </a:ext>
            </a:extLst>
          </p:cNvPr>
          <p:cNvGraphicFramePr>
            <a:graphicFrameLocks noGrp="1"/>
          </p:cNvGraphicFramePr>
          <p:nvPr>
            <p:extLst>
              <p:ext uri="{D42A27DB-BD31-4B8C-83A1-F6EECF244321}">
                <p14:modId xmlns:p14="http://schemas.microsoft.com/office/powerpoint/2010/main" val="453294063"/>
              </p:ext>
            </p:extLst>
          </p:nvPr>
        </p:nvGraphicFramePr>
        <p:xfrm>
          <a:off x="2632238" y="2813109"/>
          <a:ext cx="2353996" cy="1478280"/>
        </p:xfrm>
        <a:graphic>
          <a:graphicData uri="http://schemas.openxmlformats.org/drawingml/2006/table">
            <a:tbl>
              <a:tblPr firstRow="1" bandRow="1">
                <a:tableStyleId>{5C22544A-7EE6-4342-B048-85BDC9FD1C3A}</a:tableStyleId>
              </a:tblPr>
              <a:tblGrid>
                <a:gridCol w="588499">
                  <a:extLst>
                    <a:ext uri="{9D8B030D-6E8A-4147-A177-3AD203B41FA5}">
                      <a16:colId xmlns:a16="http://schemas.microsoft.com/office/drawing/2014/main" val="4287415202"/>
                    </a:ext>
                  </a:extLst>
                </a:gridCol>
                <a:gridCol w="588499">
                  <a:extLst>
                    <a:ext uri="{9D8B030D-6E8A-4147-A177-3AD203B41FA5}">
                      <a16:colId xmlns:a16="http://schemas.microsoft.com/office/drawing/2014/main" val="2281853368"/>
                    </a:ext>
                  </a:extLst>
                </a:gridCol>
                <a:gridCol w="588499">
                  <a:extLst>
                    <a:ext uri="{9D8B030D-6E8A-4147-A177-3AD203B41FA5}">
                      <a16:colId xmlns:a16="http://schemas.microsoft.com/office/drawing/2014/main" val="323554032"/>
                    </a:ext>
                  </a:extLst>
                </a:gridCol>
                <a:gridCol w="588499">
                  <a:extLst>
                    <a:ext uri="{9D8B030D-6E8A-4147-A177-3AD203B41FA5}">
                      <a16:colId xmlns:a16="http://schemas.microsoft.com/office/drawing/2014/main" val="569224941"/>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a:ln>
                            <a:noFill/>
                          </a:ln>
                          <a:solidFill>
                            <a:prstClr val="black"/>
                          </a:solidFill>
                          <a:effectLst/>
                          <a:uLnTx/>
                          <a:uFillTx/>
                          <a:latin typeface="微软雅黑" panose="020B0503020204020204" pitchFamily="34" charset="-122"/>
                          <a:ea typeface="微软雅黑" panose="020B0503020204020204" pitchFamily="34" charset="-122"/>
                          <a:cs typeface="+mn-cs"/>
                        </a:rPr>
                        <a:t>1</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5</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9</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13</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8911251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6</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10</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14</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0075606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7</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11</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15</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712782114"/>
                  </a:ext>
                </a:extLst>
              </a:tr>
              <a:tr h="25170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8</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12</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16</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753044961"/>
                  </a:ext>
                </a:extLst>
              </a:tr>
            </a:tbl>
          </a:graphicData>
        </a:graphic>
      </p:graphicFrame>
      <p:sp>
        <p:nvSpPr>
          <p:cNvPr id="9" name="矩形 8">
            <a:extLst>
              <a:ext uri="{FF2B5EF4-FFF2-40B4-BE49-F238E27FC236}">
                <a16:creationId xmlns:a16="http://schemas.microsoft.com/office/drawing/2014/main" id="{46043BB8-B7AA-458B-8DAC-F639873A9101}"/>
              </a:ext>
            </a:extLst>
          </p:cNvPr>
          <p:cNvSpPr/>
          <p:nvPr/>
        </p:nvSpPr>
        <p:spPr>
          <a:xfrm>
            <a:off x="999388" y="1098367"/>
            <a:ext cx="1762021" cy="461665"/>
          </a:xfrm>
          <a:prstGeom prst="rect">
            <a:avLst/>
          </a:prstGeom>
        </p:spPr>
        <p:txBody>
          <a:bodyPr wrap="none">
            <a:spAutoFit/>
          </a:bodyPr>
          <a:lstStyle/>
          <a:p>
            <a:pPr marL="342900" indent="-342900">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密钥扩展</a:t>
            </a:r>
            <a:endParaRPr lang="zh-CN" altLang="en-US" sz="2400" dirty="0"/>
          </a:p>
        </p:txBody>
      </p:sp>
      <p:graphicFrame>
        <p:nvGraphicFramePr>
          <p:cNvPr id="18" name="表格 38">
            <a:extLst>
              <a:ext uri="{FF2B5EF4-FFF2-40B4-BE49-F238E27FC236}">
                <a16:creationId xmlns:a16="http://schemas.microsoft.com/office/drawing/2014/main" id="{A57F2738-A767-4DE5-BB59-119E13674571}"/>
              </a:ext>
            </a:extLst>
          </p:cNvPr>
          <p:cNvGraphicFramePr>
            <a:graphicFrameLocks noGrp="1"/>
          </p:cNvGraphicFramePr>
          <p:nvPr>
            <p:extLst>
              <p:ext uri="{D42A27DB-BD31-4B8C-83A1-F6EECF244321}">
                <p14:modId xmlns:p14="http://schemas.microsoft.com/office/powerpoint/2010/main" val="130977197"/>
              </p:ext>
            </p:extLst>
          </p:nvPr>
        </p:nvGraphicFramePr>
        <p:xfrm>
          <a:off x="2632238" y="4869720"/>
          <a:ext cx="2353996" cy="370840"/>
        </p:xfrm>
        <a:graphic>
          <a:graphicData uri="http://schemas.openxmlformats.org/drawingml/2006/table">
            <a:tbl>
              <a:tblPr firstRow="1" bandRow="1">
                <a:tableStyleId>{5C22544A-7EE6-4342-B048-85BDC9FD1C3A}</a:tableStyleId>
              </a:tblPr>
              <a:tblGrid>
                <a:gridCol w="588499">
                  <a:extLst>
                    <a:ext uri="{9D8B030D-6E8A-4147-A177-3AD203B41FA5}">
                      <a16:colId xmlns:a16="http://schemas.microsoft.com/office/drawing/2014/main" val="4287415202"/>
                    </a:ext>
                  </a:extLst>
                </a:gridCol>
                <a:gridCol w="588499">
                  <a:extLst>
                    <a:ext uri="{9D8B030D-6E8A-4147-A177-3AD203B41FA5}">
                      <a16:colId xmlns:a16="http://schemas.microsoft.com/office/drawing/2014/main" val="2281853368"/>
                    </a:ext>
                  </a:extLst>
                </a:gridCol>
                <a:gridCol w="588499">
                  <a:extLst>
                    <a:ext uri="{9D8B030D-6E8A-4147-A177-3AD203B41FA5}">
                      <a16:colId xmlns:a16="http://schemas.microsoft.com/office/drawing/2014/main" val="323554032"/>
                    </a:ext>
                  </a:extLst>
                </a:gridCol>
                <a:gridCol w="588499">
                  <a:extLst>
                    <a:ext uri="{9D8B030D-6E8A-4147-A177-3AD203B41FA5}">
                      <a16:colId xmlns:a16="http://schemas.microsoft.com/office/drawing/2014/main" val="569224941"/>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891125108"/>
                  </a:ext>
                </a:extLst>
              </a:tr>
            </a:tbl>
          </a:graphicData>
        </a:graphic>
      </p:graphicFrame>
      <p:cxnSp>
        <p:nvCxnSpPr>
          <p:cNvPr id="15" name="直接箭头连接符 14">
            <a:extLst>
              <a:ext uri="{FF2B5EF4-FFF2-40B4-BE49-F238E27FC236}">
                <a16:creationId xmlns:a16="http://schemas.microsoft.com/office/drawing/2014/main" id="{8096F658-8000-49BF-995D-8439C6DDCE2D}"/>
              </a:ext>
            </a:extLst>
          </p:cNvPr>
          <p:cNvCxnSpPr>
            <a:cxnSpLocks/>
          </p:cNvCxnSpPr>
          <p:nvPr/>
        </p:nvCxnSpPr>
        <p:spPr>
          <a:xfrm>
            <a:off x="2920005" y="4367007"/>
            <a:ext cx="0" cy="387523"/>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962BA8B7-AF77-49DE-BD6D-8BE57170FB34}"/>
              </a:ext>
            </a:extLst>
          </p:cNvPr>
          <p:cNvCxnSpPr>
            <a:cxnSpLocks/>
          </p:cNvCxnSpPr>
          <p:nvPr/>
        </p:nvCxnSpPr>
        <p:spPr>
          <a:xfrm>
            <a:off x="3487498" y="4367007"/>
            <a:ext cx="0" cy="387523"/>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1C8D1640-4073-4806-A798-CB3F487D1BC8}"/>
              </a:ext>
            </a:extLst>
          </p:cNvPr>
          <p:cNvCxnSpPr>
            <a:cxnSpLocks/>
          </p:cNvCxnSpPr>
          <p:nvPr/>
        </p:nvCxnSpPr>
        <p:spPr>
          <a:xfrm>
            <a:off x="4054991" y="4367007"/>
            <a:ext cx="0" cy="387523"/>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57802D5F-D821-4156-B2D2-2053980D89A6}"/>
              </a:ext>
            </a:extLst>
          </p:cNvPr>
          <p:cNvCxnSpPr>
            <a:cxnSpLocks/>
          </p:cNvCxnSpPr>
          <p:nvPr/>
        </p:nvCxnSpPr>
        <p:spPr>
          <a:xfrm>
            <a:off x="4622484" y="4367007"/>
            <a:ext cx="0" cy="387523"/>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DE38FB16-6F43-4834-8E4D-58424C72C257}"/>
              </a:ext>
            </a:extLst>
          </p:cNvPr>
          <p:cNvSpPr txBox="1"/>
          <p:nvPr/>
        </p:nvSpPr>
        <p:spPr>
          <a:xfrm>
            <a:off x="396073" y="4871228"/>
            <a:ext cx="1157689"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子密钥</a:t>
            </a:r>
            <a:r>
              <a:rPr lang="en-US" altLang="zh-CN" dirty="0">
                <a:latin typeface="微软雅黑" panose="020B0503020204020204" pitchFamily="34" charset="-122"/>
                <a:ea typeface="微软雅黑" panose="020B0503020204020204" pitchFamily="34" charset="-122"/>
              </a:rPr>
              <a:t>K0</a:t>
            </a:r>
            <a:endParaRPr lang="zh-CN" altLang="en-US" dirty="0">
              <a:latin typeface="微软雅黑" panose="020B0503020204020204" pitchFamily="34" charset="-122"/>
              <a:ea typeface="微软雅黑" panose="020B0503020204020204" pitchFamily="34" charset="-122"/>
            </a:endParaRPr>
          </a:p>
        </p:txBody>
      </p:sp>
      <p:cxnSp>
        <p:nvCxnSpPr>
          <p:cNvPr id="19" name="直接箭头连接符 18">
            <a:extLst>
              <a:ext uri="{FF2B5EF4-FFF2-40B4-BE49-F238E27FC236}">
                <a16:creationId xmlns:a16="http://schemas.microsoft.com/office/drawing/2014/main" id="{F1C0A7CA-A470-47D8-ACA6-1C90E26DDA0B}"/>
              </a:ext>
            </a:extLst>
          </p:cNvPr>
          <p:cNvCxnSpPr>
            <a:cxnSpLocks/>
            <a:endCxn id="16" idx="3"/>
          </p:cNvCxnSpPr>
          <p:nvPr/>
        </p:nvCxnSpPr>
        <p:spPr>
          <a:xfrm flipH="1">
            <a:off x="1553762" y="5055894"/>
            <a:ext cx="94559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93EE0607-FBE1-4FF9-9AB5-AFB5DDE714B7}"/>
              </a:ext>
            </a:extLst>
          </p:cNvPr>
          <p:cNvSpPr txBox="1"/>
          <p:nvPr/>
        </p:nvSpPr>
        <p:spPr>
          <a:xfrm>
            <a:off x="1666240" y="4727480"/>
            <a:ext cx="819455"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128</a:t>
            </a:r>
            <a:r>
              <a:rPr lang="zh-CN" altLang="en-US" dirty="0">
                <a:latin typeface="微软雅黑" panose="020B0503020204020204" pitchFamily="34" charset="-122"/>
                <a:ea typeface="微软雅黑" panose="020B0503020204020204" pitchFamily="34" charset="-122"/>
              </a:rPr>
              <a:t>位</a:t>
            </a:r>
          </a:p>
        </p:txBody>
      </p:sp>
      <p:sp>
        <p:nvSpPr>
          <p:cNvPr id="29" name="文本框 28">
            <a:extLst>
              <a:ext uri="{FF2B5EF4-FFF2-40B4-BE49-F238E27FC236}">
                <a16:creationId xmlns:a16="http://schemas.microsoft.com/office/drawing/2014/main" id="{545C6C07-141A-4658-A013-E2B1128B3E84}"/>
              </a:ext>
            </a:extLst>
          </p:cNvPr>
          <p:cNvSpPr txBox="1"/>
          <p:nvPr/>
        </p:nvSpPr>
        <p:spPr>
          <a:xfrm>
            <a:off x="4701106" y="4383728"/>
            <a:ext cx="684803"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32</a:t>
            </a:r>
            <a:r>
              <a:rPr lang="zh-CN" altLang="en-US" dirty="0">
                <a:latin typeface="微软雅黑" panose="020B0503020204020204" pitchFamily="34" charset="-122"/>
                <a:ea typeface="微软雅黑" panose="020B0503020204020204" pitchFamily="34" charset="-122"/>
              </a:rPr>
              <a:t>位</a:t>
            </a:r>
          </a:p>
        </p:txBody>
      </p:sp>
      <p:sp>
        <p:nvSpPr>
          <p:cNvPr id="26" name="矩形 25">
            <a:extLst>
              <a:ext uri="{FF2B5EF4-FFF2-40B4-BE49-F238E27FC236}">
                <a16:creationId xmlns:a16="http://schemas.microsoft.com/office/drawing/2014/main" id="{133255C4-9FA6-4D89-875C-D7E0BC1AD457}"/>
              </a:ext>
            </a:extLst>
          </p:cNvPr>
          <p:cNvSpPr/>
          <p:nvPr/>
        </p:nvSpPr>
        <p:spPr>
          <a:xfrm>
            <a:off x="1385635" y="1671285"/>
            <a:ext cx="4121085" cy="646331"/>
          </a:xfrm>
          <a:prstGeom prst="rect">
            <a:avLst/>
          </a:prstGeom>
        </p:spPr>
        <p:txBody>
          <a:bodyPr wrap="square">
            <a:spAutoFit/>
          </a:bodyPr>
          <a:lstStyle/>
          <a:p>
            <a:pPr marL="285750" indent="-285750">
              <a:buFont typeface="Wingdings" panose="05000000000000000000" pitchFamily="2" charset="2"/>
              <a:buChar char="u"/>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由</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4</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个字的种子密钥，生成一个</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44</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个字的一维线性数组。</a:t>
            </a:r>
            <a:endParaRPr lang="zh-CN" altLang="en-US" dirty="0">
              <a:latin typeface="微软雅黑" panose="020B0503020204020204" pitchFamily="34" charset="-122"/>
              <a:ea typeface="微软雅黑" panose="020B0503020204020204" pitchFamily="34" charset="-122"/>
            </a:endParaRPr>
          </a:p>
        </p:txBody>
      </p:sp>
      <p:graphicFrame>
        <p:nvGraphicFramePr>
          <p:cNvPr id="33" name="表格 38">
            <a:extLst>
              <a:ext uri="{FF2B5EF4-FFF2-40B4-BE49-F238E27FC236}">
                <a16:creationId xmlns:a16="http://schemas.microsoft.com/office/drawing/2014/main" id="{B907615F-7FB3-45B5-B004-AA8DB91A47A3}"/>
              </a:ext>
            </a:extLst>
          </p:cNvPr>
          <p:cNvGraphicFramePr>
            <a:graphicFrameLocks noGrp="1"/>
          </p:cNvGraphicFramePr>
          <p:nvPr>
            <p:extLst>
              <p:ext uri="{D42A27DB-BD31-4B8C-83A1-F6EECF244321}">
                <p14:modId xmlns:p14="http://schemas.microsoft.com/office/powerpoint/2010/main" val="1923056729"/>
              </p:ext>
            </p:extLst>
          </p:nvPr>
        </p:nvGraphicFramePr>
        <p:xfrm>
          <a:off x="2633388" y="5944021"/>
          <a:ext cx="2619120" cy="370840"/>
        </p:xfrm>
        <a:graphic>
          <a:graphicData uri="http://schemas.openxmlformats.org/drawingml/2006/table">
            <a:tbl>
              <a:tblPr firstRow="1" bandRow="1">
                <a:tableStyleId>{5C22544A-7EE6-4342-B048-85BDC9FD1C3A}</a:tableStyleId>
              </a:tblPr>
              <a:tblGrid>
                <a:gridCol w="654780">
                  <a:extLst>
                    <a:ext uri="{9D8B030D-6E8A-4147-A177-3AD203B41FA5}">
                      <a16:colId xmlns:a16="http://schemas.microsoft.com/office/drawing/2014/main" val="4287415202"/>
                    </a:ext>
                  </a:extLst>
                </a:gridCol>
                <a:gridCol w="654780">
                  <a:extLst>
                    <a:ext uri="{9D8B030D-6E8A-4147-A177-3AD203B41FA5}">
                      <a16:colId xmlns:a16="http://schemas.microsoft.com/office/drawing/2014/main" val="2281853368"/>
                    </a:ext>
                  </a:extLst>
                </a:gridCol>
                <a:gridCol w="654780">
                  <a:extLst>
                    <a:ext uri="{9D8B030D-6E8A-4147-A177-3AD203B41FA5}">
                      <a16:colId xmlns:a16="http://schemas.microsoft.com/office/drawing/2014/main" val="323554032"/>
                    </a:ext>
                  </a:extLst>
                </a:gridCol>
                <a:gridCol w="654780">
                  <a:extLst>
                    <a:ext uri="{9D8B030D-6E8A-4147-A177-3AD203B41FA5}">
                      <a16:colId xmlns:a16="http://schemas.microsoft.com/office/drawing/2014/main" val="569224941"/>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40</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41</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42</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43</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891125108"/>
                  </a:ext>
                </a:extLst>
              </a:tr>
            </a:tbl>
          </a:graphicData>
        </a:graphic>
      </p:graphicFrame>
      <p:sp>
        <p:nvSpPr>
          <p:cNvPr id="27" name="文本框 26">
            <a:extLst>
              <a:ext uri="{FF2B5EF4-FFF2-40B4-BE49-F238E27FC236}">
                <a16:creationId xmlns:a16="http://schemas.microsoft.com/office/drawing/2014/main" id="{1444311F-F5B7-4C6C-AE8A-FAC4786E9630}"/>
              </a:ext>
            </a:extLst>
          </p:cNvPr>
          <p:cNvSpPr txBox="1"/>
          <p:nvPr/>
        </p:nvSpPr>
        <p:spPr>
          <a:xfrm>
            <a:off x="3849624" y="5362586"/>
            <a:ext cx="1295386"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系列扩展</a:t>
            </a:r>
          </a:p>
        </p:txBody>
      </p:sp>
      <p:cxnSp>
        <p:nvCxnSpPr>
          <p:cNvPr id="40" name="直接箭头连接符 39">
            <a:extLst>
              <a:ext uri="{FF2B5EF4-FFF2-40B4-BE49-F238E27FC236}">
                <a16:creationId xmlns:a16="http://schemas.microsoft.com/office/drawing/2014/main" id="{9202A4AE-31CC-486C-BFDA-8CFAF6864272}"/>
              </a:ext>
            </a:extLst>
          </p:cNvPr>
          <p:cNvCxnSpPr>
            <a:cxnSpLocks/>
          </p:cNvCxnSpPr>
          <p:nvPr/>
        </p:nvCxnSpPr>
        <p:spPr>
          <a:xfrm flipH="1">
            <a:off x="3789910" y="5341566"/>
            <a:ext cx="19326" cy="479360"/>
          </a:xfrm>
          <a:prstGeom prst="straightConnector1">
            <a:avLst/>
          </a:prstGeom>
          <a:ln w="3492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23271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27" presetClass="emph" presetSubtype="0" fill="remove" grpId="1" nodeType="withEffect">
                                  <p:stCondLst>
                                    <p:cond delay="0"/>
                                  </p:stCondLst>
                                  <p:childTnLst>
                                    <p:animClr clrSpc="rgb" dir="cw">
                                      <p:cBhvr override="childStyle">
                                        <p:cTn id="8" dur="250" autoRev="1" fill="remove"/>
                                        <p:tgtEl>
                                          <p:spTgt spid="3"/>
                                        </p:tgtEl>
                                        <p:attrNameLst>
                                          <p:attrName>style.color</p:attrName>
                                        </p:attrNameLst>
                                      </p:cBhvr>
                                      <p:to>
                                        <a:schemeClr val="bg1"/>
                                      </p:to>
                                    </p:animClr>
                                    <p:animClr clrSpc="rgb" dir="cw">
                                      <p:cBhvr>
                                        <p:cTn id="9" dur="250" autoRev="1" fill="remove"/>
                                        <p:tgtEl>
                                          <p:spTgt spid="3"/>
                                        </p:tgtEl>
                                        <p:attrNameLst>
                                          <p:attrName>fillcolor</p:attrName>
                                        </p:attrNameLst>
                                      </p:cBhvr>
                                      <p:to>
                                        <a:schemeClr val="bg1"/>
                                      </p:to>
                                    </p:animClr>
                                    <p:set>
                                      <p:cBhvr>
                                        <p:cTn id="10" dur="250" autoRev="1" fill="remove"/>
                                        <p:tgtEl>
                                          <p:spTgt spid="3"/>
                                        </p:tgtEl>
                                        <p:attrNameLst>
                                          <p:attrName>fill.type</p:attrName>
                                        </p:attrNameLst>
                                      </p:cBhvr>
                                      <p:to>
                                        <p:strVal val="solid"/>
                                      </p:to>
                                    </p:set>
                                    <p:set>
                                      <p:cBhvr>
                                        <p:cTn id="11" dur="250" autoRev="1" fill="remove"/>
                                        <p:tgtEl>
                                          <p:spTgt spid="3"/>
                                        </p:tgtEl>
                                        <p:attrNameLst>
                                          <p:attrName>fill.on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7"/>
                                        </p:tgtEl>
                                        <p:attrNameLst>
                                          <p:attrName>style.visibility</p:attrName>
                                        </p:attrNameLst>
                                      </p:cBhvr>
                                      <p:to>
                                        <p:strVal val="visible"/>
                                      </p:to>
                                    </p:set>
                                  </p:childTnLst>
                                </p:cTn>
                              </p:par>
                              <p:par>
                                <p:cTn id="16" presetID="26" presetClass="emph" presetSubtype="0" fill="hold" grpId="1" nodeType="withEffect">
                                  <p:stCondLst>
                                    <p:cond delay="0"/>
                                  </p:stCondLst>
                                  <p:childTnLst>
                                    <p:animEffect transition="out" filter="fade">
                                      <p:cBhvr>
                                        <p:cTn id="17" dur="500" tmFilter="0, 0; .2, .5; .8, .5; 1, 0"/>
                                        <p:tgtEl>
                                          <p:spTgt spid="127"/>
                                        </p:tgtEl>
                                      </p:cBhvr>
                                    </p:animEffect>
                                    <p:animScale>
                                      <p:cBhvr>
                                        <p:cTn id="18" dur="250" autoRev="1" fill="hold"/>
                                        <p:tgtEl>
                                          <p:spTgt spid="127"/>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animBg="1"/>
      <p:bldP spid="127" grpId="1" animBg="1"/>
      <p:bldP spid="3" grpId="0" animBg="1"/>
      <p:bldP spid="3" grpId="1" animBg="1"/>
      <p:bldP spid="9" grpId="0"/>
      <p:bldP spid="16" grpId="0"/>
      <p:bldP spid="24" grpId="0"/>
      <p:bldP spid="29" grpId="0"/>
      <p:bldP spid="26"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实验原理</a:t>
            </a: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9" name="矩形 8">
            <a:extLst>
              <a:ext uri="{FF2B5EF4-FFF2-40B4-BE49-F238E27FC236}">
                <a16:creationId xmlns:a16="http://schemas.microsoft.com/office/drawing/2014/main" id="{46043BB8-B7AA-458B-8DAC-F639873A9101}"/>
              </a:ext>
            </a:extLst>
          </p:cNvPr>
          <p:cNvSpPr/>
          <p:nvPr/>
        </p:nvSpPr>
        <p:spPr>
          <a:xfrm>
            <a:off x="481228" y="988686"/>
            <a:ext cx="1762021" cy="461665"/>
          </a:xfrm>
          <a:prstGeom prst="rect">
            <a:avLst/>
          </a:prstGeom>
        </p:spPr>
        <p:txBody>
          <a:bodyPr wrap="none">
            <a:spAutoFit/>
          </a:bodyPr>
          <a:lstStyle/>
          <a:p>
            <a:pPr marL="342900" indent="-342900">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密钥扩展</a:t>
            </a:r>
            <a:endParaRPr lang="zh-CN" altLang="en-US" sz="2400" dirty="0"/>
          </a:p>
        </p:txBody>
      </p:sp>
      <p:sp>
        <p:nvSpPr>
          <p:cNvPr id="2" name="矩形 1">
            <a:extLst>
              <a:ext uri="{FF2B5EF4-FFF2-40B4-BE49-F238E27FC236}">
                <a16:creationId xmlns:a16="http://schemas.microsoft.com/office/drawing/2014/main" id="{889E99EB-8F4C-4777-858B-3791EA07207C}"/>
              </a:ext>
            </a:extLst>
          </p:cNvPr>
          <p:cNvSpPr/>
          <p:nvPr/>
        </p:nvSpPr>
        <p:spPr>
          <a:xfrm>
            <a:off x="680720" y="1501600"/>
            <a:ext cx="6096000" cy="1990097"/>
          </a:xfrm>
          <a:prstGeom prst="rect">
            <a:avLst/>
          </a:prstGeom>
        </p:spPr>
        <p:txBody>
          <a:bodyPr>
            <a:spAutoFit/>
          </a:bodyPr>
          <a:lstStyle/>
          <a:p>
            <a:pPr marL="285750" indent="-285750">
              <a:lnSpc>
                <a:spcPct val="150000"/>
              </a:lnSpc>
              <a:spcAft>
                <a:spcPts val="600"/>
              </a:spcAft>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当</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&lt;4</a:t>
            </a:r>
            <a:r>
              <a:rPr lang="zh-CN" altLang="en-US" dirty="0">
                <a:latin typeface="微软雅黑" panose="020B0503020204020204" pitchFamily="34" charset="-122"/>
                <a:ea typeface="微软雅黑" panose="020B0503020204020204" pitchFamily="34" charset="-122"/>
              </a:rPr>
              <a:t>时</a:t>
            </a:r>
            <a:endParaRPr lang="en-US" altLang="zh-CN" dirty="0">
              <a:latin typeface="微软雅黑" panose="020B0503020204020204" pitchFamily="34" charset="-122"/>
              <a:ea typeface="微软雅黑" panose="020B0503020204020204" pitchFamily="34" charset="-122"/>
            </a:endParaRPr>
          </a:p>
          <a:p>
            <a:pPr>
              <a:lnSpc>
                <a:spcPct val="130000"/>
              </a:lnSpc>
            </a:pPr>
            <a:r>
              <a:rPr lang="en-US" altLang="zh-CN" dirty="0">
                <a:latin typeface="微软雅黑" panose="020B0503020204020204" pitchFamily="34" charset="-122"/>
                <a:ea typeface="微软雅黑" panose="020B0503020204020204" pitchFamily="34" charset="-122"/>
              </a:rPr>
              <a:t>   W[0]=(k</a:t>
            </a:r>
            <a:r>
              <a:rPr lang="en-US" altLang="zh-CN" baseline="-25000" dirty="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3</a:t>
            </a:r>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4</a:t>
            </a:r>
            <a:r>
              <a:rPr lang="en-US" altLang="zh-CN" dirty="0">
                <a:latin typeface="微软雅黑" panose="020B0503020204020204" pitchFamily="34" charset="-122"/>
                <a:ea typeface="微软雅黑" panose="020B0503020204020204" pitchFamily="34" charset="-122"/>
              </a:rPr>
              <a:t>)</a:t>
            </a:r>
          </a:p>
          <a:p>
            <a:pPr>
              <a:lnSpc>
                <a:spcPct val="130000"/>
              </a:lnSpc>
            </a:pPr>
            <a:r>
              <a:rPr lang="en-US" altLang="zh-CN" dirty="0">
                <a:latin typeface="微软雅黑" panose="020B0503020204020204" pitchFamily="34" charset="-122"/>
                <a:ea typeface="微软雅黑" panose="020B0503020204020204" pitchFamily="34" charset="-122"/>
              </a:rPr>
              <a:t>   W[1]=(k</a:t>
            </a:r>
            <a:r>
              <a:rPr lang="en-US" altLang="zh-CN" baseline="-25000" dirty="0">
                <a:latin typeface="微软雅黑" panose="020B0503020204020204" pitchFamily="34" charset="-122"/>
                <a:ea typeface="微软雅黑" panose="020B0503020204020204" pitchFamily="34" charset="-122"/>
              </a:rPr>
              <a:t>5</a:t>
            </a:r>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6</a:t>
            </a:r>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7</a:t>
            </a:r>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8</a:t>
            </a:r>
            <a:r>
              <a:rPr lang="en-US" altLang="zh-CN" dirty="0">
                <a:latin typeface="微软雅黑" panose="020B0503020204020204" pitchFamily="34" charset="-122"/>
                <a:ea typeface="微软雅黑" panose="020B0503020204020204" pitchFamily="34" charset="-122"/>
              </a:rPr>
              <a:t>)</a:t>
            </a:r>
          </a:p>
          <a:p>
            <a:pPr>
              <a:lnSpc>
                <a:spcPct val="130000"/>
              </a:lnSpc>
            </a:pPr>
            <a:r>
              <a:rPr lang="en-US" altLang="zh-CN" dirty="0">
                <a:latin typeface="微软雅黑" panose="020B0503020204020204" pitchFamily="34" charset="-122"/>
                <a:ea typeface="微软雅黑" panose="020B0503020204020204" pitchFamily="34" charset="-122"/>
              </a:rPr>
              <a:t>   W[2]=(k</a:t>
            </a:r>
            <a:r>
              <a:rPr lang="en-US" altLang="zh-CN" baseline="-25000" dirty="0">
                <a:latin typeface="微软雅黑" panose="020B0503020204020204" pitchFamily="34" charset="-122"/>
                <a:ea typeface="微软雅黑" panose="020B0503020204020204" pitchFamily="34" charset="-122"/>
              </a:rPr>
              <a:t>9</a:t>
            </a:r>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10</a:t>
            </a:r>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11</a:t>
            </a:r>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12</a:t>
            </a:r>
            <a:r>
              <a:rPr lang="en-US" altLang="zh-CN" dirty="0">
                <a:latin typeface="微软雅黑" panose="020B0503020204020204" pitchFamily="34" charset="-122"/>
                <a:ea typeface="微软雅黑" panose="020B0503020204020204" pitchFamily="34" charset="-122"/>
              </a:rPr>
              <a:t>)</a:t>
            </a:r>
          </a:p>
          <a:p>
            <a:pPr>
              <a:lnSpc>
                <a:spcPct val="130000"/>
              </a:lnSpc>
            </a:pPr>
            <a:r>
              <a:rPr lang="en-US" altLang="zh-CN" dirty="0">
                <a:latin typeface="微软雅黑" panose="020B0503020204020204" pitchFamily="34" charset="-122"/>
                <a:ea typeface="微软雅黑" panose="020B0503020204020204" pitchFamily="34" charset="-122"/>
              </a:rPr>
              <a:t>   W[3]=(k</a:t>
            </a:r>
            <a:r>
              <a:rPr lang="en-US" altLang="zh-CN" baseline="-25000" dirty="0">
                <a:latin typeface="微软雅黑" panose="020B0503020204020204" pitchFamily="34" charset="-122"/>
                <a:ea typeface="微软雅黑" panose="020B0503020204020204" pitchFamily="34" charset="-122"/>
              </a:rPr>
              <a:t>13</a:t>
            </a:r>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14</a:t>
            </a:r>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15</a:t>
            </a:r>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16</a:t>
            </a:r>
            <a:r>
              <a:rPr lang="en-US" altLang="zh-CN" dirty="0">
                <a:latin typeface="微软雅黑" panose="020B0503020204020204" pitchFamily="34" charset="-122"/>
                <a:ea typeface="微软雅黑" panose="020B0503020204020204" pitchFamily="34" charset="-122"/>
              </a:rPr>
              <a:t>)</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95E82CEB-DDAC-4185-B63D-E05BC99D0554}"/>
                  </a:ext>
                </a:extLst>
              </p:cNvPr>
              <p:cNvSpPr/>
              <p:nvPr/>
            </p:nvSpPr>
            <p:spPr>
              <a:xfrm>
                <a:off x="680720" y="3280481"/>
                <a:ext cx="6746240" cy="2816156"/>
              </a:xfrm>
              <a:prstGeom prst="rect">
                <a:avLst/>
              </a:prstGeom>
            </p:spPr>
            <p:txBody>
              <a:bodyPr wrap="square">
                <a:spAutoFit/>
              </a:bodyPr>
              <a:lstStyle/>
              <a:p>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当</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&gt;=4</a:t>
                </a:r>
                <a:r>
                  <a:rPr lang="zh-CN" altLang="en-US" dirty="0">
                    <a:latin typeface="微软雅黑" panose="020B0503020204020204" pitchFamily="34" charset="-122"/>
                    <a:ea typeface="微软雅黑" panose="020B0503020204020204" pitchFamily="34" charset="-122"/>
                  </a:rPr>
                  <a:t>时，其中</a:t>
                </a:r>
                <a:r>
                  <a:rPr lang="en-US" altLang="zh-CN" dirty="0" err="1"/>
                  <a:t>N</a:t>
                </a:r>
                <a:r>
                  <a:rPr lang="en-US" altLang="zh-CN" baseline="-25000" dirty="0" err="1"/>
                  <a:t>k</a:t>
                </a:r>
                <a:r>
                  <a:rPr lang="en-US" altLang="zh-CN" dirty="0"/>
                  <a:t> =4</a:t>
                </a:r>
                <a:endParaRPr lang="zh-CN" altLang="en-US" baseline="-25000" dirty="0"/>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a:spcBef>
                    <a:spcPts val="0"/>
                  </a:spcBef>
                  <a:spcAft>
                    <a:spcPts val="600"/>
                  </a:spcAft>
                  <a:defRPr/>
                </a:pPr>
                <a:r>
                  <a:rPr lang="en-US" altLang="zh-CN" dirty="0">
                    <a:latin typeface="微软雅黑" panose="020B0503020204020204" pitchFamily="34" charset="-122"/>
                    <a:ea typeface="微软雅黑" panose="020B0503020204020204" pitchFamily="34" charset="-122"/>
                  </a:rPr>
                  <a:t>   </a:t>
                </a:r>
                <a:r>
                  <a:rPr lang="en-US" altLang="zh-CN" i="1" dirty="0">
                    <a:latin typeface="微软雅黑" panose="020B0503020204020204" pitchFamily="34" charset="-122"/>
                    <a:ea typeface="微软雅黑" panose="020B0503020204020204" pitchFamily="34" charset="-122"/>
                  </a:rPr>
                  <a:t>temp</a:t>
                </a:r>
                <a:r>
                  <a:rPr lang="en-US" altLang="zh-CN" dirty="0">
                    <a:latin typeface="微软雅黑" panose="020B0503020204020204" pitchFamily="34" charset="-122"/>
                    <a:ea typeface="微软雅黑" panose="020B0503020204020204" pitchFamily="34" charset="-122"/>
                  </a:rPr>
                  <a:t>=</a:t>
                </a:r>
                <a:r>
                  <a:rPr lang="en-US" altLang="zh-CN" dirty="0" err="1">
                    <a:solidFill>
                      <a:srgbClr val="1F4E79"/>
                    </a:solidFill>
                    <a:latin typeface="微软雅黑" panose="020B0503020204020204" pitchFamily="34" charset="-122"/>
                    <a:ea typeface="微软雅黑" panose="020B0503020204020204" pitchFamily="34" charset="-122"/>
                  </a:rPr>
                  <a:t>SubByte</a:t>
                </a:r>
                <a:r>
                  <a:rPr lang="en-US" altLang="zh-CN" dirty="0">
                    <a:latin typeface="微软雅黑" panose="020B0503020204020204" pitchFamily="34" charset="-122"/>
                    <a:ea typeface="微软雅黑" panose="020B0503020204020204" pitchFamily="34" charset="-122"/>
                  </a:rPr>
                  <a:t> (</a:t>
                </a:r>
                <a:r>
                  <a:rPr lang="en-US" altLang="zh-CN" dirty="0" err="1">
                    <a:solidFill>
                      <a:srgbClr val="C00000"/>
                    </a:solidFill>
                    <a:latin typeface="微软雅黑" panose="020B0503020204020204" pitchFamily="34" charset="-122"/>
                    <a:ea typeface="微软雅黑" panose="020B0503020204020204" pitchFamily="34" charset="-122"/>
                  </a:rPr>
                  <a:t>RotByte</a:t>
                </a:r>
                <a:r>
                  <a:rPr lang="en-US" altLang="zh-CN" dirty="0">
                    <a:latin typeface="微软雅黑" panose="020B0503020204020204" pitchFamily="34" charset="-122"/>
                    <a:ea typeface="微软雅黑" panose="020B0503020204020204" pitchFamily="34" charset="-122"/>
                  </a:rPr>
                  <a:t> (</a:t>
                </a:r>
                <a:r>
                  <a:rPr lang="en-US" altLang="zh-CN" i="1" dirty="0">
                    <a:latin typeface="微软雅黑" panose="020B0503020204020204" pitchFamily="34" charset="-122"/>
                    <a:ea typeface="微软雅黑" panose="020B0503020204020204" pitchFamily="34" charset="-122"/>
                  </a:rPr>
                  <a:t>W</a:t>
                </a:r>
                <a:r>
                  <a:rPr lang="en-US" altLang="zh-CN" dirty="0">
                    <a:latin typeface="微软雅黑" panose="020B0503020204020204" pitchFamily="34" charset="-122"/>
                    <a:ea typeface="微软雅黑" panose="020B0503020204020204" pitchFamily="34" charset="-122"/>
                  </a:rPr>
                  <a:t>[</a:t>
                </a:r>
                <a:r>
                  <a:rPr lang="en-US" altLang="zh-CN" i="1" dirty="0">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-1])) </a:t>
                </a:r>
                <a14:m>
                  <m:oMath xmlns:m="http://schemas.openxmlformats.org/officeDocument/2006/math">
                    <m:r>
                      <a:rPr lang="en-US" altLang="zh-CN" i="1">
                        <a:solidFill>
                          <a:srgbClr val="FF0000"/>
                        </a:solidFill>
                        <a:latin typeface="Cambria Math" panose="02040503050406030204" pitchFamily="18" charset="0"/>
                        <a:ea typeface="Cambria Math" panose="02040503050406030204" pitchFamily="18" charset="0"/>
                      </a:rPr>
                      <m:t>⊕ </m:t>
                    </m:r>
                  </m:oMath>
                </a14:m>
                <a:r>
                  <a:rPr lang="en-US" altLang="zh-CN" dirty="0">
                    <a:solidFill>
                      <a:srgbClr val="FF0000"/>
                    </a:solidFill>
                    <a:latin typeface="微软雅黑" panose="020B0503020204020204" pitchFamily="34" charset="-122"/>
                    <a:ea typeface="微软雅黑" panose="020B0503020204020204" pitchFamily="34" charset="-122"/>
                  </a:rPr>
                  <a:t>Rcon[j] </a:t>
                </a:r>
                <a:endParaRPr lang="zh-CN" altLang="zh-CN" dirty="0">
                  <a:latin typeface="微软雅黑" panose="020B0503020204020204" pitchFamily="34" charset="-122"/>
                  <a:ea typeface="微软雅黑" panose="020B0503020204020204" pitchFamily="34" charset="-122"/>
                </a:endParaRPr>
              </a:p>
              <a:p>
                <a:pPr>
                  <a:spcBef>
                    <a:spcPts val="0"/>
                  </a:spcBef>
                  <a:spcAft>
                    <a:spcPts val="600"/>
                  </a:spcAft>
                  <a:defRPr/>
                </a:pP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RotByte</a:t>
                </a:r>
                <a:r>
                  <a:rPr lang="en-US" altLang="zh-CN" dirty="0">
                    <a:latin typeface="微软雅黑" panose="020B0503020204020204" pitchFamily="34" charset="-122"/>
                    <a:ea typeface="微软雅黑" panose="020B0503020204020204" pitchFamily="34" charset="-122"/>
                  </a:rPr>
                  <a:t> ( )</a:t>
                </a:r>
                <a:r>
                  <a:rPr lang="zh-CN" altLang="zh-CN" dirty="0">
                    <a:latin typeface="微软雅黑" panose="020B0503020204020204" pitchFamily="34" charset="-122"/>
                    <a:ea typeface="微软雅黑" panose="020B0503020204020204" pitchFamily="34" charset="-122"/>
                  </a:rPr>
                  <a:t>表示循环左移一个字节；</a:t>
                </a:r>
              </a:p>
              <a:p>
                <a:pPr>
                  <a:spcBef>
                    <a:spcPts val="0"/>
                  </a:spcBef>
                  <a:spcAft>
                    <a:spcPts val="600"/>
                  </a:spcAft>
                  <a:defRPr/>
                </a:pP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SubByte</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rPr>
                  <a:t>S</a:t>
                </a:r>
                <a:r>
                  <a:rPr lang="zh-CN" altLang="zh-CN" dirty="0">
                    <a:latin typeface="微软雅黑" panose="020B0503020204020204" pitchFamily="34" charset="-122"/>
                    <a:ea typeface="微软雅黑" panose="020B0503020204020204" pitchFamily="34" charset="-122"/>
                  </a:rPr>
                  <a:t>盒的字节代换；</a:t>
                </a:r>
              </a:p>
              <a:p>
                <a:pPr>
                  <a:spcBef>
                    <a:spcPts val="0"/>
                  </a:spcBef>
                  <a:spcAft>
                    <a:spcPts val="600"/>
                  </a:spcAft>
                  <a:defRPr/>
                </a:pP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Rcon</a:t>
                </a:r>
                <a:r>
                  <a:rPr lang="en-US" altLang="zh-CN" dirty="0">
                    <a:latin typeface="微软雅黑" panose="020B0503020204020204" pitchFamily="34" charset="-122"/>
                    <a:ea typeface="微软雅黑" panose="020B0503020204020204" pitchFamily="34" charset="-122"/>
                  </a:rPr>
                  <a:t>[j]</a:t>
                </a:r>
                <a:r>
                  <a:rPr lang="zh-CN" altLang="zh-CN" dirty="0">
                    <a:latin typeface="微软雅黑" panose="020B0503020204020204" pitchFamily="34" charset="-122"/>
                    <a:ea typeface="微软雅黑" panose="020B0503020204020204" pitchFamily="34" charset="-122"/>
                  </a:rPr>
                  <a:t>为轮常数</a:t>
                </a:r>
                <a:r>
                  <a:rPr lang="zh-CN" altLang="en-US" dirty="0">
                    <a:latin typeface="微软雅黑" panose="020B0503020204020204" pitchFamily="34" charset="-122"/>
                    <a:ea typeface="微软雅黑" panose="020B0503020204020204" pitchFamily="34" charset="-122"/>
                  </a:rPr>
                  <a:t>，其中</a:t>
                </a:r>
                <a:r>
                  <a:rPr lang="en-US" altLang="zh-CN" dirty="0">
                    <a:latin typeface="微软雅黑" panose="020B0503020204020204" pitchFamily="34" charset="-122"/>
                    <a:ea typeface="微软雅黑" panose="020B0503020204020204" pitchFamily="34" charset="-122"/>
                  </a:rPr>
                  <a:t>j</a:t>
                </a:r>
                <a:r>
                  <a:rPr lang="zh-CN" altLang="en-US" dirty="0">
                    <a:latin typeface="微软雅黑" panose="020B0503020204020204" pitchFamily="34" charset="-122"/>
                    <a:ea typeface="微软雅黑" panose="020B0503020204020204" pitchFamily="34" charset="-122"/>
                  </a:rPr>
                  <a:t>是轮数。</a:t>
                </a:r>
                <a:endParaRPr lang="zh-CN" altLang="zh-CN" dirty="0">
                  <a:latin typeface="微软雅黑" panose="020B0503020204020204" pitchFamily="34" charset="-122"/>
                  <a:ea typeface="微软雅黑" panose="020B0503020204020204" pitchFamily="34" charset="-122"/>
                </a:endParaRPr>
              </a:p>
            </p:txBody>
          </p:sp>
        </mc:Choice>
        <mc:Fallback xmlns="">
          <p:sp>
            <p:nvSpPr>
              <p:cNvPr id="3" name="矩形 2">
                <a:extLst>
                  <a:ext uri="{FF2B5EF4-FFF2-40B4-BE49-F238E27FC236}">
                    <a16:creationId xmlns:a16="http://schemas.microsoft.com/office/drawing/2014/main" id="{95E82CEB-DDAC-4185-B63D-E05BC99D0554}"/>
                  </a:ext>
                </a:extLst>
              </p:cNvPr>
              <p:cNvSpPr>
                <a:spLocks noRot="1" noChangeAspect="1" noMove="1" noResize="1" noEditPoints="1" noAdjustHandles="1" noChangeArrowheads="1" noChangeShapeType="1" noTextEdit="1"/>
              </p:cNvSpPr>
              <p:nvPr/>
            </p:nvSpPr>
            <p:spPr>
              <a:xfrm>
                <a:off x="680720" y="3280481"/>
                <a:ext cx="6746240" cy="2816156"/>
              </a:xfrm>
              <a:prstGeom prst="rect">
                <a:avLst/>
              </a:prstGeom>
              <a:blipFill>
                <a:blip r:embed="rId5"/>
                <a:stretch>
                  <a:fillRect l="-633" b="-2597"/>
                </a:stretch>
              </a:blipFill>
            </p:spPr>
            <p:txBody>
              <a:bodyPr/>
              <a:lstStyle/>
              <a:p>
                <a:r>
                  <a:rPr lang="zh-CN" altLang="en-US">
                    <a:noFill/>
                  </a:rPr>
                  <a:t> </a:t>
                </a:r>
              </a:p>
            </p:txBody>
          </p:sp>
        </mc:Fallback>
      </mc:AlternateContent>
      <p:graphicFrame>
        <p:nvGraphicFramePr>
          <p:cNvPr id="8" name="Object 4">
            <a:extLst>
              <a:ext uri="{FF2B5EF4-FFF2-40B4-BE49-F238E27FC236}">
                <a16:creationId xmlns:a16="http://schemas.microsoft.com/office/drawing/2014/main" id="{433B905F-911C-4A54-9E14-B0D3026BA002}"/>
              </a:ext>
            </a:extLst>
          </p:cNvPr>
          <p:cNvGraphicFramePr>
            <a:graphicFrameLocks noChangeAspect="1"/>
          </p:cNvGraphicFramePr>
          <p:nvPr>
            <p:extLst>
              <p:ext uri="{D42A27DB-BD31-4B8C-83A1-F6EECF244321}">
                <p14:modId xmlns:p14="http://schemas.microsoft.com/office/powerpoint/2010/main" val="3931677634"/>
              </p:ext>
            </p:extLst>
          </p:nvPr>
        </p:nvGraphicFramePr>
        <p:xfrm>
          <a:off x="905028" y="3987681"/>
          <a:ext cx="4260850" cy="655638"/>
        </p:xfrm>
        <a:graphic>
          <a:graphicData uri="http://schemas.openxmlformats.org/presentationml/2006/ole">
            <mc:AlternateContent xmlns:mc="http://schemas.openxmlformats.org/markup-compatibility/2006">
              <mc:Choice xmlns:v="urn:schemas-microsoft-com:vml" Requires="v">
                <p:oleObj spid="_x0000_s3153" name="公式" r:id="rId6" imgW="2730500" imgH="419100" progId="Equation.3">
                  <p:embed/>
                </p:oleObj>
              </mc:Choice>
              <mc:Fallback>
                <p:oleObj name="公式" r:id="rId6" imgW="2730500" imgH="419100" progId="Equation.3">
                  <p:embed/>
                  <p:pic>
                    <p:nvPicPr>
                      <p:cNvPr id="126"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5028" y="3987681"/>
                        <a:ext cx="4260850" cy="655638"/>
                      </a:xfrm>
                      <a:prstGeom prst="rect">
                        <a:avLst/>
                      </a:prstGeom>
                      <a:noFill/>
                      <a:ln>
                        <a:noFill/>
                      </a:ln>
                    </p:spPr>
                  </p:pic>
                </p:oleObj>
              </mc:Fallback>
            </mc:AlternateContent>
          </a:graphicData>
        </a:graphic>
      </p:graphicFrame>
      <p:pic>
        <p:nvPicPr>
          <p:cNvPr id="10" name="图片 4">
            <a:extLst>
              <a:ext uri="{FF2B5EF4-FFF2-40B4-BE49-F238E27FC236}">
                <a16:creationId xmlns:a16="http://schemas.microsoft.com/office/drawing/2014/main" id="{9677D9AD-E093-4EF6-BD08-DE0884C72197}"/>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955512" y="2445795"/>
            <a:ext cx="7596821" cy="3801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圆角 11">
            <a:extLst>
              <a:ext uri="{FF2B5EF4-FFF2-40B4-BE49-F238E27FC236}">
                <a16:creationId xmlns:a16="http://schemas.microsoft.com/office/drawing/2014/main" id="{7FFAA391-300F-4FDB-8B60-28A5FEF72E79}"/>
              </a:ext>
            </a:extLst>
          </p:cNvPr>
          <p:cNvSpPr/>
          <p:nvPr/>
        </p:nvSpPr>
        <p:spPr>
          <a:xfrm>
            <a:off x="7182768" y="3413368"/>
            <a:ext cx="5009231" cy="335280"/>
          </a:xfrm>
          <a:prstGeom prst="roundRect">
            <a:avLst/>
          </a:prstGeom>
          <a:noFill/>
          <a:ln w="222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428AD3DB-53B9-4248-A9B2-7F7195D043C3}"/>
              </a:ext>
            </a:extLst>
          </p:cNvPr>
          <p:cNvSpPr/>
          <p:nvPr/>
        </p:nvSpPr>
        <p:spPr>
          <a:xfrm>
            <a:off x="6948739" y="5313266"/>
            <a:ext cx="2184750" cy="335280"/>
          </a:xfrm>
          <a:prstGeom prst="roundRect">
            <a:avLst/>
          </a:prstGeom>
          <a:noFill/>
          <a:ln w="222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2D299B17-2FC3-4876-AF77-89A0084337B8}"/>
              </a:ext>
            </a:extLst>
          </p:cNvPr>
          <p:cNvSpPr txBox="1"/>
          <p:nvPr/>
        </p:nvSpPr>
        <p:spPr>
          <a:xfrm>
            <a:off x="6319654" y="1146394"/>
            <a:ext cx="4879862" cy="1477328"/>
          </a:xfrm>
          <a:prstGeom prst="rect">
            <a:avLst/>
          </a:prstGeom>
          <a:noFill/>
        </p:spPr>
        <p:txBody>
          <a:bodyPr wrap="none" rtlCol="0">
            <a:spAutoFit/>
          </a:bodyPr>
          <a:lstStyle/>
          <a:p>
            <a:r>
              <a:rPr lang="en-US" altLang="zh-CN" dirty="0"/>
              <a:t>/***********************************</a:t>
            </a:r>
          </a:p>
          <a:p>
            <a:r>
              <a:rPr lang="en-US" altLang="zh-CN" dirty="0" err="1"/>
              <a:t>Nk</a:t>
            </a:r>
            <a:r>
              <a:rPr lang="en-US" altLang="zh-CN" dirty="0"/>
              <a:t>: 10</a:t>
            </a:r>
            <a:r>
              <a:rPr lang="zh-CN" altLang="en-US" dirty="0"/>
              <a:t>轮的密钥取</a:t>
            </a:r>
            <a:r>
              <a:rPr lang="en-US" altLang="zh-CN" dirty="0"/>
              <a:t>4</a:t>
            </a:r>
            <a:r>
              <a:rPr lang="zh-CN" altLang="en-US" dirty="0"/>
              <a:t>，</a:t>
            </a:r>
            <a:r>
              <a:rPr lang="en-US" altLang="zh-CN" dirty="0"/>
              <a:t>12</a:t>
            </a:r>
            <a:r>
              <a:rPr lang="zh-CN" altLang="en-US" dirty="0"/>
              <a:t>轮取</a:t>
            </a:r>
            <a:r>
              <a:rPr lang="en-US" altLang="zh-CN" dirty="0"/>
              <a:t>6</a:t>
            </a:r>
            <a:endParaRPr lang="zh-CN" altLang="en-US" dirty="0"/>
          </a:p>
          <a:p>
            <a:r>
              <a:rPr lang="en-US" altLang="zh-CN" dirty="0" err="1"/>
              <a:t>Nb</a:t>
            </a:r>
            <a:r>
              <a:rPr lang="en-US" altLang="zh-CN" dirty="0"/>
              <a:t>:    </a:t>
            </a:r>
            <a:r>
              <a:rPr lang="zh-CN" altLang="en-US" dirty="0"/>
              <a:t>一轮密钥字长度（字位单位），这里取</a:t>
            </a:r>
            <a:r>
              <a:rPr lang="en-US" altLang="zh-CN" dirty="0"/>
              <a:t>4</a:t>
            </a:r>
            <a:endParaRPr lang="zh-CN" altLang="en-US" dirty="0"/>
          </a:p>
          <a:p>
            <a:r>
              <a:rPr lang="en-US" altLang="zh-CN" dirty="0"/>
              <a:t>Nr:   </a:t>
            </a:r>
            <a:r>
              <a:rPr lang="zh-CN" altLang="en-US" dirty="0"/>
              <a:t>轮数，这里取</a:t>
            </a:r>
            <a:r>
              <a:rPr lang="en-US" altLang="zh-CN" dirty="0"/>
              <a:t>10</a:t>
            </a:r>
            <a:endParaRPr lang="zh-CN" altLang="en-US" dirty="0"/>
          </a:p>
          <a:p>
            <a:r>
              <a:rPr lang="zh-CN" altLang="en-US" dirty="0"/>
              <a:t> ************************************</a:t>
            </a:r>
            <a:r>
              <a:rPr lang="en-US" altLang="zh-CN" dirty="0"/>
              <a:t>/</a:t>
            </a:r>
            <a:endParaRPr lang="zh-CN" altLang="en-US" dirty="0"/>
          </a:p>
        </p:txBody>
      </p:sp>
      <p:sp>
        <p:nvSpPr>
          <p:cNvPr id="15" name="矩形: 圆角 14">
            <a:extLst>
              <a:ext uri="{FF2B5EF4-FFF2-40B4-BE49-F238E27FC236}">
                <a16:creationId xmlns:a16="http://schemas.microsoft.com/office/drawing/2014/main" id="{F43B1EB1-16AB-4324-B66B-ED8840D9515F}"/>
              </a:ext>
            </a:extLst>
          </p:cNvPr>
          <p:cNvSpPr/>
          <p:nvPr/>
        </p:nvSpPr>
        <p:spPr>
          <a:xfrm>
            <a:off x="7516300" y="4964733"/>
            <a:ext cx="3901440" cy="335280"/>
          </a:xfrm>
          <a:prstGeom prst="roundRect">
            <a:avLst/>
          </a:prstGeom>
          <a:noFill/>
          <a:ln w="222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a:extLst>
              <a:ext uri="{FF2B5EF4-FFF2-40B4-BE49-F238E27FC236}">
                <a16:creationId xmlns:a16="http://schemas.microsoft.com/office/drawing/2014/main" id="{DDDC09F3-7D94-4BD5-9933-8024F2E083AB}"/>
              </a:ext>
            </a:extLst>
          </p:cNvPr>
          <p:cNvPicPr/>
          <p:nvPr/>
        </p:nvPicPr>
        <p:blipFill>
          <a:blip r:embed="rId9"/>
          <a:stretch>
            <a:fillRect/>
          </a:stretch>
        </p:blipFill>
        <p:spPr>
          <a:xfrm>
            <a:off x="998408" y="6051414"/>
            <a:ext cx="4957104" cy="593760"/>
          </a:xfrm>
          <a:prstGeom prst="rect">
            <a:avLst/>
          </a:prstGeom>
        </p:spPr>
      </p:pic>
    </p:spTree>
    <p:extLst>
      <p:ext uri="{BB962C8B-B14F-4D97-AF65-F5344CB8AC3E}">
        <p14:creationId xmlns:p14="http://schemas.microsoft.com/office/powerpoint/2010/main" val="56100177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2" grpId="0" animBg="1"/>
      <p:bldP spid="13" grpId="0" animBg="1"/>
      <p:bldP spid="14" grpId="0"/>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实验原理</a:t>
            </a: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9" name="矩形 8">
            <a:extLst>
              <a:ext uri="{FF2B5EF4-FFF2-40B4-BE49-F238E27FC236}">
                <a16:creationId xmlns:a16="http://schemas.microsoft.com/office/drawing/2014/main" id="{46043BB8-B7AA-458B-8DAC-F639873A9101}"/>
              </a:ext>
            </a:extLst>
          </p:cNvPr>
          <p:cNvSpPr/>
          <p:nvPr/>
        </p:nvSpPr>
        <p:spPr>
          <a:xfrm>
            <a:off x="481228" y="988686"/>
            <a:ext cx="1762021" cy="461665"/>
          </a:xfrm>
          <a:prstGeom prst="rect">
            <a:avLst/>
          </a:prstGeom>
        </p:spPr>
        <p:txBody>
          <a:bodyPr wrap="none">
            <a:spAutoFit/>
          </a:bodyPr>
          <a:lstStyle/>
          <a:p>
            <a:pPr marL="342900" indent="-342900">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密钥扩展</a:t>
            </a:r>
            <a:endParaRPr lang="zh-CN" altLang="en-US" sz="2400" dirty="0"/>
          </a:p>
        </p:txBody>
      </p:sp>
      <p:graphicFrame>
        <p:nvGraphicFramePr>
          <p:cNvPr id="16" name="表格 38">
            <a:extLst>
              <a:ext uri="{FF2B5EF4-FFF2-40B4-BE49-F238E27FC236}">
                <a16:creationId xmlns:a16="http://schemas.microsoft.com/office/drawing/2014/main" id="{9EC5F84F-4D04-4C8C-B7EB-70EBF40EE6D2}"/>
              </a:ext>
            </a:extLst>
          </p:cNvPr>
          <p:cNvGraphicFramePr>
            <a:graphicFrameLocks noGrp="1"/>
          </p:cNvGraphicFramePr>
          <p:nvPr>
            <p:extLst>
              <p:ext uri="{D42A27DB-BD31-4B8C-83A1-F6EECF244321}">
                <p14:modId xmlns:p14="http://schemas.microsoft.com/office/powerpoint/2010/main" val="4268393662"/>
              </p:ext>
            </p:extLst>
          </p:nvPr>
        </p:nvGraphicFramePr>
        <p:xfrm>
          <a:off x="1204622" y="1571354"/>
          <a:ext cx="2353996" cy="370840"/>
        </p:xfrm>
        <a:graphic>
          <a:graphicData uri="http://schemas.openxmlformats.org/drawingml/2006/table">
            <a:tbl>
              <a:tblPr firstRow="1" bandRow="1">
                <a:tableStyleId>{5C22544A-7EE6-4342-B048-85BDC9FD1C3A}</a:tableStyleId>
              </a:tblPr>
              <a:tblGrid>
                <a:gridCol w="588499">
                  <a:extLst>
                    <a:ext uri="{9D8B030D-6E8A-4147-A177-3AD203B41FA5}">
                      <a16:colId xmlns:a16="http://schemas.microsoft.com/office/drawing/2014/main" val="4287415202"/>
                    </a:ext>
                  </a:extLst>
                </a:gridCol>
                <a:gridCol w="588499">
                  <a:extLst>
                    <a:ext uri="{9D8B030D-6E8A-4147-A177-3AD203B41FA5}">
                      <a16:colId xmlns:a16="http://schemas.microsoft.com/office/drawing/2014/main" val="2281853368"/>
                    </a:ext>
                  </a:extLst>
                </a:gridCol>
                <a:gridCol w="588499">
                  <a:extLst>
                    <a:ext uri="{9D8B030D-6E8A-4147-A177-3AD203B41FA5}">
                      <a16:colId xmlns:a16="http://schemas.microsoft.com/office/drawing/2014/main" val="323554032"/>
                    </a:ext>
                  </a:extLst>
                </a:gridCol>
                <a:gridCol w="588499">
                  <a:extLst>
                    <a:ext uri="{9D8B030D-6E8A-4147-A177-3AD203B41FA5}">
                      <a16:colId xmlns:a16="http://schemas.microsoft.com/office/drawing/2014/main" val="569224941"/>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891125108"/>
                  </a:ext>
                </a:extLst>
              </a:tr>
            </a:tbl>
          </a:graphicData>
        </a:graphic>
      </p:graphicFrame>
      <p:graphicFrame>
        <p:nvGraphicFramePr>
          <p:cNvPr id="20" name="表格 38">
            <a:extLst>
              <a:ext uri="{FF2B5EF4-FFF2-40B4-BE49-F238E27FC236}">
                <a16:creationId xmlns:a16="http://schemas.microsoft.com/office/drawing/2014/main" id="{599968B3-3B27-490A-B7B6-9D51C526C683}"/>
              </a:ext>
            </a:extLst>
          </p:cNvPr>
          <p:cNvGraphicFramePr>
            <a:graphicFrameLocks noGrp="1"/>
          </p:cNvGraphicFramePr>
          <p:nvPr>
            <p:extLst>
              <p:ext uri="{D42A27DB-BD31-4B8C-83A1-F6EECF244321}">
                <p14:modId xmlns:p14="http://schemas.microsoft.com/office/powerpoint/2010/main" val="2197410166"/>
              </p:ext>
            </p:extLst>
          </p:nvPr>
        </p:nvGraphicFramePr>
        <p:xfrm>
          <a:off x="5085742" y="1571354"/>
          <a:ext cx="2353996" cy="370840"/>
        </p:xfrm>
        <a:graphic>
          <a:graphicData uri="http://schemas.openxmlformats.org/drawingml/2006/table">
            <a:tbl>
              <a:tblPr firstRow="1" bandRow="1">
                <a:tableStyleId>{5C22544A-7EE6-4342-B048-85BDC9FD1C3A}</a:tableStyleId>
              </a:tblPr>
              <a:tblGrid>
                <a:gridCol w="588499">
                  <a:extLst>
                    <a:ext uri="{9D8B030D-6E8A-4147-A177-3AD203B41FA5}">
                      <a16:colId xmlns:a16="http://schemas.microsoft.com/office/drawing/2014/main" val="4287415202"/>
                    </a:ext>
                  </a:extLst>
                </a:gridCol>
                <a:gridCol w="588499">
                  <a:extLst>
                    <a:ext uri="{9D8B030D-6E8A-4147-A177-3AD203B41FA5}">
                      <a16:colId xmlns:a16="http://schemas.microsoft.com/office/drawing/2014/main" val="2281853368"/>
                    </a:ext>
                  </a:extLst>
                </a:gridCol>
                <a:gridCol w="588499">
                  <a:extLst>
                    <a:ext uri="{9D8B030D-6E8A-4147-A177-3AD203B41FA5}">
                      <a16:colId xmlns:a16="http://schemas.microsoft.com/office/drawing/2014/main" val="323554032"/>
                    </a:ext>
                  </a:extLst>
                </a:gridCol>
                <a:gridCol w="588499">
                  <a:extLst>
                    <a:ext uri="{9D8B030D-6E8A-4147-A177-3AD203B41FA5}">
                      <a16:colId xmlns:a16="http://schemas.microsoft.com/office/drawing/2014/main" val="569224941"/>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5</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6</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7</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891125108"/>
                  </a:ext>
                </a:extLst>
              </a:tr>
            </a:tbl>
          </a:graphicData>
        </a:graphic>
      </p:graphicFrame>
      <p:cxnSp>
        <p:nvCxnSpPr>
          <p:cNvPr id="22" name="直接箭头连接符 21">
            <a:extLst>
              <a:ext uri="{FF2B5EF4-FFF2-40B4-BE49-F238E27FC236}">
                <a16:creationId xmlns:a16="http://schemas.microsoft.com/office/drawing/2014/main" id="{05D65237-7C69-40DC-AF99-A237180B09C9}"/>
              </a:ext>
            </a:extLst>
          </p:cNvPr>
          <p:cNvCxnSpPr/>
          <p:nvPr/>
        </p:nvCxnSpPr>
        <p:spPr>
          <a:xfrm>
            <a:off x="3779520" y="1772718"/>
            <a:ext cx="1076960" cy="0"/>
          </a:xfrm>
          <a:prstGeom prst="straightConnector1">
            <a:avLst/>
          </a:prstGeom>
          <a:ln w="34925">
            <a:prstDash val="sysDash"/>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AA8E3DAA-8674-4FED-8543-764E4CFA41FB}"/>
              </a:ext>
            </a:extLst>
          </p:cNvPr>
          <p:cNvSpPr/>
          <p:nvPr/>
        </p:nvSpPr>
        <p:spPr>
          <a:xfrm>
            <a:off x="-217040" y="2171650"/>
            <a:ext cx="10527688" cy="369332"/>
          </a:xfrm>
          <a:prstGeom prst="rect">
            <a:avLst/>
          </a:prstGeom>
        </p:spPr>
        <p:txBody>
          <a:bodyPr wrap="square">
            <a:spAutoFit/>
          </a:bodyPr>
          <a:lstStyle/>
          <a:p>
            <a:pPr indent="1333500" algn="just">
              <a:spcAft>
                <a:spcPts val="0"/>
              </a:spcAft>
            </a:pP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举个例子，种子密钥</a:t>
            </a: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K= 06 07 08 09 0A 0B 0C 0D 0E 0F 00 01 02 03 04 05</a:t>
            </a:r>
            <a:endPar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4" name="矩形 23">
            <a:extLst>
              <a:ext uri="{FF2B5EF4-FFF2-40B4-BE49-F238E27FC236}">
                <a16:creationId xmlns:a16="http://schemas.microsoft.com/office/drawing/2014/main" id="{1D0CD26C-0310-4EF0-B992-F6F7DD972AD3}"/>
              </a:ext>
            </a:extLst>
          </p:cNvPr>
          <p:cNvSpPr/>
          <p:nvPr/>
        </p:nvSpPr>
        <p:spPr>
          <a:xfrm>
            <a:off x="1121228" y="2576215"/>
            <a:ext cx="3125653" cy="1200329"/>
          </a:xfrm>
          <a:prstGeom prst="rect">
            <a:avLst/>
          </a:prstGeom>
          <a:ln>
            <a:solidFill>
              <a:schemeClr val="accent1">
                <a:lumMod val="50000"/>
              </a:schemeClr>
            </a:solidFill>
          </a:ln>
        </p:spPr>
        <p:txBody>
          <a:bodyPr wrap="square">
            <a:spAutoFit/>
          </a:bodyPr>
          <a:lstStyle/>
          <a:p>
            <a:pPr>
              <a:spcAft>
                <a:spcPts val="0"/>
              </a:spcAft>
            </a:pPr>
            <a:r>
              <a:rPr lang="en-US" altLang="zh-CN" i="1" kern="100" dirty="0">
                <a:latin typeface="Calibri" panose="020F0502020204030204" pitchFamily="34" charset="0"/>
                <a:cs typeface="Times New Roman" panose="02020603050405020304" pitchFamily="18" charset="0"/>
              </a:rPr>
              <a:t>W</a:t>
            </a:r>
            <a:r>
              <a:rPr lang="en-US" altLang="zh-CN" kern="100" baseline="-25000" dirty="0">
                <a:latin typeface="Calibri" panose="020F0502020204030204" pitchFamily="34" charset="0"/>
                <a:cs typeface="Times New Roman" panose="02020603050405020304" pitchFamily="18" charset="0"/>
              </a:rPr>
              <a:t>0</a:t>
            </a:r>
            <a:r>
              <a:rPr lang="en-US" altLang="zh-CN" kern="100" dirty="0">
                <a:latin typeface="Calibri" panose="020F0502020204030204" pitchFamily="34" charset="0"/>
                <a:cs typeface="Times New Roman" panose="02020603050405020304" pitchFamily="18" charset="0"/>
              </a:rPr>
              <a:t> = 06 07 08 09</a:t>
            </a:r>
            <a:endParaRPr lang="zh-CN" altLang="zh-CN" kern="100" dirty="0">
              <a:latin typeface="Calibri" panose="020F0502020204030204" pitchFamily="34" charset="0"/>
              <a:cs typeface="Times New Roman" panose="02020603050405020304" pitchFamily="18" charset="0"/>
            </a:endParaRPr>
          </a:p>
          <a:p>
            <a:pPr>
              <a:spcAft>
                <a:spcPts val="0"/>
              </a:spcAft>
            </a:pPr>
            <a:r>
              <a:rPr lang="en-US" altLang="zh-CN" i="1" kern="100" dirty="0">
                <a:latin typeface="Calibri" panose="020F0502020204030204" pitchFamily="34" charset="0"/>
                <a:cs typeface="Times New Roman" panose="02020603050405020304" pitchFamily="18" charset="0"/>
              </a:rPr>
              <a:t>W</a:t>
            </a:r>
            <a:r>
              <a:rPr lang="en-US" altLang="zh-CN" kern="100" baseline="-25000" dirty="0">
                <a:latin typeface="Calibri" panose="020F0502020204030204" pitchFamily="34" charset="0"/>
                <a:cs typeface="Times New Roman" panose="02020603050405020304" pitchFamily="18" charset="0"/>
              </a:rPr>
              <a:t>1</a:t>
            </a:r>
            <a:r>
              <a:rPr lang="en-US" altLang="zh-CN" kern="100" dirty="0">
                <a:latin typeface="Calibri" panose="020F0502020204030204" pitchFamily="34" charset="0"/>
                <a:cs typeface="Times New Roman" panose="02020603050405020304" pitchFamily="18" charset="0"/>
              </a:rPr>
              <a:t> = 0</a:t>
            </a:r>
            <a:r>
              <a:rPr lang="en-US" altLang="zh-CN" i="1" kern="100" dirty="0">
                <a:latin typeface="Calibri" panose="020F0502020204030204" pitchFamily="34" charset="0"/>
                <a:cs typeface="Times New Roman" panose="02020603050405020304" pitchFamily="18" charset="0"/>
              </a:rPr>
              <a:t>A</a:t>
            </a:r>
            <a:r>
              <a:rPr lang="en-US" altLang="zh-CN" kern="100" dirty="0">
                <a:latin typeface="Calibri" panose="020F0502020204030204" pitchFamily="34" charset="0"/>
                <a:cs typeface="Times New Roman" panose="02020603050405020304" pitchFamily="18" charset="0"/>
              </a:rPr>
              <a:t> 0</a:t>
            </a:r>
            <a:r>
              <a:rPr lang="en-US" altLang="zh-CN" i="1" kern="100" dirty="0">
                <a:latin typeface="Calibri" panose="020F0502020204030204" pitchFamily="34" charset="0"/>
                <a:cs typeface="Times New Roman" panose="02020603050405020304" pitchFamily="18" charset="0"/>
              </a:rPr>
              <a:t>B</a:t>
            </a:r>
            <a:r>
              <a:rPr lang="en-US" altLang="zh-CN" kern="100" dirty="0">
                <a:latin typeface="Calibri" panose="020F0502020204030204" pitchFamily="34" charset="0"/>
                <a:cs typeface="Times New Roman" panose="02020603050405020304" pitchFamily="18" charset="0"/>
              </a:rPr>
              <a:t> 0</a:t>
            </a:r>
            <a:r>
              <a:rPr lang="en-US" altLang="zh-CN" i="1" kern="100" dirty="0">
                <a:latin typeface="Calibri" panose="020F0502020204030204" pitchFamily="34" charset="0"/>
                <a:cs typeface="Times New Roman" panose="02020603050405020304" pitchFamily="18" charset="0"/>
              </a:rPr>
              <a:t>C</a:t>
            </a:r>
            <a:r>
              <a:rPr lang="en-US" altLang="zh-CN" kern="100" dirty="0">
                <a:latin typeface="Calibri" panose="020F0502020204030204" pitchFamily="34" charset="0"/>
                <a:cs typeface="Times New Roman" panose="02020603050405020304" pitchFamily="18" charset="0"/>
              </a:rPr>
              <a:t> 0</a:t>
            </a:r>
            <a:r>
              <a:rPr lang="en-US" altLang="zh-CN" i="1" kern="100" dirty="0">
                <a:latin typeface="Calibri" panose="020F0502020204030204" pitchFamily="34" charset="0"/>
                <a:cs typeface="Times New Roman" panose="02020603050405020304" pitchFamily="18" charset="0"/>
              </a:rPr>
              <a:t>D</a:t>
            </a:r>
            <a:endParaRPr lang="zh-CN" altLang="zh-CN" kern="100" dirty="0">
              <a:latin typeface="Calibri" panose="020F0502020204030204" pitchFamily="34" charset="0"/>
              <a:cs typeface="Times New Roman" panose="02020603050405020304" pitchFamily="18" charset="0"/>
            </a:endParaRPr>
          </a:p>
          <a:p>
            <a:pPr>
              <a:spcAft>
                <a:spcPts val="0"/>
              </a:spcAft>
            </a:pPr>
            <a:r>
              <a:rPr lang="en-US" altLang="zh-CN" i="1" kern="100" dirty="0">
                <a:latin typeface="Calibri" panose="020F0502020204030204" pitchFamily="34" charset="0"/>
                <a:cs typeface="Times New Roman" panose="02020603050405020304" pitchFamily="18" charset="0"/>
              </a:rPr>
              <a:t>W</a:t>
            </a:r>
            <a:r>
              <a:rPr lang="en-US" altLang="zh-CN" kern="100" baseline="-25000" dirty="0">
                <a:latin typeface="Calibri" panose="020F0502020204030204" pitchFamily="34" charset="0"/>
                <a:cs typeface="Times New Roman" panose="02020603050405020304" pitchFamily="18" charset="0"/>
              </a:rPr>
              <a:t>2</a:t>
            </a:r>
            <a:r>
              <a:rPr lang="en-US" altLang="zh-CN" kern="100" dirty="0">
                <a:latin typeface="Calibri" panose="020F0502020204030204" pitchFamily="34" charset="0"/>
                <a:cs typeface="Times New Roman" panose="02020603050405020304" pitchFamily="18" charset="0"/>
              </a:rPr>
              <a:t> = 0</a:t>
            </a:r>
            <a:r>
              <a:rPr lang="en-US" altLang="zh-CN" i="1" kern="100" dirty="0">
                <a:latin typeface="Calibri" panose="020F0502020204030204" pitchFamily="34" charset="0"/>
                <a:cs typeface="Times New Roman" panose="02020603050405020304" pitchFamily="18" charset="0"/>
              </a:rPr>
              <a:t>E</a:t>
            </a:r>
            <a:r>
              <a:rPr lang="en-US" altLang="zh-CN" kern="100" dirty="0">
                <a:latin typeface="Calibri" panose="020F0502020204030204" pitchFamily="34" charset="0"/>
                <a:cs typeface="Times New Roman" panose="02020603050405020304" pitchFamily="18" charset="0"/>
              </a:rPr>
              <a:t> 0</a:t>
            </a:r>
            <a:r>
              <a:rPr lang="en-US" altLang="zh-CN" i="1" kern="100" dirty="0">
                <a:latin typeface="Calibri" panose="020F0502020204030204" pitchFamily="34" charset="0"/>
                <a:cs typeface="Times New Roman" panose="02020603050405020304" pitchFamily="18" charset="0"/>
              </a:rPr>
              <a:t>F </a:t>
            </a:r>
            <a:r>
              <a:rPr lang="en-US" altLang="zh-CN" kern="100" dirty="0">
                <a:latin typeface="Calibri" panose="020F0502020204030204" pitchFamily="34" charset="0"/>
                <a:cs typeface="Times New Roman" panose="02020603050405020304" pitchFamily="18" charset="0"/>
              </a:rPr>
              <a:t>00 01</a:t>
            </a:r>
            <a:endParaRPr lang="zh-CN" altLang="zh-CN" kern="100" dirty="0">
              <a:latin typeface="Calibri" panose="020F0502020204030204" pitchFamily="34" charset="0"/>
              <a:cs typeface="Times New Roman" panose="02020603050405020304" pitchFamily="18" charset="0"/>
            </a:endParaRPr>
          </a:p>
          <a:p>
            <a:pPr>
              <a:spcAft>
                <a:spcPts val="0"/>
              </a:spcAft>
            </a:pPr>
            <a:r>
              <a:rPr lang="en-US" altLang="zh-CN" i="1" kern="100" dirty="0">
                <a:latin typeface="Calibri" panose="020F0502020204030204" pitchFamily="34" charset="0"/>
                <a:cs typeface="Times New Roman" panose="02020603050405020304" pitchFamily="18" charset="0"/>
              </a:rPr>
              <a:t>W</a:t>
            </a:r>
            <a:r>
              <a:rPr lang="en-US" altLang="zh-CN" kern="100" baseline="-25000" dirty="0">
                <a:latin typeface="Calibri" panose="020F0502020204030204" pitchFamily="34" charset="0"/>
                <a:cs typeface="Times New Roman" panose="02020603050405020304" pitchFamily="18" charset="0"/>
              </a:rPr>
              <a:t>3</a:t>
            </a:r>
            <a:r>
              <a:rPr lang="en-US" altLang="zh-CN" kern="100" dirty="0">
                <a:latin typeface="Calibri" panose="020F0502020204030204" pitchFamily="34" charset="0"/>
                <a:cs typeface="Times New Roman" panose="02020603050405020304" pitchFamily="18" charset="0"/>
              </a:rPr>
              <a:t> = 02 03 04 05</a:t>
            </a:r>
            <a:endParaRPr lang="zh-CN" altLang="zh-CN" kern="100" dirty="0">
              <a:latin typeface="Calibri" panose="020F0502020204030204" pitchFamily="34" charset="0"/>
              <a:cs typeface="Times New Roman" panose="02020603050405020304" pitchFamily="18" charset="0"/>
            </a:endParaRPr>
          </a:p>
        </p:txBody>
      </p:sp>
      <p:sp>
        <p:nvSpPr>
          <p:cNvPr id="26" name="矩形 25">
            <a:extLst>
              <a:ext uri="{FF2B5EF4-FFF2-40B4-BE49-F238E27FC236}">
                <a16:creationId xmlns:a16="http://schemas.microsoft.com/office/drawing/2014/main" id="{BF1815BE-145B-4580-927B-17AD266608FB}"/>
              </a:ext>
            </a:extLst>
          </p:cNvPr>
          <p:cNvSpPr/>
          <p:nvPr/>
        </p:nvSpPr>
        <p:spPr>
          <a:xfrm>
            <a:off x="1088569" y="3824841"/>
            <a:ext cx="5884613" cy="2955489"/>
          </a:xfrm>
          <a:prstGeom prst="rect">
            <a:avLst/>
          </a:prstGeom>
          <a:ln>
            <a:solidFill>
              <a:schemeClr val="accent1">
                <a:lumMod val="50000"/>
              </a:schemeClr>
            </a:solidFill>
          </a:ln>
        </p:spPr>
        <p:txBody>
          <a:bodyPr wrap="square">
            <a:spAutoFit/>
          </a:bodyPr>
          <a:lstStyle/>
          <a:p>
            <a:pPr>
              <a:lnSpc>
                <a:spcPct val="150000"/>
              </a:lnSpc>
              <a:spcAft>
                <a:spcPts val="0"/>
              </a:spcAft>
            </a:pPr>
            <a:r>
              <a:rPr lang="en-US" altLang="zh-CN" b="1" i="1" kern="100" dirty="0">
                <a:latin typeface="Calibri" panose="020F0502020204030204" pitchFamily="34" charset="0"/>
                <a:cs typeface="Times New Roman" panose="02020603050405020304" pitchFamily="18" charset="0"/>
              </a:rPr>
              <a:t>W</a:t>
            </a:r>
            <a:r>
              <a:rPr lang="en-US" altLang="zh-CN" b="1" kern="100" baseline="-25000" dirty="0">
                <a:latin typeface="Calibri" panose="020F0502020204030204" pitchFamily="34" charset="0"/>
                <a:cs typeface="Times New Roman" panose="02020603050405020304" pitchFamily="18" charset="0"/>
              </a:rPr>
              <a:t>4</a:t>
            </a:r>
            <a:r>
              <a:rPr lang="en-US" altLang="zh-CN" b="1" kern="100" dirty="0">
                <a:latin typeface="Calibri" panose="020F0502020204030204" pitchFamily="34" charset="0"/>
                <a:cs typeface="Times New Roman" panose="02020603050405020304" pitchFamily="18" charset="0"/>
              </a:rPr>
              <a:t> = </a:t>
            </a:r>
            <a:r>
              <a:rPr lang="en-US" altLang="zh-CN" b="1" kern="100" dirty="0" err="1">
                <a:latin typeface="Calibri" panose="020F0502020204030204" pitchFamily="34" charset="0"/>
                <a:cs typeface="Times New Roman" panose="02020603050405020304" pitchFamily="18" charset="0"/>
              </a:rPr>
              <a:t>SubByte</a:t>
            </a:r>
            <a:r>
              <a:rPr lang="en-US" altLang="zh-CN" b="1" kern="100" dirty="0">
                <a:latin typeface="Calibri" panose="020F0502020204030204" pitchFamily="34" charset="0"/>
                <a:cs typeface="Times New Roman" panose="02020603050405020304" pitchFamily="18" charset="0"/>
              </a:rPr>
              <a:t> (</a:t>
            </a:r>
            <a:r>
              <a:rPr lang="en-US" altLang="zh-CN" b="1" kern="100" dirty="0" err="1">
                <a:latin typeface="Calibri" panose="020F0502020204030204" pitchFamily="34" charset="0"/>
                <a:cs typeface="Times New Roman" panose="02020603050405020304" pitchFamily="18" charset="0"/>
              </a:rPr>
              <a:t>RotByte</a:t>
            </a:r>
            <a:r>
              <a:rPr lang="en-US" altLang="zh-CN" b="1" kern="100" dirty="0">
                <a:latin typeface="Calibri" panose="020F0502020204030204" pitchFamily="34" charset="0"/>
                <a:cs typeface="Times New Roman" panose="02020603050405020304" pitchFamily="18" charset="0"/>
              </a:rPr>
              <a:t> (</a:t>
            </a:r>
            <a:r>
              <a:rPr lang="en-US" altLang="zh-CN" b="1" i="1" kern="100" dirty="0">
                <a:latin typeface="Calibri" panose="020F0502020204030204" pitchFamily="34" charset="0"/>
                <a:cs typeface="Times New Roman" panose="02020603050405020304" pitchFamily="18" charset="0"/>
              </a:rPr>
              <a:t>W</a:t>
            </a:r>
            <a:r>
              <a:rPr lang="en-US" altLang="zh-CN" b="1" kern="100" baseline="-25000" dirty="0">
                <a:latin typeface="Calibri" panose="020F0502020204030204" pitchFamily="34" charset="0"/>
                <a:cs typeface="Times New Roman" panose="02020603050405020304" pitchFamily="18" charset="0"/>
              </a:rPr>
              <a:t>3</a:t>
            </a:r>
            <a:r>
              <a:rPr lang="en-US" altLang="zh-CN" b="1" kern="100" dirty="0">
                <a:latin typeface="Calibri" panose="020F0502020204030204" pitchFamily="34" charset="0"/>
                <a:cs typeface="Times New Roman" panose="02020603050405020304" pitchFamily="18" charset="0"/>
              </a:rPr>
              <a:t>)) </a:t>
            </a:r>
            <a:r>
              <a:rPr lang="en-US" altLang="zh-CN" kern="100" dirty="0">
                <a:latin typeface="Calibri" panose="020F0502020204030204" pitchFamily="34" charset="0"/>
                <a:cs typeface="Times New Roman" panose="02020603050405020304" pitchFamily="18" charset="0"/>
                <a:sym typeface="Symbol" panose="05050102010706020507" pitchFamily="18" charset="2"/>
              </a:rPr>
              <a:t></a:t>
            </a:r>
            <a:r>
              <a:rPr lang="en-US" altLang="zh-CN" b="1" kern="100" dirty="0">
                <a:latin typeface="Calibri" panose="020F0502020204030204" pitchFamily="34" charset="0"/>
                <a:cs typeface="Times New Roman" panose="02020603050405020304" pitchFamily="18" charset="0"/>
              </a:rPr>
              <a:t> </a:t>
            </a:r>
            <a:r>
              <a:rPr lang="en-US" altLang="zh-CN" b="1" kern="100" dirty="0" err="1">
                <a:latin typeface="Calibri" panose="020F0502020204030204" pitchFamily="34" charset="0"/>
                <a:cs typeface="Times New Roman" panose="02020603050405020304" pitchFamily="18" charset="0"/>
              </a:rPr>
              <a:t>Rcon</a:t>
            </a:r>
            <a:r>
              <a:rPr lang="en-US" altLang="zh-CN" b="1" kern="100" dirty="0">
                <a:latin typeface="Calibri" panose="020F0502020204030204" pitchFamily="34" charset="0"/>
                <a:cs typeface="Times New Roman" panose="02020603050405020304" pitchFamily="18" charset="0"/>
              </a:rPr>
              <a:t>[1] </a:t>
            </a:r>
            <a:r>
              <a:rPr lang="en-US" altLang="zh-CN" kern="100" dirty="0">
                <a:latin typeface="Calibri" panose="020F0502020204030204" pitchFamily="34" charset="0"/>
                <a:cs typeface="Times New Roman" panose="02020603050405020304" pitchFamily="18" charset="0"/>
                <a:sym typeface="Symbol" panose="05050102010706020507" pitchFamily="18" charset="2"/>
              </a:rPr>
              <a:t></a:t>
            </a:r>
            <a:r>
              <a:rPr lang="en-US" altLang="zh-CN" b="1" i="1" kern="100" dirty="0">
                <a:latin typeface="Calibri" panose="020F0502020204030204" pitchFamily="34" charset="0"/>
                <a:cs typeface="Times New Roman" panose="02020603050405020304" pitchFamily="18" charset="0"/>
              </a:rPr>
              <a:t> W</a:t>
            </a:r>
            <a:r>
              <a:rPr lang="en-US" altLang="zh-CN" b="1" kern="100" baseline="-25000" dirty="0">
                <a:latin typeface="Calibri" panose="020F0502020204030204" pitchFamily="34" charset="0"/>
                <a:cs typeface="Times New Roman" panose="02020603050405020304" pitchFamily="18" charset="0"/>
              </a:rPr>
              <a:t>0</a:t>
            </a:r>
            <a:endParaRPr lang="zh-CN" altLang="zh-CN" kern="100" dirty="0">
              <a:latin typeface="Calibri" panose="020F0502020204030204" pitchFamily="34" charset="0"/>
              <a:cs typeface="Times New Roman" panose="02020603050405020304" pitchFamily="18" charset="0"/>
            </a:endParaRPr>
          </a:p>
          <a:p>
            <a:pPr>
              <a:lnSpc>
                <a:spcPct val="150000"/>
              </a:lnSpc>
              <a:spcAft>
                <a:spcPts val="0"/>
              </a:spcAft>
            </a:pPr>
            <a:r>
              <a:rPr lang="en-US" altLang="zh-CN" b="1" kern="100" dirty="0">
                <a:latin typeface="Calibri" panose="020F0502020204030204" pitchFamily="34" charset="0"/>
                <a:cs typeface="Times New Roman" panose="02020603050405020304" pitchFamily="18" charset="0"/>
              </a:rPr>
              <a:t>= </a:t>
            </a:r>
            <a:r>
              <a:rPr lang="en-US" altLang="zh-CN" b="1" kern="100" dirty="0" err="1">
                <a:latin typeface="Calibri" panose="020F0502020204030204" pitchFamily="34" charset="0"/>
                <a:cs typeface="Times New Roman" panose="02020603050405020304" pitchFamily="18" charset="0"/>
              </a:rPr>
              <a:t>SubByte</a:t>
            </a:r>
            <a:r>
              <a:rPr lang="en-US" altLang="zh-CN" b="1" kern="100" dirty="0">
                <a:latin typeface="Calibri" panose="020F0502020204030204" pitchFamily="34" charset="0"/>
                <a:cs typeface="Times New Roman" panose="02020603050405020304" pitchFamily="18" charset="0"/>
              </a:rPr>
              <a:t>(03 04 05 02) </a:t>
            </a:r>
            <a:r>
              <a:rPr lang="en-US" altLang="zh-CN" kern="100" dirty="0">
                <a:latin typeface="Calibri" panose="020F0502020204030204" pitchFamily="34" charset="0"/>
                <a:cs typeface="Times New Roman" panose="02020603050405020304" pitchFamily="18" charset="0"/>
                <a:sym typeface="Symbol" panose="05050102010706020507" pitchFamily="18" charset="2"/>
              </a:rPr>
              <a:t></a:t>
            </a:r>
            <a:r>
              <a:rPr lang="en-US" altLang="zh-CN" b="1" kern="100" dirty="0">
                <a:latin typeface="Calibri" panose="020F0502020204030204" pitchFamily="34" charset="0"/>
                <a:cs typeface="Times New Roman" panose="02020603050405020304" pitchFamily="18" charset="0"/>
              </a:rPr>
              <a:t> </a:t>
            </a:r>
            <a:r>
              <a:rPr lang="en-US" altLang="zh-CN" b="1" kern="100" dirty="0" err="1">
                <a:latin typeface="Calibri" panose="020F0502020204030204" pitchFamily="34" charset="0"/>
                <a:cs typeface="Times New Roman" panose="02020603050405020304" pitchFamily="18" charset="0"/>
              </a:rPr>
              <a:t>Rcon</a:t>
            </a:r>
            <a:r>
              <a:rPr lang="en-US" altLang="zh-CN" b="1" kern="100" dirty="0">
                <a:latin typeface="Calibri" panose="020F0502020204030204" pitchFamily="34" charset="0"/>
                <a:cs typeface="Times New Roman" panose="02020603050405020304" pitchFamily="18" charset="0"/>
              </a:rPr>
              <a:t>[1] </a:t>
            </a:r>
            <a:r>
              <a:rPr lang="en-US" altLang="zh-CN" kern="100" dirty="0">
                <a:latin typeface="Calibri" panose="020F0502020204030204" pitchFamily="34" charset="0"/>
                <a:cs typeface="Times New Roman" panose="02020603050405020304" pitchFamily="18" charset="0"/>
                <a:sym typeface="Symbol" panose="05050102010706020507" pitchFamily="18" charset="2"/>
              </a:rPr>
              <a:t></a:t>
            </a:r>
            <a:r>
              <a:rPr lang="en-US" altLang="zh-CN" b="1" i="1" kern="100" dirty="0">
                <a:latin typeface="Calibri" panose="020F0502020204030204" pitchFamily="34" charset="0"/>
                <a:cs typeface="Times New Roman" panose="02020603050405020304" pitchFamily="18" charset="0"/>
              </a:rPr>
              <a:t>W</a:t>
            </a:r>
            <a:r>
              <a:rPr lang="en-US" altLang="zh-CN" b="1" kern="100" baseline="-25000" dirty="0">
                <a:latin typeface="Calibri" panose="020F0502020204030204" pitchFamily="34" charset="0"/>
                <a:cs typeface="Times New Roman" panose="02020603050405020304" pitchFamily="18" charset="0"/>
              </a:rPr>
              <a:t>0</a:t>
            </a:r>
            <a:endParaRPr lang="zh-CN" altLang="zh-CN" kern="100" dirty="0">
              <a:latin typeface="Calibri" panose="020F0502020204030204" pitchFamily="34" charset="0"/>
              <a:cs typeface="Times New Roman" panose="02020603050405020304" pitchFamily="18" charset="0"/>
            </a:endParaRPr>
          </a:p>
          <a:p>
            <a:pPr>
              <a:lnSpc>
                <a:spcPct val="150000"/>
              </a:lnSpc>
              <a:spcAft>
                <a:spcPts val="0"/>
              </a:spcAft>
            </a:pPr>
            <a:r>
              <a:rPr lang="en-US" altLang="zh-CN" b="1" kern="100" dirty="0">
                <a:latin typeface="Calibri" panose="020F0502020204030204" pitchFamily="34" charset="0"/>
                <a:cs typeface="Times New Roman" panose="02020603050405020304" pitchFamily="18" charset="0"/>
              </a:rPr>
              <a:t>= (7</a:t>
            </a:r>
            <a:r>
              <a:rPr lang="en-US" altLang="zh-CN" b="1" i="1" kern="100" dirty="0">
                <a:latin typeface="Calibri" panose="020F0502020204030204" pitchFamily="34" charset="0"/>
                <a:cs typeface="Times New Roman" panose="02020603050405020304" pitchFamily="18" charset="0"/>
              </a:rPr>
              <a:t>B</a:t>
            </a:r>
            <a:r>
              <a:rPr lang="en-US" altLang="zh-CN" b="1" kern="100" dirty="0">
                <a:latin typeface="Calibri" panose="020F0502020204030204" pitchFamily="34" charset="0"/>
                <a:cs typeface="Times New Roman" panose="02020603050405020304" pitchFamily="18" charset="0"/>
              </a:rPr>
              <a:t> </a:t>
            </a:r>
            <a:r>
              <a:rPr lang="en-US" altLang="zh-CN" b="1" i="1" kern="100" dirty="0">
                <a:latin typeface="Calibri" panose="020F0502020204030204" pitchFamily="34" charset="0"/>
                <a:cs typeface="Times New Roman" panose="02020603050405020304" pitchFamily="18" charset="0"/>
              </a:rPr>
              <a:t>F</a:t>
            </a:r>
            <a:r>
              <a:rPr lang="en-US" altLang="zh-CN" b="1" kern="100" dirty="0">
                <a:latin typeface="Calibri" panose="020F0502020204030204" pitchFamily="34" charset="0"/>
                <a:cs typeface="Times New Roman" panose="02020603050405020304" pitchFamily="18" charset="0"/>
              </a:rPr>
              <a:t>2 6</a:t>
            </a:r>
            <a:r>
              <a:rPr lang="en-US" altLang="zh-CN" b="1" i="1" kern="100" dirty="0">
                <a:latin typeface="Calibri" panose="020F0502020204030204" pitchFamily="34" charset="0"/>
                <a:cs typeface="Times New Roman" panose="02020603050405020304" pitchFamily="18" charset="0"/>
              </a:rPr>
              <a:t>B</a:t>
            </a:r>
            <a:r>
              <a:rPr lang="en-US" altLang="zh-CN" b="1" kern="100" dirty="0">
                <a:latin typeface="Calibri" panose="020F0502020204030204" pitchFamily="34" charset="0"/>
                <a:cs typeface="Times New Roman" panose="02020603050405020304" pitchFamily="18" charset="0"/>
              </a:rPr>
              <a:t> 77) </a:t>
            </a:r>
            <a:r>
              <a:rPr lang="en-US" altLang="zh-CN" kern="100" dirty="0">
                <a:latin typeface="Calibri" panose="020F0502020204030204" pitchFamily="34" charset="0"/>
                <a:cs typeface="Times New Roman" panose="02020603050405020304" pitchFamily="18" charset="0"/>
                <a:sym typeface="Symbol" panose="05050102010706020507" pitchFamily="18" charset="2"/>
              </a:rPr>
              <a:t></a:t>
            </a:r>
            <a:r>
              <a:rPr lang="en-US" altLang="zh-CN" b="1" kern="100" dirty="0">
                <a:latin typeface="Calibri" panose="020F0502020204030204" pitchFamily="34" charset="0"/>
                <a:cs typeface="Times New Roman" panose="02020603050405020304" pitchFamily="18" charset="0"/>
              </a:rPr>
              <a:t>(01 00 00 00) </a:t>
            </a:r>
            <a:r>
              <a:rPr lang="en-US" altLang="zh-CN" kern="100" dirty="0">
                <a:latin typeface="Calibri" panose="020F0502020204030204" pitchFamily="34" charset="0"/>
                <a:cs typeface="Times New Roman" panose="02020603050405020304" pitchFamily="18" charset="0"/>
                <a:sym typeface="Symbol" panose="05050102010706020507" pitchFamily="18" charset="2"/>
              </a:rPr>
              <a:t></a:t>
            </a:r>
            <a:r>
              <a:rPr lang="en-US" altLang="zh-CN" b="1" kern="100" dirty="0">
                <a:latin typeface="Calibri" panose="020F0502020204030204" pitchFamily="34" charset="0"/>
                <a:cs typeface="Times New Roman" panose="02020603050405020304" pitchFamily="18" charset="0"/>
              </a:rPr>
              <a:t> (06 07 08 09)</a:t>
            </a:r>
            <a:endParaRPr lang="zh-CN" altLang="zh-CN" kern="100" dirty="0">
              <a:latin typeface="Calibri" panose="020F0502020204030204" pitchFamily="34" charset="0"/>
              <a:cs typeface="Times New Roman" panose="02020603050405020304" pitchFamily="18" charset="0"/>
            </a:endParaRPr>
          </a:p>
          <a:p>
            <a:pPr>
              <a:lnSpc>
                <a:spcPct val="150000"/>
              </a:lnSpc>
              <a:spcAft>
                <a:spcPts val="0"/>
              </a:spcAft>
            </a:pPr>
            <a:r>
              <a:rPr lang="en-US" altLang="zh-CN" b="1" kern="100" dirty="0">
                <a:latin typeface="Calibri" panose="020F0502020204030204" pitchFamily="34" charset="0"/>
                <a:cs typeface="Times New Roman" panose="02020603050405020304" pitchFamily="18" charset="0"/>
              </a:rPr>
              <a:t>=</a:t>
            </a:r>
            <a:r>
              <a:rPr lang="en-US" altLang="zh-CN" b="1" i="1" kern="100" dirty="0">
                <a:latin typeface="Calibri" panose="020F0502020204030204" pitchFamily="34" charset="0"/>
                <a:cs typeface="Times New Roman" panose="02020603050405020304" pitchFamily="18" charset="0"/>
              </a:rPr>
              <a:t> </a:t>
            </a:r>
            <a:r>
              <a:rPr lang="en-US" altLang="zh-CN" b="1" kern="100" dirty="0">
                <a:latin typeface="Calibri" panose="020F0502020204030204" pitchFamily="34" charset="0"/>
                <a:cs typeface="Times New Roman" panose="02020603050405020304" pitchFamily="18" charset="0"/>
              </a:rPr>
              <a:t>7</a:t>
            </a:r>
            <a:r>
              <a:rPr lang="en-US" altLang="zh-CN" b="1" i="1" kern="100" dirty="0">
                <a:latin typeface="Calibri" panose="020F0502020204030204" pitchFamily="34" charset="0"/>
                <a:cs typeface="Times New Roman" panose="02020603050405020304" pitchFamily="18" charset="0"/>
              </a:rPr>
              <a:t>C</a:t>
            </a:r>
            <a:r>
              <a:rPr lang="en-US" altLang="zh-CN" b="1" kern="100" dirty="0">
                <a:latin typeface="Calibri" panose="020F0502020204030204" pitchFamily="34" charset="0"/>
                <a:cs typeface="Times New Roman" panose="02020603050405020304" pitchFamily="18" charset="0"/>
              </a:rPr>
              <a:t> </a:t>
            </a:r>
            <a:r>
              <a:rPr lang="en-US" altLang="zh-CN" b="1" i="1" kern="100" dirty="0">
                <a:latin typeface="Calibri" panose="020F0502020204030204" pitchFamily="34" charset="0"/>
                <a:cs typeface="Times New Roman" panose="02020603050405020304" pitchFamily="18" charset="0"/>
              </a:rPr>
              <a:t>F</a:t>
            </a:r>
            <a:r>
              <a:rPr lang="en-US" altLang="zh-CN" b="1" kern="100" dirty="0">
                <a:latin typeface="Calibri" panose="020F0502020204030204" pitchFamily="34" charset="0"/>
                <a:cs typeface="Times New Roman" panose="02020603050405020304" pitchFamily="18" charset="0"/>
              </a:rPr>
              <a:t>5 63 7</a:t>
            </a:r>
            <a:r>
              <a:rPr lang="en-US" altLang="zh-CN" b="1" i="1" kern="100" dirty="0">
                <a:latin typeface="Calibri" panose="020F0502020204030204" pitchFamily="34" charset="0"/>
                <a:cs typeface="Times New Roman" panose="02020603050405020304" pitchFamily="18" charset="0"/>
              </a:rPr>
              <a:t>E</a:t>
            </a:r>
            <a:endParaRPr lang="zh-CN" altLang="zh-CN" kern="100" dirty="0">
              <a:latin typeface="Calibri" panose="020F0502020204030204" pitchFamily="34" charset="0"/>
              <a:cs typeface="Times New Roman" panose="02020603050405020304" pitchFamily="18" charset="0"/>
            </a:endParaRPr>
          </a:p>
          <a:p>
            <a:pPr>
              <a:lnSpc>
                <a:spcPct val="150000"/>
              </a:lnSpc>
              <a:spcAft>
                <a:spcPts val="0"/>
              </a:spcAft>
            </a:pPr>
            <a:r>
              <a:rPr lang="en-US" altLang="zh-CN" b="1" i="1" kern="100" dirty="0">
                <a:latin typeface="Calibri" panose="020F0502020204030204" pitchFamily="34" charset="0"/>
                <a:cs typeface="Times New Roman" panose="02020603050405020304" pitchFamily="18" charset="0"/>
              </a:rPr>
              <a:t>W</a:t>
            </a:r>
            <a:r>
              <a:rPr lang="en-US" altLang="zh-CN" b="1" kern="100" baseline="-25000" dirty="0">
                <a:latin typeface="Calibri" panose="020F0502020204030204" pitchFamily="34" charset="0"/>
                <a:cs typeface="Times New Roman" panose="02020603050405020304" pitchFamily="18" charset="0"/>
              </a:rPr>
              <a:t>5</a:t>
            </a:r>
            <a:r>
              <a:rPr lang="en-US" altLang="zh-CN" b="1" kern="100" dirty="0">
                <a:latin typeface="Calibri" panose="020F0502020204030204" pitchFamily="34" charset="0"/>
                <a:cs typeface="Times New Roman" panose="02020603050405020304" pitchFamily="18" charset="0"/>
              </a:rPr>
              <a:t> = </a:t>
            </a:r>
            <a:r>
              <a:rPr lang="en-US" altLang="zh-CN" b="1" i="1" kern="100" dirty="0">
                <a:latin typeface="Calibri" panose="020F0502020204030204" pitchFamily="34" charset="0"/>
                <a:cs typeface="Times New Roman" panose="02020603050405020304" pitchFamily="18" charset="0"/>
              </a:rPr>
              <a:t>W</a:t>
            </a:r>
            <a:r>
              <a:rPr lang="en-US" altLang="zh-CN" b="1" kern="100" baseline="-25000" dirty="0">
                <a:latin typeface="Calibri" panose="020F0502020204030204" pitchFamily="34" charset="0"/>
                <a:cs typeface="Times New Roman" panose="02020603050405020304" pitchFamily="18" charset="0"/>
              </a:rPr>
              <a:t>1</a:t>
            </a:r>
            <a:r>
              <a:rPr lang="en-US" altLang="zh-CN" b="1" kern="100" dirty="0">
                <a:latin typeface="Calibri" panose="020F0502020204030204" pitchFamily="34" charset="0"/>
                <a:cs typeface="Times New Roman" panose="02020603050405020304" pitchFamily="18" charset="0"/>
              </a:rPr>
              <a:t> </a:t>
            </a:r>
            <a:r>
              <a:rPr lang="en-US" altLang="zh-CN" kern="100" dirty="0">
                <a:latin typeface="Calibri" panose="020F0502020204030204" pitchFamily="34" charset="0"/>
                <a:cs typeface="Times New Roman" panose="02020603050405020304" pitchFamily="18" charset="0"/>
                <a:sym typeface="Symbol" panose="05050102010706020507" pitchFamily="18" charset="2"/>
              </a:rPr>
              <a:t></a:t>
            </a:r>
            <a:r>
              <a:rPr lang="en-US" altLang="zh-CN" b="1" kern="100" dirty="0">
                <a:latin typeface="Calibri" panose="020F0502020204030204" pitchFamily="34" charset="0"/>
                <a:cs typeface="Times New Roman" panose="02020603050405020304" pitchFamily="18" charset="0"/>
              </a:rPr>
              <a:t> </a:t>
            </a:r>
            <a:r>
              <a:rPr lang="en-US" altLang="zh-CN" b="1" i="1" kern="100" dirty="0">
                <a:latin typeface="Calibri" panose="020F0502020204030204" pitchFamily="34" charset="0"/>
                <a:cs typeface="Times New Roman" panose="02020603050405020304" pitchFamily="18" charset="0"/>
              </a:rPr>
              <a:t>W</a:t>
            </a:r>
            <a:r>
              <a:rPr lang="en-US" altLang="zh-CN" b="1" kern="100" baseline="-25000" dirty="0">
                <a:latin typeface="Calibri" panose="020F0502020204030204" pitchFamily="34" charset="0"/>
                <a:cs typeface="Times New Roman" panose="02020603050405020304" pitchFamily="18" charset="0"/>
              </a:rPr>
              <a:t>4</a:t>
            </a:r>
            <a:r>
              <a:rPr lang="en-US" altLang="zh-CN" b="1" kern="100" dirty="0">
                <a:latin typeface="Calibri" panose="020F0502020204030204" pitchFamily="34" charset="0"/>
                <a:cs typeface="Times New Roman" panose="02020603050405020304" pitchFamily="18" charset="0"/>
              </a:rPr>
              <a:t> = (0</a:t>
            </a:r>
            <a:r>
              <a:rPr lang="en-US" altLang="zh-CN" b="1" i="1" kern="100" dirty="0">
                <a:latin typeface="Calibri" panose="020F0502020204030204" pitchFamily="34" charset="0"/>
                <a:cs typeface="Times New Roman" panose="02020603050405020304" pitchFamily="18" charset="0"/>
              </a:rPr>
              <a:t>A</a:t>
            </a:r>
            <a:r>
              <a:rPr lang="en-US" altLang="zh-CN" b="1" kern="100" dirty="0">
                <a:latin typeface="Calibri" panose="020F0502020204030204" pitchFamily="34" charset="0"/>
                <a:cs typeface="Times New Roman" panose="02020603050405020304" pitchFamily="18" charset="0"/>
              </a:rPr>
              <a:t> 0</a:t>
            </a:r>
            <a:r>
              <a:rPr lang="en-US" altLang="zh-CN" b="1" i="1" kern="100" dirty="0">
                <a:latin typeface="Calibri" panose="020F0502020204030204" pitchFamily="34" charset="0"/>
                <a:cs typeface="Times New Roman" panose="02020603050405020304" pitchFamily="18" charset="0"/>
              </a:rPr>
              <a:t>B</a:t>
            </a:r>
            <a:r>
              <a:rPr lang="en-US" altLang="zh-CN" b="1" kern="100" dirty="0">
                <a:latin typeface="Calibri" panose="020F0502020204030204" pitchFamily="34" charset="0"/>
                <a:cs typeface="Times New Roman" panose="02020603050405020304" pitchFamily="18" charset="0"/>
              </a:rPr>
              <a:t> 0</a:t>
            </a:r>
            <a:r>
              <a:rPr lang="en-US" altLang="zh-CN" b="1" i="1" kern="100" dirty="0">
                <a:latin typeface="Calibri" panose="020F0502020204030204" pitchFamily="34" charset="0"/>
                <a:cs typeface="Times New Roman" panose="02020603050405020304" pitchFamily="18" charset="0"/>
              </a:rPr>
              <a:t>C</a:t>
            </a:r>
            <a:r>
              <a:rPr lang="en-US" altLang="zh-CN" b="1" kern="100" dirty="0">
                <a:latin typeface="Calibri" panose="020F0502020204030204" pitchFamily="34" charset="0"/>
                <a:cs typeface="Times New Roman" panose="02020603050405020304" pitchFamily="18" charset="0"/>
              </a:rPr>
              <a:t> 0</a:t>
            </a:r>
            <a:r>
              <a:rPr lang="en-US" altLang="zh-CN" b="1" i="1" kern="100" dirty="0">
                <a:latin typeface="Calibri" panose="020F0502020204030204" pitchFamily="34" charset="0"/>
                <a:cs typeface="Times New Roman" panose="02020603050405020304" pitchFamily="18" charset="0"/>
              </a:rPr>
              <a:t>D</a:t>
            </a:r>
            <a:r>
              <a:rPr lang="en-US" altLang="zh-CN" b="1" kern="100" dirty="0">
                <a:latin typeface="Calibri" panose="020F0502020204030204" pitchFamily="34" charset="0"/>
                <a:cs typeface="Times New Roman" panose="02020603050405020304" pitchFamily="18" charset="0"/>
              </a:rPr>
              <a:t>) </a:t>
            </a:r>
            <a:r>
              <a:rPr lang="en-US" altLang="zh-CN" kern="100" dirty="0">
                <a:latin typeface="Calibri" panose="020F0502020204030204" pitchFamily="34" charset="0"/>
                <a:cs typeface="Times New Roman" panose="02020603050405020304" pitchFamily="18" charset="0"/>
                <a:sym typeface="Symbol" panose="05050102010706020507" pitchFamily="18" charset="2"/>
              </a:rPr>
              <a:t></a:t>
            </a:r>
            <a:r>
              <a:rPr lang="en-US" altLang="zh-CN" b="1" kern="100" dirty="0">
                <a:latin typeface="Calibri" panose="020F0502020204030204" pitchFamily="34" charset="0"/>
                <a:cs typeface="Times New Roman" panose="02020603050405020304" pitchFamily="18" charset="0"/>
              </a:rPr>
              <a:t> (7</a:t>
            </a:r>
            <a:r>
              <a:rPr lang="en-US" altLang="zh-CN" b="1" i="1" kern="100" dirty="0">
                <a:latin typeface="Calibri" panose="020F0502020204030204" pitchFamily="34" charset="0"/>
                <a:cs typeface="Times New Roman" panose="02020603050405020304" pitchFamily="18" charset="0"/>
              </a:rPr>
              <a:t>C</a:t>
            </a:r>
            <a:r>
              <a:rPr lang="en-US" altLang="zh-CN" b="1" kern="100" dirty="0">
                <a:latin typeface="Calibri" panose="020F0502020204030204" pitchFamily="34" charset="0"/>
                <a:cs typeface="Times New Roman" panose="02020603050405020304" pitchFamily="18" charset="0"/>
              </a:rPr>
              <a:t> </a:t>
            </a:r>
            <a:r>
              <a:rPr lang="en-US" altLang="zh-CN" b="1" i="1" kern="100" dirty="0">
                <a:latin typeface="Calibri" panose="020F0502020204030204" pitchFamily="34" charset="0"/>
                <a:cs typeface="Times New Roman" panose="02020603050405020304" pitchFamily="18" charset="0"/>
              </a:rPr>
              <a:t>F</a:t>
            </a:r>
            <a:r>
              <a:rPr lang="en-US" altLang="zh-CN" b="1" kern="100" dirty="0">
                <a:latin typeface="Calibri" panose="020F0502020204030204" pitchFamily="34" charset="0"/>
                <a:cs typeface="Times New Roman" panose="02020603050405020304" pitchFamily="18" charset="0"/>
              </a:rPr>
              <a:t>5 63 7</a:t>
            </a:r>
            <a:r>
              <a:rPr lang="en-US" altLang="zh-CN" b="1" i="1" kern="100" dirty="0">
                <a:latin typeface="Calibri" panose="020F0502020204030204" pitchFamily="34" charset="0"/>
                <a:cs typeface="Times New Roman" panose="02020603050405020304" pitchFamily="18" charset="0"/>
              </a:rPr>
              <a:t>E</a:t>
            </a:r>
            <a:r>
              <a:rPr lang="en-US" altLang="zh-CN" b="1" kern="100" dirty="0">
                <a:latin typeface="Calibri" panose="020F0502020204030204" pitchFamily="34" charset="0"/>
                <a:cs typeface="Times New Roman" panose="02020603050405020304" pitchFamily="18" charset="0"/>
              </a:rPr>
              <a:t>) = 76 </a:t>
            </a:r>
            <a:r>
              <a:rPr lang="en-US" altLang="zh-CN" b="1" i="1" kern="100" dirty="0">
                <a:latin typeface="Calibri" panose="020F0502020204030204" pitchFamily="34" charset="0"/>
                <a:cs typeface="Times New Roman" panose="02020603050405020304" pitchFamily="18" charset="0"/>
              </a:rPr>
              <a:t>FE</a:t>
            </a:r>
            <a:r>
              <a:rPr lang="en-US" altLang="zh-CN" b="1" kern="100" dirty="0">
                <a:latin typeface="Calibri" panose="020F0502020204030204" pitchFamily="34" charset="0"/>
                <a:cs typeface="Times New Roman" panose="02020603050405020304" pitchFamily="18" charset="0"/>
              </a:rPr>
              <a:t> 6</a:t>
            </a:r>
            <a:r>
              <a:rPr lang="en-US" altLang="zh-CN" b="1" i="1" kern="100" dirty="0">
                <a:latin typeface="Calibri" panose="020F0502020204030204" pitchFamily="34" charset="0"/>
                <a:cs typeface="Times New Roman" panose="02020603050405020304" pitchFamily="18" charset="0"/>
              </a:rPr>
              <a:t>F</a:t>
            </a:r>
            <a:r>
              <a:rPr lang="en-US" altLang="zh-CN" b="1" kern="100" dirty="0">
                <a:latin typeface="Calibri" panose="020F0502020204030204" pitchFamily="34" charset="0"/>
                <a:cs typeface="Times New Roman" panose="02020603050405020304" pitchFamily="18" charset="0"/>
              </a:rPr>
              <a:t> 73</a:t>
            </a:r>
            <a:endParaRPr lang="zh-CN" altLang="zh-CN" kern="100" dirty="0">
              <a:latin typeface="Calibri" panose="020F0502020204030204" pitchFamily="34" charset="0"/>
              <a:cs typeface="Times New Roman" panose="02020603050405020304" pitchFamily="18" charset="0"/>
            </a:endParaRPr>
          </a:p>
          <a:p>
            <a:pPr>
              <a:lnSpc>
                <a:spcPct val="150000"/>
              </a:lnSpc>
              <a:spcAft>
                <a:spcPts val="0"/>
              </a:spcAft>
            </a:pPr>
            <a:r>
              <a:rPr lang="en-US" altLang="zh-CN" b="1" i="1" kern="100" dirty="0">
                <a:latin typeface="Calibri" panose="020F0502020204030204" pitchFamily="34" charset="0"/>
                <a:cs typeface="Times New Roman" panose="02020603050405020304" pitchFamily="18" charset="0"/>
              </a:rPr>
              <a:t>W</a:t>
            </a:r>
            <a:r>
              <a:rPr lang="en-US" altLang="zh-CN" b="1" kern="100" baseline="-25000" dirty="0">
                <a:latin typeface="Calibri" panose="020F0502020204030204" pitchFamily="34" charset="0"/>
                <a:cs typeface="Times New Roman" panose="02020603050405020304" pitchFamily="18" charset="0"/>
              </a:rPr>
              <a:t>6</a:t>
            </a:r>
            <a:r>
              <a:rPr lang="en-US" altLang="zh-CN" b="1" kern="100" dirty="0">
                <a:latin typeface="Calibri" panose="020F0502020204030204" pitchFamily="34" charset="0"/>
                <a:cs typeface="Times New Roman" panose="02020603050405020304" pitchFamily="18" charset="0"/>
              </a:rPr>
              <a:t> = </a:t>
            </a:r>
            <a:r>
              <a:rPr lang="en-US" altLang="zh-CN" b="1" i="1" kern="100" dirty="0">
                <a:latin typeface="Calibri" panose="020F0502020204030204" pitchFamily="34" charset="0"/>
                <a:cs typeface="Times New Roman" panose="02020603050405020304" pitchFamily="18" charset="0"/>
              </a:rPr>
              <a:t>W</a:t>
            </a:r>
            <a:r>
              <a:rPr lang="en-US" altLang="zh-CN" b="1" kern="100" baseline="-25000" dirty="0">
                <a:latin typeface="Calibri" panose="020F0502020204030204" pitchFamily="34" charset="0"/>
                <a:cs typeface="Times New Roman" panose="02020603050405020304" pitchFamily="18" charset="0"/>
              </a:rPr>
              <a:t>2</a:t>
            </a:r>
            <a:r>
              <a:rPr lang="en-US" altLang="zh-CN" b="1" kern="100" dirty="0">
                <a:latin typeface="Calibri" panose="020F0502020204030204" pitchFamily="34" charset="0"/>
                <a:cs typeface="Times New Roman" panose="02020603050405020304" pitchFamily="18" charset="0"/>
              </a:rPr>
              <a:t> </a:t>
            </a:r>
            <a:r>
              <a:rPr lang="en-US" altLang="zh-CN" kern="100" dirty="0">
                <a:latin typeface="Calibri" panose="020F0502020204030204" pitchFamily="34" charset="0"/>
                <a:cs typeface="Times New Roman" panose="02020603050405020304" pitchFamily="18" charset="0"/>
                <a:sym typeface="Symbol" panose="05050102010706020507" pitchFamily="18" charset="2"/>
              </a:rPr>
              <a:t></a:t>
            </a:r>
            <a:r>
              <a:rPr lang="en-US" altLang="zh-CN" b="1" kern="100" dirty="0">
                <a:latin typeface="Calibri" panose="020F0502020204030204" pitchFamily="34" charset="0"/>
                <a:cs typeface="Times New Roman" panose="02020603050405020304" pitchFamily="18" charset="0"/>
              </a:rPr>
              <a:t> </a:t>
            </a:r>
            <a:r>
              <a:rPr lang="en-US" altLang="zh-CN" b="1" i="1" kern="100" dirty="0">
                <a:latin typeface="Calibri" panose="020F0502020204030204" pitchFamily="34" charset="0"/>
                <a:cs typeface="Times New Roman" panose="02020603050405020304" pitchFamily="18" charset="0"/>
              </a:rPr>
              <a:t>W</a:t>
            </a:r>
            <a:r>
              <a:rPr lang="en-US" altLang="zh-CN" b="1" kern="100" baseline="-25000" dirty="0">
                <a:latin typeface="Calibri" panose="020F0502020204030204" pitchFamily="34" charset="0"/>
                <a:cs typeface="Times New Roman" panose="02020603050405020304" pitchFamily="18" charset="0"/>
              </a:rPr>
              <a:t>5</a:t>
            </a:r>
            <a:r>
              <a:rPr lang="en-US" altLang="zh-CN" b="1" kern="100" dirty="0">
                <a:latin typeface="Calibri" panose="020F0502020204030204" pitchFamily="34" charset="0"/>
                <a:cs typeface="Times New Roman" panose="02020603050405020304" pitchFamily="18" charset="0"/>
              </a:rPr>
              <a:t> = (0</a:t>
            </a:r>
            <a:r>
              <a:rPr lang="en-US" altLang="zh-CN" b="1" i="1" kern="100" dirty="0">
                <a:latin typeface="Calibri" panose="020F0502020204030204" pitchFamily="34" charset="0"/>
                <a:cs typeface="Times New Roman" panose="02020603050405020304" pitchFamily="18" charset="0"/>
              </a:rPr>
              <a:t>E</a:t>
            </a:r>
            <a:r>
              <a:rPr lang="en-US" altLang="zh-CN" b="1" kern="100" dirty="0">
                <a:latin typeface="Calibri" panose="020F0502020204030204" pitchFamily="34" charset="0"/>
                <a:cs typeface="Times New Roman" panose="02020603050405020304" pitchFamily="18" charset="0"/>
              </a:rPr>
              <a:t> 0</a:t>
            </a:r>
            <a:r>
              <a:rPr lang="en-US" altLang="zh-CN" b="1" i="1" kern="100" dirty="0">
                <a:latin typeface="Calibri" panose="020F0502020204030204" pitchFamily="34" charset="0"/>
                <a:cs typeface="Times New Roman" panose="02020603050405020304" pitchFamily="18" charset="0"/>
              </a:rPr>
              <a:t>F</a:t>
            </a:r>
            <a:r>
              <a:rPr lang="en-US" altLang="zh-CN" b="1" kern="100" dirty="0">
                <a:latin typeface="Calibri" panose="020F0502020204030204" pitchFamily="34" charset="0"/>
                <a:cs typeface="Times New Roman" panose="02020603050405020304" pitchFamily="18" charset="0"/>
              </a:rPr>
              <a:t> 00 01) </a:t>
            </a:r>
            <a:r>
              <a:rPr lang="en-US" altLang="zh-CN" kern="100" dirty="0">
                <a:latin typeface="Calibri" panose="020F0502020204030204" pitchFamily="34" charset="0"/>
                <a:cs typeface="Times New Roman" panose="02020603050405020304" pitchFamily="18" charset="0"/>
                <a:sym typeface="Symbol" panose="05050102010706020507" pitchFamily="18" charset="2"/>
              </a:rPr>
              <a:t></a:t>
            </a:r>
            <a:r>
              <a:rPr lang="en-US" altLang="zh-CN" b="1" kern="100" dirty="0">
                <a:latin typeface="Calibri" panose="020F0502020204030204" pitchFamily="34" charset="0"/>
                <a:cs typeface="Times New Roman" panose="02020603050405020304" pitchFamily="18" charset="0"/>
              </a:rPr>
              <a:t> (76 </a:t>
            </a:r>
            <a:r>
              <a:rPr lang="en-US" altLang="zh-CN" b="1" i="1" kern="100" dirty="0">
                <a:latin typeface="Calibri" panose="020F0502020204030204" pitchFamily="34" charset="0"/>
                <a:cs typeface="Times New Roman" panose="02020603050405020304" pitchFamily="18" charset="0"/>
              </a:rPr>
              <a:t>FE</a:t>
            </a:r>
            <a:r>
              <a:rPr lang="en-US" altLang="zh-CN" b="1" kern="100" dirty="0">
                <a:latin typeface="Calibri" panose="020F0502020204030204" pitchFamily="34" charset="0"/>
                <a:cs typeface="Times New Roman" panose="02020603050405020304" pitchFamily="18" charset="0"/>
              </a:rPr>
              <a:t> 6</a:t>
            </a:r>
            <a:r>
              <a:rPr lang="en-US" altLang="zh-CN" b="1" i="1" kern="100" dirty="0">
                <a:latin typeface="Calibri" panose="020F0502020204030204" pitchFamily="34" charset="0"/>
                <a:cs typeface="Times New Roman" panose="02020603050405020304" pitchFamily="18" charset="0"/>
              </a:rPr>
              <a:t>F</a:t>
            </a:r>
            <a:r>
              <a:rPr lang="en-US" altLang="zh-CN" b="1" kern="100" dirty="0">
                <a:latin typeface="Calibri" panose="020F0502020204030204" pitchFamily="34" charset="0"/>
                <a:cs typeface="Times New Roman" panose="02020603050405020304" pitchFamily="18" charset="0"/>
              </a:rPr>
              <a:t> 73) = 78 </a:t>
            </a:r>
            <a:r>
              <a:rPr lang="en-US" altLang="zh-CN" b="1" i="1" kern="100" dirty="0">
                <a:latin typeface="Calibri" panose="020F0502020204030204" pitchFamily="34" charset="0"/>
                <a:cs typeface="Times New Roman" panose="02020603050405020304" pitchFamily="18" charset="0"/>
              </a:rPr>
              <a:t>F</a:t>
            </a:r>
            <a:r>
              <a:rPr lang="en-US" altLang="zh-CN" b="1" kern="100" dirty="0">
                <a:latin typeface="Calibri" panose="020F0502020204030204" pitchFamily="34" charset="0"/>
                <a:cs typeface="Times New Roman" panose="02020603050405020304" pitchFamily="18" charset="0"/>
              </a:rPr>
              <a:t>1 6</a:t>
            </a:r>
            <a:r>
              <a:rPr lang="en-US" altLang="zh-CN" b="1" i="1" kern="100" dirty="0">
                <a:latin typeface="Calibri" panose="020F0502020204030204" pitchFamily="34" charset="0"/>
                <a:cs typeface="Times New Roman" panose="02020603050405020304" pitchFamily="18" charset="0"/>
              </a:rPr>
              <a:t>F</a:t>
            </a:r>
            <a:r>
              <a:rPr lang="en-US" altLang="zh-CN" b="1" kern="100" dirty="0">
                <a:latin typeface="Calibri" panose="020F0502020204030204" pitchFamily="34" charset="0"/>
                <a:cs typeface="Times New Roman" panose="02020603050405020304" pitchFamily="18" charset="0"/>
              </a:rPr>
              <a:t> 72</a:t>
            </a:r>
            <a:endParaRPr lang="zh-CN" altLang="zh-CN" kern="100" dirty="0">
              <a:latin typeface="Calibri" panose="020F0502020204030204" pitchFamily="34" charset="0"/>
              <a:cs typeface="Times New Roman" panose="02020603050405020304" pitchFamily="18" charset="0"/>
            </a:endParaRPr>
          </a:p>
          <a:p>
            <a:pPr>
              <a:lnSpc>
                <a:spcPct val="150000"/>
              </a:lnSpc>
              <a:spcAft>
                <a:spcPts val="0"/>
              </a:spcAft>
            </a:pPr>
            <a:r>
              <a:rPr lang="en-US" altLang="zh-CN" b="1" i="1" kern="100" dirty="0">
                <a:latin typeface="Calibri" panose="020F0502020204030204" pitchFamily="34" charset="0"/>
                <a:cs typeface="Times New Roman" panose="02020603050405020304" pitchFamily="18" charset="0"/>
              </a:rPr>
              <a:t>W</a:t>
            </a:r>
            <a:r>
              <a:rPr lang="en-US" altLang="zh-CN" b="1" kern="100" baseline="-25000" dirty="0">
                <a:latin typeface="Calibri" panose="020F0502020204030204" pitchFamily="34" charset="0"/>
                <a:cs typeface="Times New Roman" panose="02020603050405020304" pitchFamily="18" charset="0"/>
              </a:rPr>
              <a:t>7</a:t>
            </a:r>
            <a:r>
              <a:rPr lang="en-US" altLang="zh-CN" b="1" kern="100" dirty="0">
                <a:latin typeface="Calibri" panose="020F0502020204030204" pitchFamily="34" charset="0"/>
                <a:cs typeface="Times New Roman" panose="02020603050405020304" pitchFamily="18" charset="0"/>
              </a:rPr>
              <a:t> = </a:t>
            </a:r>
            <a:r>
              <a:rPr lang="en-US" altLang="zh-CN" b="1" i="1" kern="100" dirty="0">
                <a:latin typeface="Calibri" panose="020F0502020204030204" pitchFamily="34" charset="0"/>
                <a:cs typeface="Times New Roman" panose="02020603050405020304" pitchFamily="18" charset="0"/>
              </a:rPr>
              <a:t>W</a:t>
            </a:r>
            <a:r>
              <a:rPr lang="en-US" altLang="zh-CN" b="1" kern="100" baseline="-25000" dirty="0">
                <a:latin typeface="Calibri" panose="020F0502020204030204" pitchFamily="34" charset="0"/>
                <a:cs typeface="Times New Roman" panose="02020603050405020304" pitchFamily="18" charset="0"/>
              </a:rPr>
              <a:t>3</a:t>
            </a:r>
            <a:r>
              <a:rPr lang="en-US" altLang="zh-CN" b="1" kern="100" dirty="0">
                <a:latin typeface="Calibri" panose="020F0502020204030204" pitchFamily="34" charset="0"/>
                <a:cs typeface="Times New Roman" panose="02020603050405020304" pitchFamily="18" charset="0"/>
              </a:rPr>
              <a:t> </a:t>
            </a:r>
            <a:r>
              <a:rPr lang="en-US" altLang="zh-CN" kern="100" dirty="0">
                <a:latin typeface="Calibri" panose="020F0502020204030204" pitchFamily="34" charset="0"/>
                <a:cs typeface="Times New Roman" panose="02020603050405020304" pitchFamily="18" charset="0"/>
                <a:sym typeface="Symbol" panose="05050102010706020507" pitchFamily="18" charset="2"/>
              </a:rPr>
              <a:t></a:t>
            </a:r>
            <a:r>
              <a:rPr lang="en-US" altLang="zh-CN" b="1" kern="100" dirty="0">
                <a:latin typeface="Calibri" panose="020F0502020204030204" pitchFamily="34" charset="0"/>
                <a:cs typeface="Times New Roman" panose="02020603050405020304" pitchFamily="18" charset="0"/>
              </a:rPr>
              <a:t> </a:t>
            </a:r>
            <a:r>
              <a:rPr lang="en-US" altLang="zh-CN" b="1" i="1" kern="100" dirty="0">
                <a:latin typeface="Calibri" panose="020F0502020204030204" pitchFamily="34" charset="0"/>
                <a:cs typeface="Times New Roman" panose="02020603050405020304" pitchFamily="18" charset="0"/>
              </a:rPr>
              <a:t>W</a:t>
            </a:r>
            <a:r>
              <a:rPr lang="en-US" altLang="zh-CN" b="1" kern="100" baseline="-25000" dirty="0">
                <a:latin typeface="Calibri" panose="020F0502020204030204" pitchFamily="34" charset="0"/>
                <a:cs typeface="Times New Roman" panose="02020603050405020304" pitchFamily="18" charset="0"/>
              </a:rPr>
              <a:t>6</a:t>
            </a:r>
            <a:r>
              <a:rPr lang="en-US" altLang="zh-CN" b="1" kern="100" dirty="0">
                <a:latin typeface="Calibri" panose="020F0502020204030204" pitchFamily="34" charset="0"/>
                <a:cs typeface="Times New Roman" panose="02020603050405020304" pitchFamily="18" charset="0"/>
              </a:rPr>
              <a:t> = (02 03 04 05) </a:t>
            </a:r>
            <a:r>
              <a:rPr lang="en-US" altLang="zh-CN" kern="100" dirty="0">
                <a:latin typeface="Calibri" panose="020F0502020204030204" pitchFamily="34" charset="0"/>
                <a:cs typeface="Times New Roman" panose="02020603050405020304" pitchFamily="18" charset="0"/>
                <a:sym typeface="Symbol" panose="05050102010706020507" pitchFamily="18" charset="2"/>
              </a:rPr>
              <a:t></a:t>
            </a:r>
            <a:r>
              <a:rPr lang="en-US" altLang="zh-CN" b="1" kern="100" dirty="0">
                <a:latin typeface="Calibri" panose="020F0502020204030204" pitchFamily="34" charset="0"/>
                <a:cs typeface="Times New Roman" panose="02020603050405020304" pitchFamily="18" charset="0"/>
              </a:rPr>
              <a:t> ( 78 </a:t>
            </a:r>
            <a:r>
              <a:rPr lang="en-US" altLang="zh-CN" b="1" i="1" kern="100" dirty="0">
                <a:latin typeface="Calibri" panose="020F0502020204030204" pitchFamily="34" charset="0"/>
                <a:cs typeface="Times New Roman" panose="02020603050405020304" pitchFamily="18" charset="0"/>
              </a:rPr>
              <a:t>F</a:t>
            </a:r>
            <a:r>
              <a:rPr lang="en-US" altLang="zh-CN" b="1" kern="100" dirty="0">
                <a:latin typeface="Calibri" panose="020F0502020204030204" pitchFamily="34" charset="0"/>
                <a:cs typeface="Times New Roman" panose="02020603050405020304" pitchFamily="18" charset="0"/>
              </a:rPr>
              <a:t>1 6</a:t>
            </a:r>
            <a:r>
              <a:rPr lang="en-US" altLang="zh-CN" b="1" i="1" kern="100" dirty="0">
                <a:latin typeface="Calibri" panose="020F0502020204030204" pitchFamily="34" charset="0"/>
                <a:cs typeface="Times New Roman" panose="02020603050405020304" pitchFamily="18" charset="0"/>
              </a:rPr>
              <a:t>F</a:t>
            </a:r>
            <a:r>
              <a:rPr lang="en-US" altLang="zh-CN" b="1" kern="100" dirty="0">
                <a:latin typeface="Calibri" panose="020F0502020204030204" pitchFamily="34" charset="0"/>
                <a:cs typeface="Times New Roman" panose="02020603050405020304" pitchFamily="18" charset="0"/>
              </a:rPr>
              <a:t> 72) = 7</a:t>
            </a:r>
            <a:r>
              <a:rPr lang="en-US" altLang="zh-CN" b="1" i="1" kern="100" dirty="0">
                <a:latin typeface="Calibri" panose="020F0502020204030204" pitchFamily="34" charset="0"/>
                <a:cs typeface="Times New Roman" panose="02020603050405020304" pitchFamily="18" charset="0"/>
              </a:rPr>
              <a:t>A</a:t>
            </a:r>
            <a:r>
              <a:rPr lang="en-US" altLang="zh-CN" b="1" kern="100" dirty="0">
                <a:latin typeface="Calibri" panose="020F0502020204030204" pitchFamily="34" charset="0"/>
                <a:cs typeface="Times New Roman" panose="02020603050405020304" pitchFamily="18" charset="0"/>
              </a:rPr>
              <a:t> </a:t>
            </a:r>
            <a:r>
              <a:rPr lang="en-US" altLang="zh-CN" b="1" i="1" kern="100" dirty="0">
                <a:latin typeface="Calibri" panose="020F0502020204030204" pitchFamily="34" charset="0"/>
                <a:cs typeface="Times New Roman" panose="02020603050405020304" pitchFamily="18" charset="0"/>
              </a:rPr>
              <a:t>F</a:t>
            </a:r>
            <a:r>
              <a:rPr lang="en-US" altLang="zh-CN" b="1" kern="100" dirty="0">
                <a:latin typeface="Calibri" panose="020F0502020204030204" pitchFamily="34" charset="0"/>
                <a:cs typeface="Times New Roman" panose="02020603050405020304" pitchFamily="18" charset="0"/>
              </a:rPr>
              <a:t>2 6</a:t>
            </a:r>
            <a:r>
              <a:rPr lang="en-US" altLang="zh-CN" b="1" i="1" kern="100" dirty="0">
                <a:latin typeface="Calibri" panose="020F0502020204030204" pitchFamily="34" charset="0"/>
                <a:cs typeface="Times New Roman" panose="02020603050405020304" pitchFamily="18" charset="0"/>
              </a:rPr>
              <a:t>B</a:t>
            </a:r>
            <a:r>
              <a:rPr lang="en-US" altLang="zh-CN" b="1" kern="100" dirty="0">
                <a:latin typeface="Calibri" panose="020F0502020204030204" pitchFamily="34" charset="0"/>
                <a:cs typeface="Times New Roman" panose="02020603050405020304" pitchFamily="18" charset="0"/>
              </a:rPr>
              <a:t> 77</a:t>
            </a:r>
            <a:endParaRPr lang="zh-CN" altLang="zh-CN" kern="100" dirty="0">
              <a:latin typeface="Calibri" panose="020F0502020204030204" pitchFamily="34" charset="0"/>
              <a:cs typeface="Times New Roman" panose="02020603050405020304" pitchFamily="18" charset="0"/>
            </a:endParaRPr>
          </a:p>
        </p:txBody>
      </p:sp>
      <p:sp>
        <p:nvSpPr>
          <p:cNvPr id="27" name="Rectangle 2">
            <a:extLst>
              <a:ext uri="{FF2B5EF4-FFF2-40B4-BE49-F238E27FC236}">
                <a16:creationId xmlns:a16="http://schemas.microsoft.com/office/drawing/2014/main" id="{36F6F479-EFE2-48D3-AFB5-F3CF2EDA098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9" name="Rectangle 5">
            <a:extLst>
              <a:ext uri="{FF2B5EF4-FFF2-40B4-BE49-F238E27FC236}">
                <a16:creationId xmlns:a16="http://schemas.microsoft.com/office/drawing/2014/main" id="{8F9B38E8-099C-4C84-B1C8-061D837AD0C1}"/>
              </a:ext>
            </a:extLst>
          </p:cNvPr>
          <p:cNvSpPr>
            <a:spLocks noChangeArrowheads="1"/>
          </p:cNvSpPr>
          <p:nvPr/>
        </p:nvSpPr>
        <p:spPr bwMode="auto">
          <a:xfrm>
            <a:off x="5666155" y="27704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0" name="对象 29">
            <a:extLst>
              <a:ext uri="{FF2B5EF4-FFF2-40B4-BE49-F238E27FC236}">
                <a16:creationId xmlns:a16="http://schemas.microsoft.com/office/drawing/2014/main" id="{06B47BD8-09FA-4AF5-B13E-312BFE104E82}"/>
              </a:ext>
            </a:extLst>
          </p:cNvPr>
          <p:cNvGraphicFramePr>
            <a:graphicFrameLocks noChangeAspect="1"/>
          </p:cNvGraphicFramePr>
          <p:nvPr>
            <p:extLst>
              <p:ext uri="{D42A27DB-BD31-4B8C-83A1-F6EECF244321}">
                <p14:modId xmlns:p14="http://schemas.microsoft.com/office/powerpoint/2010/main" val="2825589986"/>
              </p:ext>
            </p:extLst>
          </p:nvPr>
        </p:nvGraphicFramePr>
        <p:xfrm>
          <a:off x="7945120" y="2534435"/>
          <a:ext cx="3584722" cy="1124146"/>
        </p:xfrm>
        <a:graphic>
          <a:graphicData uri="http://schemas.openxmlformats.org/presentationml/2006/ole">
            <mc:AlternateContent xmlns:mc="http://schemas.openxmlformats.org/markup-compatibility/2006">
              <mc:Choice xmlns:v="urn:schemas-microsoft-com:vml" Requires="v">
                <p:oleObj spid="_x0000_s4236" r:id="rId5" imgW="2717800" imgH="914400" progId="Equation.3">
                  <p:embed/>
                </p:oleObj>
              </mc:Choice>
              <mc:Fallback>
                <p:oleObj r:id="rId5" imgW="2717800" imgH="9144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45120" y="2534435"/>
                        <a:ext cx="3584722" cy="1124146"/>
                      </a:xfrm>
                      <a:prstGeom prst="rect">
                        <a:avLst/>
                      </a:prstGeom>
                      <a:noFill/>
                      <a:ln>
                        <a:solidFill>
                          <a:schemeClr val="accent1">
                            <a:lumMod val="50000"/>
                          </a:schemeClr>
                        </a:solidFill>
                      </a:ln>
                    </p:spPr>
                  </p:pic>
                </p:oleObj>
              </mc:Fallback>
            </mc:AlternateContent>
          </a:graphicData>
        </a:graphic>
      </p:graphicFrame>
      <p:sp>
        <p:nvSpPr>
          <p:cNvPr id="31" name="Rectangle 7">
            <a:extLst>
              <a:ext uri="{FF2B5EF4-FFF2-40B4-BE49-F238E27FC236}">
                <a16:creationId xmlns:a16="http://schemas.microsoft.com/office/drawing/2014/main" id="{1F08DC10-ABD6-4B4E-A9CA-B0AE2DDC944F}"/>
              </a:ext>
            </a:extLst>
          </p:cNvPr>
          <p:cNvSpPr>
            <a:spLocks noChangeArrowheads="1"/>
          </p:cNvSpPr>
          <p:nvPr/>
        </p:nvSpPr>
        <p:spPr bwMode="auto">
          <a:xfrm>
            <a:off x="8019393" y="4708030"/>
            <a:ext cx="1396004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2" name="对象 31">
            <a:extLst>
              <a:ext uri="{FF2B5EF4-FFF2-40B4-BE49-F238E27FC236}">
                <a16:creationId xmlns:a16="http://schemas.microsoft.com/office/drawing/2014/main" id="{38AA19A0-95D7-4F50-AAA3-4A9C57569748}"/>
              </a:ext>
            </a:extLst>
          </p:cNvPr>
          <p:cNvGraphicFramePr>
            <a:graphicFrameLocks noChangeAspect="1"/>
          </p:cNvGraphicFramePr>
          <p:nvPr>
            <p:extLst>
              <p:ext uri="{D42A27DB-BD31-4B8C-83A1-F6EECF244321}">
                <p14:modId xmlns:p14="http://schemas.microsoft.com/office/powerpoint/2010/main" val="3335936963"/>
              </p:ext>
            </p:extLst>
          </p:nvPr>
        </p:nvGraphicFramePr>
        <p:xfrm>
          <a:off x="8019393" y="4681179"/>
          <a:ext cx="3780217" cy="1242811"/>
        </p:xfrm>
        <a:graphic>
          <a:graphicData uri="http://schemas.openxmlformats.org/presentationml/2006/ole">
            <mc:AlternateContent xmlns:mc="http://schemas.openxmlformats.org/markup-compatibility/2006">
              <mc:Choice xmlns:v="urn:schemas-microsoft-com:vml" Requires="v">
                <p:oleObj spid="_x0000_s4237" r:id="rId7" imgW="2781300" imgH="914400" progId="Equation.3">
                  <p:embed/>
                </p:oleObj>
              </mc:Choice>
              <mc:Fallback>
                <p:oleObj r:id="rId7" imgW="2781300" imgH="9144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19393" y="4681179"/>
                        <a:ext cx="3780217" cy="1242811"/>
                      </a:xfrm>
                      <a:prstGeom prst="rect">
                        <a:avLst/>
                      </a:prstGeom>
                      <a:noFill/>
                      <a:ln>
                        <a:solidFill>
                          <a:schemeClr val="accent1">
                            <a:lumMod val="50000"/>
                          </a:schemeClr>
                        </a:solidFill>
                      </a:ln>
                    </p:spPr>
                  </p:pic>
                </p:oleObj>
              </mc:Fallback>
            </mc:AlternateContent>
          </a:graphicData>
        </a:graphic>
      </p:graphicFrame>
      <p:cxnSp>
        <p:nvCxnSpPr>
          <p:cNvPr id="33" name="直接箭头连接符 32">
            <a:extLst>
              <a:ext uri="{FF2B5EF4-FFF2-40B4-BE49-F238E27FC236}">
                <a16:creationId xmlns:a16="http://schemas.microsoft.com/office/drawing/2014/main" id="{3894DBA6-63A1-4B88-8A78-CCAFB8A4177E}"/>
              </a:ext>
            </a:extLst>
          </p:cNvPr>
          <p:cNvCxnSpPr>
            <a:cxnSpLocks/>
          </p:cNvCxnSpPr>
          <p:nvPr/>
        </p:nvCxnSpPr>
        <p:spPr>
          <a:xfrm>
            <a:off x="10516300" y="3758446"/>
            <a:ext cx="0" cy="893380"/>
          </a:xfrm>
          <a:prstGeom prst="straightConnector1">
            <a:avLst/>
          </a:prstGeom>
          <a:ln w="3492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2C26E5A1-400B-464C-99BD-0784D0F87E18}"/>
              </a:ext>
            </a:extLst>
          </p:cNvPr>
          <p:cNvCxnSpPr/>
          <p:nvPr/>
        </p:nvCxnSpPr>
        <p:spPr>
          <a:xfrm>
            <a:off x="5127675" y="3102277"/>
            <a:ext cx="1076960" cy="0"/>
          </a:xfrm>
          <a:prstGeom prst="straightConnector1">
            <a:avLst/>
          </a:prstGeom>
          <a:ln w="3492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412E793F-F83F-49FA-B0F4-9D0877E1D97D}"/>
              </a:ext>
            </a:extLst>
          </p:cNvPr>
          <p:cNvCxnSpPr>
            <a:cxnSpLocks/>
          </p:cNvCxnSpPr>
          <p:nvPr/>
        </p:nvCxnSpPr>
        <p:spPr>
          <a:xfrm>
            <a:off x="7062247" y="5302584"/>
            <a:ext cx="882873" cy="0"/>
          </a:xfrm>
          <a:prstGeom prst="straightConnector1">
            <a:avLst/>
          </a:prstGeom>
          <a:ln w="34925">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6324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实验步骤</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2" name="文本框 1">
            <a:extLst>
              <a:ext uri="{FF2B5EF4-FFF2-40B4-BE49-F238E27FC236}">
                <a16:creationId xmlns:a16="http://schemas.microsoft.com/office/drawing/2014/main" id="{61DB007E-44AC-45AC-B934-5225DEF57F65}"/>
              </a:ext>
            </a:extLst>
          </p:cNvPr>
          <p:cNvSpPr txBox="1"/>
          <p:nvPr/>
        </p:nvSpPr>
        <p:spPr>
          <a:xfrm>
            <a:off x="1046479" y="1051863"/>
            <a:ext cx="9586955" cy="5755422"/>
          </a:xfrm>
          <a:prstGeom prst="rect">
            <a:avLst/>
          </a:prstGeom>
          <a:noFill/>
        </p:spPr>
        <p:txBody>
          <a:bodyPr wrap="square" rtlCol="0">
            <a:spAutoFit/>
          </a:bodyPr>
          <a:lstStyle/>
          <a:p>
            <a:r>
              <a:rPr lang="zh-CN" altLang="en-US" sz="2000" b="1" dirty="0">
                <a:effectLst/>
                <a:latin typeface="微软雅黑" panose="020B0503020204020204" pitchFamily="34" charset="-122"/>
                <a:ea typeface="微软雅黑" panose="020B0503020204020204" pitchFamily="34" charset="-122"/>
              </a:rPr>
              <a:t>加密</a:t>
            </a:r>
            <a:endParaRPr lang="zh-CN" altLang="en-US" sz="2000" b="0" dirty="0">
              <a:effectLst/>
              <a:latin typeface="微软雅黑" panose="020B0503020204020204" pitchFamily="34" charset="-122"/>
              <a:ea typeface="微软雅黑" panose="020B0503020204020204" pitchFamily="34" charset="-122"/>
            </a:endParaRPr>
          </a:p>
          <a:p>
            <a:pPr>
              <a:lnSpc>
                <a:spcPct val="150000"/>
              </a:lnSpc>
            </a:pPr>
            <a:br>
              <a:rPr lang="zh-CN" altLang="en-US" sz="1400" b="0" dirty="0">
                <a:effectLst/>
                <a:latin typeface="微软雅黑" panose="020B0503020204020204" pitchFamily="34" charset="-122"/>
                <a:ea typeface="微软雅黑" panose="020B0503020204020204" pitchFamily="34" charset="-122"/>
              </a:rPr>
            </a:br>
            <a:r>
              <a:rPr lang="en-US" altLang="zh-CN" sz="1400" b="1" dirty="0">
                <a:effectLst/>
                <a:latin typeface="微软雅黑" panose="020B0503020204020204" pitchFamily="34" charset="-122"/>
                <a:ea typeface="微软雅黑" panose="020B0503020204020204" pitchFamily="34" charset="-122"/>
              </a:rPr>
              <a:t>Step1.</a:t>
            </a:r>
            <a:r>
              <a:rPr lang="zh-CN" altLang="en-US" sz="1400" b="1" dirty="0">
                <a:effectLst/>
                <a:latin typeface="微软雅黑" panose="020B0503020204020204" pitchFamily="34" charset="-122"/>
                <a:ea typeface="微软雅黑" panose="020B0503020204020204" pitchFamily="34" charset="-122"/>
              </a:rPr>
              <a:t>完成初始化存储函数 </a:t>
            </a:r>
            <a:r>
              <a:rPr lang="en-US" altLang="zh-CN" sz="1400" b="1" dirty="0">
                <a:effectLst/>
                <a:latin typeface="微软雅黑" panose="020B0503020204020204" pitchFamily="34" charset="-122"/>
                <a:ea typeface="微软雅黑" panose="020B0503020204020204" pitchFamily="34" charset="-122"/>
              </a:rPr>
              <a:t>void </a:t>
            </a:r>
            <a:r>
              <a:rPr lang="en-US" altLang="zh-CN" sz="1400" b="1" dirty="0" err="1">
                <a:effectLst/>
                <a:latin typeface="微软雅黑" panose="020B0503020204020204" pitchFamily="34" charset="-122"/>
                <a:ea typeface="微软雅黑" panose="020B0503020204020204" pitchFamily="34" charset="-122"/>
              </a:rPr>
              <a:t>convertToIntArray</a:t>
            </a:r>
            <a:r>
              <a:rPr lang="en-US" altLang="zh-CN" sz="1400" b="1" dirty="0">
                <a:effectLst/>
                <a:latin typeface="微软雅黑" panose="020B0503020204020204" pitchFamily="34" charset="-122"/>
                <a:ea typeface="微软雅黑" panose="020B0503020204020204" pitchFamily="34" charset="-122"/>
              </a:rPr>
              <a:t>(char *str, int pa[4][4])</a:t>
            </a:r>
            <a:r>
              <a:rPr lang="zh-CN" altLang="en-US" sz="1400" b="1" dirty="0">
                <a:effectLst/>
                <a:latin typeface="微软雅黑" panose="020B0503020204020204" pitchFamily="34" charset="-122"/>
                <a:ea typeface="微软雅黑" panose="020B0503020204020204" pitchFamily="34" charset="-122"/>
              </a:rPr>
              <a:t>，按照列存储；</a:t>
            </a:r>
            <a:endParaRPr lang="zh-CN" altLang="en-US" sz="1400" b="0" dirty="0">
              <a:effectLst/>
              <a:latin typeface="微软雅黑" panose="020B0503020204020204" pitchFamily="34" charset="-122"/>
              <a:ea typeface="微软雅黑" panose="020B0503020204020204" pitchFamily="34" charset="-122"/>
            </a:endParaRPr>
          </a:p>
          <a:p>
            <a:pPr>
              <a:lnSpc>
                <a:spcPct val="150000"/>
              </a:lnSpc>
            </a:pPr>
            <a:r>
              <a:rPr lang="en-US" altLang="zh-CN" sz="1400" b="1" dirty="0">
                <a:effectLst/>
                <a:latin typeface="微软雅黑" panose="020B0503020204020204" pitchFamily="34" charset="-122"/>
                <a:ea typeface="微软雅黑" panose="020B0503020204020204" pitchFamily="34" charset="-122"/>
              </a:rPr>
              <a:t>Step2.</a:t>
            </a:r>
            <a:r>
              <a:rPr lang="zh-CN" altLang="en-US" sz="1400" b="1" dirty="0">
                <a:effectLst/>
                <a:latin typeface="微软雅黑" panose="020B0503020204020204" pitchFamily="34" charset="-122"/>
                <a:ea typeface="微软雅黑" panose="020B0503020204020204" pitchFamily="34" charset="-122"/>
              </a:rPr>
              <a:t>完成字节代换函数 </a:t>
            </a:r>
            <a:r>
              <a:rPr lang="en-US" altLang="zh-CN" sz="1400" b="1" dirty="0">
                <a:effectLst/>
                <a:latin typeface="微软雅黑" panose="020B0503020204020204" pitchFamily="34" charset="-122"/>
                <a:ea typeface="微软雅黑" panose="020B0503020204020204" pitchFamily="34" charset="-122"/>
              </a:rPr>
              <a:t>void </a:t>
            </a:r>
            <a:r>
              <a:rPr lang="en-US" altLang="zh-CN" sz="1400" b="1" dirty="0" err="1">
                <a:effectLst/>
                <a:latin typeface="微软雅黑" panose="020B0503020204020204" pitchFamily="34" charset="-122"/>
                <a:ea typeface="微软雅黑" panose="020B0503020204020204" pitchFamily="34" charset="-122"/>
              </a:rPr>
              <a:t>subBytes</a:t>
            </a:r>
            <a:r>
              <a:rPr lang="en-US" altLang="zh-CN" sz="1400" b="1" dirty="0">
                <a:effectLst/>
                <a:latin typeface="微软雅黑" panose="020B0503020204020204" pitchFamily="34" charset="-122"/>
                <a:ea typeface="微软雅黑" panose="020B0503020204020204" pitchFamily="34" charset="-122"/>
              </a:rPr>
              <a:t>(int array[4][4])</a:t>
            </a:r>
            <a:r>
              <a:rPr lang="zh-CN" altLang="en-US" sz="1400" b="1" dirty="0">
                <a:effectLst/>
                <a:latin typeface="微软雅黑" panose="020B0503020204020204" pitchFamily="34" charset="-122"/>
                <a:ea typeface="微软雅黑" panose="020B0503020204020204" pitchFamily="34" charset="-122"/>
              </a:rPr>
              <a:t>，利用已经给出的函数</a:t>
            </a:r>
            <a:r>
              <a:rPr lang="en-US" altLang="zh-CN" sz="1400" b="1" dirty="0" err="1">
                <a:effectLst/>
                <a:latin typeface="微软雅黑" panose="020B0503020204020204" pitchFamily="34" charset="-122"/>
                <a:ea typeface="微软雅黑" panose="020B0503020204020204" pitchFamily="34" charset="-122"/>
              </a:rPr>
              <a:t>getNumFromSBox</a:t>
            </a:r>
            <a:r>
              <a:rPr lang="en-US" altLang="zh-CN" sz="1400" b="1" dirty="0">
                <a:effectLst/>
                <a:latin typeface="微软雅黑" panose="020B0503020204020204" pitchFamily="34" charset="-122"/>
                <a:ea typeface="微软雅黑" panose="020B0503020204020204" pitchFamily="34" charset="-122"/>
              </a:rPr>
              <a:t>()</a:t>
            </a:r>
            <a:r>
              <a:rPr lang="zh-CN" altLang="en-US" sz="1400" b="1" dirty="0">
                <a:effectLst/>
                <a:latin typeface="微软雅黑" panose="020B0503020204020204" pitchFamily="34" charset="-122"/>
                <a:ea typeface="微软雅黑" panose="020B0503020204020204" pitchFamily="34" charset="-122"/>
              </a:rPr>
              <a:t>；</a:t>
            </a:r>
            <a:endParaRPr lang="en-US" altLang="zh-CN" sz="1400" b="0" dirty="0">
              <a:effectLst/>
              <a:latin typeface="微软雅黑" panose="020B0503020204020204" pitchFamily="34" charset="-122"/>
              <a:ea typeface="微软雅黑" panose="020B0503020204020204" pitchFamily="34" charset="-122"/>
            </a:endParaRPr>
          </a:p>
          <a:p>
            <a:pPr>
              <a:lnSpc>
                <a:spcPct val="150000"/>
              </a:lnSpc>
            </a:pPr>
            <a:r>
              <a:rPr lang="en-US" altLang="zh-CN" sz="1400" b="1" dirty="0">
                <a:effectLst/>
                <a:latin typeface="微软雅黑" panose="020B0503020204020204" pitchFamily="34" charset="-122"/>
                <a:ea typeface="微软雅黑" panose="020B0503020204020204" pitchFamily="34" charset="-122"/>
              </a:rPr>
              <a:t>Step3.</a:t>
            </a:r>
            <a:r>
              <a:rPr lang="zh-CN" altLang="en-US" sz="1400" b="1" dirty="0">
                <a:effectLst/>
                <a:latin typeface="微软雅黑" panose="020B0503020204020204" pitchFamily="34" charset="-122"/>
                <a:ea typeface="微软雅黑" panose="020B0503020204020204" pitchFamily="34" charset="-122"/>
              </a:rPr>
              <a:t>实现左移函数</a:t>
            </a:r>
            <a:r>
              <a:rPr lang="en-US" altLang="zh-CN" sz="1400" b="1" dirty="0">
                <a:effectLst/>
                <a:latin typeface="微软雅黑" panose="020B0503020204020204" pitchFamily="34" charset="-122"/>
                <a:ea typeface="微软雅黑" panose="020B0503020204020204" pitchFamily="34" charset="-122"/>
              </a:rPr>
              <a:t>void leftLoop4int(int array[4], int step)</a:t>
            </a:r>
            <a:r>
              <a:rPr lang="zh-CN" altLang="en-US" sz="1400" b="1" dirty="0">
                <a:effectLst/>
                <a:latin typeface="微软雅黑" panose="020B0503020204020204" pitchFamily="34" charset="-122"/>
                <a:ea typeface="微软雅黑" panose="020B0503020204020204" pitchFamily="34" charset="-122"/>
              </a:rPr>
              <a:t>和行移位函数</a:t>
            </a:r>
            <a:r>
              <a:rPr lang="en-US" altLang="zh-CN" sz="1400" b="1" dirty="0">
                <a:effectLst/>
                <a:latin typeface="微软雅黑" panose="020B0503020204020204" pitchFamily="34" charset="-122"/>
                <a:ea typeface="微软雅黑" panose="020B0503020204020204" pitchFamily="34" charset="-122"/>
              </a:rPr>
              <a:t>void </a:t>
            </a:r>
            <a:r>
              <a:rPr lang="en-US" altLang="zh-CN" sz="1400" b="1" dirty="0" err="1">
                <a:effectLst/>
                <a:latin typeface="微软雅黑" panose="020B0503020204020204" pitchFamily="34" charset="-122"/>
                <a:ea typeface="微软雅黑" panose="020B0503020204020204" pitchFamily="34" charset="-122"/>
              </a:rPr>
              <a:t>shiftRows</a:t>
            </a:r>
            <a:r>
              <a:rPr lang="en-US" altLang="zh-CN" sz="1400" b="1" dirty="0">
                <a:effectLst/>
                <a:latin typeface="微软雅黑" panose="020B0503020204020204" pitchFamily="34" charset="-122"/>
                <a:ea typeface="微软雅黑" panose="020B0503020204020204" pitchFamily="34" charset="-122"/>
              </a:rPr>
              <a:t>(int array[4][4])</a:t>
            </a:r>
            <a:r>
              <a:rPr lang="zh-CN" altLang="en-US" sz="1400" b="1" dirty="0">
                <a:effectLst/>
                <a:latin typeface="微软雅黑" panose="020B0503020204020204" pitchFamily="34" charset="-122"/>
                <a:ea typeface="微软雅黑" panose="020B0503020204020204" pitchFamily="34" charset="-122"/>
              </a:rPr>
              <a:t>；</a:t>
            </a:r>
            <a:endParaRPr lang="en-US" altLang="zh-CN" sz="1400" b="0" dirty="0">
              <a:effectLst/>
              <a:latin typeface="微软雅黑" panose="020B0503020204020204" pitchFamily="34" charset="-122"/>
              <a:ea typeface="微软雅黑" panose="020B0503020204020204" pitchFamily="34" charset="-122"/>
            </a:endParaRPr>
          </a:p>
          <a:p>
            <a:pPr>
              <a:lnSpc>
                <a:spcPct val="150000"/>
              </a:lnSpc>
            </a:pPr>
            <a:r>
              <a:rPr lang="en-US" altLang="zh-CN" sz="1400" b="1" dirty="0">
                <a:effectLst/>
                <a:latin typeface="微软雅黑" panose="020B0503020204020204" pitchFamily="34" charset="-122"/>
                <a:ea typeface="微软雅黑" panose="020B0503020204020204" pitchFamily="34" charset="-122"/>
              </a:rPr>
              <a:t>Step4.</a:t>
            </a:r>
            <a:r>
              <a:rPr lang="zh-CN" altLang="en-US" sz="1400" b="1" dirty="0">
                <a:effectLst/>
                <a:latin typeface="微软雅黑" panose="020B0503020204020204" pitchFamily="34" charset="-122"/>
                <a:ea typeface="微软雅黑" panose="020B0503020204020204" pitchFamily="34" charset="-122"/>
              </a:rPr>
              <a:t>实验列混淆函数</a:t>
            </a:r>
            <a:r>
              <a:rPr lang="en-US" altLang="zh-CN" sz="1400" b="1" dirty="0">
                <a:effectLst/>
                <a:latin typeface="微软雅黑" panose="020B0503020204020204" pitchFamily="34" charset="-122"/>
                <a:ea typeface="微软雅黑" panose="020B0503020204020204" pitchFamily="34" charset="-122"/>
              </a:rPr>
              <a:t>void </a:t>
            </a:r>
            <a:r>
              <a:rPr lang="en-US" altLang="zh-CN" sz="1400" b="1" dirty="0" err="1">
                <a:effectLst/>
                <a:latin typeface="微软雅黑" panose="020B0503020204020204" pitchFamily="34" charset="-122"/>
                <a:ea typeface="微软雅黑" panose="020B0503020204020204" pitchFamily="34" charset="-122"/>
              </a:rPr>
              <a:t>mixColumns</a:t>
            </a:r>
            <a:r>
              <a:rPr lang="en-US" altLang="zh-CN" sz="1400" b="1" dirty="0">
                <a:effectLst/>
                <a:latin typeface="微软雅黑" panose="020B0503020204020204" pitchFamily="34" charset="-122"/>
                <a:ea typeface="微软雅黑" panose="020B0503020204020204" pitchFamily="34" charset="-122"/>
              </a:rPr>
              <a:t>(int array[4][4])</a:t>
            </a:r>
            <a:r>
              <a:rPr lang="zh-CN" altLang="en-US" sz="1400" b="1" dirty="0">
                <a:effectLst/>
                <a:latin typeface="微软雅黑" panose="020B0503020204020204" pitchFamily="34" charset="-122"/>
                <a:ea typeface="微软雅黑" panose="020B0503020204020204" pitchFamily="34" charset="-122"/>
              </a:rPr>
              <a:t>，利用已经给出的函数</a:t>
            </a:r>
            <a:r>
              <a:rPr lang="en-US" altLang="zh-CN" sz="1400" b="1" dirty="0" err="1">
                <a:effectLst/>
                <a:latin typeface="微软雅黑" panose="020B0503020204020204" pitchFamily="34" charset="-122"/>
                <a:ea typeface="微软雅黑" panose="020B0503020204020204" pitchFamily="34" charset="-122"/>
              </a:rPr>
              <a:t>GFMul</a:t>
            </a:r>
            <a:r>
              <a:rPr lang="en-US" altLang="zh-CN" sz="1400" b="1" dirty="0">
                <a:effectLst/>
                <a:latin typeface="微软雅黑" panose="020B0503020204020204" pitchFamily="34" charset="-122"/>
                <a:ea typeface="微软雅黑" panose="020B0503020204020204" pitchFamily="34" charset="-122"/>
              </a:rPr>
              <a:t>(int n, int s)</a:t>
            </a:r>
            <a:r>
              <a:rPr lang="zh-CN" altLang="en-US" sz="1400" b="1" dirty="0">
                <a:effectLst/>
                <a:latin typeface="微软雅黑" panose="020B0503020204020204" pitchFamily="34" charset="-122"/>
                <a:ea typeface="微软雅黑" panose="020B0503020204020204" pitchFamily="34" charset="-122"/>
              </a:rPr>
              <a:t>；</a:t>
            </a:r>
            <a:endParaRPr lang="en-US" altLang="zh-CN" sz="1400" b="0" dirty="0">
              <a:effectLst/>
              <a:latin typeface="微软雅黑" panose="020B0503020204020204" pitchFamily="34" charset="-122"/>
              <a:ea typeface="微软雅黑" panose="020B0503020204020204" pitchFamily="34" charset="-122"/>
            </a:endParaRPr>
          </a:p>
          <a:p>
            <a:pPr>
              <a:lnSpc>
                <a:spcPct val="150000"/>
              </a:lnSpc>
            </a:pPr>
            <a:r>
              <a:rPr lang="en-US" altLang="zh-CN" sz="1400" b="1" dirty="0">
                <a:effectLst/>
                <a:latin typeface="微软雅黑" panose="020B0503020204020204" pitchFamily="34" charset="-122"/>
                <a:ea typeface="微软雅黑" panose="020B0503020204020204" pitchFamily="34" charset="-122"/>
              </a:rPr>
              <a:t>Step5.</a:t>
            </a:r>
            <a:r>
              <a:rPr lang="zh-CN" altLang="en-US" sz="1400" b="1" dirty="0">
                <a:effectLst/>
                <a:latin typeface="微软雅黑" panose="020B0503020204020204" pitchFamily="34" charset="-122"/>
                <a:ea typeface="微软雅黑" panose="020B0503020204020204" pitchFamily="34" charset="-122"/>
              </a:rPr>
              <a:t>实现轮密钥加函数</a:t>
            </a:r>
            <a:r>
              <a:rPr lang="en-US" altLang="zh-CN" sz="1400" b="1" dirty="0">
                <a:effectLst/>
                <a:latin typeface="微软雅黑" panose="020B0503020204020204" pitchFamily="34" charset="-122"/>
                <a:ea typeface="微软雅黑" panose="020B0503020204020204" pitchFamily="34" charset="-122"/>
              </a:rPr>
              <a:t>void </a:t>
            </a:r>
            <a:r>
              <a:rPr lang="en-US" altLang="zh-CN" sz="1400" b="1" dirty="0" err="1">
                <a:effectLst/>
                <a:latin typeface="微软雅黑" panose="020B0503020204020204" pitchFamily="34" charset="-122"/>
                <a:ea typeface="微软雅黑" panose="020B0503020204020204" pitchFamily="34" charset="-122"/>
              </a:rPr>
              <a:t>addRoundKey</a:t>
            </a:r>
            <a:r>
              <a:rPr lang="en-US" altLang="zh-CN" sz="1400" b="1" dirty="0">
                <a:effectLst/>
                <a:latin typeface="微软雅黑" panose="020B0503020204020204" pitchFamily="34" charset="-122"/>
                <a:ea typeface="微软雅黑" panose="020B0503020204020204" pitchFamily="34" charset="-122"/>
              </a:rPr>
              <a:t>(int array[4][4], int round)</a:t>
            </a:r>
            <a:r>
              <a:rPr lang="zh-CN" altLang="en-US" sz="1400" b="1" dirty="0">
                <a:effectLst/>
                <a:latin typeface="微软雅黑" panose="020B0503020204020204" pitchFamily="34" charset="-122"/>
                <a:ea typeface="微软雅黑" panose="020B0503020204020204" pitchFamily="34" charset="-122"/>
              </a:rPr>
              <a:t>；</a:t>
            </a:r>
            <a:endParaRPr lang="en-US" altLang="zh-CN" sz="1400" b="0" dirty="0">
              <a:effectLst/>
              <a:latin typeface="微软雅黑" panose="020B0503020204020204" pitchFamily="34" charset="-122"/>
              <a:ea typeface="微软雅黑" panose="020B0503020204020204" pitchFamily="34" charset="-122"/>
            </a:endParaRPr>
          </a:p>
          <a:p>
            <a:pPr>
              <a:lnSpc>
                <a:spcPct val="150000"/>
              </a:lnSpc>
            </a:pPr>
            <a:r>
              <a:rPr lang="en-US" altLang="zh-CN" sz="1400" b="1" dirty="0">
                <a:effectLst/>
                <a:latin typeface="微软雅黑" panose="020B0503020204020204" pitchFamily="34" charset="-122"/>
                <a:ea typeface="微软雅黑" panose="020B0503020204020204" pitchFamily="34" charset="-122"/>
              </a:rPr>
              <a:t>Step6.</a:t>
            </a:r>
            <a:r>
              <a:rPr lang="zh-CN" altLang="en-US" sz="1400" b="1" dirty="0">
                <a:effectLst/>
                <a:latin typeface="微软雅黑" panose="020B0503020204020204" pitchFamily="34" charset="-122"/>
                <a:ea typeface="微软雅黑" panose="020B0503020204020204" pitchFamily="34" charset="-122"/>
              </a:rPr>
              <a:t>实现密钥扩展中的</a:t>
            </a:r>
            <a:r>
              <a:rPr lang="en-US" altLang="zh-CN" sz="1400" b="1" dirty="0">
                <a:effectLst/>
                <a:latin typeface="微软雅黑" panose="020B0503020204020204" pitchFamily="34" charset="-122"/>
                <a:ea typeface="微软雅黑" panose="020B0503020204020204" pitchFamily="34" charset="-122"/>
              </a:rPr>
              <a:t>T</a:t>
            </a:r>
            <a:r>
              <a:rPr lang="zh-CN" altLang="en-US" sz="1400" b="1" dirty="0">
                <a:effectLst/>
                <a:latin typeface="微软雅黑" panose="020B0503020204020204" pitchFamily="34" charset="-122"/>
                <a:ea typeface="微软雅黑" panose="020B0503020204020204" pitchFamily="34" charset="-122"/>
              </a:rPr>
              <a:t>函数</a:t>
            </a:r>
            <a:r>
              <a:rPr lang="en-US" altLang="zh-CN" sz="1400" b="1" dirty="0">
                <a:effectLst/>
                <a:latin typeface="微软雅黑" panose="020B0503020204020204" pitchFamily="34" charset="-122"/>
                <a:ea typeface="微软雅黑" panose="020B0503020204020204" pitchFamily="34" charset="-122"/>
              </a:rPr>
              <a:t>int T(int num, int round)</a:t>
            </a:r>
            <a:r>
              <a:rPr lang="zh-CN" altLang="en-US" sz="1400" b="1" dirty="0">
                <a:effectLst/>
                <a:latin typeface="微软雅黑" panose="020B0503020204020204" pitchFamily="34" charset="-122"/>
                <a:ea typeface="微软雅黑" panose="020B0503020204020204" pitchFamily="34" charset="-122"/>
              </a:rPr>
              <a:t>；</a:t>
            </a:r>
            <a:endParaRPr lang="en-US" altLang="zh-CN" sz="1400" b="0" dirty="0">
              <a:effectLst/>
              <a:latin typeface="微软雅黑" panose="020B0503020204020204" pitchFamily="34" charset="-122"/>
              <a:ea typeface="微软雅黑" panose="020B0503020204020204" pitchFamily="34" charset="-122"/>
            </a:endParaRPr>
          </a:p>
          <a:p>
            <a:pPr>
              <a:lnSpc>
                <a:spcPct val="150000"/>
              </a:lnSpc>
            </a:pPr>
            <a:r>
              <a:rPr lang="en-US" altLang="zh-CN" sz="1400" b="1" dirty="0">
                <a:effectLst/>
                <a:latin typeface="微软雅黑" panose="020B0503020204020204" pitchFamily="34" charset="-122"/>
                <a:ea typeface="微软雅黑" panose="020B0503020204020204" pitchFamily="34" charset="-122"/>
              </a:rPr>
              <a:t>Step7.</a:t>
            </a:r>
            <a:r>
              <a:rPr lang="zh-CN" altLang="en-US" sz="1400" b="1" dirty="0">
                <a:effectLst/>
                <a:latin typeface="微软雅黑" panose="020B0503020204020204" pitchFamily="34" charset="-122"/>
                <a:ea typeface="微软雅黑" panose="020B0503020204020204" pitchFamily="34" charset="-122"/>
              </a:rPr>
              <a:t>实验密钥扩展函数</a:t>
            </a:r>
            <a:r>
              <a:rPr lang="en-US" altLang="zh-CN" sz="1400" b="1" dirty="0">
                <a:effectLst/>
                <a:latin typeface="微软雅黑" panose="020B0503020204020204" pitchFamily="34" charset="-122"/>
                <a:ea typeface="微软雅黑" panose="020B0503020204020204" pitchFamily="34" charset="-122"/>
              </a:rPr>
              <a:t>void </a:t>
            </a:r>
            <a:r>
              <a:rPr lang="en-US" altLang="zh-CN" sz="1400" b="1" dirty="0" err="1">
                <a:effectLst/>
                <a:latin typeface="微软雅黑" panose="020B0503020204020204" pitchFamily="34" charset="-122"/>
                <a:ea typeface="微软雅黑" panose="020B0503020204020204" pitchFamily="34" charset="-122"/>
              </a:rPr>
              <a:t>extendKey</a:t>
            </a:r>
            <a:r>
              <a:rPr lang="en-US" altLang="zh-CN" sz="1400" b="1" dirty="0">
                <a:effectLst/>
                <a:latin typeface="微软雅黑" panose="020B0503020204020204" pitchFamily="34" charset="-122"/>
                <a:ea typeface="微软雅黑" panose="020B0503020204020204" pitchFamily="34" charset="-122"/>
              </a:rPr>
              <a:t>(char *key)</a:t>
            </a:r>
            <a:r>
              <a:rPr lang="zh-CN" altLang="en-US" sz="1400" b="1" dirty="0">
                <a:effectLst/>
                <a:latin typeface="微软雅黑" panose="020B0503020204020204" pitchFamily="34" charset="-122"/>
                <a:ea typeface="微软雅黑" panose="020B0503020204020204" pitchFamily="34" charset="-122"/>
              </a:rPr>
              <a:t>；</a:t>
            </a:r>
            <a:endParaRPr lang="en-US" altLang="zh-CN" sz="1400" b="0" dirty="0">
              <a:effectLst/>
              <a:latin typeface="微软雅黑" panose="020B0503020204020204" pitchFamily="34" charset="-122"/>
              <a:ea typeface="微软雅黑" panose="020B0503020204020204" pitchFamily="34" charset="-122"/>
            </a:endParaRPr>
          </a:p>
          <a:p>
            <a:pPr>
              <a:lnSpc>
                <a:spcPct val="150000"/>
              </a:lnSpc>
            </a:pPr>
            <a:r>
              <a:rPr lang="en-US" altLang="zh-CN" sz="1400" b="1" dirty="0">
                <a:effectLst/>
                <a:latin typeface="微软雅黑" panose="020B0503020204020204" pitchFamily="34" charset="-122"/>
                <a:ea typeface="微软雅黑" panose="020B0503020204020204" pitchFamily="34" charset="-122"/>
              </a:rPr>
              <a:t>Step8.</a:t>
            </a:r>
            <a:r>
              <a:rPr lang="zh-CN" altLang="en-US" sz="1400" b="1" dirty="0">
                <a:effectLst/>
                <a:latin typeface="微软雅黑" panose="020B0503020204020204" pitchFamily="34" charset="-122"/>
                <a:ea typeface="微软雅黑" panose="020B0503020204020204" pitchFamily="34" charset="-122"/>
              </a:rPr>
              <a:t>读懂</a:t>
            </a:r>
            <a:r>
              <a:rPr lang="en-US" altLang="zh-CN" sz="1400" b="1" dirty="0" err="1">
                <a:effectLst/>
                <a:latin typeface="微软雅黑" panose="020B0503020204020204" pitchFamily="34" charset="-122"/>
                <a:ea typeface="微软雅黑" panose="020B0503020204020204" pitchFamily="34" charset="-122"/>
              </a:rPr>
              <a:t>aes</a:t>
            </a:r>
            <a:r>
              <a:rPr lang="zh-CN" altLang="en-US" sz="1400" b="1" dirty="0">
                <a:effectLst/>
                <a:latin typeface="微软雅黑" panose="020B0503020204020204" pitchFamily="34" charset="-122"/>
                <a:ea typeface="微软雅黑" panose="020B0503020204020204" pitchFamily="34" charset="-122"/>
              </a:rPr>
              <a:t>函数为完成</a:t>
            </a:r>
            <a:r>
              <a:rPr lang="en-US" altLang="zh-CN" sz="1400" b="1" dirty="0" err="1">
                <a:effectLst/>
                <a:latin typeface="微软雅黑" panose="020B0503020204020204" pitchFamily="34" charset="-122"/>
                <a:ea typeface="微软雅黑" panose="020B0503020204020204" pitchFamily="34" charset="-122"/>
              </a:rPr>
              <a:t>deaes</a:t>
            </a:r>
            <a:r>
              <a:rPr lang="zh-CN" altLang="en-US" sz="1400" b="1" dirty="0">
                <a:effectLst/>
                <a:latin typeface="微软雅黑" panose="020B0503020204020204" pitchFamily="34" charset="-122"/>
                <a:ea typeface="微软雅黑" panose="020B0503020204020204" pitchFamily="34" charset="-122"/>
              </a:rPr>
              <a:t>函数做准备。</a:t>
            </a:r>
            <a:endParaRPr lang="zh-CN" altLang="en-US" sz="1400" b="0" dirty="0">
              <a:effectLst/>
              <a:latin typeface="微软雅黑" panose="020B0503020204020204" pitchFamily="34" charset="-122"/>
              <a:ea typeface="微软雅黑" panose="020B0503020204020204" pitchFamily="34" charset="-122"/>
            </a:endParaRPr>
          </a:p>
          <a:p>
            <a:br>
              <a:rPr lang="zh-CN" altLang="en-US" sz="2000" b="0" dirty="0">
                <a:effectLst/>
                <a:latin typeface="微软雅黑" panose="020B0503020204020204" pitchFamily="34" charset="-122"/>
                <a:ea typeface="微软雅黑" panose="020B0503020204020204" pitchFamily="34" charset="-122"/>
              </a:rPr>
            </a:br>
            <a:r>
              <a:rPr lang="zh-CN" altLang="en-US" sz="2000" b="1" dirty="0">
                <a:effectLst/>
                <a:latin typeface="微软雅黑" panose="020B0503020204020204" pitchFamily="34" charset="-122"/>
                <a:ea typeface="微软雅黑" panose="020B0503020204020204" pitchFamily="34" charset="-122"/>
              </a:rPr>
              <a:t>解密</a:t>
            </a:r>
            <a:endParaRPr lang="zh-CN" altLang="en-US" sz="2000" b="0" dirty="0">
              <a:effectLst/>
              <a:latin typeface="微软雅黑" panose="020B0503020204020204" pitchFamily="34" charset="-122"/>
              <a:ea typeface="微软雅黑" panose="020B0503020204020204" pitchFamily="34" charset="-122"/>
            </a:endParaRPr>
          </a:p>
          <a:p>
            <a:pPr>
              <a:lnSpc>
                <a:spcPct val="150000"/>
              </a:lnSpc>
            </a:pPr>
            <a:br>
              <a:rPr lang="zh-CN" altLang="en-US" sz="1400" b="0" dirty="0">
                <a:effectLst/>
                <a:latin typeface="微软雅黑" panose="020B0503020204020204" pitchFamily="34" charset="-122"/>
                <a:ea typeface="微软雅黑" panose="020B0503020204020204" pitchFamily="34" charset="-122"/>
              </a:rPr>
            </a:br>
            <a:r>
              <a:rPr lang="en-US" altLang="zh-CN" sz="1400" b="1" dirty="0">
                <a:effectLst/>
                <a:latin typeface="微软雅黑" panose="020B0503020204020204" pitchFamily="34" charset="-122"/>
                <a:ea typeface="微软雅黑" panose="020B0503020204020204" pitchFamily="34" charset="-122"/>
              </a:rPr>
              <a:t>Step1.</a:t>
            </a:r>
            <a:r>
              <a:rPr lang="zh-CN" altLang="en-US" sz="1400" b="1" dirty="0">
                <a:effectLst/>
                <a:latin typeface="微软雅黑" panose="020B0503020204020204" pitchFamily="34" charset="-122"/>
                <a:ea typeface="微软雅黑" panose="020B0503020204020204" pitchFamily="34" charset="-122"/>
              </a:rPr>
              <a:t>完成逆字节代换函数 </a:t>
            </a:r>
            <a:r>
              <a:rPr lang="en-US" altLang="zh-CN" sz="1400" b="1" dirty="0">
                <a:effectLst/>
                <a:latin typeface="微软雅黑" panose="020B0503020204020204" pitchFamily="34" charset="-122"/>
                <a:ea typeface="微软雅黑" panose="020B0503020204020204" pitchFamily="34" charset="-122"/>
              </a:rPr>
              <a:t>void </a:t>
            </a:r>
            <a:r>
              <a:rPr lang="en-US" altLang="zh-CN" sz="1400" b="1" dirty="0" err="1">
                <a:effectLst/>
                <a:latin typeface="微软雅黑" panose="020B0503020204020204" pitchFamily="34" charset="-122"/>
                <a:ea typeface="微软雅黑" panose="020B0503020204020204" pitchFamily="34" charset="-122"/>
              </a:rPr>
              <a:t>deSubBytes</a:t>
            </a:r>
            <a:r>
              <a:rPr lang="en-US" altLang="zh-CN" sz="1400" b="1" dirty="0">
                <a:effectLst/>
                <a:latin typeface="微软雅黑" panose="020B0503020204020204" pitchFamily="34" charset="-122"/>
                <a:ea typeface="微软雅黑" panose="020B0503020204020204" pitchFamily="34" charset="-122"/>
              </a:rPr>
              <a:t>(int array[4][4])</a:t>
            </a:r>
            <a:r>
              <a:rPr lang="zh-CN" altLang="en-US" sz="1400" b="1" dirty="0">
                <a:effectLst/>
                <a:latin typeface="微软雅黑" panose="020B0503020204020204" pitchFamily="34" charset="-122"/>
                <a:ea typeface="微软雅黑" panose="020B0503020204020204" pitchFamily="34" charset="-122"/>
              </a:rPr>
              <a:t>，利用已经给出的函数</a:t>
            </a:r>
            <a:r>
              <a:rPr lang="en-US" altLang="zh-CN" sz="1400" b="1" dirty="0">
                <a:effectLst/>
                <a:latin typeface="微软雅黑" panose="020B0503020204020204" pitchFamily="34" charset="-122"/>
                <a:ea typeface="微软雅黑" panose="020B0503020204020204" pitchFamily="34" charset="-122"/>
              </a:rPr>
              <a:t>getNumFromS1Box()</a:t>
            </a:r>
            <a:r>
              <a:rPr lang="zh-CN" altLang="en-US" sz="1400" b="1" dirty="0">
                <a:effectLst/>
                <a:latin typeface="微软雅黑" panose="020B0503020204020204" pitchFamily="34" charset="-122"/>
                <a:ea typeface="微软雅黑" panose="020B0503020204020204" pitchFamily="34" charset="-122"/>
              </a:rPr>
              <a:t>；</a:t>
            </a:r>
            <a:endParaRPr lang="en-US" altLang="zh-CN" sz="1400" b="0" dirty="0">
              <a:effectLst/>
              <a:latin typeface="微软雅黑" panose="020B0503020204020204" pitchFamily="34" charset="-122"/>
              <a:ea typeface="微软雅黑" panose="020B0503020204020204" pitchFamily="34" charset="-122"/>
            </a:endParaRPr>
          </a:p>
          <a:p>
            <a:pPr>
              <a:lnSpc>
                <a:spcPct val="150000"/>
              </a:lnSpc>
            </a:pPr>
            <a:r>
              <a:rPr lang="en-US" altLang="zh-CN" sz="1400" b="1" dirty="0">
                <a:effectLst/>
                <a:latin typeface="微软雅黑" panose="020B0503020204020204" pitchFamily="34" charset="-122"/>
                <a:ea typeface="微软雅黑" panose="020B0503020204020204" pitchFamily="34" charset="-122"/>
              </a:rPr>
              <a:t>Step2.</a:t>
            </a:r>
            <a:r>
              <a:rPr lang="zh-CN" altLang="en-US" sz="1400" b="1" dirty="0">
                <a:effectLst/>
                <a:latin typeface="微软雅黑" panose="020B0503020204020204" pitchFamily="34" charset="-122"/>
                <a:ea typeface="微软雅黑" panose="020B0503020204020204" pitchFamily="34" charset="-122"/>
              </a:rPr>
              <a:t>实现右移函数</a:t>
            </a:r>
            <a:r>
              <a:rPr lang="en-US" altLang="zh-CN" sz="1400" b="1" dirty="0">
                <a:effectLst/>
                <a:latin typeface="微软雅黑" panose="020B0503020204020204" pitchFamily="34" charset="-122"/>
                <a:ea typeface="微软雅黑" panose="020B0503020204020204" pitchFamily="34" charset="-122"/>
              </a:rPr>
              <a:t>void rightLoop4int(int array[4], int step)</a:t>
            </a:r>
            <a:r>
              <a:rPr lang="zh-CN" altLang="en-US" sz="1400" b="1" dirty="0">
                <a:effectLst/>
                <a:latin typeface="微软雅黑" panose="020B0503020204020204" pitchFamily="34" charset="-122"/>
                <a:ea typeface="微软雅黑" panose="020B0503020204020204" pitchFamily="34" charset="-122"/>
              </a:rPr>
              <a:t>和行移位函数</a:t>
            </a:r>
            <a:r>
              <a:rPr lang="en-US" altLang="zh-CN" sz="1400" b="1" dirty="0">
                <a:effectLst/>
                <a:latin typeface="微软雅黑" panose="020B0503020204020204" pitchFamily="34" charset="-122"/>
                <a:ea typeface="微软雅黑" panose="020B0503020204020204" pitchFamily="34" charset="-122"/>
              </a:rPr>
              <a:t>void </a:t>
            </a:r>
            <a:r>
              <a:rPr lang="en-US" altLang="zh-CN" sz="1400" b="1" dirty="0" err="1">
                <a:effectLst/>
                <a:latin typeface="微软雅黑" panose="020B0503020204020204" pitchFamily="34" charset="-122"/>
                <a:ea typeface="微软雅黑" panose="020B0503020204020204" pitchFamily="34" charset="-122"/>
              </a:rPr>
              <a:t>deShiftRows</a:t>
            </a:r>
            <a:r>
              <a:rPr lang="en-US" altLang="zh-CN" sz="1400" b="1" dirty="0">
                <a:effectLst/>
                <a:latin typeface="微软雅黑" panose="020B0503020204020204" pitchFamily="34" charset="-122"/>
                <a:ea typeface="微软雅黑" panose="020B0503020204020204" pitchFamily="34" charset="-122"/>
              </a:rPr>
              <a:t>(int array[4][4])</a:t>
            </a:r>
            <a:r>
              <a:rPr lang="zh-CN" altLang="en-US" sz="1400" b="1" dirty="0">
                <a:effectLst/>
                <a:latin typeface="微软雅黑" panose="020B0503020204020204" pitchFamily="34" charset="-122"/>
                <a:ea typeface="微软雅黑" panose="020B0503020204020204" pitchFamily="34" charset="-122"/>
              </a:rPr>
              <a:t>；</a:t>
            </a:r>
            <a:endParaRPr lang="en-US" altLang="zh-CN" sz="1400" b="0" dirty="0">
              <a:effectLst/>
              <a:latin typeface="微软雅黑" panose="020B0503020204020204" pitchFamily="34" charset="-122"/>
              <a:ea typeface="微软雅黑" panose="020B0503020204020204" pitchFamily="34" charset="-122"/>
            </a:endParaRPr>
          </a:p>
          <a:p>
            <a:pPr>
              <a:lnSpc>
                <a:spcPct val="150000"/>
              </a:lnSpc>
            </a:pPr>
            <a:r>
              <a:rPr lang="en-US" altLang="zh-CN" sz="1400" b="1" dirty="0">
                <a:effectLst/>
                <a:latin typeface="微软雅黑" panose="020B0503020204020204" pitchFamily="34" charset="-122"/>
                <a:ea typeface="微软雅黑" panose="020B0503020204020204" pitchFamily="34" charset="-122"/>
              </a:rPr>
              <a:t>Step3.</a:t>
            </a:r>
            <a:r>
              <a:rPr lang="zh-CN" altLang="en-US" sz="1400" b="1" dirty="0">
                <a:effectLst/>
                <a:latin typeface="微软雅黑" panose="020B0503020204020204" pitchFamily="34" charset="-122"/>
                <a:ea typeface="微软雅黑" panose="020B0503020204020204" pitchFamily="34" charset="-122"/>
              </a:rPr>
              <a:t>实验逆列混淆函数</a:t>
            </a:r>
            <a:r>
              <a:rPr lang="en-US" altLang="zh-CN" sz="1400" b="1" dirty="0">
                <a:effectLst/>
                <a:latin typeface="微软雅黑" panose="020B0503020204020204" pitchFamily="34" charset="-122"/>
                <a:ea typeface="微软雅黑" panose="020B0503020204020204" pitchFamily="34" charset="-122"/>
              </a:rPr>
              <a:t>void </a:t>
            </a:r>
            <a:r>
              <a:rPr lang="en-US" altLang="zh-CN" sz="1400" b="1" dirty="0" err="1">
                <a:effectLst/>
                <a:latin typeface="微软雅黑" panose="020B0503020204020204" pitchFamily="34" charset="-122"/>
                <a:ea typeface="微软雅黑" panose="020B0503020204020204" pitchFamily="34" charset="-122"/>
              </a:rPr>
              <a:t>deMixColumns</a:t>
            </a:r>
            <a:r>
              <a:rPr lang="en-US" altLang="zh-CN" sz="1400" b="1" dirty="0">
                <a:effectLst/>
                <a:latin typeface="微软雅黑" panose="020B0503020204020204" pitchFamily="34" charset="-122"/>
                <a:ea typeface="微软雅黑" panose="020B0503020204020204" pitchFamily="34" charset="-122"/>
              </a:rPr>
              <a:t>(int array[4][4])</a:t>
            </a:r>
            <a:r>
              <a:rPr lang="zh-CN" altLang="en-US" sz="1400" b="1" dirty="0">
                <a:effectLst/>
                <a:latin typeface="微软雅黑" panose="020B0503020204020204" pitchFamily="34" charset="-122"/>
                <a:ea typeface="微软雅黑" panose="020B0503020204020204" pitchFamily="34" charset="-122"/>
              </a:rPr>
              <a:t>，利用已经给出的函数</a:t>
            </a:r>
            <a:r>
              <a:rPr lang="en-US" altLang="zh-CN" sz="1400" b="1" dirty="0" err="1">
                <a:effectLst/>
                <a:latin typeface="微软雅黑" panose="020B0503020204020204" pitchFamily="34" charset="-122"/>
                <a:ea typeface="微软雅黑" panose="020B0503020204020204" pitchFamily="34" charset="-122"/>
              </a:rPr>
              <a:t>GFMul</a:t>
            </a:r>
            <a:r>
              <a:rPr lang="en-US" altLang="zh-CN" sz="1400" b="1" dirty="0">
                <a:effectLst/>
                <a:latin typeface="微软雅黑" panose="020B0503020204020204" pitchFamily="34" charset="-122"/>
                <a:ea typeface="微软雅黑" panose="020B0503020204020204" pitchFamily="34" charset="-122"/>
              </a:rPr>
              <a:t>(int n, int s)</a:t>
            </a:r>
            <a:r>
              <a:rPr lang="zh-CN" altLang="en-US" sz="1400" b="1" dirty="0">
                <a:effectLst/>
                <a:latin typeface="微软雅黑" panose="020B0503020204020204" pitchFamily="34" charset="-122"/>
                <a:ea typeface="微软雅黑" panose="020B0503020204020204" pitchFamily="34" charset="-122"/>
              </a:rPr>
              <a:t>；</a:t>
            </a:r>
            <a:endParaRPr lang="en-US" altLang="zh-CN" sz="1400" b="0" dirty="0">
              <a:effectLst/>
              <a:latin typeface="微软雅黑" panose="020B0503020204020204" pitchFamily="34" charset="-122"/>
              <a:ea typeface="微软雅黑" panose="020B0503020204020204" pitchFamily="34" charset="-122"/>
            </a:endParaRPr>
          </a:p>
          <a:p>
            <a:pPr>
              <a:lnSpc>
                <a:spcPct val="150000"/>
              </a:lnSpc>
            </a:pPr>
            <a:r>
              <a:rPr lang="en-US" altLang="zh-CN" sz="1400" b="1" dirty="0">
                <a:effectLst/>
                <a:latin typeface="微软雅黑" panose="020B0503020204020204" pitchFamily="34" charset="-122"/>
                <a:ea typeface="微软雅黑" panose="020B0503020204020204" pitchFamily="34" charset="-122"/>
              </a:rPr>
              <a:t>Step4.</a:t>
            </a:r>
            <a:r>
              <a:rPr lang="zh-CN" altLang="en-US" sz="1400" b="1" dirty="0">
                <a:effectLst/>
                <a:latin typeface="微软雅黑" panose="020B0503020204020204" pitchFamily="34" charset="-122"/>
                <a:ea typeface="微软雅黑" panose="020B0503020204020204" pitchFamily="34" charset="-122"/>
              </a:rPr>
              <a:t>完成</a:t>
            </a:r>
            <a:r>
              <a:rPr lang="en-US" altLang="zh-CN" sz="1400" b="1" dirty="0">
                <a:effectLst/>
                <a:latin typeface="微软雅黑" panose="020B0503020204020204" pitchFamily="34" charset="-122"/>
                <a:ea typeface="微软雅黑" panose="020B0503020204020204" pitchFamily="34" charset="-122"/>
              </a:rPr>
              <a:t>void </a:t>
            </a:r>
            <a:r>
              <a:rPr lang="en-US" altLang="zh-CN" sz="1400" b="1" dirty="0" err="1">
                <a:effectLst/>
                <a:latin typeface="微软雅黑" panose="020B0503020204020204" pitchFamily="34" charset="-122"/>
                <a:ea typeface="微软雅黑" panose="020B0503020204020204" pitchFamily="34" charset="-122"/>
              </a:rPr>
              <a:t>deAes</a:t>
            </a:r>
            <a:r>
              <a:rPr lang="en-US" altLang="zh-CN" sz="1400" b="1" dirty="0">
                <a:effectLst/>
                <a:latin typeface="微软雅黑" panose="020B0503020204020204" pitchFamily="34" charset="-122"/>
                <a:ea typeface="微软雅黑" panose="020B0503020204020204" pitchFamily="34" charset="-122"/>
              </a:rPr>
              <a:t>(char *c, int clen, char *key)</a:t>
            </a:r>
            <a:endParaRPr lang="en-US" altLang="zh-CN" sz="1400" b="0" dirty="0">
              <a:effectLst/>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040035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实验要求</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8" name="矩形 7">
            <a:extLst>
              <a:ext uri="{FF2B5EF4-FFF2-40B4-BE49-F238E27FC236}">
                <a16:creationId xmlns:a16="http://schemas.microsoft.com/office/drawing/2014/main" id="{E6F2B9FB-D255-4A62-85D9-1A13D2EB8056}"/>
              </a:ext>
            </a:extLst>
          </p:cNvPr>
          <p:cNvSpPr/>
          <p:nvPr/>
        </p:nvSpPr>
        <p:spPr>
          <a:xfrm>
            <a:off x="1617389" y="1269473"/>
            <a:ext cx="7384372" cy="4152227"/>
          </a:xfrm>
          <a:prstGeom prst="rect">
            <a:avLst/>
          </a:prstGeom>
        </p:spPr>
        <p:txBody>
          <a:bodyPr wrap="square">
            <a:spAutoFit/>
          </a:bodyPr>
          <a:lstStyle/>
          <a:p>
            <a:pPr marL="0" indent="0">
              <a:buFont typeface="+mj-lt"/>
              <a:buNone/>
            </a:pPr>
            <a:r>
              <a:rPr lang="zh-CN" altLang="en-US" dirty="0">
                <a:solidFill>
                  <a:srgbClr val="FF0000"/>
                </a:solidFill>
                <a:latin typeface="微软雅黑" panose="020B0503020204020204" pitchFamily="34" charset="-122"/>
                <a:ea typeface="微软雅黑" panose="020B0503020204020204" pitchFamily="34" charset="-122"/>
                <a:sym typeface="+mn-ea"/>
              </a:rPr>
              <a:t>• 提交内容</a:t>
            </a:r>
            <a:endParaRPr lang="zh-CN" altLang="en-US" dirty="0">
              <a:solidFill>
                <a:srgbClr val="FF0000"/>
              </a:solidFill>
              <a:latin typeface="微软雅黑" panose="020B0503020204020204" pitchFamily="34" charset="-122"/>
              <a:ea typeface="微软雅黑" panose="020B0503020204020204" pitchFamily="34" charset="-122"/>
            </a:endParaRPr>
          </a:p>
          <a:p>
            <a:pPr marL="457200" indent="-457200">
              <a:spcBef>
                <a:spcPts val="600"/>
              </a:spcBef>
              <a:spcAft>
                <a:spcPts val="600"/>
              </a:spcAft>
              <a:buFont typeface="+mj-ea"/>
              <a:buAutoNum type="circleNumDbPlain"/>
            </a:pPr>
            <a:r>
              <a:rPr lang="zh-CN" altLang="en-US" dirty="0">
                <a:latin typeface="微软雅黑" panose="020B0503020204020204" pitchFamily="34" charset="-122"/>
                <a:ea typeface="微软雅黑" panose="020B0503020204020204" pitchFamily="34" charset="-122"/>
              </a:rPr>
              <a:t> 源代码</a:t>
            </a:r>
            <a:endParaRPr lang="zh-CN" altLang="en-US" dirty="0">
              <a:latin typeface="微软雅黑" panose="020B0503020204020204" charset="-122"/>
              <a:ea typeface="微软雅黑" panose="020B0503020204020204" charset="-122"/>
            </a:endParaRPr>
          </a:p>
          <a:p>
            <a:pPr marL="457200" indent="-457200">
              <a:spcBef>
                <a:spcPts val="600"/>
              </a:spcBef>
              <a:spcAft>
                <a:spcPts val="600"/>
              </a:spcAft>
              <a:buFont typeface="+mj-ea"/>
              <a:buAutoNum type="circleNumDbPlain"/>
            </a:pPr>
            <a:r>
              <a:rPr lang="zh-CN" altLang="en-US" dirty="0">
                <a:latin typeface="微软雅黑" panose="020B0503020204020204" pitchFamily="34" charset="-122"/>
                <a:ea typeface="微软雅黑" panose="020B0503020204020204" pitchFamily="34" charset="-122"/>
              </a:rPr>
              <a:t>实验结果截图</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charset="-122"/>
              <a:ea typeface="微软雅黑" panose="020B0503020204020204" charset="-122"/>
            </a:endParaRPr>
          </a:p>
          <a:p>
            <a:r>
              <a:rPr lang="zh-CN" altLang="en-US" dirty="0">
                <a:solidFill>
                  <a:srgbClr val="FF0000"/>
                </a:solidFill>
                <a:latin typeface="微软雅黑" panose="020B0503020204020204" pitchFamily="34" charset="-122"/>
                <a:ea typeface="微软雅黑" panose="020B0503020204020204" pitchFamily="34" charset="-122"/>
              </a:rPr>
              <a:t>• 截止时间</a:t>
            </a:r>
          </a:p>
          <a:p>
            <a:pPr marL="0" indent="0">
              <a:spcBef>
                <a:spcPts val="600"/>
              </a:spcBef>
              <a:spcAft>
                <a:spcPts val="600"/>
              </a:spcAft>
              <a:buFont typeface="+mj-lt"/>
              <a:buNone/>
            </a:pPr>
            <a:r>
              <a:rPr lang="zh-CN" altLang="en-US" dirty="0">
                <a:latin typeface="微软雅黑" panose="020B0503020204020204" pitchFamily="34" charset="-122"/>
                <a:ea typeface="微软雅黑" panose="020B0503020204020204" pitchFamily="34" charset="-122"/>
              </a:rPr>
              <a:t>下一次实验课前</a:t>
            </a:r>
            <a:r>
              <a:rPr lang="zh-CN" altLang="en-US" dirty="0">
                <a:latin typeface="微软雅黑" panose="020B0503020204020204" charset="-122"/>
                <a:ea typeface="微软雅黑" panose="020B0503020204020204" charset="-122"/>
              </a:rPr>
              <a:t>提交至</a:t>
            </a:r>
            <a:r>
              <a:rPr lang="zh-CN" altLang="en-US" dirty="0">
                <a:solidFill>
                  <a:srgbClr val="FF0000"/>
                </a:solidFill>
                <a:latin typeface="微软雅黑" panose="020B0503020204020204" charset="-122"/>
                <a:ea typeface="微软雅黑" panose="020B0503020204020204" charset="-122"/>
              </a:rPr>
              <a:t>HITsz Grader </a:t>
            </a:r>
            <a:r>
              <a:rPr lang="zh-CN" altLang="en-US" dirty="0">
                <a:latin typeface="微软雅黑" panose="020B0503020204020204" charset="-122"/>
                <a:ea typeface="微软雅黑" panose="020B0503020204020204" charset="-122"/>
              </a:rPr>
              <a:t>作业提交平台，具体截止日期参考平台发布。</a:t>
            </a:r>
          </a:p>
          <a:p>
            <a:pPr marL="800100" lvl="1" indent="-342900">
              <a:spcBef>
                <a:spcPts val="600"/>
              </a:spcBef>
              <a:spcAft>
                <a:spcPts val="600"/>
              </a:spcAft>
              <a:buFont typeface="Arial" panose="020B0604020202020204" pitchFamily="34" charset="0"/>
              <a:buChar char="•"/>
            </a:pPr>
            <a:r>
              <a:rPr lang="zh-CN" altLang="en-US" dirty="0">
                <a:latin typeface="微软雅黑" panose="020B0503020204020204" charset="-122"/>
                <a:ea typeface="微软雅黑" panose="020B0503020204020204" charset="-122"/>
              </a:rPr>
              <a:t>登录网址：： </a:t>
            </a:r>
            <a:r>
              <a:rPr lang="zh-CN" altLang="en-US" dirty="0">
                <a:latin typeface="微软雅黑" panose="020B0503020204020204" charset="-122"/>
                <a:ea typeface="微软雅黑" panose="020B0503020204020204" charset="-122"/>
                <a:hlinkClick r:id="rId4"/>
              </a:rPr>
              <a:t>http://grader.tery.top:8000/#/login</a:t>
            </a:r>
            <a:endParaRPr lang="zh-CN" altLang="en-US" dirty="0">
              <a:latin typeface="微软雅黑" panose="020B0503020204020204" charset="-122"/>
              <a:ea typeface="微软雅黑" panose="020B0503020204020204" charset="-122"/>
            </a:endParaRPr>
          </a:p>
          <a:p>
            <a:pPr marL="800100" lvl="1" indent="-342900">
              <a:spcBef>
                <a:spcPts val="600"/>
              </a:spcBef>
              <a:spcAft>
                <a:spcPts val="600"/>
              </a:spcAft>
              <a:buFont typeface="Arial" panose="020B0604020202020204" pitchFamily="34" charset="0"/>
              <a:buChar char="•"/>
            </a:pPr>
            <a:r>
              <a:rPr lang="zh-CN" altLang="en-US" dirty="0">
                <a:latin typeface="微软雅黑" panose="020B0503020204020204" charset="-122"/>
                <a:ea typeface="微软雅黑" panose="020B0503020204020204" charset="-122"/>
              </a:rPr>
              <a:t>推荐浏览器：</a:t>
            </a:r>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Chrome</a:t>
            </a:r>
          </a:p>
          <a:p>
            <a:pPr marL="800100" lvl="1" indent="-342900">
              <a:spcBef>
                <a:spcPts val="600"/>
              </a:spcBef>
              <a:spcAft>
                <a:spcPts val="600"/>
              </a:spcAft>
              <a:buFont typeface="Arial" panose="020B0604020202020204" pitchFamily="34" charset="0"/>
              <a:buChar char="•"/>
            </a:pPr>
            <a:r>
              <a:rPr lang="zh-CN" altLang="en-US" dirty="0">
                <a:latin typeface="微软雅黑" panose="020B0503020204020204" charset="-122"/>
                <a:ea typeface="微软雅黑" panose="020B0503020204020204" charset="-122"/>
              </a:rPr>
              <a:t>初始用户名、密码均为学号，登录后请修改</a:t>
            </a:r>
          </a:p>
          <a:p>
            <a:pPr eaLnBrk="0" fontAlgn="base" hangingPunct="0">
              <a:lnSpc>
                <a:spcPct val="150000"/>
              </a:lnSpc>
              <a:spcBef>
                <a:spcPct val="0"/>
              </a:spcBef>
              <a:spcAft>
                <a:spcPct val="0"/>
              </a:spcAft>
            </a:pP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39048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4289785"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实验课程安排与考核标准</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graphicFrame>
        <p:nvGraphicFramePr>
          <p:cNvPr id="2" name="表格 1">
            <a:extLst>
              <a:ext uri="{FF2B5EF4-FFF2-40B4-BE49-F238E27FC236}">
                <a16:creationId xmlns:a16="http://schemas.microsoft.com/office/drawing/2014/main" id="{8118F695-06E5-4303-ABAE-D8BA0962C691}"/>
              </a:ext>
            </a:extLst>
          </p:cNvPr>
          <p:cNvGraphicFramePr>
            <a:graphicFrameLocks noGrp="1"/>
          </p:cNvGraphicFramePr>
          <p:nvPr>
            <p:extLst>
              <p:ext uri="{D42A27DB-BD31-4B8C-83A1-F6EECF244321}">
                <p14:modId xmlns:p14="http://schemas.microsoft.com/office/powerpoint/2010/main" val="979242672"/>
              </p:ext>
            </p:extLst>
          </p:nvPr>
        </p:nvGraphicFramePr>
        <p:xfrm>
          <a:off x="1266986" y="2048793"/>
          <a:ext cx="9827735" cy="1930346"/>
        </p:xfrm>
        <a:graphic>
          <a:graphicData uri="http://schemas.openxmlformats.org/drawingml/2006/table">
            <a:tbl>
              <a:tblPr firstRow="1" bandRow="1">
                <a:tableStyleId>{3B4B98B0-60AC-42C2-AFA5-B58CD77FA1E5}</a:tableStyleId>
              </a:tblPr>
              <a:tblGrid>
                <a:gridCol w="1965547">
                  <a:extLst>
                    <a:ext uri="{9D8B030D-6E8A-4147-A177-3AD203B41FA5}">
                      <a16:colId xmlns:a16="http://schemas.microsoft.com/office/drawing/2014/main" val="3751585374"/>
                    </a:ext>
                  </a:extLst>
                </a:gridCol>
                <a:gridCol w="1965547">
                  <a:extLst>
                    <a:ext uri="{9D8B030D-6E8A-4147-A177-3AD203B41FA5}">
                      <a16:colId xmlns:a16="http://schemas.microsoft.com/office/drawing/2014/main" val="3935082108"/>
                    </a:ext>
                  </a:extLst>
                </a:gridCol>
                <a:gridCol w="1965547">
                  <a:extLst>
                    <a:ext uri="{9D8B030D-6E8A-4147-A177-3AD203B41FA5}">
                      <a16:colId xmlns:a16="http://schemas.microsoft.com/office/drawing/2014/main" val="1672393236"/>
                    </a:ext>
                  </a:extLst>
                </a:gridCol>
                <a:gridCol w="1965547">
                  <a:extLst>
                    <a:ext uri="{9D8B030D-6E8A-4147-A177-3AD203B41FA5}">
                      <a16:colId xmlns:a16="http://schemas.microsoft.com/office/drawing/2014/main" val="1840975616"/>
                    </a:ext>
                  </a:extLst>
                </a:gridCol>
                <a:gridCol w="1965547">
                  <a:extLst>
                    <a:ext uri="{9D8B030D-6E8A-4147-A177-3AD203B41FA5}">
                      <a16:colId xmlns:a16="http://schemas.microsoft.com/office/drawing/2014/main" val="525067727"/>
                    </a:ext>
                  </a:extLst>
                </a:gridCol>
              </a:tblGrid>
              <a:tr h="294255">
                <a:tc>
                  <a:txBody>
                    <a:bodyPr/>
                    <a:lstStyle/>
                    <a:p>
                      <a:pPr indent="0" algn="ctr">
                        <a:buNone/>
                      </a:pPr>
                      <a:r>
                        <a:rPr lang="en-US" sz="1800" b="1"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项目编号</a:t>
                      </a:r>
                      <a:endParaRPr lang="en-US" altLang="en-US" sz="18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lgn="ctr">
                        <a:buNone/>
                      </a:pPr>
                      <a:r>
                        <a:rPr lang="zh-CN" altLang="en-US" sz="18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实验一</a:t>
                      </a:r>
                      <a:endParaRPr lang="en-US" altLang="en-US" sz="18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lgn="ctr">
                        <a:buNone/>
                      </a:pPr>
                      <a:r>
                        <a:rPr lang="zh-CN" altLang="en-US" sz="18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实验二</a:t>
                      </a:r>
                      <a:endParaRPr lang="en-US" altLang="en-US" sz="18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lgn="ctr">
                        <a:buNone/>
                      </a:pPr>
                      <a:r>
                        <a:rPr lang="zh-CN" altLang="en-US" sz="18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实验三</a:t>
                      </a:r>
                      <a:endParaRPr lang="en-US" altLang="en-US" sz="18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lgn="ctr">
                        <a:buNone/>
                      </a:pPr>
                      <a:r>
                        <a:rPr lang="zh-CN" altLang="en-US" sz="18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实验四</a:t>
                      </a:r>
                      <a:endParaRPr lang="en-US" altLang="en-US" sz="18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extLst>
                  <a:ext uri="{0D108BD9-81ED-4DB2-BD59-A6C34878D82A}">
                    <a16:rowId xmlns:a16="http://schemas.microsoft.com/office/drawing/2014/main" val="1606438460"/>
                  </a:ext>
                </a:extLst>
              </a:tr>
              <a:tr h="319327">
                <a:tc>
                  <a:txBody>
                    <a:bodyPr/>
                    <a:lstStyle/>
                    <a:p>
                      <a:pPr indent="0" algn="ctr">
                        <a:buNone/>
                      </a:pPr>
                      <a:r>
                        <a:rPr lang="en-US" sz="1800" b="1"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学时数</a:t>
                      </a:r>
                      <a:endParaRPr lang="en-US" altLang="en-US" sz="18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lgn="ctr">
                        <a:buNone/>
                      </a:pPr>
                      <a:r>
                        <a:rPr lang="en-US" altLang="zh-CN"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2</a:t>
                      </a:r>
                      <a:endParaRPr lang="en-US" alt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lgn="ctr">
                        <a:buNone/>
                      </a:pPr>
                      <a:r>
                        <a:rPr lang="en-US" altLang="zh-CN"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2</a:t>
                      </a:r>
                      <a:endParaRPr lang="en-US" alt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lgn="ctr">
                        <a:buNone/>
                      </a:pPr>
                      <a:r>
                        <a:rPr 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2</a:t>
                      </a:r>
                      <a:endParaRPr lang="en-US" alt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lgn="ctr">
                        <a:buNone/>
                      </a:pPr>
                      <a:r>
                        <a:rPr lang="en-US" altLang="zh-CN"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2</a:t>
                      </a:r>
                      <a:endParaRPr lang="en-US" alt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extLst>
                  <a:ext uri="{0D108BD9-81ED-4DB2-BD59-A6C34878D82A}">
                    <a16:rowId xmlns:a16="http://schemas.microsoft.com/office/drawing/2014/main" val="251176481"/>
                  </a:ext>
                </a:extLst>
              </a:tr>
              <a:tr h="835244">
                <a:tc>
                  <a:txBody>
                    <a:bodyPr/>
                    <a:lstStyle/>
                    <a:p>
                      <a:pPr indent="0" algn="ctr">
                        <a:buNone/>
                      </a:pPr>
                      <a:r>
                        <a:rPr lang="en-US" sz="1800" b="1"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实验项目</a:t>
                      </a:r>
                      <a:endParaRPr lang="en-US" altLang="en-US" sz="18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lgn="ctr">
                        <a:buNone/>
                      </a:pPr>
                      <a:r>
                        <a:rPr lang="en-US" altLang="zh-CN"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AES</a:t>
                      </a:r>
                      <a:r>
                        <a:rPr lang="zh-CN" alt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对称加密算法实验</a:t>
                      </a:r>
                    </a:p>
                  </a:txBody>
                  <a:tcPr marL="68580" marR="68580" marT="0" marB="0" anchor="ctr"/>
                </a:tc>
                <a:tc>
                  <a:txBody>
                    <a:bodyPr/>
                    <a:lstStyle/>
                    <a:p>
                      <a:pPr indent="0" algn="ctr">
                        <a:buNone/>
                      </a:pPr>
                      <a:r>
                        <a:rPr lang="en-US" altLang="zh-CN"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RSA</a:t>
                      </a:r>
                      <a:r>
                        <a:rPr lang="zh-CN" alt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公钥加密算法实验</a:t>
                      </a:r>
                    </a:p>
                  </a:txBody>
                  <a:tcPr marL="68580" marR="68580" marT="0" marB="0" anchor="ctr"/>
                </a:tc>
                <a:tc>
                  <a:txBody>
                    <a:bodyPr/>
                    <a:lstStyle/>
                    <a:p>
                      <a:pPr indent="0" algn="ctr">
                        <a:buNone/>
                      </a:pPr>
                      <a:r>
                        <a:rPr lang="en-US" altLang="zh-CN"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Hash</a:t>
                      </a:r>
                      <a:r>
                        <a:rPr lang="zh-CN" alt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算法实验</a:t>
                      </a:r>
                      <a:endParaRPr lang="en-US" alt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dirty="0" err="1">
                          <a:solidFill>
                            <a:srgbClr val="010101"/>
                          </a:solidFill>
                          <a:latin typeface="微软雅黑" panose="020B0503020204020204" pitchFamily="34" charset="-122"/>
                          <a:ea typeface="微软雅黑" panose="020B0503020204020204" pitchFamily="34" charset="-122"/>
                          <a:cs typeface="宋体" panose="02010600030101010101" pitchFamily="2" charset="-122"/>
                        </a:rPr>
                        <a:t>ElGamal</a:t>
                      </a:r>
                      <a:r>
                        <a:rPr lang="zh-CN" alt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数字签名算法实验</a:t>
                      </a:r>
                    </a:p>
                  </a:txBody>
                  <a:tcPr marL="68580" marR="68580" marT="0" marB="0" anchor="ctr"/>
                </a:tc>
                <a:extLst>
                  <a:ext uri="{0D108BD9-81ED-4DB2-BD59-A6C34878D82A}">
                    <a16:rowId xmlns:a16="http://schemas.microsoft.com/office/drawing/2014/main" val="153508575"/>
                  </a:ext>
                </a:extLst>
              </a:tr>
              <a:tr h="481520">
                <a:tc>
                  <a:txBody>
                    <a:bodyPr/>
                    <a:lstStyle/>
                    <a:p>
                      <a:pPr indent="0" algn="ctr">
                        <a:buNone/>
                      </a:pPr>
                      <a:r>
                        <a:rPr lang="zh-CN" altLang="en-US" sz="18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分数</a:t>
                      </a:r>
                      <a:r>
                        <a:rPr lang="en-US" sz="18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数</a:t>
                      </a:r>
                      <a:endParaRPr lang="en-US" altLang="en-US" sz="18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lgn="ctr">
                        <a:buNone/>
                      </a:pPr>
                      <a:r>
                        <a:rPr lang="en-US" altLang="zh-CN"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6</a:t>
                      </a:r>
                      <a:endParaRPr lang="en-US" alt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lgn="ctr">
                        <a:buNone/>
                      </a:pPr>
                      <a:r>
                        <a:rPr lang="en-US" altLang="zh-CN"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8</a:t>
                      </a:r>
                      <a:endParaRPr lang="en-US" alt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lgn="ctr">
                        <a:buNone/>
                      </a:pPr>
                      <a:r>
                        <a:rPr lang="en-US" altLang="zh-CN"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6</a:t>
                      </a:r>
                      <a:endParaRPr lang="en-US" alt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lgn="ctr">
                        <a:buNone/>
                      </a:pPr>
                      <a:r>
                        <a:rPr lang="en-US" altLang="zh-CN"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10</a:t>
                      </a:r>
                      <a:endParaRPr lang="en-US" alt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extLst>
                  <a:ext uri="{0D108BD9-81ED-4DB2-BD59-A6C34878D82A}">
                    <a16:rowId xmlns:a16="http://schemas.microsoft.com/office/drawing/2014/main" val="1532950180"/>
                  </a:ext>
                </a:extLst>
              </a:tr>
            </a:tbl>
          </a:graphicData>
        </a:graphic>
      </p:graphicFrame>
      <p:sp>
        <p:nvSpPr>
          <p:cNvPr id="13" name="圆角淘宝网chenying0907出品 1">
            <a:extLst>
              <a:ext uri="{FF2B5EF4-FFF2-40B4-BE49-F238E27FC236}">
                <a16:creationId xmlns:a16="http://schemas.microsoft.com/office/drawing/2014/main" id="{CC476586-4514-4AC5-8B43-0CF9823287D0}"/>
              </a:ext>
            </a:extLst>
          </p:cNvPr>
          <p:cNvSpPr/>
          <p:nvPr/>
        </p:nvSpPr>
        <p:spPr>
          <a:xfrm>
            <a:off x="1037869" y="1078434"/>
            <a:ext cx="10259505" cy="601028"/>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itchFamily="34" charset="-122"/>
                <a:ea typeface="微软雅黑" pitchFamily="34" charset="-122"/>
              </a:rPr>
              <a:t>实验课程共</a:t>
            </a:r>
            <a:r>
              <a:rPr lang="en-US" altLang="zh-CN" sz="2400" b="1" dirty="0">
                <a:solidFill>
                  <a:srgbClr val="FF0000"/>
                </a:solidFill>
                <a:latin typeface="微软雅黑" pitchFamily="34" charset="-122"/>
                <a:ea typeface="微软雅黑" pitchFamily="34" charset="-122"/>
              </a:rPr>
              <a:t>8</a:t>
            </a:r>
            <a:r>
              <a:rPr lang="zh-CN" altLang="en-US" sz="2400" b="1" dirty="0">
                <a:latin typeface="微软雅黑" pitchFamily="34" charset="-122"/>
                <a:ea typeface="微软雅黑" pitchFamily="34" charset="-122"/>
              </a:rPr>
              <a:t>个学时，</a:t>
            </a:r>
            <a:r>
              <a:rPr lang="en-US" altLang="zh-CN" sz="2400" b="1" dirty="0">
                <a:solidFill>
                  <a:srgbClr val="FF0000"/>
                </a:solidFill>
                <a:latin typeface="微软雅黑" pitchFamily="34" charset="-122"/>
                <a:ea typeface="微软雅黑" pitchFamily="34" charset="-122"/>
              </a:rPr>
              <a:t>4</a:t>
            </a:r>
            <a:r>
              <a:rPr lang="zh-CN" altLang="en-US" sz="2400" b="1" dirty="0">
                <a:latin typeface="微软雅黑" pitchFamily="34" charset="-122"/>
                <a:ea typeface="微软雅黑" pitchFamily="34" charset="-122"/>
              </a:rPr>
              <a:t>个实验项目，总成绩为</a:t>
            </a:r>
            <a:r>
              <a:rPr lang="en-US" altLang="zh-CN" sz="2400" b="1" dirty="0">
                <a:solidFill>
                  <a:srgbClr val="FF0000"/>
                </a:solidFill>
                <a:latin typeface="微软雅黑" pitchFamily="34" charset="-122"/>
                <a:ea typeface="微软雅黑" pitchFamily="34" charset="-122"/>
              </a:rPr>
              <a:t>30</a:t>
            </a:r>
            <a:r>
              <a:rPr lang="zh-CN" altLang="en-US" sz="2400" b="1" dirty="0">
                <a:latin typeface="微软雅黑" pitchFamily="34" charset="-122"/>
                <a:ea typeface="微软雅黑" pitchFamily="34" charset="-122"/>
              </a:rPr>
              <a:t>分（</a:t>
            </a:r>
            <a:r>
              <a:rPr lang="en-US" altLang="zh-CN" sz="2400" b="1" dirty="0">
                <a:latin typeface="微软雅黑" pitchFamily="34" charset="-122"/>
                <a:ea typeface="微软雅黑" pitchFamily="34" charset="-122"/>
              </a:rPr>
              <a:t>30%</a:t>
            </a:r>
            <a:r>
              <a:rPr lang="zh-CN" altLang="en-US" sz="2400" b="1" dirty="0">
                <a:latin typeface="微软雅黑" pitchFamily="34" charset="-122"/>
                <a:ea typeface="微软雅黑" pitchFamily="34" charset="-122"/>
              </a:rPr>
              <a:t>）。</a:t>
            </a:r>
          </a:p>
        </p:txBody>
      </p:sp>
      <p:sp>
        <p:nvSpPr>
          <p:cNvPr id="17" name="圆角淘宝网chenying0907出品 8">
            <a:extLst>
              <a:ext uri="{FF2B5EF4-FFF2-40B4-BE49-F238E27FC236}">
                <a16:creationId xmlns:a16="http://schemas.microsoft.com/office/drawing/2014/main" id="{F8B4A613-4D6D-4C0C-A105-B452C0A600AE}"/>
              </a:ext>
            </a:extLst>
          </p:cNvPr>
          <p:cNvSpPr/>
          <p:nvPr/>
        </p:nvSpPr>
        <p:spPr>
          <a:xfrm>
            <a:off x="1266986" y="4153281"/>
            <a:ext cx="10030384" cy="103824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50000"/>
              </a:lnSpc>
              <a:buFont typeface="Wingdings" panose="05000000000000000000" pitchFamily="2" charset="2"/>
              <a:buChar char="Ø"/>
            </a:pPr>
            <a:r>
              <a:rPr lang="zh-CN" altLang="en-US" dirty="0">
                <a:solidFill>
                  <a:schemeClr val="accent1">
                    <a:lumMod val="50000"/>
                  </a:schemeClr>
                </a:solidFill>
                <a:latin typeface="微软雅黑" panose="020B0503020204020204" pitchFamily="34" charset="-122"/>
                <a:ea typeface="微软雅黑" panose="020B0503020204020204" pitchFamily="34" charset="-122"/>
              </a:rPr>
              <a:t>源代码和结果截图</a:t>
            </a:r>
            <a:r>
              <a:rPr lang="en-US" altLang="zh-CN" dirty="0">
                <a:solidFill>
                  <a:schemeClr val="accent1">
                    <a:lumMod val="50000"/>
                  </a:schemeClr>
                </a:solidFill>
                <a:latin typeface="微软雅黑" panose="020B0503020204020204" pitchFamily="34" charset="-122"/>
                <a:ea typeface="微软雅黑" panose="020B0503020204020204" pitchFamily="34" charset="-122"/>
              </a:rPr>
              <a:t>:  </a:t>
            </a:r>
            <a:r>
              <a:rPr lang="zh-CN" altLang="en-US" dirty="0">
                <a:solidFill>
                  <a:schemeClr val="accent1">
                    <a:lumMod val="50000"/>
                  </a:schemeClr>
                </a:solidFill>
                <a:latin typeface="微软雅黑" panose="020B0503020204020204" pitchFamily="34" charset="-122"/>
                <a:ea typeface="微软雅黑" panose="020B0503020204020204" pitchFamily="34" charset="-122"/>
              </a:rPr>
              <a:t>每次课程均需提交实验程序源代码，以及程序的运行结果截图。</a:t>
            </a:r>
            <a:endParaRPr lang="en-US" altLang="zh-CN" dirty="0">
              <a:solidFill>
                <a:schemeClr val="accent1">
                  <a:lumMod val="50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solidFill>
                  <a:schemeClr val="accent1">
                    <a:lumMod val="50000"/>
                  </a:schemeClr>
                </a:solidFill>
                <a:latin typeface="微软雅黑" panose="020B0503020204020204" pitchFamily="34" charset="-122"/>
                <a:ea typeface="微软雅黑" panose="020B0503020204020204" pitchFamily="34" charset="-122"/>
              </a:rPr>
              <a:t>实验报告：最后一次课程需提交实验报告。</a:t>
            </a:r>
            <a:endParaRPr lang="en-US" altLang="zh-CN" dirty="0">
              <a:solidFill>
                <a:schemeClr val="accent1">
                  <a:lumMod val="50000"/>
                </a:schemeClr>
              </a:solidFill>
              <a:latin typeface="微软雅黑" panose="020B0503020204020204" pitchFamily="34" charset="-122"/>
              <a:ea typeface="微软雅黑" panose="020B0503020204020204" pitchFamily="34" charset="-122"/>
            </a:endParaRPr>
          </a:p>
          <a:p>
            <a:pPr>
              <a:lnSpc>
                <a:spcPct val="150000"/>
              </a:lnSpc>
            </a:pPr>
            <a:endParaRPr lang="en-US" altLang="zh-CN" sz="14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id="{D09D5C2F-97ED-436E-95D3-2F6186695C73}"/>
              </a:ext>
            </a:extLst>
          </p:cNvPr>
          <p:cNvSpPr/>
          <p:nvPr/>
        </p:nvSpPr>
        <p:spPr>
          <a:xfrm>
            <a:off x="780174" y="2281516"/>
            <a:ext cx="492443" cy="1118255"/>
          </a:xfrm>
          <a:prstGeom prst="rect">
            <a:avLst/>
          </a:prstGeom>
        </p:spPr>
        <p:txBody>
          <a:bodyPr vert="eaVert" wrap="none">
            <a:spAutoFit/>
          </a:bodyPr>
          <a:lstStyle/>
          <a:p>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实验项目</a:t>
            </a:r>
            <a:endParaRPr lang="zh-CN" altLang="en-US" sz="2000" dirty="0"/>
          </a:p>
        </p:txBody>
      </p:sp>
      <p:sp>
        <p:nvSpPr>
          <p:cNvPr id="3" name="文本框 2">
            <a:extLst>
              <a:ext uri="{FF2B5EF4-FFF2-40B4-BE49-F238E27FC236}">
                <a16:creationId xmlns:a16="http://schemas.microsoft.com/office/drawing/2014/main" id="{454AD172-0578-4CCF-B889-6F877BFFCAF3}"/>
              </a:ext>
            </a:extLst>
          </p:cNvPr>
          <p:cNvSpPr txBox="1"/>
          <p:nvPr/>
        </p:nvSpPr>
        <p:spPr>
          <a:xfrm>
            <a:off x="6096000" y="4672405"/>
            <a:ext cx="5012911" cy="369332"/>
          </a:xfrm>
          <a:prstGeom prst="rect">
            <a:avLst/>
          </a:prstGeom>
          <a:noFill/>
        </p:spPr>
        <p:txBody>
          <a:bodyPr wrap="non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 禁止抄袭，发现雷同，本次实验双方都是</a:t>
            </a:r>
            <a:r>
              <a:rPr lang="en-US" altLang="zh-CN" b="1" dirty="0">
                <a:solidFill>
                  <a:srgbClr val="C00000"/>
                </a:solidFill>
                <a:latin typeface="微软雅黑" panose="020B0503020204020204" pitchFamily="34" charset="-122"/>
                <a:ea typeface="微软雅黑" panose="020B0503020204020204" pitchFamily="34" charset="-122"/>
              </a:rPr>
              <a:t>0</a:t>
            </a:r>
            <a:r>
              <a:rPr lang="zh-CN" altLang="en-US" b="1" dirty="0">
                <a:solidFill>
                  <a:srgbClr val="C00000"/>
                </a:solidFill>
                <a:latin typeface="微软雅黑" panose="020B0503020204020204" pitchFamily="34" charset="-122"/>
                <a:ea typeface="微软雅黑" panose="020B0503020204020204" pitchFamily="34" charset="-122"/>
              </a:rPr>
              <a:t>分。</a:t>
            </a:r>
            <a:endParaRPr lang="zh-CN" altLang="en-US" dirty="0"/>
          </a:p>
        </p:txBody>
      </p:sp>
      <p:sp>
        <p:nvSpPr>
          <p:cNvPr id="10" name="矩形 9">
            <a:extLst>
              <a:ext uri="{FF2B5EF4-FFF2-40B4-BE49-F238E27FC236}">
                <a16:creationId xmlns:a16="http://schemas.microsoft.com/office/drawing/2014/main" id="{3B11796C-CAAC-412C-9267-DEAD6904EB7B}"/>
              </a:ext>
            </a:extLst>
          </p:cNvPr>
          <p:cNvSpPr/>
          <p:nvPr/>
        </p:nvSpPr>
        <p:spPr>
          <a:xfrm>
            <a:off x="774543" y="4073275"/>
            <a:ext cx="492443" cy="1118255"/>
          </a:xfrm>
          <a:prstGeom prst="rect">
            <a:avLst/>
          </a:prstGeom>
        </p:spPr>
        <p:txBody>
          <a:bodyPr vert="eaVert" wrap="none">
            <a:spAutoFit/>
          </a:bodyPr>
          <a:lstStyle/>
          <a:p>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考核方式</a:t>
            </a:r>
            <a:endParaRPr lang="zh-CN" altLang="en-US" sz="2000" dirty="0"/>
          </a:p>
        </p:txBody>
      </p:sp>
      <p:sp>
        <p:nvSpPr>
          <p:cNvPr id="11" name="文本框 10">
            <a:extLst>
              <a:ext uri="{FF2B5EF4-FFF2-40B4-BE49-F238E27FC236}">
                <a16:creationId xmlns:a16="http://schemas.microsoft.com/office/drawing/2014/main" id="{8EA67A90-A31C-4F82-A5E3-7B31667817F4}"/>
              </a:ext>
            </a:extLst>
          </p:cNvPr>
          <p:cNvSpPr txBox="1"/>
          <p:nvPr/>
        </p:nvSpPr>
        <p:spPr>
          <a:xfrm>
            <a:off x="1725705" y="5560861"/>
            <a:ext cx="6104964" cy="646331"/>
          </a:xfrm>
          <a:prstGeom prst="rect">
            <a:avLst/>
          </a:prstGeom>
          <a:noFill/>
        </p:spPr>
        <p:txBody>
          <a:bodyPr wrap="square">
            <a:spAutoFit/>
          </a:bodyPr>
          <a:lstStyle/>
          <a:p>
            <a:r>
              <a:rPr lang="zh-CN" altLang="en-US" dirty="0">
                <a:solidFill>
                  <a:srgbClr val="FF0000"/>
                </a:solidFill>
              </a:rPr>
              <a:t>实验指导书： </a:t>
            </a:r>
            <a:r>
              <a:rPr lang="zh-CN" altLang="en-US" dirty="0">
                <a:solidFill>
                  <a:srgbClr val="FF0000"/>
                </a:solidFill>
                <a:hlinkClick r:id="rId4"/>
              </a:rPr>
              <a:t>https://hitsz-cslab.gitee.io/cryptography-labs</a:t>
            </a:r>
            <a:endParaRPr lang="en-US" altLang="zh-CN" dirty="0">
              <a:solidFill>
                <a:srgbClr val="FF0000"/>
              </a:solidFill>
            </a:endParaRPr>
          </a:p>
          <a:p>
            <a:endParaRPr lang="zh-CN" altLang="en-US" dirty="0">
              <a:solidFill>
                <a:srgbClr val="FF0000"/>
              </a:solidFill>
            </a:endParaRPr>
          </a:p>
        </p:txBody>
      </p:sp>
    </p:spTree>
    <p:extLst>
      <p:ext uri="{BB962C8B-B14F-4D97-AF65-F5344CB8AC3E}">
        <p14:creationId xmlns:p14="http://schemas.microsoft.com/office/powerpoint/2010/main" val="3617936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淘宝网chenying0907出品 3"/>
          <p:cNvSpPr/>
          <p:nvPr/>
        </p:nvSpPr>
        <p:spPr>
          <a:xfrm>
            <a:off x="0" y="2639505"/>
            <a:ext cx="311085"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淘宝网chenying0907出品 4"/>
          <p:cNvSpPr/>
          <p:nvPr/>
        </p:nvSpPr>
        <p:spPr>
          <a:xfrm>
            <a:off x="7722124" y="2639505"/>
            <a:ext cx="311085"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淘宝网chenying0907出品 7"/>
          <p:cNvSpPr/>
          <p:nvPr/>
        </p:nvSpPr>
        <p:spPr>
          <a:xfrm>
            <a:off x="8062274" y="3185887"/>
            <a:ext cx="386499" cy="198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8033209" y="5184742"/>
            <a:ext cx="4158791"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淘宝网chenying0907出品 10"/>
          <p:cNvSpPr/>
          <p:nvPr/>
        </p:nvSpPr>
        <p:spPr>
          <a:xfrm>
            <a:off x="8467623"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淘宝网chenying0907出品 11"/>
          <p:cNvSpPr/>
          <p:nvPr/>
        </p:nvSpPr>
        <p:spPr>
          <a:xfrm>
            <a:off x="8902037"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淘宝网chenying0907出品 12"/>
          <p:cNvSpPr/>
          <p:nvPr/>
        </p:nvSpPr>
        <p:spPr>
          <a:xfrm>
            <a:off x="9307386" y="3293887"/>
            <a:ext cx="386499" cy="1872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淘宝网chenying0907出品 13"/>
          <p:cNvSpPr/>
          <p:nvPr/>
        </p:nvSpPr>
        <p:spPr>
          <a:xfrm>
            <a:off x="9712735" y="3329887"/>
            <a:ext cx="386499" cy="1836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淘宝网chenying0907出品 14"/>
          <p:cNvSpPr/>
          <p:nvPr/>
        </p:nvSpPr>
        <p:spPr>
          <a:xfrm>
            <a:off x="10135328" y="3365887"/>
            <a:ext cx="386499" cy="180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淘宝网chenying0907出品 15"/>
          <p:cNvSpPr/>
          <p:nvPr/>
        </p:nvSpPr>
        <p:spPr>
          <a:xfrm rot="20959521">
            <a:off x="10678524" y="3417043"/>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淘宝网chenying0907出品 16"/>
          <p:cNvSpPr/>
          <p:nvPr/>
        </p:nvSpPr>
        <p:spPr>
          <a:xfrm rot="19779136">
            <a:off x="11359082" y="3458639"/>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a:off x="311085" y="5184742"/>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11084" y="2658359"/>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11083" y="4451022"/>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2" name="淘宝网chenying0907出品 21"/>
          <p:cNvSpPr txBox="1"/>
          <p:nvPr/>
        </p:nvSpPr>
        <p:spPr>
          <a:xfrm>
            <a:off x="869155" y="3185886"/>
            <a:ext cx="7265857" cy="923330"/>
          </a:xfrm>
          <a:prstGeom prst="rect">
            <a:avLst/>
          </a:prstGeom>
          <a:noFill/>
        </p:spPr>
        <p:txBody>
          <a:bodyPr wrap="square" rtlCol="0">
            <a:spAutoFit/>
          </a:bodyPr>
          <a:lstStyle/>
          <a:p>
            <a:r>
              <a:rPr lang="zh-CN" altLang="en-US" sz="5400" b="1" dirty="0">
                <a:solidFill>
                  <a:schemeClr val="accent1">
                    <a:lumMod val="50000"/>
                  </a:schemeClr>
                </a:solidFill>
                <a:latin typeface="微软雅黑" pitchFamily="34" charset="-122"/>
                <a:ea typeface="微软雅黑" pitchFamily="34" charset="-122"/>
              </a:rPr>
              <a:t>请同学们开始实验</a:t>
            </a:r>
          </a:p>
        </p:txBody>
      </p:sp>
      <p:sp>
        <p:nvSpPr>
          <p:cNvPr id="23" name="淘宝网chenying0907出品 22"/>
          <p:cNvSpPr txBox="1"/>
          <p:nvPr/>
        </p:nvSpPr>
        <p:spPr>
          <a:xfrm>
            <a:off x="869155" y="4587049"/>
            <a:ext cx="2432115" cy="461665"/>
          </a:xfrm>
          <a:prstGeom prst="rect">
            <a:avLst/>
          </a:prstGeom>
          <a:noFill/>
        </p:spPr>
        <p:txBody>
          <a:bodyPr wrap="square" rtlCol="0">
            <a:spAutoFit/>
          </a:bodyPr>
          <a:lstStyle/>
          <a:p>
            <a:r>
              <a:rPr lang="en-US" altLang="zh-CN" sz="2400" b="1" dirty="0">
                <a:latin typeface="微软雅黑" pitchFamily="34" charset="-122"/>
                <a:ea typeface="微软雅黑" pitchFamily="34" charset="-122"/>
              </a:rPr>
              <a:t> </a:t>
            </a:r>
            <a:endParaRPr lang="zh-CN" altLang="en-US" sz="2400" b="1" dirty="0">
              <a:latin typeface="微软雅黑" pitchFamily="34" charset="-122"/>
              <a:ea typeface="微软雅黑"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淘宝网chenying0907出品 3"/>
          <p:cNvSpPr/>
          <p:nvPr>
            <p:custDataLst>
              <p:tags r:id="rId1"/>
            </p:custDataLst>
          </p:nvPr>
        </p:nvSpPr>
        <p:spPr>
          <a:xfrm>
            <a:off x="0" y="2639505"/>
            <a:ext cx="311085"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PA_淘宝网chenying0907出品 4"/>
          <p:cNvSpPr/>
          <p:nvPr>
            <p:custDataLst>
              <p:tags r:id="rId2"/>
            </p:custDataLst>
          </p:nvPr>
        </p:nvSpPr>
        <p:spPr>
          <a:xfrm>
            <a:off x="7722124" y="2639505"/>
            <a:ext cx="311085"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PA_淘宝网chenying0907出品 7"/>
          <p:cNvSpPr/>
          <p:nvPr>
            <p:custDataLst>
              <p:tags r:id="rId3"/>
            </p:custDataLst>
          </p:nvPr>
        </p:nvSpPr>
        <p:spPr>
          <a:xfrm>
            <a:off x="8062274" y="3185887"/>
            <a:ext cx="386499" cy="198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PA_直接连接符 9"/>
          <p:cNvCxnSpPr/>
          <p:nvPr>
            <p:custDataLst>
              <p:tags r:id="rId4"/>
            </p:custDataLst>
          </p:nvPr>
        </p:nvCxnSpPr>
        <p:spPr>
          <a:xfrm>
            <a:off x="8033209" y="5184742"/>
            <a:ext cx="4158791"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PA_淘宝网chenying0907出品 10"/>
          <p:cNvSpPr/>
          <p:nvPr>
            <p:custDataLst>
              <p:tags r:id="rId5"/>
            </p:custDataLst>
          </p:nvPr>
        </p:nvSpPr>
        <p:spPr>
          <a:xfrm>
            <a:off x="8467623"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_淘宝网chenying0907出品 11"/>
          <p:cNvSpPr/>
          <p:nvPr>
            <p:custDataLst>
              <p:tags r:id="rId6"/>
            </p:custDataLst>
          </p:nvPr>
        </p:nvSpPr>
        <p:spPr>
          <a:xfrm>
            <a:off x="8880982"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PA_淘宝网chenying0907出品 12"/>
          <p:cNvSpPr/>
          <p:nvPr>
            <p:custDataLst>
              <p:tags r:id="rId7"/>
            </p:custDataLst>
          </p:nvPr>
        </p:nvSpPr>
        <p:spPr>
          <a:xfrm>
            <a:off x="9287066" y="3293887"/>
            <a:ext cx="386499" cy="1872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PA_淘宝网chenying0907出品 13"/>
          <p:cNvSpPr/>
          <p:nvPr>
            <p:custDataLst>
              <p:tags r:id="rId8"/>
            </p:custDataLst>
          </p:nvPr>
        </p:nvSpPr>
        <p:spPr>
          <a:xfrm>
            <a:off x="9712735" y="3329887"/>
            <a:ext cx="386499" cy="1836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PA_淘宝网chenying0907出品 14"/>
          <p:cNvSpPr/>
          <p:nvPr>
            <p:custDataLst>
              <p:tags r:id="rId9"/>
            </p:custDataLst>
          </p:nvPr>
        </p:nvSpPr>
        <p:spPr>
          <a:xfrm>
            <a:off x="10135328" y="3365887"/>
            <a:ext cx="386499" cy="180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A_淘宝网chenying0907出品 15"/>
          <p:cNvSpPr/>
          <p:nvPr>
            <p:custDataLst>
              <p:tags r:id="rId10"/>
            </p:custDataLst>
          </p:nvPr>
        </p:nvSpPr>
        <p:spPr>
          <a:xfrm rot="20959521">
            <a:off x="10678524" y="3417043"/>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PA_淘宝网chenying0907出品 16"/>
          <p:cNvSpPr/>
          <p:nvPr>
            <p:custDataLst>
              <p:tags r:id="rId11"/>
            </p:custDataLst>
          </p:nvPr>
        </p:nvSpPr>
        <p:spPr>
          <a:xfrm rot="19779136">
            <a:off x="11359082" y="3458639"/>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PA_直接连接符 17"/>
          <p:cNvCxnSpPr/>
          <p:nvPr>
            <p:custDataLst>
              <p:tags r:id="rId12"/>
            </p:custDataLst>
          </p:nvPr>
        </p:nvCxnSpPr>
        <p:spPr>
          <a:xfrm>
            <a:off x="311085" y="5184742"/>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 name="PA_直接连接符 19"/>
          <p:cNvCxnSpPr/>
          <p:nvPr>
            <p:custDataLst>
              <p:tags r:id="rId13"/>
            </p:custDataLst>
          </p:nvPr>
        </p:nvCxnSpPr>
        <p:spPr>
          <a:xfrm>
            <a:off x="311084" y="2658359"/>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 name="PA_直接连接符 20"/>
          <p:cNvCxnSpPr/>
          <p:nvPr>
            <p:custDataLst>
              <p:tags r:id="rId14"/>
            </p:custDataLst>
          </p:nvPr>
        </p:nvCxnSpPr>
        <p:spPr>
          <a:xfrm>
            <a:off x="311083" y="4177897"/>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2" name="PA_淘宝网chenying0907出品 21"/>
          <p:cNvSpPr txBox="1"/>
          <p:nvPr>
            <p:custDataLst>
              <p:tags r:id="rId15"/>
            </p:custDataLst>
          </p:nvPr>
        </p:nvSpPr>
        <p:spPr>
          <a:xfrm>
            <a:off x="773010" y="2984482"/>
            <a:ext cx="5491541" cy="830997"/>
          </a:xfrm>
          <a:prstGeom prst="rect">
            <a:avLst/>
          </a:prstGeom>
          <a:noFill/>
        </p:spPr>
        <p:txBody>
          <a:bodyPr wrap="square" rtlCol="0">
            <a:spAutoFit/>
          </a:bodyPr>
          <a:lstStyle/>
          <a:p>
            <a:r>
              <a:rPr lang="en-US" altLang="zh-CN" sz="4800" b="1" dirty="0">
                <a:solidFill>
                  <a:schemeClr val="accent1">
                    <a:lumMod val="50000"/>
                  </a:schemeClr>
                </a:solidFill>
                <a:latin typeface="微软雅黑" pitchFamily="34" charset="-122"/>
                <a:ea typeface="微软雅黑" pitchFamily="34" charset="-122"/>
              </a:rPr>
              <a:t>AES</a:t>
            </a:r>
            <a:r>
              <a:rPr lang="zh-CN" altLang="en-US" sz="4800" b="1" dirty="0">
                <a:solidFill>
                  <a:schemeClr val="accent1">
                    <a:lumMod val="50000"/>
                  </a:schemeClr>
                </a:solidFill>
                <a:latin typeface="微软雅黑" pitchFamily="34" charset="-122"/>
                <a:ea typeface="微软雅黑" pitchFamily="34" charset="-122"/>
              </a:rPr>
              <a:t>密码算法实验</a:t>
            </a:r>
          </a:p>
        </p:txBody>
      </p:sp>
      <p:pic>
        <p:nvPicPr>
          <p:cNvPr id="7" name="图片 6">
            <a:extLst>
              <a:ext uri="{FF2B5EF4-FFF2-40B4-BE49-F238E27FC236}">
                <a16:creationId xmlns:a16="http://schemas.microsoft.com/office/drawing/2014/main" id="{C810187E-BA0C-48AE-A68E-68AE7CED842E}"/>
              </a:ext>
            </a:extLst>
          </p:cNvPr>
          <p:cNvPicPr>
            <a:picLocks noChangeAspect="1"/>
          </p:cNvPicPr>
          <p:nvPr/>
        </p:nvPicPr>
        <p:blipFill>
          <a:blip r:embed="rId18"/>
          <a:stretch>
            <a:fillRect/>
          </a:stretch>
        </p:blipFill>
        <p:spPr>
          <a:xfrm>
            <a:off x="155542" y="143670"/>
            <a:ext cx="5019675" cy="1276350"/>
          </a:xfrm>
          <a:prstGeom prst="rect">
            <a:avLst/>
          </a:prstGeom>
        </p:spPr>
      </p:pic>
      <p:sp>
        <p:nvSpPr>
          <p:cNvPr id="2" name="日期占位符 1">
            <a:extLst>
              <a:ext uri="{FF2B5EF4-FFF2-40B4-BE49-F238E27FC236}">
                <a16:creationId xmlns:a16="http://schemas.microsoft.com/office/drawing/2014/main" id="{787B7EF4-B7E1-461A-9464-BD15E19A401E}"/>
              </a:ext>
            </a:extLst>
          </p:cNvPr>
          <p:cNvSpPr>
            <a:spLocks noGrp="1"/>
          </p:cNvSpPr>
          <p:nvPr>
            <p:ph type="dt" sz="half" idx="10"/>
          </p:nvPr>
        </p:nvSpPr>
        <p:spPr>
          <a:xfrm>
            <a:off x="636570" y="6390404"/>
            <a:ext cx="2743200" cy="365125"/>
          </a:xfrm>
        </p:spPr>
        <p:txBody>
          <a:bodyPr/>
          <a:lstStyle/>
          <a:p>
            <a:fld id="{20A8272F-F355-41BB-B0B5-AF4D613490B6}" type="datetime3">
              <a:rPr lang="zh-CN" altLang="en-US" smtClean="0"/>
              <a:t>2022年9月20日星期二</a:t>
            </a:fld>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实验目的</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10" name="文本框 9">
            <a:extLst>
              <a:ext uri="{FF2B5EF4-FFF2-40B4-BE49-F238E27FC236}">
                <a16:creationId xmlns:a16="http://schemas.microsoft.com/office/drawing/2014/main" id="{9C8B79B8-9DF9-4476-A29B-E06AF721E785}"/>
              </a:ext>
            </a:extLst>
          </p:cNvPr>
          <p:cNvSpPr txBox="1"/>
          <p:nvPr/>
        </p:nvSpPr>
        <p:spPr>
          <a:xfrm>
            <a:off x="1473677" y="1594128"/>
            <a:ext cx="9244645" cy="2704715"/>
          </a:xfrm>
          <a:prstGeom prst="rect">
            <a:avLst/>
          </a:prstGeom>
          <a:noFill/>
        </p:spPr>
        <p:txBody>
          <a:bodyPr wrap="square" rtlCol="0">
            <a:spAutoFit/>
          </a:bodyPr>
          <a:lstStyle/>
          <a:p>
            <a:pPr marL="285750" indent="-285750">
              <a:lnSpc>
                <a:spcPct val="150000"/>
              </a:lnSpc>
              <a:spcBef>
                <a:spcPts val="600"/>
              </a:spcBef>
              <a:spcAft>
                <a:spcPts val="600"/>
              </a:spcAft>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理解分组密码算法的基本思想</a:t>
            </a:r>
            <a:endParaRPr lang="en-US" altLang="zh-CN" sz="2400" b="1" dirty="0">
              <a:latin typeface="微软雅黑" panose="020B0503020204020204" pitchFamily="34" charset="-122"/>
              <a:ea typeface="微软雅黑" panose="020B0503020204020204" pitchFamily="34" charset="-122"/>
            </a:endParaRPr>
          </a:p>
          <a:p>
            <a:pPr marL="285750" indent="-285750">
              <a:lnSpc>
                <a:spcPct val="150000"/>
              </a:lnSpc>
              <a:spcBef>
                <a:spcPts val="600"/>
              </a:spcBef>
              <a:spcAft>
                <a:spcPts val="600"/>
              </a:spcAft>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掌握 </a:t>
            </a:r>
            <a:r>
              <a:rPr lang="en-US" altLang="zh-CN" sz="2400" b="1" dirty="0">
                <a:latin typeface="微软雅黑" panose="020B0503020204020204" pitchFamily="34" charset="-122"/>
                <a:ea typeface="微软雅黑" panose="020B0503020204020204" pitchFamily="34" charset="-122"/>
              </a:rPr>
              <a:t>AES </a:t>
            </a:r>
            <a:r>
              <a:rPr lang="zh-CN" altLang="en-US" sz="2400" b="1" dirty="0">
                <a:latin typeface="微软雅黑" panose="020B0503020204020204" pitchFamily="34" charset="-122"/>
                <a:ea typeface="微软雅黑" panose="020B0503020204020204" pitchFamily="34" charset="-122"/>
              </a:rPr>
              <a:t>算法加密和解密原理</a:t>
            </a:r>
            <a:endParaRPr lang="en-US" altLang="zh-CN" sz="2400" b="1" dirty="0">
              <a:latin typeface="微软雅黑" panose="020B0503020204020204" pitchFamily="34" charset="-122"/>
              <a:ea typeface="微软雅黑" panose="020B0503020204020204" pitchFamily="34" charset="-122"/>
            </a:endParaRPr>
          </a:p>
          <a:p>
            <a:pPr marL="285750" indent="-285750">
              <a:lnSpc>
                <a:spcPct val="150000"/>
              </a:lnSpc>
              <a:spcBef>
                <a:spcPts val="600"/>
              </a:spcBef>
              <a:spcAft>
                <a:spcPts val="600"/>
              </a:spcAft>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掌握</a:t>
            </a:r>
            <a:r>
              <a:rPr lang="en-US" altLang="zh-CN" sz="2400" b="1" dirty="0">
                <a:latin typeface="微软雅黑" panose="020B0503020204020204" pitchFamily="34" charset="-122"/>
                <a:ea typeface="微软雅黑" panose="020B0503020204020204" pitchFamily="34" charset="-122"/>
              </a:rPr>
              <a:t>AES</a:t>
            </a:r>
            <a:r>
              <a:rPr lang="zh-CN" altLang="en-US" sz="2400" b="1" dirty="0">
                <a:latin typeface="微软雅黑" panose="020B0503020204020204" pitchFamily="34" charset="-122"/>
                <a:ea typeface="微软雅黑" panose="020B0503020204020204" pitchFamily="34" charset="-122"/>
              </a:rPr>
              <a:t>密钥扩展算法</a:t>
            </a:r>
            <a:endParaRPr lang="en-US" altLang="zh-CN" sz="2400" b="1" dirty="0">
              <a:latin typeface="微软雅黑" panose="020B0503020204020204" pitchFamily="34" charset="-122"/>
              <a:ea typeface="微软雅黑" panose="020B0503020204020204" pitchFamily="34" charset="-122"/>
            </a:endParaRPr>
          </a:p>
          <a:p>
            <a:pPr marL="285750" indent="-285750">
              <a:lnSpc>
                <a:spcPct val="150000"/>
              </a:lnSpc>
              <a:spcBef>
                <a:spcPts val="600"/>
              </a:spcBef>
              <a:spcAft>
                <a:spcPts val="600"/>
              </a:spcAft>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了解不同工作模式的运行方法</a:t>
            </a:r>
          </a:p>
        </p:txBody>
      </p:sp>
    </p:spTree>
    <p:extLst>
      <p:ext uri="{BB962C8B-B14F-4D97-AF65-F5344CB8AC3E}">
        <p14:creationId xmlns:p14="http://schemas.microsoft.com/office/powerpoint/2010/main" val="1618673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实验内容</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10" name="文本框 9">
            <a:extLst>
              <a:ext uri="{FF2B5EF4-FFF2-40B4-BE49-F238E27FC236}">
                <a16:creationId xmlns:a16="http://schemas.microsoft.com/office/drawing/2014/main" id="{9C8B79B8-9DF9-4476-A29B-E06AF721E785}"/>
              </a:ext>
            </a:extLst>
          </p:cNvPr>
          <p:cNvSpPr txBox="1"/>
          <p:nvPr/>
        </p:nvSpPr>
        <p:spPr>
          <a:xfrm>
            <a:off x="1037869" y="1412664"/>
            <a:ext cx="9104387" cy="2862322"/>
          </a:xfrm>
          <a:prstGeom prst="rect">
            <a:avLst/>
          </a:prstGeom>
          <a:noFill/>
        </p:spPr>
        <p:txBody>
          <a:bodyPr wrap="square" rtlCol="0">
            <a:spAutoFit/>
          </a:bodyPr>
          <a:lstStyle/>
          <a:p>
            <a:pPr>
              <a:lnSpc>
                <a:spcPct val="150000"/>
              </a:lnSpc>
              <a:spcBef>
                <a:spcPts val="600"/>
              </a:spcBef>
              <a:spcAft>
                <a:spcPts val="600"/>
              </a:spcAft>
            </a:pP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、编写程序完成</a:t>
            </a:r>
            <a:r>
              <a:rPr lang="en-US" altLang="zh-CN" sz="2000" b="1" dirty="0">
                <a:latin typeface="微软雅黑" panose="020B0503020204020204" pitchFamily="34" charset="-122"/>
                <a:ea typeface="微软雅黑" panose="020B0503020204020204" pitchFamily="34" charset="-122"/>
              </a:rPr>
              <a:t>AES128</a:t>
            </a:r>
            <a:r>
              <a:rPr lang="zh-CN" altLang="en-US" sz="2000" b="1" dirty="0">
                <a:latin typeface="微软雅黑" panose="020B0503020204020204" pitchFamily="34" charset="-122"/>
                <a:ea typeface="微软雅黑" panose="020B0503020204020204" pitchFamily="34" charset="-122"/>
              </a:rPr>
              <a:t>算法的加密和解密过程，请用</a:t>
            </a:r>
            <a:r>
              <a:rPr lang="en-US" altLang="zh-CN" sz="2000" b="1" dirty="0" err="1">
                <a:latin typeface="微软雅黑" panose="020B0503020204020204" pitchFamily="34" charset="-122"/>
                <a:ea typeface="微软雅黑" panose="020B0503020204020204" pitchFamily="34" charset="-122"/>
              </a:rPr>
              <a:t>demo.c</a:t>
            </a:r>
            <a:r>
              <a:rPr lang="zh-CN" altLang="en-US" sz="2000" b="1" dirty="0">
                <a:latin typeface="微软雅黑" panose="020B0503020204020204" pitchFamily="34" charset="-122"/>
                <a:ea typeface="微软雅黑" panose="020B0503020204020204" pitchFamily="34" charset="-122"/>
              </a:rPr>
              <a:t>中的</a:t>
            </a:r>
            <a:r>
              <a:rPr lang="en-US" altLang="zh-CN" sz="2000" b="1" dirty="0">
                <a:latin typeface="微软雅黑" panose="020B0503020204020204" pitchFamily="34" charset="-122"/>
                <a:ea typeface="微软雅黑" panose="020B0503020204020204" pitchFamily="34" charset="-122"/>
              </a:rPr>
              <a:t>S</a:t>
            </a:r>
            <a:r>
              <a:rPr lang="zh-CN" altLang="en-US" sz="2000" b="1" dirty="0">
                <a:latin typeface="微软雅黑" panose="020B0503020204020204" pitchFamily="34" charset="-122"/>
                <a:ea typeface="微软雅黑" panose="020B0503020204020204" pitchFamily="34" charset="-122"/>
              </a:rPr>
              <a:t>盒、逆</a:t>
            </a:r>
            <a:r>
              <a:rPr lang="en-US" altLang="zh-CN" sz="2000" b="1" dirty="0">
                <a:latin typeface="微软雅黑" panose="020B0503020204020204" pitchFamily="34" charset="-122"/>
                <a:ea typeface="微软雅黑" panose="020B0503020204020204" pitchFamily="34" charset="-122"/>
              </a:rPr>
              <a:t>S</a:t>
            </a:r>
            <a:r>
              <a:rPr lang="zh-CN" altLang="en-US" sz="2000" b="1" dirty="0">
                <a:latin typeface="微软雅黑" panose="020B0503020204020204" pitchFamily="34" charset="-122"/>
                <a:ea typeface="微软雅黑" panose="020B0503020204020204" pitchFamily="34" charset="-122"/>
              </a:rPr>
              <a:t>盒、轮常量</a:t>
            </a:r>
            <a:r>
              <a:rPr lang="en-US" altLang="zh-CN" sz="2000" b="1" dirty="0" err="1">
                <a:latin typeface="微软雅黑" panose="020B0503020204020204" pitchFamily="34" charset="-122"/>
                <a:ea typeface="微软雅黑" panose="020B0503020204020204" pitchFamily="34" charset="-122"/>
              </a:rPr>
              <a:t>Rcon</a:t>
            </a:r>
            <a:r>
              <a:rPr lang="zh-CN" altLang="en-US" sz="2000" b="1" dirty="0">
                <a:latin typeface="微软雅黑" panose="020B0503020204020204" pitchFamily="34" charset="-122"/>
                <a:ea typeface="微软雅黑" panose="020B0503020204020204" pitchFamily="34" charset="-122"/>
              </a:rPr>
              <a:t>等信息；</a:t>
            </a:r>
            <a:endParaRPr lang="en-US" altLang="zh-CN" sz="2000" b="1" dirty="0">
              <a:latin typeface="微软雅黑" panose="020B0503020204020204" pitchFamily="34" charset="-122"/>
              <a:ea typeface="微软雅黑" panose="020B0503020204020204" pitchFamily="34" charset="-122"/>
            </a:endParaRPr>
          </a:p>
          <a:p>
            <a:pPr>
              <a:lnSpc>
                <a:spcPct val="150000"/>
              </a:lnSpc>
              <a:spcBef>
                <a:spcPts val="600"/>
              </a:spcBef>
              <a:spcAft>
                <a:spcPts val="600"/>
              </a:spcAft>
            </a:pPr>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、过程输出</a:t>
            </a:r>
            <a:r>
              <a:rPr lang="en-US" altLang="zh-CN" sz="2000" b="1" dirty="0">
                <a:latin typeface="微软雅黑" panose="020B0503020204020204" pitchFamily="34" charset="-122"/>
                <a:ea typeface="微软雅黑" panose="020B0503020204020204" pitchFamily="34" charset="-122"/>
              </a:rPr>
              <a:t>10</a:t>
            </a:r>
            <a:r>
              <a:rPr lang="zh-CN" altLang="en-US" sz="2000" b="1" dirty="0">
                <a:latin typeface="微软雅黑" panose="020B0503020204020204" pitchFamily="34" charset="-122"/>
                <a:ea typeface="微软雅黑" panose="020B0503020204020204" pitchFamily="34" charset="-122"/>
              </a:rPr>
              <a:t>轮</a:t>
            </a:r>
            <a:r>
              <a:rPr lang="en-US" altLang="zh-CN" sz="2000" b="1" dirty="0">
                <a:latin typeface="微软雅黑" panose="020B0503020204020204" pitchFamily="34" charset="-122"/>
                <a:ea typeface="微软雅黑" panose="020B0503020204020204" pitchFamily="34" charset="-122"/>
              </a:rPr>
              <a:t>K</a:t>
            </a:r>
            <a:r>
              <a:rPr lang="en-US" altLang="zh-CN" sz="2000" b="1" baseline="-25000" dirty="0">
                <a:latin typeface="微软雅黑" panose="020B0503020204020204" pitchFamily="34" charset="-122"/>
                <a:ea typeface="微软雅黑" panose="020B0503020204020204" pitchFamily="34" charset="-122"/>
              </a:rPr>
              <a:t>i</a:t>
            </a:r>
            <a:r>
              <a:rPr lang="zh-CN" altLang="en-US" sz="2000" b="1" dirty="0">
                <a:latin typeface="微软雅黑" panose="020B0503020204020204" pitchFamily="34" charset="-122"/>
                <a:ea typeface="微软雅黑" panose="020B0503020204020204" pitchFamily="34" charset="-122"/>
              </a:rPr>
              <a:t>的值，要求输出</a:t>
            </a:r>
            <a:r>
              <a:rPr lang="en-US" altLang="zh-CN" sz="2000" b="1" dirty="0">
                <a:latin typeface="微软雅黑" panose="020B0503020204020204" pitchFamily="34" charset="-122"/>
                <a:ea typeface="微软雅黑" panose="020B0503020204020204" pitchFamily="34" charset="-122"/>
              </a:rPr>
              <a:t>16</a:t>
            </a:r>
            <a:r>
              <a:rPr lang="zh-CN" altLang="en-US" sz="2000" b="1" dirty="0">
                <a:latin typeface="微软雅黑" panose="020B0503020204020204" pitchFamily="34" charset="-122"/>
                <a:ea typeface="微软雅黑" panose="020B0503020204020204" pitchFamily="34" charset="-122"/>
              </a:rPr>
              <a:t>进制格式；</a:t>
            </a:r>
            <a:endParaRPr lang="en-US" altLang="zh-CN" sz="2000" b="1" dirty="0">
              <a:latin typeface="微软雅黑" panose="020B0503020204020204" pitchFamily="34" charset="-122"/>
              <a:ea typeface="微软雅黑" panose="020B0503020204020204" pitchFamily="34" charset="-122"/>
            </a:endParaRPr>
          </a:p>
          <a:p>
            <a:pPr>
              <a:lnSpc>
                <a:spcPct val="150000"/>
              </a:lnSpc>
              <a:spcBef>
                <a:spcPts val="600"/>
              </a:spcBef>
              <a:spcAft>
                <a:spcPts val="600"/>
              </a:spcAft>
            </a:pPr>
            <a:r>
              <a:rPr lang="en-US" altLang="zh-CN" sz="2000" b="1" dirty="0">
                <a:solidFill>
                  <a:srgbClr val="C00000"/>
                </a:solidFill>
                <a:latin typeface="微软雅黑" panose="020B0503020204020204" pitchFamily="34" charset="-122"/>
                <a:ea typeface="微软雅黑" panose="020B0503020204020204" pitchFamily="34" charset="-122"/>
              </a:rPr>
              <a:t>3</a:t>
            </a:r>
            <a:r>
              <a:rPr lang="zh-CN" altLang="en-US" sz="2000" b="1" dirty="0">
                <a:solidFill>
                  <a:srgbClr val="C00000"/>
                </a:solidFill>
                <a:latin typeface="微软雅黑" panose="020B0503020204020204" pitchFamily="34" charset="-122"/>
                <a:ea typeface="微软雅黑" panose="020B0503020204020204" pitchFamily="34" charset="-122"/>
              </a:rPr>
              <a:t>、扩展：实现</a:t>
            </a:r>
            <a:r>
              <a:rPr lang="en-US" altLang="zh-CN" sz="2000" b="1" dirty="0">
                <a:solidFill>
                  <a:srgbClr val="C00000"/>
                </a:solidFill>
                <a:latin typeface="微软雅黑" panose="020B0503020204020204" pitchFamily="34" charset="-122"/>
                <a:ea typeface="微软雅黑" panose="020B0503020204020204" pitchFamily="34" charset="-122"/>
              </a:rPr>
              <a:t>CBC-AES128</a:t>
            </a:r>
            <a:r>
              <a:rPr lang="zh-CN" altLang="en-US" sz="2000" b="1" dirty="0">
                <a:solidFill>
                  <a:srgbClr val="C00000"/>
                </a:solidFill>
                <a:latin typeface="微软雅黑" panose="020B0503020204020204" pitchFamily="34" charset="-122"/>
                <a:ea typeface="微软雅黑" panose="020B0503020204020204" pitchFamily="34" charset="-122"/>
              </a:rPr>
              <a:t>。（选做）</a:t>
            </a:r>
            <a:endParaRPr lang="en-US" altLang="zh-CN" sz="2000" b="1" dirty="0">
              <a:solidFill>
                <a:srgbClr val="C00000"/>
              </a:solidFill>
              <a:latin typeface="微软雅黑" panose="020B0503020204020204" pitchFamily="34" charset="-122"/>
              <a:ea typeface="微软雅黑" panose="020B0503020204020204" pitchFamily="34" charset="-122"/>
            </a:endParaRPr>
          </a:p>
          <a:p>
            <a:pPr>
              <a:lnSpc>
                <a:spcPct val="150000"/>
              </a:lnSpc>
              <a:spcBef>
                <a:spcPts val="600"/>
              </a:spcBef>
              <a:spcAft>
                <a:spcPts val="600"/>
              </a:spcAft>
            </a:pPr>
            <a:r>
              <a:rPr lang="en-US" altLang="zh-CN" sz="2000" b="1" dirty="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BB4AA5CB-858A-47DF-A835-6C122EC43507}"/>
              </a:ext>
            </a:extLst>
          </p:cNvPr>
          <p:cNvSpPr txBox="1"/>
          <p:nvPr/>
        </p:nvSpPr>
        <p:spPr>
          <a:xfrm>
            <a:off x="1537447" y="4696396"/>
            <a:ext cx="6104964" cy="646331"/>
          </a:xfrm>
          <a:prstGeom prst="rect">
            <a:avLst/>
          </a:prstGeom>
          <a:noFill/>
        </p:spPr>
        <p:txBody>
          <a:bodyPr wrap="square">
            <a:spAutoFit/>
          </a:bodyPr>
          <a:lstStyle/>
          <a:p>
            <a:r>
              <a:rPr lang="zh-CN" altLang="en-US" dirty="0">
                <a:solidFill>
                  <a:srgbClr val="FF0000"/>
                </a:solidFill>
              </a:rPr>
              <a:t>实验指导书： </a:t>
            </a:r>
            <a:r>
              <a:rPr lang="zh-CN" altLang="en-US" dirty="0">
                <a:solidFill>
                  <a:srgbClr val="FF0000"/>
                </a:solidFill>
                <a:hlinkClick r:id="rId4"/>
              </a:rPr>
              <a:t>https://hitsz-cslab.gitee.io/cryptography-labs</a:t>
            </a:r>
            <a:endParaRPr lang="en-US" altLang="zh-CN" dirty="0">
              <a:solidFill>
                <a:srgbClr val="FF0000"/>
              </a:solidFill>
            </a:endParaRPr>
          </a:p>
          <a:p>
            <a:endParaRPr lang="zh-CN" altLang="en-US" dirty="0">
              <a:solidFill>
                <a:srgbClr val="FF0000"/>
              </a:solidFill>
            </a:endParaRPr>
          </a:p>
        </p:txBody>
      </p:sp>
    </p:spTree>
    <p:extLst>
      <p:ext uri="{BB962C8B-B14F-4D97-AF65-F5344CB8AC3E}">
        <p14:creationId xmlns:p14="http://schemas.microsoft.com/office/powerpoint/2010/main" val="24161115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实验原理</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grpSp>
        <p:nvGrpSpPr>
          <p:cNvPr id="11" name="组合 10">
            <a:extLst>
              <a:ext uri="{FF2B5EF4-FFF2-40B4-BE49-F238E27FC236}">
                <a16:creationId xmlns:a16="http://schemas.microsoft.com/office/drawing/2014/main" id="{9275DCCE-72C8-4AAF-A0F9-3C2C6A141F93}"/>
              </a:ext>
            </a:extLst>
          </p:cNvPr>
          <p:cNvGrpSpPr/>
          <p:nvPr/>
        </p:nvGrpSpPr>
        <p:grpSpPr>
          <a:xfrm>
            <a:off x="3821343" y="677530"/>
            <a:ext cx="8751385" cy="6052171"/>
            <a:chOff x="3849624" y="686957"/>
            <a:chExt cx="8751385" cy="6052171"/>
          </a:xfrm>
        </p:grpSpPr>
        <p:grpSp>
          <p:nvGrpSpPr>
            <p:cNvPr id="15" name="组合 14"/>
            <p:cNvGrpSpPr/>
            <p:nvPr/>
          </p:nvGrpSpPr>
          <p:grpSpPr>
            <a:xfrm>
              <a:off x="3849624" y="686957"/>
              <a:ext cx="8751385" cy="6052171"/>
              <a:chOff x="3849624" y="686957"/>
              <a:chExt cx="8751385" cy="6052171"/>
            </a:xfrm>
          </p:grpSpPr>
          <p:grpSp>
            <p:nvGrpSpPr>
              <p:cNvPr id="8" name="组合 7"/>
              <p:cNvGrpSpPr/>
              <p:nvPr/>
            </p:nvGrpSpPr>
            <p:grpSpPr>
              <a:xfrm>
                <a:off x="3849624" y="686957"/>
                <a:ext cx="8751385" cy="6052171"/>
                <a:chOff x="842683" y="809435"/>
                <a:chExt cx="10066110" cy="5899673"/>
              </a:xfrm>
            </p:grpSpPr>
            <p:pic>
              <p:nvPicPr>
                <p:cNvPr id="7" name="图片 6"/>
                <p:cNvPicPr>
                  <a:picLocks noChangeAspect="1"/>
                </p:cNvPicPr>
                <p:nvPr/>
              </p:nvPicPr>
              <p:blipFill>
                <a:blip r:embed="rId4"/>
                <a:stretch>
                  <a:fillRect/>
                </a:stretch>
              </p:blipFill>
              <p:spPr>
                <a:xfrm>
                  <a:off x="3797642" y="1266925"/>
                  <a:ext cx="5769833" cy="5442183"/>
                </a:xfrm>
                <a:prstGeom prst="rect">
                  <a:avLst/>
                </a:prstGeom>
              </p:spPr>
            </p:pic>
            <p:sp>
              <p:nvSpPr>
                <p:cNvPr id="10" name="文本框 9">
                  <a:extLst>
                    <a:ext uri="{FF2B5EF4-FFF2-40B4-BE49-F238E27FC236}">
                      <a16:creationId xmlns:a16="http://schemas.microsoft.com/office/drawing/2014/main" id="{9C8B79B8-9DF9-4476-A29B-E06AF721E785}"/>
                    </a:ext>
                  </a:extLst>
                </p:cNvPr>
                <p:cNvSpPr txBox="1"/>
                <p:nvPr/>
              </p:nvSpPr>
              <p:spPr>
                <a:xfrm>
                  <a:off x="842683" y="809435"/>
                  <a:ext cx="10066110" cy="581057"/>
                </a:xfrm>
                <a:prstGeom prst="rect">
                  <a:avLst/>
                </a:prstGeom>
                <a:noFill/>
              </p:spPr>
              <p:txBody>
                <a:bodyPr wrap="square" rtlCol="0">
                  <a:spAutoFit/>
                </a:bodyPr>
                <a:lstStyle/>
                <a:p>
                  <a:pPr algn="ctr">
                    <a:lnSpc>
                      <a:spcPct val="150000"/>
                    </a:lnSpc>
                    <a:spcBef>
                      <a:spcPts val="600"/>
                    </a:spcBef>
                    <a:spcAft>
                      <a:spcPts val="600"/>
                    </a:spcAft>
                  </a:pPr>
                  <a:r>
                    <a:rPr lang="zh-CN" altLang="en-US" sz="24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 加密                                   解密</a:t>
                  </a:r>
                  <a:r>
                    <a:rPr lang="zh-CN" altLang="en-US" sz="2400" b="1" dirty="0">
                      <a:latin typeface="微软雅黑" panose="020B0503020204020204" pitchFamily="34" charset="-122"/>
                      <a:ea typeface="微软雅黑" panose="020B0503020204020204" pitchFamily="34" charset="-122"/>
                    </a:rPr>
                    <a:t> </a:t>
                  </a:r>
                  <a:endParaRPr lang="en-US" altLang="zh-CN" sz="2400" b="1" dirty="0">
                    <a:latin typeface="微软雅黑" panose="020B0503020204020204" pitchFamily="34" charset="-122"/>
                    <a:ea typeface="微软雅黑" panose="020B0503020204020204" pitchFamily="34" charset="-122"/>
                  </a:endParaRPr>
                </a:p>
              </p:txBody>
            </p:sp>
          </p:grpSp>
          <p:sp>
            <p:nvSpPr>
              <p:cNvPr id="2" name="矩形 1"/>
              <p:cNvSpPr/>
              <p:nvPr/>
            </p:nvSpPr>
            <p:spPr>
              <a:xfrm>
                <a:off x="7095744" y="1883664"/>
                <a:ext cx="896112" cy="1371292"/>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矩形 12">
              <a:extLst>
                <a:ext uri="{FF2B5EF4-FFF2-40B4-BE49-F238E27FC236}">
                  <a16:creationId xmlns:a16="http://schemas.microsoft.com/office/drawing/2014/main" id="{A82B5009-C9AF-4317-ABE2-2A565749ABCC}"/>
                </a:ext>
              </a:extLst>
            </p:cNvPr>
            <p:cNvSpPr/>
            <p:nvPr/>
          </p:nvSpPr>
          <p:spPr>
            <a:xfrm>
              <a:off x="7090528" y="5412902"/>
              <a:ext cx="896112" cy="1035033"/>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a:extLst>
              <a:ext uri="{FF2B5EF4-FFF2-40B4-BE49-F238E27FC236}">
                <a16:creationId xmlns:a16="http://schemas.microsoft.com/office/drawing/2014/main" id="{70CB0CC9-7F6A-4C2E-8AC7-984E39650B0F}"/>
              </a:ext>
            </a:extLst>
          </p:cNvPr>
          <p:cNvSpPr txBox="1"/>
          <p:nvPr/>
        </p:nvSpPr>
        <p:spPr>
          <a:xfrm>
            <a:off x="403995" y="1070909"/>
            <a:ext cx="5845803" cy="2954655"/>
          </a:xfrm>
          <a:prstGeom prst="rect">
            <a:avLst/>
          </a:prstGeom>
          <a:noFill/>
        </p:spPr>
        <p:txBody>
          <a:bodyPr wrap="square" rtlCol="0">
            <a:spAutoFit/>
          </a:bodyPr>
          <a:lstStyle/>
          <a:p>
            <a:pPr lvl="1">
              <a:lnSpc>
                <a:spcPct val="150000"/>
              </a:lnSpc>
            </a:pPr>
            <a:r>
              <a:rPr lang="en-US" altLang="zh-CN" sz="2400" b="1" dirty="0">
                <a:latin typeface="微软雅黑" panose="020B0503020204020204" pitchFamily="34" charset="-122"/>
                <a:ea typeface="微软雅黑" panose="020B0503020204020204" pitchFamily="34" charset="-122"/>
              </a:rPr>
              <a:t>AES</a:t>
            </a:r>
            <a:r>
              <a:rPr lang="zh-CN" altLang="en-US" sz="2400" b="1" dirty="0">
                <a:latin typeface="微软雅黑" panose="020B0503020204020204" pitchFamily="34" charset="-122"/>
                <a:ea typeface="微软雅黑" panose="020B0503020204020204" pitchFamily="34" charset="-122"/>
              </a:rPr>
              <a:t>算法主要有四种运算：</a:t>
            </a:r>
            <a:endParaRPr lang="en-US" altLang="zh-CN" sz="2400" b="1"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字节替换</a:t>
            </a:r>
            <a:endParaRPr lang="en-US" altLang="zh-CN" sz="2000" b="1"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行移位</a:t>
            </a:r>
            <a:endParaRPr lang="en-US" altLang="zh-CN" sz="2000" b="1"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列混淆</a:t>
            </a:r>
            <a:endParaRPr lang="en-US" altLang="zh-CN" sz="2000" b="1"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b="1" dirty="0">
                <a:solidFill>
                  <a:srgbClr val="FF0000"/>
                </a:solidFill>
                <a:latin typeface="微软雅黑" panose="020B0503020204020204" pitchFamily="34" charset="-122"/>
                <a:ea typeface="微软雅黑" panose="020B0503020204020204" pitchFamily="34" charset="-122"/>
              </a:rPr>
              <a:t>轮密钥加</a:t>
            </a:r>
            <a:endParaRPr lang="en-US" altLang="zh-CN" sz="2000" b="1" dirty="0">
              <a:solidFill>
                <a:srgbClr val="FF0000"/>
              </a:solidFill>
              <a:latin typeface="微软雅黑" panose="020B0503020204020204" pitchFamily="34" charset="-122"/>
              <a:ea typeface="微软雅黑" panose="020B0503020204020204" pitchFamily="34" charset="-122"/>
            </a:endParaRPr>
          </a:p>
          <a:p>
            <a:pPr lvl="1">
              <a:lnSpc>
                <a:spcPct val="150000"/>
              </a:lnSpc>
            </a:pPr>
            <a:endParaRPr lang="en-US" altLang="zh-CN" sz="2000" b="1"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89EB1E7E-8CD0-46CD-AEDC-1578CFC77957}"/>
              </a:ext>
            </a:extLst>
          </p:cNvPr>
          <p:cNvSpPr/>
          <p:nvPr/>
        </p:nvSpPr>
        <p:spPr>
          <a:xfrm>
            <a:off x="303695" y="4922830"/>
            <a:ext cx="6096000" cy="1015663"/>
          </a:xfrm>
          <a:prstGeom prst="rect">
            <a:avLst/>
          </a:prstGeom>
        </p:spPr>
        <p:txBody>
          <a:bodyPr>
            <a:spAutoFit/>
          </a:bodyPr>
          <a:lstStyle/>
          <a:p>
            <a:pPr marL="800100" lvl="1" indent="-342900">
              <a:lnSpc>
                <a:spcPct val="150000"/>
              </a:lnSpc>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在轮处理开始前进行了</a:t>
            </a:r>
            <a:r>
              <a:rPr lang="zh-CN" altLang="en-US" sz="2000" b="1" dirty="0">
                <a:solidFill>
                  <a:srgbClr val="FF0000"/>
                </a:solidFill>
                <a:latin typeface="微软雅黑" panose="020B0503020204020204" pitchFamily="34" charset="-122"/>
                <a:ea typeface="微软雅黑" panose="020B0503020204020204" pitchFamily="34" charset="-122"/>
              </a:rPr>
              <a:t>轮密钥加</a:t>
            </a:r>
            <a:r>
              <a:rPr lang="zh-CN" altLang="en-US" sz="2000" b="1" dirty="0">
                <a:latin typeface="微软雅黑" panose="020B0503020204020204" pitchFamily="34" charset="-122"/>
                <a:ea typeface="微软雅黑" panose="020B0503020204020204" pitchFamily="34" charset="-122"/>
              </a:rPr>
              <a:t>处理</a:t>
            </a:r>
            <a:endParaRPr lang="en-US" altLang="zh-CN" sz="2000" b="1"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最后一轮比前面</a:t>
            </a:r>
            <a:r>
              <a:rPr lang="en-US" altLang="zh-CN" sz="2000" b="1" dirty="0">
                <a:latin typeface="微软雅黑" panose="020B0503020204020204" pitchFamily="34" charset="-122"/>
                <a:ea typeface="微软雅黑" panose="020B0503020204020204" pitchFamily="34" charset="-122"/>
              </a:rPr>
              <a:t>9</a:t>
            </a:r>
            <a:r>
              <a:rPr lang="zh-CN" altLang="en-US" sz="2000" b="1" dirty="0">
                <a:latin typeface="微软雅黑" panose="020B0503020204020204" pitchFamily="34" charset="-122"/>
                <a:ea typeface="微软雅黑" panose="020B0503020204020204" pitchFamily="34" charset="-122"/>
              </a:rPr>
              <a:t>轮少了</a:t>
            </a:r>
            <a:r>
              <a:rPr lang="zh-CN" altLang="en-US" sz="2000" b="1" dirty="0">
                <a:solidFill>
                  <a:srgbClr val="FF0000"/>
                </a:solidFill>
                <a:latin typeface="微软雅黑" panose="020B0503020204020204" pitchFamily="34" charset="-122"/>
                <a:ea typeface="微软雅黑" panose="020B0503020204020204" pitchFamily="34" charset="-122"/>
              </a:rPr>
              <a:t>列混淆</a:t>
            </a:r>
            <a:r>
              <a:rPr lang="zh-CN" altLang="en-US" sz="2000" b="1" dirty="0">
                <a:latin typeface="微软雅黑" panose="020B0503020204020204" pitchFamily="34" charset="-122"/>
                <a:ea typeface="微软雅黑" panose="020B0503020204020204" pitchFamily="34" charset="-122"/>
              </a:rPr>
              <a:t>处理</a:t>
            </a:r>
            <a:endParaRPr lang="en-US" altLang="zh-CN"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77421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实验原理</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9" name="矩形 8">
            <a:extLst>
              <a:ext uri="{FF2B5EF4-FFF2-40B4-BE49-F238E27FC236}">
                <a16:creationId xmlns:a16="http://schemas.microsoft.com/office/drawing/2014/main" id="{10393D87-FCB0-4D84-93E5-24DC2A46F5C0}"/>
              </a:ext>
            </a:extLst>
          </p:cNvPr>
          <p:cNvSpPr/>
          <p:nvPr/>
        </p:nvSpPr>
        <p:spPr>
          <a:xfrm>
            <a:off x="913610" y="1051863"/>
            <a:ext cx="11128496" cy="1200329"/>
          </a:xfrm>
          <a:prstGeom prst="rect">
            <a:avLst/>
          </a:prstGeom>
        </p:spPr>
        <p:txBody>
          <a:bodyPr wrap="non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初始化，</a:t>
            </a:r>
            <a:r>
              <a:rPr lang="en-US" altLang="zh-CN" sz="2400" b="1" dirty="0">
                <a:latin typeface="微软雅黑" panose="020B0503020204020204" pitchFamily="34" charset="-122"/>
                <a:ea typeface="微软雅黑" panose="020B0503020204020204" pitchFamily="34" charset="-122"/>
              </a:rPr>
              <a:t>AES</a:t>
            </a:r>
            <a:r>
              <a:rPr lang="zh-CN" altLang="en-US" sz="2400" b="1" dirty="0">
                <a:latin typeface="微软雅黑" panose="020B0503020204020204" pitchFamily="34" charset="-122"/>
                <a:ea typeface="微软雅黑" panose="020B0503020204020204" pitchFamily="34" charset="-122"/>
              </a:rPr>
              <a:t>中的运算都是以</a:t>
            </a:r>
            <a:r>
              <a:rPr lang="zh-CN" altLang="en-US" sz="2400" b="1" dirty="0">
                <a:solidFill>
                  <a:srgbClr val="FF0000"/>
                </a:solidFill>
                <a:latin typeface="微软雅黑" panose="020B0503020204020204" pitchFamily="34" charset="-122"/>
                <a:ea typeface="微软雅黑" panose="020B0503020204020204" pitchFamily="34" charset="-122"/>
              </a:rPr>
              <a:t>字节</a:t>
            </a:r>
            <a:r>
              <a:rPr lang="zh-CN" altLang="en-US" sz="2400" b="1" dirty="0">
                <a:latin typeface="微软雅黑" panose="020B0503020204020204" pitchFamily="34" charset="-122"/>
                <a:ea typeface="微软雅黑" panose="020B0503020204020204" pitchFamily="34" charset="-122"/>
              </a:rPr>
              <a:t>为单位的，</a:t>
            </a:r>
            <a:r>
              <a:rPr lang="en-US" altLang="zh-CN" sz="2400" b="1" dirty="0">
                <a:latin typeface="微软雅黑" panose="020B0503020204020204" pitchFamily="34" charset="-122"/>
                <a:ea typeface="微软雅黑" panose="020B0503020204020204" pitchFamily="34" charset="-122"/>
              </a:rPr>
              <a:t>128</a:t>
            </a:r>
            <a:r>
              <a:rPr lang="zh-CN" altLang="en-US" sz="2400" b="1" dirty="0">
                <a:latin typeface="微软雅黑" panose="020B0503020204020204" pitchFamily="34" charset="-122"/>
                <a:ea typeface="微软雅黑" panose="020B0503020204020204" pitchFamily="34" charset="-122"/>
              </a:rPr>
              <a:t>位的明文可以分为</a:t>
            </a:r>
            <a:r>
              <a:rPr lang="en-US" altLang="zh-CN" sz="2400" b="1" dirty="0">
                <a:latin typeface="微软雅黑" panose="020B0503020204020204" pitchFamily="34" charset="-122"/>
                <a:ea typeface="微软雅黑" panose="020B0503020204020204" pitchFamily="34" charset="-122"/>
              </a:rPr>
              <a:t>16</a:t>
            </a:r>
            <a:r>
              <a:rPr lang="zh-CN" altLang="en-US" sz="2400" b="1" dirty="0">
                <a:latin typeface="微软雅黑" panose="020B0503020204020204" pitchFamily="34" charset="-122"/>
                <a:ea typeface="微软雅黑" panose="020B0503020204020204" pitchFamily="34" charset="-122"/>
              </a:rPr>
              <a:t>个字节</a:t>
            </a:r>
          </a:p>
          <a:p>
            <a:pPr>
              <a:lnSpc>
                <a:spcPct val="150000"/>
              </a:lnSpc>
            </a:pPr>
            <a:endParaRPr lang="en-US" altLang="zh-CN" sz="2400" b="1" dirty="0">
              <a:latin typeface="微软雅黑" panose="020B0503020204020204" pitchFamily="34" charset="-122"/>
              <a:ea typeface="微软雅黑" panose="020B0503020204020204" pitchFamily="34" charset="-122"/>
            </a:endParaRPr>
          </a:p>
        </p:txBody>
      </p:sp>
      <p:sp>
        <p:nvSpPr>
          <p:cNvPr id="8" name="箭头: 下 7">
            <a:extLst>
              <a:ext uri="{FF2B5EF4-FFF2-40B4-BE49-F238E27FC236}">
                <a16:creationId xmlns:a16="http://schemas.microsoft.com/office/drawing/2014/main" id="{BAC7768C-EEB7-4B04-8732-E024813A02BB}"/>
              </a:ext>
            </a:extLst>
          </p:cNvPr>
          <p:cNvSpPr/>
          <p:nvPr/>
        </p:nvSpPr>
        <p:spPr>
          <a:xfrm>
            <a:off x="7708979" y="3548268"/>
            <a:ext cx="259364" cy="148336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4" name="表格 34">
            <a:extLst>
              <a:ext uri="{FF2B5EF4-FFF2-40B4-BE49-F238E27FC236}">
                <a16:creationId xmlns:a16="http://schemas.microsoft.com/office/drawing/2014/main" id="{230DC99B-D440-4BE8-BFD1-09E52A8C6B59}"/>
              </a:ext>
            </a:extLst>
          </p:cNvPr>
          <p:cNvGraphicFramePr>
            <a:graphicFrameLocks noGrp="1"/>
          </p:cNvGraphicFramePr>
          <p:nvPr>
            <p:extLst>
              <p:ext uri="{D42A27DB-BD31-4B8C-83A1-F6EECF244321}">
                <p14:modId xmlns:p14="http://schemas.microsoft.com/office/powerpoint/2010/main" val="3141027894"/>
              </p:ext>
            </p:extLst>
          </p:nvPr>
        </p:nvGraphicFramePr>
        <p:xfrm>
          <a:off x="1037869" y="2051318"/>
          <a:ext cx="9039392" cy="396240"/>
        </p:xfrm>
        <a:graphic>
          <a:graphicData uri="http://schemas.openxmlformats.org/drawingml/2006/table">
            <a:tbl>
              <a:tblPr firstRow="1" bandRow="1">
                <a:tableStyleId>{5C22544A-7EE6-4342-B048-85BDC9FD1C3A}</a:tableStyleId>
              </a:tblPr>
              <a:tblGrid>
                <a:gridCol w="564962">
                  <a:extLst>
                    <a:ext uri="{9D8B030D-6E8A-4147-A177-3AD203B41FA5}">
                      <a16:colId xmlns:a16="http://schemas.microsoft.com/office/drawing/2014/main" val="3789589256"/>
                    </a:ext>
                  </a:extLst>
                </a:gridCol>
                <a:gridCol w="564962">
                  <a:extLst>
                    <a:ext uri="{9D8B030D-6E8A-4147-A177-3AD203B41FA5}">
                      <a16:colId xmlns:a16="http://schemas.microsoft.com/office/drawing/2014/main" val="1164796825"/>
                    </a:ext>
                  </a:extLst>
                </a:gridCol>
                <a:gridCol w="564962">
                  <a:extLst>
                    <a:ext uri="{9D8B030D-6E8A-4147-A177-3AD203B41FA5}">
                      <a16:colId xmlns:a16="http://schemas.microsoft.com/office/drawing/2014/main" val="1279535610"/>
                    </a:ext>
                  </a:extLst>
                </a:gridCol>
                <a:gridCol w="564962">
                  <a:extLst>
                    <a:ext uri="{9D8B030D-6E8A-4147-A177-3AD203B41FA5}">
                      <a16:colId xmlns:a16="http://schemas.microsoft.com/office/drawing/2014/main" val="1883860634"/>
                    </a:ext>
                  </a:extLst>
                </a:gridCol>
                <a:gridCol w="564962">
                  <a:extLst>
                    <a:ext uri="{9D8B030D-6E8A-4147-A177-3AD203B41FA5}">
                      <a16:colId xmlns:a16="http://schemas.microsoft.com/office/drawing/2014/main" val="2586855170"/>
                    </a:ext>
                  </a:extLst>
                </a:gridCol>
                <a:gridCol w="564962">
                  <a:extLst>
                    <a:ext uri="{9D8B030D-6E8A-4147-A177-3AD203B41FA5}">
                      <a16:colId xmlns:a16="http://schemas.microsoft.com/office/drawing/2014/main" val="1147773941"/>
                    </a:ext>
                  </a:extLst>
                </a:gridCol>
                <a:gridCol w="564962">
                  <a:extLst>
                    <a:ext uri="{9D8B030D-6E8A-4147-A177-3AD203B41FA5}">
                      <a16:colId xmlns:a16="http://schemas.microsoft.com/office/drawing/2014/main" val="3487083862"/>
                    </a:ext>
                  </a:extLst>
                </a:gridCol>
                <a:gridCol w="564962">
                  <a:extLst>
                    <a:ext uri="{9D8B030D-6E8A-4147-A177-3AD203B41FA5}">
                      <a16:colId xmlns:a16="http://schemas.microsoft.com/office/drawing/2014/main" val="4001903388"/>
                    </a:ext>
                  </a:extLst>
                </a:gridCol>
                <a:gridCol w="564962">
                  <a:extLst>
                    <a:ext uri="{9D8B030D-6E8A-4147-A177-3AD203B41FA5}">
                      <a16:colId xmlns:a16="http://schemas.microsoft.com/office/drawing/2014/main" val="4122013461"/>
                    </a:ext>
                  </a:extLst>
                </a:gridCol>
                <a:gridCol w="564962">
                  <a:extLst>
                    <a:ext uri="{9D8B030D-6E8A-4147-A177-3AD203B41FA5}">
                      <a16:colId xmlns:a16="http://schemas.microsoft.com/office/drawing/2014/main" val="4290736293"/>
                    </a:ext>
                  </a:extLst>
                </a:gridCol>
                <a:gridCol w="564962">
                  <a:extLst>
                    <a:ext uri="{9D8B030D-6E8A-4147-A177-3AD203B41FA5}">
                      <a16:colId xmlns:a16="http://schemas.microsoft.com/office/drawing/2014/main" val="1702390297"/>
                    </a:ext>
                  </a:extLst>
                </a:gridCol>
                <a:gridCol w="564962">
                  <a:extLst>
                    <a:ext uri="{9D8B030D-6E8A-4147-A177-3AD203B41FA5}">
                      <a16:colId xmlns:a16="http://schemas.microsoft.com/office/drawing/2014/main" val="626392545"/>
                    </a:ext>
                  </a:extLst>
                </a:gridCol>
                <a:gridCol w="564962">
                  <a:extLst>
                    <a:ext uri="{9D8B030D-6E8A-4147-A177-3AD203B41FA5}">
                      <a16:colId xmlns:a16="http://schemas.microsoft.com/office/drawing/2014/main" val="1680127597"/>
                    </a:ext>
                  </a:extLst>
                </a:gridCol>
                <a:gridCol w="564962">
                  <a:extLst>
                    <a:ext uri="{9D8B030D-6E8A-4147-A177-3AD203B41FA5}">
                      <a16:colId xmlns:a16="http://schemas.microsoft.com/office/drawing/2014/main" val="1361437004"/>
                    </a:ext>
                  </a:extLst>
                </a:gridCol>
                <a:gridCol w="564962">
                  <a:extLst>
                    <a:ext uri="{9D8B030D-6E8A-4147-A177-3AD203B41FA5}">
                      <a16:colId xmlns:a16="http://schemas.microsoft.com/office/drawing/2014/main" val="3237209161"/>
                    </a:ext>
                  </a:extLst>
                </a:gridCol>
                <a:gridCol w="564962">
                  <a:extLst>
                    <a:ext uri="{9D8B030D-6E8A-4147-A177-3AD203B41FA5}">
                      <a16:colId xmlns:a16="http://schemas.microsoft.com/office/drawing/2014/main" val="1843366056"/>
                    </a:ext>
                  </a:extLst>
                </a:gridCol>
              </a:tblGrid>
              <a:tr h="280555">
                <a:tc>
                  <a:txBody>
                    <a:bodyPr/>
                    <a:lstStyle/>
                    <a:p>
                      <a:r>
                        <a:rPr lang="en-US" altLang="zh-CN" sz="2000" dirty="0">
                          <a:solidFill>
                            <a:schemeClr val="tx1"/>
                          </a:solidFill>
                          <a:latin typeface="微软雅黑" panose="020B0503020204020204" pitchFamily="34" charset="-122"/>
                          <a:ea typeface="微软雅黑" panose="020B0503020204020204" pitchFamily="34" charset="-122"/>
                        </a:rPr>
                        <a:t>P</a:t>
                      </a:r>
                      <a:r>
                        <a:rPr lang="en-US" altLang="zh-CN" sz="2000" baseline="-25000" dirty="0">
                          <a:solidFill>
                            <a:schemeClr val="tx1"/>
                          </a:solidFill>
                          <a:latin typeface="微软雅黑" panose="020B0503020204020204" pitchFamily="34" charset="-122"/>
                          <a:ea typeface="微软雅黑" panose="020B0503020204020204" pitchFamily="34" charset="-122"/>
                        </a:rPr>
                        <a:t>1</a:t>
                      </a:r>
                      <a:endParaRPr lang="zh-CN" altLang="en-US" sz="2000" baseline="-2500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a:solidFill>
                            <a:schemeClr val="tx1"/>
                          </a:solidFill>
                          <a:latin typeface="微软雅黑" panose="020B0503020204020204" pitchFamily="34" charset="-122"/>
                          <a:ea typeface="微软雅黑" panose="020B0503020204020204" pitchFamily="34" charset="-122"/>
                        </a:rPr>
                        <a:t>P</a:t>
                      </a:r>
                      <a:r>
                        <a:rPr lang="en-US" altLang="zh-CN" sz="2000" baseline="-25000">
                          <a:solidFill>
                            <a:schemeClr val="tx1"/>
                          </a:solidFill>
                          <a:latin typeface="微软雅黑" panose="020B0503020204020204" pitchFamily="34" charset="-122"/>
                          <a:ea typeface="微软雅黑" panose="020B0503020204020204" pitchFamily="34" charset="-122"/>
                        </a:rPr>
                        <a:t>2</a:t>
                      </a:r>
                      <a:endParaRPr lang="zh-CN" altLang="en-US" sz="2000" baseline="-2500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a:solidFill>
                            <a:schemeClr val="tx1"/>
                          </a:solidFill>
                          <a:latin typeface="微软雅黑" panose="020B0503020204020204" pitchFamily="34" charset="-122"/>
                          <a:ea typeface="微软雅黑" panose="020B0503020204020204" pitchFamily="34" charset="-122"/>
                        </a:rPr>
                        <a:t>P</a:t>
                      </a:r>
                      <a:r>
                        <a:rPr lang="en-US" altLang="zh-CN" sz="2000" baseline="-25000">
                          <a:solidFill>
                            <a:schemeClr val="tx1"/>
                          </a:solidFill>
                          <a:latin typeface="微软雅黑" panose="020B0503020204020204" pitchFamily="34" charset="-122"/>
                          <a:ea typeface="微软雅黑" panose="020B0503020204020204" pitchFamily="34" charset="-122"/>
                        </a:rPr>
                        <a:t>3</a:t>
                      </a:r>
                      <a:endParaRPr lang="zh-CN" altLang="en-US" sz="2000" baseline="-2500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a:ln>
                            <a:noFill/>
                          </a:ln>
                          <a:solidFill>
                            <a:prstClr val="black"/>
                          </a:solidFill>
                          <a:effectLst/>
                          <a:uLnTx/>
                          <a:uFillTx/>
                          <a:latin typeface="微软雅黑" panose="020B0503020204020204" pitchFamily="34" charset="-122"/>
                          <a:ea typeface="微软雅黑" panose="020B0503020204020204" pitchFamily="34" charset="-122"/>
                          <a:cs typeface="+mn-cs"/>
                        </a:rPr>
                        <a:t>4</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5</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a:ln>
                            <a:noFill/>
                          </a:ln>
                          <a:solidFill>
                            <a:prstClr val="black"/>
                          </a:solidFill>
                          <a:effectLst/>
                          <a:uLnTx/>
                          <a:uFillTx/>
                          <a:latin typeface="微软雅黑" panose="020B0503020204020204" pitchFamily="34" charset="-122"/>
                          <a:ea typeface="微软雅黑" panose="020B0503020204020204" pitchFamily="34" charset="-122"/>
                          <a:cs typeface="+mn-cs"/>
                        </a:rPr>
                        <a:t>6</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a:ln>
                            <a:noFill/>
                          </a:ln>
                          <a:solidFill>
                            <a:prstClr val="black"/>
                          </a:solidFill>
                          <a:effectLst/>
                          <a:uLnTx/>
                          <a:uFillTx/>
                          <a:latin typeface="微软雅黑" panose="020B0503020204020204" pitchFamily="34" charset="-122"/>
                          <a:ea typeface="微软雅黑" panose="020B0503020204020204" pitchFamily="34" charset="-122"/>
                          <a:cs typeface="+mn-cs"/>
                        </a:rPr>
                        <a:t>7</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a:ln>
                            <a:noFill/>
                          </a:ln>
                          <a:solidFill>
                            <a:prstClr val="black"/>
                          </a:solidFill>
                          <a:effectLst/>
                          <a:uLnTx/>
                          <a:uFillTx/>
                          <a:latin typeface="微软雅黑" panose="020B0503020204020204" pitchFamily="34" charset="-122"/>
                          <a:ea typeface="微软雅黑" panose="020B0503020204020204" pitchFamily="34" charset="-122"/>
                          <a:cs typeface="+mn-cs"/>
                        </a:rPr>
                        <a:t>8</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a:ln>
                            <a:noFill/>
                          </a:ln>
                          <a:solidFill>
                            <a:prstClr val="black"/>
                          </a:solidFill>
                          <a:effectLst/>
                          <a:uLnTx/>
                          <a:uFillTx/>
                          <a:latin typeface="微软雅黑" panose="020B0503020204020204" pitchFamily="34" charset="-122"/>
                          <a:ea typeface="微软雅黑" panose="020B0503020204020204" pitchFamily="34" charset="-122"/>
                          <a:cs typeface="+mn-cs"/>
                        </a:rPr>
                        <a:t>9</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a:ln>
                            <a:noFill/>
                          </a:ln>
                          <a:solidFill>
                            <a:prstClr val="black"/>
                          </a:solidFill>
                          <a:effectLst/>
                          <a:uLnTx/>
                          <a:uFillTx/>
                          <a:latin typeface="微软雅黑" panose="020B0503020204020204" pitchFamily="34" charset="-122"/>
                          <a:ea typeface="微软雅黑" panose="020B0503020204020204" pitchFamily="34" charset="-122"/>
                          <a:cs typeface="+mn-cs"/>
                        </a:rPr>
                        <a:t>10</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a:ln>
                            <a:noFill/>
                          </a:ln>
                          <a:solidFill>
                            <a:prstClr val="black"/>
                          </a:solidFill>
                          <a:effectLst/>
                          <a:uLnTx/>
                          <a:uFillTx/>
                          <a:latin typeface="微软雅黑" panose="020B0503020204020204" pitchFamily="34" charset="-122"/>
                          <a:ea typeface="微软雅黑" panose="020B0503020204020204" pitchFamily="34" charset="-122"/>
                          <a:cs typeface="+mn-cs"/>
                        </a:rPr>
                        <a:t>11</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a:ln>
                            <a:noFill/>
                          </a:ln>
                          <a:solidFill>
                            <a:prstClr val="black"/>
                          </a:solidFill>
                          <a:effectLst/>
                          <a:uLnTx/>
                          <a:uFillTx/>
                          <a:latin typeface="微软雅黑" panose="020B0503020204020204" pitchFamily="34" charset="-122"/>
                          <a:ea typeface="微软雅黑" panose="020B0503020204020204" pitchFamily="34" charset="-122"/>
                          <a:cs typeface="+mn-cs"/>
                        </a:rPr>
                        <a:t>12</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a:ln>
                            <a:noFill/>
                          </a:ln>
                          <a:solidFill>
                            <a:prstClr val="black"/>
                          </a:solidFill>
                          <a:effectLst/>
                          <a:uLnTx/>
                          <a:uFillTx/>
                          <a:latin typeface="微软雅黑" panose="020B0503020204020204" pitchFamily="34" charset="-122"/>
                          <a:ea typeface="微软雅黑" panose="020B0503020204020204" pitchFamily="34" charset="-122"/>
                          <a:cs typeface="+mn-cs"/>
                        </a:rPr>
                        <a:t>13</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a:ln>
                            <a:noFill/>
                          </a:ln>
                          <a:solidFill>
                            <a:prstClr val="black"/>
                          </a:solidFill>
                          <a:effectLst/>
                          <a:uLnTx/>
                          <a:uFillTx/>
                          <a:latin typeface="微软雅黑" panose="020B0503020204020204" pitchFamily="34" charset="-122"/>
                          <a:ea typeface="微软雅黑" panose="020B0503020204020204" pitchFamily="34" charset="-122"/>
                          <a:cs typeface="+mn-cs"/>
                        </a:rPr>
                        <a:t>14</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a:ln>
                            <a:noFill/>
                          </a:ln>
                          <a:solidFill>
                            <a:prstClr val="black"/>
                          </a:solidFill>
                          <a:effectLst/>
                          <a:uLnTx/>
                          <a:uFillTx/>
                          <a:latin typeface="微软雅黑" panose="020B0503020204020204" pitchFamily="34" charset="-122"/>
                          <a:ea typeface="微软雅黑" panose="020B0503020204020204" pitchFamily="34" charset="-122"/>
                          <a:cs typeface="+mn-cs"/>
                        </a:rPr>
                        <a:t>15</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16</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641060"/>
                  </a:ext>
                </a:extLst>
              </a:tr>
            </a:tbl>
          </a:graphicData>
        </a:graphic>
      </p:graphicFrame>
      <p:sp>
        <p:nvSpPr>
          <p:cNvPr id="36" name="文本框 35">
            <a:extLst>
              <a:ext uri="{FF2B5EF4-FFF2-40B4-BE49-F238E27FC236}">
                <a16:creationId xmlns:a16="http://schemas.microsoft.com/office/drawing/2014/main" id="{E7978F81-BBC1-4E7A-99C1-A94528EE8579}"/>
              </a:ext>
            </a:extLst>
          </p:cNvPr>
          <p:cNvSpPr txBox="1"/>
          <p:nvPr/>
        </p:nvSpPr>
        <p:spPr>
          <a:xfrm>
            <a:off x="249264" y="2024675"/>
            <a:ext cx="922169"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明文</a:t>
            </a:r>
          </a:p>
        </p:txBody>
      </p:sp>
      <p:graphicFrame>
        <p:nvGraphicFramePr>
          <p:cNvPr id="37" name="表格 34">
            <a:extLst>
              <a:ext uri="{FF2B5EF4-FFF2-40B4-BE49-F238E27FC236}">
                <a16:creationId xmlns:a16="http://schemas.microsoft.com/office/drawing/2014/main" id="{4B85EA1D-FCED-4796-AACF-937E2E48F506}"/>
              </a:ext>
            </a:extLst>
          </p:cNvPr>
          <p:cNvGraphicFramePr>
            <a:graphicFrameLocks noGrp="1"/>
          </p:cNvGraphicFramePr>
          <p:nvPr>
            <p:extLst>
              <p:ext uri="{D42A27DB-BD31-4B8C-83A1-F6EECF244321}">
                <p14:modId xmlns:p14="http://schemas.microsoft.com/office/powerpoint/2010/main" val="2033462361"/>
              </p:ext>
            </p:extLst>
          </p:nvPr>
        </p:nvGraphicFramePr>
        <p:xfrm>
          <a:off x="2846895" y="3076319"/>
          <a:ext cx="8597584" cy="365760"/>
        </p:xfrm>
        <a:graphic>
          <a:graphicData uri="http://schemas.openxmlformats.org/drawingml/2006/table">
            <a:tbl>
              <a:tblPr firstRow="1" bandRow="1">
                <a:tableStyleId>{5C22544A-7EE6-4342-B048-85BDC9FD1C3A}</a:tableStyleId>
              </a:tblPr>
              <a:tblGrid>
                <a:gridCol w="537349">
                  <a:extLst>
                    <a:ext uri="{9D8B030D-6E8A-4147-A177-3AD203B41FA5}">
                      <a16:colId xmlns:a16="http://schemas.microsoft.com/office/drawing/2014/main" val="3789589256"/>
                    </a:ext>
                  </a:extLst>
                </a:gridCol>
                <a:gridCol w="537349">
                  <a:extLst>
                    <a:ext uri="{9D8B030D-6E8A-4147-A177-3AD203B41FA5}">
                      <a16:colId xmlns:a16="http://schemas.microsoft.com/office/drawing/2014/main" val="1164796825"/>
                    </a:ext>
                  </a:extLst>
                </a:gridCol>
                <a:gridCol w="537349">
                  <a:extLst>
                    <a:ext uri="{9D8B030D-6E8A-4147-A177-3AD203B41FA5}">
                      <a16:colId xmlns:a16="http://schemas.microsoft.com/office/drawing/2014/main" val="1279535610"/>
                    </a:ext>
                  </a:extLst>
                </a:gridCol>
                <a:gridCol w="537349">
                  <a:extLst>
                    <a:ext uri="{9D8B030D-6E8A-4147-A177-3AD203B41FA5}">
                      <a16:colId xmlns:a16="http://schemas.microsoft.com/office/drawing/2014/main" val="1883860634"/>
                    </a:ext>
                  </a:extLst>
                </a:gridCol>
                <a:gridCol w="537349">
                  <a:extLst>
                    <a:ext uri="{9D8B030D-6E8A-4147-A177-3AD203B41FA5}">
                      <a16:colId xmlns:a16="http://schemas.microsoft.com/office/drawing/2014/main" val="2586855170"/>
                    </a:ext>
                  </a:extLst>
                </a:gridCol>
                <a:gridCol w="537349">
                  <a:extLst>
                    <a:ext uri="{9D8B030D-6E8A-4147-A177-3AD203B41FA5}">
                      <a16:colId xmlns:a16="http://schemas.microsoft.com/office/drawing/2014/main" val="1147773941"/>
                    </a:ext>
                  </a:extLst>
                </a:gridCol>
                <a:gridCol w="537349">
                  <a:extLst>
                    <a:ext uri="{9D8B030D-6E8A-4147-A177-3AD203B41FA5}">
                      <a16:colId xmlns:a16="http://schemas.microsoft.com/office/drawing/2014/main" val="3487083862"/>
                    </a:ext>
                  </a:extLst>
                </a:gridCol>
                <a:gridCol w="537349">
                  <a:extLst>
                    <a:ext uri="{9D8B030D-6E8A-4147-A177-3AD203B41FA5}">
                      <a16:colId xmlns:a16="http://schemas.microsoft.com/office/drawing/2014/main" val="4001903388"/>
                    </a:ext>
                  </a:extLst>
                </a:gridCol>
                <a:gridCol w="537349">
                  <a:extLst>
                    <a:ext uri="{9D8B030D-6E8A-4147-A177-3AD203B41FA5}">
                      <a16:colId xmlns:a16="http://schemas.microsoft.com/office/drawing/2014/main" val="4122013461"/>
                    </a:ext>
                  </a:extLst>
                </a:gridCol>
                <a:gridCol w="537349">
                  <a:extLst>
                    <a:ext uri="{9D8B030D-6E8A-4147-A177-3AD203B41FA5}">
                      <a16:colId xmlns:a16="http://schemas.microsoft.com/office/drawing/2014/main" val="4290736293"/>
                    </a:ext>
                  </a:extLst>
                </a:gridCol>
                <a:gridCol w="537349">
                  <a:extLst>
                    <a:ext uri="{9D8B030D-6E8A-4147-A177-3AD203B41FA5}">
                      <a16:colId xmlns:a16="http://schemas.microsoft.com/office/drawing/2014/main" val="1702390297"/>
                    </a:ext>
                  </a:extLst>
                </a:gridCol>
                <a:gridCol w="537349">
                  <a:extLst>
                    <a:ext uri="{9D8B030D-6E8A-4147-A177-3AD203B41FA5}">
                      <a16:colId xmlns:a16="http://schemas.microsoft.com/office/drawing/2014/main" val="626392545"/>
                    </a:ext>
                  </a:extLst>
                </a:gridCol>
                <a:gridCol w="537349">
                  <a:extLst>
                    <a:ext uri="{9D8B030D-6E8A-4147-A177-3AD203B41FA5}">
                      <a16:colId xmlns:a16="http://schemas.microsoft.com/office/drawing/2014/main" val="1680127597"/>
                    </a:ext>
                  </a:extLst>
                </a:gridCol>
                <a:gridCol w="537349">
                  <a:extLst>
                    <a:ext uri="{9D8B030D-6E8A-4147-A177-3AD203B41FA5}">
                      <a16:colId xmlns:a16="http://schemas.microsoft.com/office/drawing/2014/main" val="1361437004"/>
                    </a:ext>
                  </a:extLst>
                </a:gridCol>
                <a:gridCol w="537349">
                  <a:extLst>
                    <a:ext uri="{9D8B030D-6E8A-4147-A177-3AD203B41FA5}">
                      <a16:colId xmlns:a16="http://schemas.microsoft.com/office/drawing/2014/main" val="3237209161"/>
                    </a:ext>
                  </a:extLst>
                </a:gridCol>
                <a:gridCol w="537349">
                  <a:extLst>
                    <a:ext uri="{9D8B030D-6E8A-4147-A177-3AD203B41FA5}">
                      <a16:colId xmlns:a16="http://schemas.microsoft.com/office/drawing/2014/main" val="1843366056"/>
                    </a:ext>
                  </a:extLst>
                </a:gridCol>
              </a:tblGrid>
              <a:tr h="260681">
                <a:tc>
                  <a:txBody>
                    <a:bodyPr/>
                    <a:lstStyle/>
                    <a:p>
                      <a:pPr algn="ctr"/>
                      <a:r>
                        <a:rPr lang="en-US" altLang="zh-CN" sz="1800" dirty="0">
                          <a:solidFill>
                            <a:schemeClr val="tx1"/>
                          </a:solidFill>
                          <a:latin typeface="微软雅黑" panose="020B0503020204020204" pitchFamily="34" charset="-122"/>
                          <a:ea typeface="微软雅黑" panose="020B0503020204020204" pitchFamily="34" charset="-122"/>
                        </a:rPr>
                        <a:t>K</a:t>
                      </a:r>
                      <a:r>
                        <a:rPr lang="en-US" altLang="zh-CN" sz="1800" baseline="-25000" dirty="0">
                          <a:solidFill>
                            <a:schemeClr val="tx1"/>
                          </a:solidFill>
                          <a:latin typeface="微软雅黑" panose="020B0503020204020204" pitchFamily="34" charset="-122"/>
                          <a:ea typeface="微软雅黑" panose="020B0503020204020204" pitchFamily="34" charset="-122"/>
                        </a:rPr>
                        <a:t>1</a:t>
                      </a:r>
                      <a:endParaRPr lang="zh-CN" altLang="en-US" sz="1800" baseline="-2500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dirty="0">
                          <a:solidFill>
                            <a:schemeClr val="tx1"/>
                          </a:solidFill>
                          <a:latin typeface="微软雅黑" panose="020B0503020204020204" pitchFamily="34" charset="-122"/>
                          <a:ea typeface="微软雅黑" panose="020B0503020204020204" pitchFamily="34" charset="-122"/>
                        </a:rPr>
                        <a:t>K</a:t>
                      </a:r>
                      <a:r>
                        <a:rPr lang="en-US" altLang="zh-CN" sz="1800" baseline="-25000" dirty="0">
                          <a:solidFill>
                            <a:schemeClr val="tx1"/>
                          </a:solidFill>
                          <a:latin typeface="微软雅黑" panose="020B0503020204020204" pitchFamily="34" charset="-122"/>
                          <a:ea typeface="微软雅黑" panose="020B0503020204020204" pitchFamily="34" charset="-122"/>
                        </a:rPr>
                        <a:t>2</a:t>
                      </a:r>
                      <a:endParaRPr lang="zh-CN" altLang="en-US" sz="1800" baseline="-2500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dirty="0">
                          <a:solidFill>
                            <a:schemeClr val="tx1"/>
                          </a:solidFill>
                          <a:latin typeface="微软雅黑" panose="020B0503020204020204" pitchFamily="34" charset="-122"/>
                          <a:ea typeface="微软雅黑" panose="020B0503020204020204" pitchFamily="34" charset="-122"/>
                        </a:rPr>
                        <a:t>K</a:t>
                      </a:r>
                      <a:r>
                        <a:rPr lang="en-US" altLang="zh-CN" sz="1800" baseline="-25000" dirty="0">
                          <a:solidFill>
                            <a:schemeClr val="tx1"/>
                          </a:solidFill>
                          <a:latin typeface="微软雅黑" panose="020B0503020204020204" pitchFamily="34" charset="-122"/>
                          <a:ea typeface="微软雅黑" panose="020B0503020204020204" pitchFamily="34" charset="-122"/>
                        </a:rPr>
                        <a:t>3</a:t>
                      </a:r>
                      <a:endParaRPr lang="zh-CN" altLang="en-US" sz="1800" baseline="-2500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5</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6</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7</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8</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9</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10</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11</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12</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13</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14</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15</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16</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641060"/>
                  </a:ext>
                </a:extLst>
              </a:tr>
            </a:tbl>
          </a:graphicData>
        </a:graphic>
      </p:graphicFrame>
      <p:sp>
        <p:nvSpPr>
          <p:cNvPr id="40" name="箭头: 下 39">
            <a:extLst>
              <a:ext uri="{FF2B5EF4-FFF2-40B4-BE49-F238E27FC236}">
                <a16:creationId xmlns:a16="http://schemas.microsoft.com/office/drawing/2014/main" id="{42DA6C3C-39E8-43C7-AFCD-7B7CFCE442CE}"/>
              </a:ext>
            </a:extLst>
          </p:cNvPr>
          <p:cNvSpPr/>
          <p:nvPr/>
        </p:nvSpPr>
        <p:spPr>
          <a:xfrm>
            <a:off x="2022449" y="2485412"/>
            <a:ext cx="259364" cy="1483360"/>
          </a:xfrm>
          <a:prstGeom prst="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a:extLst>
              <a:ext uri="{FF2B5EF4-FFF2-40B4-BE49-F238E27FC236}">
                <a16:creationId xmlns:a16="http://schemas.microsoft.com/office/drawing/2014/main" id="{CE29ED7F-66A7-4C6E-A3DA-DAE4A6A2F658}"/>
              </a:ext>
            </a:extLst>
          </p:cNvPr>
          <p:cNvSpPr txBox="1"/>
          <p:nvPr/>
        </p:nvSpPr>
        <p:spPr>
          <a:xfrm>
            <a:off x="11444465" y="3023311"/>
            <a:ext cx="922169"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密钥</a:t>
            </a:r>
          </a:p>
        </p:txBody>
      </p:sp>
      <p:graphicFrame>
        <p:nvGraphicFramePr>
          <p:cNvPr id="42" name="表格 38">
            <a:extLst>
              <a:ext uri="{FF2B5EF4-FFF2-40B4-BE49-F238E27FC236}">
                <a16:creationId xmlns:a16="http://schemas.microsoft.com/office/drawing/2014/main" id="{3C15A5EB-5571-427C-AA18-D40EBD7D1039}"/>
              </a:ext>
            </a:extLst>
          </p:cNvPr>
          <p:cNvGraphicFramePr>
            <a:graphicFrameLocks noGrp="1"/>
          </p:cNvGraphicFramePr>
          <p:nvPr>
            <p:extLst>
              <p:ext uri="{D42A27DB-BD31-4B8C-83A1-F6EECF244321}">
                <p14:modId xmlns:p14="http://schemas.microsoft.com/office/powerpoint/2010/main" val="1607085384"/>
              </p:ext>
            </p:extLst>
          </p:nvPr>
        </p:nvGraphicFramePr>
        <p:xfrm>
          <a:off x="6830644" y="5135751"/>
          <a:ext cx="2353996" cy="1478280"/>
        </p:xfrm>
        <a:graphic>
          <a:graphicData uri="http://schemas.openxmlformats.org/drawingml/2006/table">
            <a:tbl>
              <a:tblPr firstRow="1" bandRow="1">
                <a:tableStyleId>{5C22544A-7EE6-4342-B048-85BDC9FD1C3A}</a:tableStyleId>
              </a:tblPr>
              <a:tblGrid>
                <a:gridCol w="588499">
                  <a:extLst>
                    <a:ext uri="{9D8B030D-6E8A-4147-A177-3AD203B41FA5}">
                      <a16:colId xmlns:a16="http://schemas.microsoft.com/office/drawing/2014/main" val="4287415202"/>
                    </a:ext>
                  </a:extLst>
                </a:gridCol>
                <a:gridCol w="588499">
                  <a:extLst>
                    <a:ext uri="{9D8B030D-6E8A-4147-A177-3AD203B41FA5}">
                      <a16:colId xmlns:a16="http://schemas.microsoft.com/office/drawing/2014/main" val="2281853368"/>
                    </a:ext>
                  </a:extLst>
                </a:gridCol>
                <a:gridCol w="588499">
                  <a:extLst>
                    <a:ext uri="{9D8B030D-6E8A-4147-A177-3AD203B41FA5}">
                      <a16:colId xmlns:a16="http://schemas.microsoft.com/office/drawing/2014/main" val="323554032"/>
                    </a:ext>
                  </a:extLst>
                </a:gridCol>
                <a:gridCol w="588499">
                  <a:extLst>
                    <a:ext uri="{9D8B030D-6E8A-4147-A177-3AD203B41FA5}">
                      <a16:colId xmlns:a16="http://schemas.microsoft.com/office/drawing/2014/main" val="569224941"/>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a:ln>
                            <a:noFill/>
                          </a:ln>
                          <a:solidFill>
                            <a:prstClr val="black"/>
                          </a:solidFill>
                          <a:effectLst/>
                          <a:uLnTx/>
                          <a:uFillTx/>
                          <a:latin typeface="微软雅黑" panose="020B0503020204020204" pitchFamily="34" charset="-122"/>
                          <a:ea typeface="微软雅黑" panose="020B0503020204020204" pitchFamily="34" charset="-122"/>
                          <a:cs typeface="+mn-cs"/>
                        </a:rPr>
                        <a:t>1</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5</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9</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13</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8911251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6</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10</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14</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0075606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7</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11</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15</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712782114"/>
                  </a:ext>
                </a:extLst>
              </a:tr>
              <a:tr h="25170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8</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12</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16</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2753044961"/>
                  </a:ext>
                </a:extLst>
              </a:tr>
            </a:tbl>
          </a:graphicData>
        </a:graphic>
      </p:graphicFrame>
      <p:graphicFrame>
        <p:nvGraphicFramePr>
          <p:cNvPr id="43" name="表格 38">
            <a:extLst>
              <a:ext uri="{FF2B5EF4-FFF2-40B4-BE49-F238E27FC236}">
                <a16:creationId xmlns:a16="http://schemas.microsoft.com/office/drawing/2014/main" id="{E4D92BAA-CBAC-4D45-B098-35E5B548928A}"/>
              </a:ext>
            </a:extLst>
          </p:cNvPr>
          <p:cNvGraphicFramePr>
            <a:graphicFrameLocks noGrp="1"/>
          </p:cNvGraphicFramePr>
          <p:nvPr>
            <p:extLst>
              <p:ext uri="{D42A27DB-BD31-4B8C-83A1-F6EECF244321}">
                <p14:modId xmlns:p14="http://schemas.microsoft.com/office/powerpoint/2010/main" val="2694213467"/>
              </p:ext>
            </p:extLst>
          </p:nvPr>
        </p:nvGraphicFramePr>
        <p:xfrm>
          <a:off x="1153574" y="4090135"/>
          <a:ext cx="2536968" cy="1584960"/>
        </p:xfrm>
        <a:graphic>
          <a:graphicData uri="http://schemas.openxmlformats.org/drawingml/2006/table">
            <a:tbl>
              <a:tblPr firstRow="1" bandRow="1">
                <a:tableStyleId>{5C22544A-7EE6-4342-B048-85BDC9FD1C3A}</a:tableStyleId>
              </a:tblPr>
              <a:tblGrid>
                <a:gridCol w="634242">
                  <a:extLst>
                    <a:ext uri="{9D8B030D-6E8A-4147-A177-3AD203B41FA5}">
                      <a16:colId xmlns:a16="http://schemas.microsoft.com/office/drawing/2014/main" val="4287415202"/>
                    </a:ext>
                  </a:extLst>
                </a:gridCol>
                <a:gridCol w="634242">
                  <a:extLst>
                    <a:ext uri="{9D8B030D-6E8A-4147-A177-3AD203B41FA5}">
                      <a16:colId xmlns:a16="http://schemas.microsoft.com/office/drawing/2014/main" val="2281853368"/>
                    </a:ext>
                  </a:extLst>
                </a:gridCol>
                <a:gridCol w="634242">
                  <a:extLst>
                    <a:ext uri="{9D8B030D-6E8A-4147-A177-3AD203B41FA5}">
                      <a16:colId xmlns:a16="http://schemas.microsoft.com/office/drawing/2014/main" val="323554032"/>
                    </a:ext>
                  </a:extLst>
                </a:gridCol>
                <a:gridCol w="634242">
                  <a:extLst>
                    <a:ext uri="{9D8B030D-6E8A-4147-A177-3AD203B41FA5}">
                      <a16:colId xmlns:a16="http://schemas.microsoft.com/office/drawing/2014/main" val="569224941"/>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5</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9</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12</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8911251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6</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10</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13</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0075606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7</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11</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14</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712782114"/>
                  </a:ext>
                </a:extLst>
              </a:tr>
              <a:tr h="2924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8</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12</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15</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53044961"/>
                  </a:ext>
                </a:extLst>
              </a:tr>
            </a:tbl>
          </a:graphicData>
        </a:graphic>
      </p:graphicFrame>
      <p:sp>
        <p:nvSpPr>
          <p:cNvPr id="45" name="矩形: 圆角 44">
            <a:extLst>
              <a:ext uri="{FF2B5EF4-FFF2-40B4-BE49-F238E27FC236}">
                <a16:creationId xmlns:a16="http://schemas.microsoft.com/office/drawing/2014/main" id="{7DEB2A05-0F19-422E-8E0A-F32D85099FA2}"/>
              </a:ext>
            </a:extLst>
          </p:cNvPr>
          <p:cNvSpPr/>
          <p:nvPr/>
        </p:nvSpPr>
        <p:spPr>
          <a:xfrm>
            <a:off x="6819361" y="5135751"/>
            <a:ext cx="617851" cy="1478280"/>
          </a:xfrm>
          <a:prstGeom prst="roundRect">
            <a:avLst/>
          </a:prstGeom>
          <a:noFill/>
          <a:ln w="317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6" name="表格 38">
            <a:extLst>
              <a:ext uri="{FF2B5EF4-FFF2-40B4-BE49-F238E27FC236}">
                <a16:creationId xmlns:a16="http://schemas.microsoft.com/office/drawing/2014/main" id="{D495A80F-5BEC-414E-B13F-077EFA7B5E30}"/>
              </a:ext>
            </a:extLst>
          </p:cNvPr>
          <p:cNvGraphicFramePr>
            <a:graphicFrameLocks noGrp="1"/>
          </p:cNvGraphicFramePr>
          <p:nvPr>
            <p:extLst>
              <p:ext uri="{D42A27DB-BD31-4B8C-83A1-F6EECF244321}">
                <p14:modId xmlns:p14="http://schemas.microsoft.com/office/powerpoint/2010/main" val="2235809503"/>
              </p:ext>
            </p:extLst>
          </p:nvPr>
        </p:nvGraphicFramePr>
        <p:xfrm>
          <a:off x="1160149" y="4084237"/>
          <a:ext cx="2536968" cy="1584960"/>
        </p:xfrm>
        <a:graphic>
          <a:graphicData uri="http://schemas.openxmlformats.org/drawingml/2006/table">
            <a:tbl>
              <a:tblPr firstRow="1" bandRow="1">
                <a:tableStyleId>{5C22544A-7EE6-4342-B048-85BDC9FD1C3A}</a:tableStyleId>
              </a:tblPr>
              <a:tblGrid>
                <a:gridCol w="634242">
                  <a:extLst>
                    <a:ext uri="{9D8B030D-6E8A-4147-A177-3AD203B41FA5}">
                      <a16:colId xmlns:a16="http://schemas.microsoft.com/office/drawing/2014/main" val="4287415202"/>
                    </a:ext>
                  </a:extLst>
                </a:gridCol>
                <a:gridCol w="634242">
                  <a:extLst>
                    <a:ext uri="{9D8B030D-6E8A-4147-A177-3AD203B41FA5}">
                      <a16:colId xmlns:a16="http://schemas.microsoft.com/office/drawing/2014/main" val="2281853368"/>
                    </a:ext>
                  </a:extLst>
                </a:gridCol>
                <a:gridCol w="634242">
                  <a:extLst>
                    <a:ext uri="{9D8B030D-6E8A-4147-A177-3AD203B41FA5}">
                      <a16:colId xmlns:a16="http://schemas.microsoft.com/office/drawing/2014/main" val="323554032"/>
                    </a:ext>
                  </a:extLst>
                </a:gridCol>
                <a:gridCol w="634242">
                  <a:extLst>
                    <a:ext uri="{9D8B030D-6E8A-4147-A177-3AD203B41FA5}">
                      <a16:colId xmlns:a16="http://schemas.microsoft.com/office/drawing/2014/main" val="569224941"/>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5</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9</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13</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8911251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6</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10</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14</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0075606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7</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11</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15</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712782114"/>
                  </a:ext>
                </a:extLst>
              </a:tr>
              <a:tr h="2924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8</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12</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16</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53044961"/>
                  </a:ext>
                </a:extLst>
              </a:tr>
            </a:tbl>
          </a:graphicData>
        </a:graphic>
      </p:graphicFrame>
      <p:sp>
        <p:nvSpPr>
          <p:cNvPr id="44" name="矩形: 圆角 43">
            <a:extLst>
              <a:ext uri="{FF2B5EF4-FFF2-40B4-BE49-F238E27FC236}">
                <a16:creationId xmlns:a16="http://schemas.microsoft.com/office/drawing/2014/main" id="{D6136370-1A81-4AE6-9F6C-77A325600604}"/>
              </a:ext>
            </a:extLst>
          </p:cNvPr>
          <p:cNvSpPr/>
          <p:nvPr/>
        </p:nvSpPr>
        <p:spPr>
          <a:xfrm>
            <a:off x="1160149" y="4090135"/>
            <a:ext cx="617851" cy="1584960"/>
          </a:xfrm>
          <a:prstGeom prst="roundRect">
            <a:avLst/>
          </a:prstGeom>
          <a:noFill/>
          <a:ln w="317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E89C5B2C-64AB-42E8-A10C-BE438B7DA22F}"/>
              </a:ext>
            </a:extLst>
          </p:cNvPr>
          <p:cNvSpPr txBox="1"/>
          <p:nvPr/>
        </p:nvSpPr>
        <p:spPr>
          <a:xfrm>
            <a:off x="1381566" y="5806137"/>
            <a:ext cx="180049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初始化后的明文</a:t>
            </a:r>
          </a:p>
        </p:txBody>
      </p:sp>
      <p:sp>
        <p:nvSpPr>
          <p:cNvPr id="19" name="文本框 18">
            <a:extLst>
              <a:ext uri="{FF2B5EF4-FFF2-40B4-BE49-F238E27FC236}">
                <a16:creationId xmlns:a16="http://schemas.microsoft.com/office/drawing/2014/main" id="{2DDC1921-AB02-479A-9B58-9AB13B0512E5}"/>
              </a:ext>
            </a:extLst>
          </p:cNvPr>
          <p:cNvSpPr txBox="1"/>
          <p:nvPr/>
        </p:nvSpPr>
        <p:spPr>
          <a:xfrm>
            <a:off x="9320566" y="5669197"/>
            <a:ext cx="180049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初始化后的密钥</a:t>
            </a:r>
          </a:p>
        </p:txBody>
      </p:sp>
    </p:spTree>
    <p:extLst>
      <p:ext uri="{BB962C8B-B14F-4D97-AF65-F5344CB8AC3E}">
        <p14:creationId xmlns:p14="http://schemas.microsoft.com/office/powerpoint/2010/main" val="31141092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par>
                                <p:cTn id="14" presetID="1" presetClass="entr" presetSubtype="0" fill="hold" nodeType="withEffect">
                                  <p:stCondLst>
                                    <p:cond delay="0"/>
                                  </p:stCondLst>
                                  <p:childTnLst>
                                    <p:set>
                                      <p:cBhvr>
                                        <p:cTn id="15" dur="1" fill="hold">
                                          <p:stCondLst>
                                            <p:cond delay="0"/>
                                          </p:stCondLst>
                                        </p:cTn>
                                        <p:tgtEl>
                                          <p:spTgt spid="4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4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6" presetClass="emph" presetSubtype="0" fill="hold" grpId="0" nodeType="clickEffect">
                                  <p:stCondLst>
                                    <p:cond delay="0"/>
                                  </p:stCondLst>
                                  <p:childTnLst>
                                    <p:animEffect transition="out" filter="fade">
                                      <p:cBhvr>
                                        <p:cTn id="23" dur="500" tmFilter="0, 0; .2, .5; .8, .5; 1, 0"/>
                                        <p:tgtEl>
                                          <p:spTgt spid="44"/>
                                        </p:tgtEl>
                                      </p:cBhvr>
                                    </p:animEffect>
                                    <p:animScale>
                                      <p:cBhvr>
                                        <p:cTn id="24" dur="250" autoRev="1" fill="hold"/>
                                        <p:tgtEl>
                                          <p:spTgt spid="44"/>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34"/>
                                        </p:tgtEl>
                                        <p:attrNameLst>
                                          <p:attrName>style.visibility</p:attrName>
                                        </p:attrNameLst>
                                      </p:cBhvr>
                                      <p:to>
                                        <p:strVal val="hidden"/>
                                      </p:to>
                                    </p:set>
                                  </p:childTnLst>
                                </p:cTn>
                              </p:par>
                              <p:par>
                                <p:cTn id="29" presetID="1" presetClass="exit" presetSubtype="0" fill="hold" grpId="2" nodeType="withEffect">
                                  <p:stCondLst>
                                    <p:cond delay="0"/>
                                  </p:stCondLst>
                                  <p:childTnLst>
                                    <p:set>
                                      <p:cBhvr>
                                        <p:cTn id="30" dur="1" fill="hold">
                                          <p:stCondLst>
                                            <p:cond delay="0"/>
                                          </p:stCondLst>
                                        </p:cTn>
                                        <p:tgtEl>
                                          <p:spTgt spid="44"/>
                                        </p:tgtEl>
                                        <p:attrNameLst>
                                          <p:attrName>style.visibility</p:attrName>
                                        </p:attrNameLst>
                                      </p:cBhvr>
                                      <p:to>
                                        <p:strVal val="hidden"/>
                                      </p:to>
                                    </p:set>
                                  </p:childTnLst>
                                </p:cTn>
                              </p:par>
                              <p:par>
                                <p:cTn id="31" presetID="1" presetClass="exit" presetSubtype="0" fill="hold" grpId="2" nodeType="withEffect">
                                  <p:stCondLst>
                                    <p:cond delay="0"/>
                                  </p:stCondLst>
                                  <p:childTnLst>
                                    <p:set>
                                      <p:cBhvr>
                                        <p:cTn id="32" dur="1" fill="hold">
                                          <p:stCondLst>
                                            <p:cond delay="0"/>
                                          </p:stCondLst>
                                        </p:cTn>
                                        <p:tgtEl>
                                          <p:spTgt spid="36"/>
                                        </p:tgtEl>
                                        <p:attrNameLst>
                                          <p:attrName>style.visibility</p:attrName>
                                        </p:attrNameLst>
                                      </p:cBhvr>
                                      <p:to>
                                        <p:strVal val="hidden"/>
                                      </p:to>
                                    </p:set>
                                  </p:childTnLst>
                                </p:cTn>
                              </p:par>
                              <p:par>
                                <p:cTn id="33" presetID="1" presetClass="exit" presetSubtype="0" fill="hold" grpId="2" nodeType="withEffect">
                                  <p:stCondLst>
                                    <p:cond delay="0"/>
                                  </p:stCondLst>
                                  <p:childTnLst>
                                    <p:set>
                                      <p:cBhvr>
                                        <p:cTn id="34" dur="1" fill="hold">
                                          <p:stCondLst>
                                            <p:cond delay="0"/>
                                          </p:stCondLst>
                                        </p:cTn>
                                        <p:tgtEl>
                                          <p:spTgt spid="40"/>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4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4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5"/>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6" presetClass="emph" presetSubtype="0" fill="hold" grpId="1" nodeType="clickEffect">
                                  <p:stCondLst>
                                    <p:cond delay="0"/>
                                  </p:stCondLst>
                                  <p:childTnLst>
                                    <p:animEffect transition="out" filter="fade">
                                      <p:cBhvr>
                                        <p:cTn id="59" dur="500" tmFilter="0, 0; .2, .5; .8, .5; 1, 0"/>
                                        <p:tgtEl>
                                          <p:spTgt spid="45"/>
                                        </p:tgtEl>
                                      </p:cBhvr>
                                    </p:animEffect>
                                    <p:animScale>
                                      <p:cBhvr>
                                        <p:cTn id="60" dur="250" autoRev="1" fill="hold"/>
                                        <p:tgtEl>
                                          <p:spTgt spid="45"/>
                                        </p:tgtEl>
                                      </p:cBhvr>
                                      <p:by x="105000" y="105000"/>
                                    </p:animScale>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nodeType="clickEffect">
                                  <p:stCondLst>
                                    <p:cond delay="0"/>
                                  </p:stCondLst>
                                  <p:childTnLst>
                                    <p:animEffect transition="out" filter="fade">
                                      <p:cBhvr>
                                        <p:cTn id="64" dur="500"/>
                                        <p:tgtEl>
                                          <p:spTgt spid="37"/>
                                        </p:tgtEl>
                                      </p:cBhvr>
                                    </p:animEffect>
                                    <p:set>
                                      <p:cBhvr>
                                        <p:cTn id="65" dur="1" fill="hold">
                                          <p:stCondLst>
                                            <p:cond delay="499"/>
                                          </p:stCondLst>
                                        </p:cTn>
                                        <p:tgtEl>
                                          <p:spTgt spid="37"/>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41"/>
                                        </p:tgtEl>
                                      </p:cBhvr>
                                    </p:animEffect>
                                    <p:set>
                                      <p:cBhvr>
                                        <p:cTn id="68" dur="1" fill="hold">
                                          <p:stCondLst>
                                            <p:cond delay="499"/>
                                          </p:stCondLst>
                                        </p:cTn>
                                        <p:tgtEl>
                                          <p:spTgt spid="41"/>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8"/>
                                        </p:tgtEl>
                                      </p:cBhvr>
                                    </p:animEffect>
                                    <p:set>
                                      <p:cBhvr>
                                        <p:cTn id="71" dur="1" fill="hold">
                                          <p:stCondLst>
                                            <p:cond delay="499"/>
                                          </p:stCondLst>
                                        </p:cTn>
                                        <p:tgtEl>
                                          <p:spTgt spid="8"/>
                                        </p:tgtEl>
                                        <p:attrNameLst>
                                          <p:attrName>style.visibility</p:attrName>
                                        </p:attrNameLst>
                                      </p:cBhvr>
                                      <p:to>
                                        <p:strVal val="hidden"/>
                                      </p:to>
                                    </p:set>
                                  </p:childTnLst>
                                </p:cTn>
                              </p:par>
                              <p:par>
                                <p:cTn id="72" presetID="10" presetClass="exit" presetSubtype="0" fill="hold" grpId="2" nodeType="withEffect">
                                  <p:stCondLst>
                                    <p:cond delay="0"/>
                                  </p:stCondLst>
                                  <p:childTnLst>
                                    <p:animEffect transition="out" filter="fade">
                                      <p:cBhvr>
                                        <p:cTn id="73" dur="500"/>
                                        <p:tgtEl>
                                          <p:spTgt spid="45"/>
                                        </p:tgtEl>
                                      </p:cBhvr>
                                    </p:animEffect>
                                    <p:set>
                                      <p:cBhvr>
                                        <p:cTn id="74" dur="1" fill="hold">
                                          <p:stCondLst>
                                            <p:cond delay="499"/>
                                          </p:stCondLst>
                                        </p:cTn>
                                        <p:tgtEl>
                                          <p:spTgt spid="45"/>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36" grpId="0"/>
      <p:bldP spid="36" grpId="2"/>
      <p:bldP spid="40" grpId="0" animBg="1"/>
      <p:bldP spid="40" grpId="2" animBg="1"/>
      <p:bldP spid="41" grpId="0"/>
      <p:bldP spid="41" grpId="1"/>
      <p:bldP spid="45" grpId="0" animBg="1"/>
      <p:bldP spid="45" grpId="1" animBg="1"/>
      <p:bldP spid="45" grpId="2" animBg="1"/>
      <p:bldP spid="44" grpId="0" animBg="1"/>
      <p:bldP spid="44" grpId="1" animBg="1"/>
      <p:bldP spid="44" grpId="2"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tint val="20000"/>
          </a:schemeClr>
        </a:solidFill>
        <a:effectLst/>
      </p:bgPr>
    </p:bg>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实验原理</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125" name="文本框 124"/>
          <p:cNvSpPr txBox="1"/>
          <p:nvPr/>
        </p:nvSpPr>
        <p:spPr>
          <a:xfrm>
            <a:off x="966247" y="758406"/>
            <a:ext cx="10259505" cy="101566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字节替换</a:t>
            </a:r>
            <a:endParaRPr lang="en-US" altLang="zh-CN" sz="2400" b="1" dirty="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字节的高</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位作为行号，低</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位作为列号，查找</a:t>
            </a:r>
            <a:r>
              <a:rPr lang="en-US" altLang="zh-CN" sz="2000" dirty="0">
                <a:solidFill>
                  <a:srgbClr val="FF0000"/>
                </a:solidFill>
                <a:latin typeface="微软雅黑" panose="020B0503020204020204" pitchFamily="34" charset="-122"/>
                <a:ea typeface="微软雅黑" panose="020B0503020204020204" pitchFamily="34" charset="-122"/>
              </a:rPr>
              <a:t>S</a:t>
            </a:r>
            <a:r>
              <a:rPr lang="zh-CN" altLang="en-US" sz="2000" dirty="0">
                <a:solidFill>
                  <a:srgbClr val="FF0000"/>
                </a:solidFill>
                <a:latin typeface="微软雅黑" panose="020B0503020204020204" pitchFamily="34" charset="-122"/>
                <a:ea typeface="微软雅黑" panose="020B0503020204020204" pitchFamily="34" charset="-122"/>
              </a:rPr>
              <a:t>盒</a:t>
            </a:r>
            <a:r>
              <a:rPr lang="zh-CN" altLang="en-US" sz="2000" dirty="0">
                <a:latin typeface="微软雅黑" panose="020B0503020204020204" pitchFamily="34" charset="-122"/>
                <a:ea typeface="微软雅黑" panose="020B0503020204020204" pitchFamily="34" charset="-122"/>
              </a:rPr>
              <a:t>中对应</a:t>
            </a:r>
            <a:r>
              <a:rPr lang="zh-CN" altLang="en-US" sz="2000" dirty="0">
                <a:solidFill>
                  <a:srgbClr val="FF0000"/>
                </a:solidFill>
                <a:latin typeface="微软雅黑" panose="020B0503020204020204" pitchFamily="34" charset="-122"/>
                <a:ea typeface="微软雅黑" panose="020B0503020204020204" pitchFamily="34" charset="-122"/>
              </a:rPr>
              <a:t>行列交叉点</a:t>
            </a:r>
            <a:r>
              <a:rPr lang="zh-CN" altLang="en-US" sz="2000" dirty="0">
                <a:latin typeface="微软雅黑" panose="020B0503020204020204" pitchFamily="34" charset="-122"/>
                <a:ea typeface="微软雅黑" panose="020B0503020204020204" pitchFamily="34" charset="-122"/>
              </a:rPr>
              <a:t>的元素作为输出。</a:t>
            </a:r>
            <a:endParaRPr lang="en-US" altLang="zh-CN" sz="2000" dirty="0">
              <a:latin typeface="微软雅黑" panose="020B0503020204020204" pitchFamily="34" charset="-122"/>
              <a:ea typeface="微软雅黑" panose="020B0503020204020204" pitchFamily="34" charset="-122"/>
            </a:endParaRPr>
          </a:p>
        </p:txBody>
      </p:sp>
      <p:grpSp>
        <p:nvGrpSpPr>
          <p:cNvPr id="3" name="组合 2">
            <a:extLst>
              <a:ext uri="{FF2B5EF4-FFF2-40B4-BE49-F238E27FC236}">
                <a16:creationId xmlns:a16="http://schemas.microsoft.com/office/drawing/2014/main" id="{DFB1F608-6FED-4CD5-B6D7-AA650B249171}"/>
              </a:ext>
            </a:extLst>
          </p:cNvPr>
          <p:cNvGrpSpPr/>
          <p:nvPr/>
        </p:nvGrpSpPr>
        <p:grpSpPr>
          <a:xfrm>
            <a:off x="4371033" y="1715701"/>
            <a:ext cx="6515865" cy="5059260"/>
            <a:chOff x="4371033" y="1715701"/>
            <a:chExt cx="6515865" cy="5059260"/>
          </a:xfrm>
        </p:grpSpPr>
        <p:sp>
          <p:nvSpPr>
            <p:cNvPr id="2" name="矩形 1">
              <a:extLst>
                <a:ext uri="{FF2B5EF4-FFF2-40B4-BE49-F238E27FC236}">
                  <a16:creationId xmlns:a16="http://schemas.microsoft.com/office/drawing/2014/main" id="{11BD3F55-0348-4B0F-BD4C-3FD77592C2F3}"/>
                </a:ext>
              </a:extLst>
            </p:cNvPr>
            <p:cNvSpPr/>
            <p:nvPr/>
          </p:nvSpPr>
          <p:spPr>
            <a:xfrm>
              <a:off x="5900823" y="1715701"/>
              <a:ext cx="2896947"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 例如：</a:t>
              </a:r>
              <a:r>
                <a:rPr lang="en-US" altLang="zh-CN" dirty="0">
                  <a:latin typeface="微软雅黑" panose="020B0503020204020204" pitchFamily="34" charset="-122"/>
                  <a:ea typeface="微软雅黑" panose="020B0503020204020204" pitchFamily="34" charset="-122"/>
                </a:rPr>
                <a:t>95</a:t>
              </a:r>
              <a:r>
                <a:rPr lang="zh-CN" altLang="en-US" dirty="0">
                  <a:latin typeface="微软雅黑" panose="020B0503020204020204" pitchFamily="34" charset="-122"/>
                  <a:ea typeface="微软雅黑" panose="020B0503020204020204" pitchFamily="34" charset="-122"/>
                </a:rPr>
                <a:t>对应的输出为</a:t>
              </a:r>
              <a:r>
                <a:rPr lang="en-US" altLang="zh-CN" dirty="0">
                  <a:solidFill>
                    <a:srgbClr val="C00000"/>
                  </a:solidFill>
                  <a:latin typeface="微软雅黑" panose="020B0503020204020204" pitchFamily="34" charset="-122"/>
                  <a:ea typeface="微软雅黑" panose="020B0503020204020204" pitchFamily="34" charset="-122"/>
                </a:rPr>
                <a:t>2a</a:t>
              </a:r>
              <a:endParaRPr lang="zh-CN" altLang="en-US" dirty="0"/>
            </a:p>
          </p:txBody>
        </p:sp>
        <p:pic>
          <p:nvPicPr>
            <p:cNvPr id="27" name="图片 26">
              <a:extLst>
                <a:ext uri="{FF2B5EF4-FFF2-40B4-BE49-F238E27FC236}">
                  <a16:creationId xmlns:a16="http://schemas.microsoft.com/office/drawing/2014/main" id="{0EFC1473-32FC-4F79-BE30-98AC341F87EC}"/>
                </a:ext>
              </a:extLst>
            </p:cNvPr>
            <p:cNvPicPr>
              <a:picLocks noChangeAspect="1"/>
            </p:cNvPicPr>
            <p:nvPr/>
          </p:nvPicPr>
          <p:blipFill>
            <a:blip r:embed="rId4"/>
            <a:stretch>
              <a:fillRect/>
            </a:stretch>
          </p:blipFill>
          <p:spPr>
            <a:xfrm>
              <a:off x="4371033" y="2044641"/>
              <a:ext cx="6515865" cy="4730320"/>
            </a:xfrm>
            <a:prstGeom prst="rect">
              <a:avLst/>
            </a:prstGeom>
          </p:spPr>
        </p:pic>
        <p:sp>
          <p:nvSpPr>
            <p:cNvPr id="29" name="矩形: 圆角 28">
              <a:extLst>
                <a:ext uri="{FF2B5EF4-FFF2-40B4-BE49-F238E27FC236}">
                  <a16:creationId xmlns:a16="http://schemas.microsoft.com/office/drawing/2014/main" id="{70B5F0CC-FCAA-4B3B-8100-B6EEBB585BDA}"/>
                </a:ext>
              </a:extLst>
            </p:cNvPr>
            <p:cNvSpPr/>
            <p:nvPr/>
          </p:nvSpPr>
          <p:spPr>
            <a:xfrm>
              <a:off x="4371033" y="4772967"/>
              <a:ext cx="6515865" cy="301451"/>
            </a:xfrm>
            <a:prstGeom prst="roundRect">
              <a:avLst/>
            </a:prstGeom>
            <a:solidFill>
              <a:srgbClr val="FFC00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a:extLst>
                <a:ext uri="{FF2B5EF4-FFF2-40B4-BE49-F238E27FC236}">
                  <a16:creationId xmlns:a16="http://schemas.microsoft.com/office/drawing/2014/main" id="{A0640245-88E4-4E48-BA0F-CAFB2125E700}"/>
                </a:ext>
              </a:extLst>
            </p:cNvPr>
            <p:cNvSpPr/>
            <p:nvPr/>
          </p:nvSpPr>
          <p:spPr>
            <a:xfrm rot="5400000">
              <a:off x="5348135" y="3368613"/>
              <a:ext cx="3029777" cy="381838"/>
            </a:xfrm>
            <a:prstGeom prst="roundRect">
              <a:avLst/>
            </a:prstGeom>
            <a:solidFill>
              <a:srgbClr val="FFC00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3486468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实验原理</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125" name="文本框 124"/>
          <p:cNvSpPr txBox="1"/>
          <p:nvPr/>
        </p:nvSpPr>
        <p:spPr>
          <a:xfrm>
            <a:off x="966247" y="758406"/>
            <a:ext cx="10259505" cy="101566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逆字节替换</a:t>
            </a:r>
            <a:endParaRPr lang="en-US" altLang="zh-CN" sz="2400" b="1" dirty="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字节的高</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位作为行号，低</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位作为列号，查找</a:t>
            </a:r>
            <a:r>
              <a:rPr lang="zh-CN" altLang="en-US" sz="2000" dirty="0">
                <a:solidFill>
                  <a:srgbClr val="FF0000"/>
                </a:solidFill>
                <a:latin typeface="微软雅黑" panose="020B0503020204020204" pitchFamily="34" charset="-122"/>
                <a:ea typeface="微软雅黑" panose="020B0503020204020204" pitchFamily="34" charset="-122"/>
              </a:rPr>
              <a:t>逆</a:t>
            </a:r>
            <a:r>
              <a:rPr lang="en-US" altLang="zh-CN" sz="2000" dirty="0">
                <a:solidFill>
                  <a:srgbClr val="FF0000"/>
                </a:solidFill>
                <a:latin typeface="微软雅黑" panose="020B0503020204020204" pitchFamily="34" charset="-122"/>
                <a:ea typeface="微软雅黑" panose="020B0503020204020204" pitchFamily="34" charset="-122"/>
              </a:rPr>
              <a:t>S</a:t>
            </a:r>
            <a:r>
              <a:rPr lang="zh-CN" altLang="en-US" sz="2000" dirty="0">
                <a:solidFill>
                  <a:srgbClr val="FF0000"/>
                </a:solidFill>
                <a:latin typeface="微软雅黑" panose="020B0503020204020204" pitchFamily="34" charset="-122"/>
                <a:ea typeface="微软雅黑" panose="020B0503020204020204" pitchFamily="34" charset="-122"/>
              </a:rPr>
              <a:t>盒</a:t>
            </a:r>
            <a:r>
              <a:rPr lang="zh-CN" altLang="en-US" sz="2000" dirty="0">
                <a:latin typeface="微软雅黑" panose="020B0503020204020204" pitchFamily="34" charset="-122"/>
                <a:ea typeface="微软雅黑" panose="020B0503020204020204" pitchFamily="34" charset="-122"/>
              </a:rPr>
              <a:t>中对应</a:t>
            </a:r>
            <a:r>
              <a:rPr lang="zh-CN" altLang="en-US" sz="2000" dirty="0">
                <a:solidFill>
                  <a:srgbClr val="FF0000"/>
                </a:solidFill>
                <a:latin typeface="微软雅黑" panose="020B0503020204020204" pitchFamily="34" charset="-122"/>
                <a:ea typeface="微软雅黑" panose="020B0503020204020204" pitchFamily="34" charset="-122"/>
              </a:rPr>
              <a:t>行列交叉点</a:t>
            </a:r>
            <a:r>
              <a:rPr lang="zh-CN" altLang="en-US" sz="2000" dirty="0">
                <a:latin typeface="微软雅黑" panose="020B0503020204020204" pitchFamily="34" charset="-122"/>
                <a:ea typeface="微软雅黑" panose="020B0503020204020204" pitchFamily="34" charset="-122"/>
              </a:rPr>
              <a:t>的元素作为输出。</a:t>
            </a:r>
            <a:endParaRPr lang="en-US" altLang="zh-CN" sz="2000" dirty="0">
              <a:latin typeface="微软雅黑" panose="020B0503020204020204" pitchFamily="34" charset="-122"/>
              <a:ea typeface="微软雅黑" panose="020B0503020204020204" pitchFamily="34" charset="-122"/>
            </a:endParaRPr>
          </a:p>
        </p:txBody>
      </p:sp>
      <p:grpSp>
        <p:nvGrpSpPr>
          <p:cNvPr id="3" name="组合 2">
            <a:extLst>
              <a:ext uri="{FF2B5EF4-FFF2-40B4-BE49-F238E27FC236}">
                <a16:creationId xmlns:a16="http://schemas.microsoft.com/office/drawing/2014/main" id="{13B79A53-19E8-4C97-A03F-5C30EABACB64}"/>
              </a:ext>
            </a:extLst>
          </p:cNvPr>
          <p:cNvGrpSpPr/>
          <p:nvPr/>
        </p:nvGrpSpPr>
        <p:grpSpPr>
          <a:xfrm>
            <a:off x="4618204" y="1793115"/>
            <a:ext cx="6336036" cy="5064885"/>
            <a:chOff x="4618204" y="1793115"/>
            <a:chExt cx="6336036" cy="5064885"/>
          </a:xfrm>
        </p:grpSpPr>
        <p:sp>
          <p:nvSpPr>
            <p:cNvPr id="2" name="矩形 1">
              <a:extLst>
                <a:ext uri="{FF2B5EF4-FFF2-40B4-BE49-F238E27FC236}">
                  <a16:creationId xmlns:a16="http://schemas.microsoft.com/office/drawing/2014/main" id="{11BD3F55-0348-4B0F-BD4C-3FD77592C2F3}"/>
                </a:ext>
              </a:extLst>
            </p:cNvPr>
            <p:cNvSpPr/>
            <p:nvPr/>
          </p:nvSpPr>
          <p:spPr>
            <a:xfrm>
              <a:off x="6404610" y="1793115"/>
              <a:ext cx="2135521" cy="369332"/>
            </a:xfrm>
            <a:prstGeom prst="rect">
              <a:avLst/>
            </a:prstGeom>
          </p:spPr>
          <p:txBody>
            <a:bodyPr wrap="none">
              <a:spAutoFit/>
            </a:bodyPr>
            <a:lstStyle/>
            <a:p>
              <a:r>
                <a:rPr lang="en-US" altLang="zh-CN" dirty="0">
                  <a:solidFill>
                    <a:srgbClr val="C00000"/>
                  </a:solidFill>
                  <a:latin typeface="微软雅黑" panose="020B0503020204020204" pitchFamily="34" charset="-122"/>
                  <a:ea typeface="微软雅黑" panose="020B0503020204020204" pitchFamily="34" charset="-122"/>
                </a:rPr>
                <a:t>2a</a:t>
              </a:r>
              <a:r>
                <a:rPr lang="zh-CN" altLang="en-US" dirty="0">
                  <a:latin typeface="微软雅黑" panose="020B0503020204020204" pitchFamily="34" charset="-122"/>
                  <a:ea typeface="微软雅黑" panose="020B0503020204020204" pitchFamily="34" charset="-122"/>
                </a:rPr>
                <a:t>对应的输出为</a:t>
              </a:r>
              <a:r>
                <a:rPr lang="en-US" altLang="zh-CN" dirty="0">
                  <a:solidFill>
                    <a:srgbClr val="C00000"/>
                  </a:solidFill>
                  <a:latin typeface="微软雅黑" panose="020B0503020204020204" pitchFamily="34" charset="-122"/>
                  <a:ea typeface="微软雅黑" panose="020B0503020204020204" pitchFamily="34" charset="-122"/>
                </a:rPr>
                <a:t>95</a:t>
              </a:r>
              <a:endParaRPr lang="zh-CN" altLang="en-US" dirty="0"/>
            </a:p>
          </p:txBody>
        </p:sp>
        <p:grpSp>
          <p:nvGrpSpPr>
            <p:cNvPr id="21" name="组合 20">
              <a:extLst>
                <a:ext uri="{FF2B5EF4-FFF2-40B4-BE49-F238E27FC236}">
                  <a16:creationId xmlns:a16="http://schemas.microsoft.com/office/drawing/2014/main" id="{AA61264D-C94D-4741-A5EE-36E475B1136E}"/>
                </a:ext>
              </a:extLst>
            </p:cNvPr>
            <p:cNvGrpSpPr/>
            <p:nvPr/>
          </p:nvGrpSpPr>
          <p:grpSpPr>
            <a:xfrm>
              <a:off x="4618204" y="2145384"/>
              <a:ext cx="6336036" cy="4712616"/>
              <a:chOff x="4700334" y="2570128"/>
              <a:chExt cx="6336036" cy="4712616"/>
            </a:xfrm>
          </p:grpSpPr>
          <p:sp>
            <p:nvSpPr>
              <p:cNvPr id="11" name="矩形: 圆角 10">
                <a:extLst>
                  <a:ext uri="{FF2B5EF4-FFF2-40B4-BE49-F238E27FC236}">
                    <a16:creationId xmlns:a16="http://schemas.microsoft.com/office/drawing/2014/main" id="{A86F1BDE-3D5C-46E5-AE20-9F792C47085B}"/>
                  </a:ext>
                </a:extLst>
              </p:cNvPr>
              <p:cNvSpPr/>
              <p:nvPr/>
            </p:nvSpPr>
            <p:spPr>
              <a:xfrm>
                <a:off x="4702078" y="3418952"/>
                <a:ext cx="6334292" cy="280346"/>
              </a:xfrm>
              <a:prstGeom prst="roundRect">
                <a:avLst/>
              </a:prstGeom>
              <a:solidFill>
                <a:srgbClr val="FFC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FE0FAC33-3AFC-44E8-859E-66FAD873981F}"/>
                  </a:ext>
                </a:extLst>
              </p:cNvPr>
              <p:cNvSpPr/>
              <p:nvPr/>
            </p:nvSpPr>
            <p:spPr>
              <a:xfrm rot="5400000">
                <a:off x="8400690" y="2955991"/>
                <a:ext cx="1125169" cy="361450"/>
              </a:xfrm>
              <a:prstGeom prst="roundRect">
                <a:avLst>
                  <a:gd name="adj" fmla="val 0"/>
                </a:avLst>
              </a:prstGeom>
              <a:solidFill>
                <a:srgbClr val="FFC000">
                  <a:alpha val="2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id="{D89D46FF-45AE-49D1-A95B-694D78A7844C}"/>
                  </a:ext>
                </a:extLst>
              </p:cNvPr>
              <p:cNvPicPr>
                <a:picLocks noChangeAspect="1"/>
              </p:cNvPicPr>
              <p:nvPr/>
            </p:nvPicPr>
            <p:blipFill>
              <a:blip r:embed="rId4"/>
              <a:stretch>
                <a:fillRect/>
              </a:stretch>
            </p:blipFill>
            <p:spPr>
              <a:xfrm>
                <a:off x="4700334" y="2570128"/>
                <a:ext cx="6334293" cy="4712616"/>
              </a:xfrm>
              <a:prstGeom prst="rect">
                <a:avLst/>
              </a:prstGeom>
            </p:spPr>
          </p:pic>
        </p:grpSp>
      </p:grpSp>
    </p:spTree>
    <p:extLst>
      <p:ext uri="{BB962C8B-B14F-4D97-AF65-F5344CB8AC3E}">
        <p14:creationId xmlns:p14="http://schemas.microsoft.com/office/powerpoint/2010/main" val="20347771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3"/>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18.xml><?xml version="1.0" encoding="utf-8"?>
<p:tagLst xmlns:a="http://schemas.openxmlformats.org/drawingml/2006/main" xmlns:r="http://schemas.openxmlformats.org/officeDocument/2006/relationships" xmlns:p="http://schemas.openxmlformats.org/presentationml/2006/main">
  <p:tag name="PA" val="v3.0.1"/>
</p:tagLst>
</file>

<file path=ppt/tags/tag19.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PA" val="v3.0.1"/>
</p:tagLst>
</file>

<file path=ppt/tags/tag21.xml><?xml version="1.0" encoding="utf-8"?>
<p:tagLst xmlns:a="http://schemas.openxmlformats.org/drawingml/2006/main" xmlns:r="http://schemas.openxmlformats.org/officeDocument/2006/relationships" xmlns:p="http://schemas.openxmlformats.org/presentationml/2006/main">
  <p:tag name="PA" val="v3.0.1"/>
</p:tagLst>
</file>

<file path=ppt/tags/tag22.xml><?xml version="1.0" encoding="utf-8"?>
<p:tagLst xmlns:a="http://schemas.openxmlformats.org/drawingml/2006/main" xmlns:r="http://schemas.openxmlformats.org/officeDocument/2006/relationships" xmlns:p="http://schemas.openxmlformats.org/presentationml/2006/main">
  <p:tag name="PA" val="v3.0.1"/>
</p:tagLst>
</file>

<file path=ppt/tags/tag23.xml><?xml version="1.0" encoding="utf-8"?>
<p:tagLst xmlns:a="http://schemas.openxmlformats.org/drawingml/2006/main" xmlns:r="http://schemas.openxmlformats.org/officeDocument/2006/relationships" xmlns:p="http://schemas.openxmlformats.org/presentationml/2006/main">
  <p:tag name="PA" val="v3.0.1"/>
</p:tagLst>
</file>

<file path=ppt/tags/tag24.xml><?xml version="1.0" encoding="utf-8"?>
<p:tagLst xmlns:a="http://schemas.openxmlformats.org/drawingml/2006/main" xmlns:r="http://schemas.openxmlformats.org/officeDocument/2006/relationships" xmlns:p="http://schemas.openxmlformats.org/presentationml/2006/main">
  <p:tag name="PA" val="v3.0.1"/>
</p:tagLst>
</file>

<file path=ppt/tags/tag25.xml><?xml version="1.0" encoding="utf-8"?>
<p:tagLst xmlns:a="http://schemas.openxmlformats.org/drawingml/2006/main" xmlns:r="http://schemas.openxmlformats.org/officeDocument/2006/relationships" xmlns:p="http://schemas.openxmlformats.org/presentationml/2006/main">
  <p:tag name="PA" val="v3.0.1"/>
</p:tagLst>
</file>

<file path=ppt/tags/tag26.xml><?xml version="1.0" encoding="utf-8"?>
<p:tagLst xmlns:a="http://schemas.openxmlformats.org/drawingml/2006/main" xmlns:r="http://schemas.openxmlformats.org/officeDocument/2006/relationships" xmlns:p="http://schemas.openxmlformats.org/presentationml/2006/main">
  <p:tag name="PA" val="v3.0.1"/>
</p:tagLst>
</file>

<file path=ppt/tags/tag27.xml><?xml version="1.0" encoding="utf-8"?>
<p:tagLst xmlns:a="http://schemas.openxmlformats.org/drawingml/2006/main" xmlns:r="http://schemas.openxmlformats.org/officeDocument/2006/relationships" xmlns:p="http://schemas.openxmlformats.org/presentationml/2006/main">
  <p:tag name="PA" val="v3.0.1"/>
</p:tagLst>
</file>

<file path=ppt/tags/tag28.xml><?xml version="1.0" encoding="utf-8"?>
<p:tagLst xmlns:a="http://schemas.openxmlformats.org/drawingml/2006/main" xmlns:r="http://schemas.openxmlformats.org/officeDocument/2006/relationships" xmlns:p="http://schemas.openxmlformats.org/presentationml/2006/main">
  <p:tag name="PA" val="v3.0.1"/>
</p:tagLst>
</file>

<file path=ppt/tags/tag29.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30.xml><?xml version="1.0" encoding="utf-8"?>
<p:tagLst xmlns:a="http://schemas.openxmlformats.org/drawingml/2006/main" xmlns:r="http://schemas.openxmlformats.org/officeDocument/2006/relationships" xmlns:p="http://schemas.openxmlformats.org/presentationml/2006/main">
  <p:tag name="PA" val="v3.0.1"/>
</p:tagLst>
</file>

<file path=ppt/tags/tag31.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17407</TotalTime>
  <Words>2111</Words>
  <Application>Microsoft Office PowerPoint</Application>
  <PresentationFormat>宽屏</PresentationFormat>
  <Paragraphs>374</Paragraphs>
  <Slides>20</Slides>
  <Notes>20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20</vt:i4>
      </vt:variant>
    </vt:vector>
  </HeadingPairs>
  <TitlesOfParts>
    <vt:vector size="30" baseType="lpstr">
      <vt:lpstr>微软雅黑</vt:lpstr>
      <vt:lpstr>Arial</vt:lpstr>
      <vt:lpstr>Calibri</vt:lpstr>
      <vt:lpstr>Calibri Light</vt:lpstr>
      <vt:lpstr>Cambria Math</vt:lpstr>
      <vt:lpstr>Times New Roman</vt:lpstr>
      <vt:lpstr>Wingdings</vt:lpstr>
      <vt:lpstr>Office 主题</vt:lpstr>
      <vt:lpstr>公式</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
  <cp:lastModifiedBy>Windows 用户</cp:lastModifiedBy>
  <cp:revision>561</cp:revision>
  <cp:lastPrinted>2019-05-06T11:49:03Z</cp:lastPrinted>
  <dcterms:created xsi:type="dcterms:W3CDTF">2016-04-09T13:02:00Z</dcterms:created>
  <dcterms:modified xsi:type="dcterms:W3CDTF">2022-09-20T08:48:14Z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