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66" r:id="rId5"/>
    <p:sldId id="259" r:id="rId6"/>
    <p:sldId id="273" r:id="rId7"/>
    <p:sldId id="274" r:id="rId8"/>
    <p:sldId id="279" r:id="rId9"/>
    <p:sldId id="275" r:id="rId10"/>
    <p:sldId id="276" r:id="rId11"/>
    <p:sldId id="277" r:id="rId12"/>
    <p:sldId id="280" r:id="rId13"/>
    <p:sldId id="278" r:id="rId14"/>
    <p:sldId id="283" r:id="rId15"/>
    <p:sldId id="281" r:id="rId16"/>
    <p:sldId id="282" r:id="rId17"/>
    <p:sldId id="269"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74" autoAdjust="0"/>
  </p:normalViewPr>
  <p:slideViewPr>
    <p:cSldViewPr snapToGrid="0" showGuides="1">
      <p:cViewPr varScale="1">
        <p:scale>
          <a:sx n="115" d="100"/>
          <a:sy n="115" d="100"/>
        </p:scale>
        <p:origin x="372" y="114"/>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16.01.2020</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16.01.2020</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smtClean="0"/>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smtClean="0"/>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smtClean="0"/>
              <a:t>Click to edit Master title style</a:t>
            </a:r>
            <a:endParaRPr lang="en-US"/>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smtClean="0"/>
              <a:t>Click to edit Master title style</a:t>
            </a:r>
            <a:endParaRPr lang="en-US"/>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smtClean="0"/>
              <a:t>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smtClean="0"/>
              <a:t>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smtClean="0"/>
              <a:t>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smtClean="0"/>
              <a:t>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smtClean="0"/>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p:txBody>
          <a:bodyPr/>
          <a:lstStyle/>
          <a:p>
            <a:r>
              <a:rPr lang="en-US" dirty="0" smtClean="0"/>
              <a:t>BAGGING</a:t>
            </a:r>
            <a:br>
              <a:rPr lang="en-US" dirty="0" smtClean="0"/>
            </a:br>
            <a:r>
              <a:rPr lang="en-US" sz="4800" dirty="0" smtClean="0"/>
              <a:t>a case for Random Forest</a:t>
            </a:r>
            <a:r>
              <a:rPr lang="en-US" dirty="0" smtClean="0"/>
              <a:t/>
            </a:r>
            <a:br>
              <a:rPr lang="en-US" dirty="0" smtClean="0"/>
            </a:br>
            <a:endParaRPr lang="ru-RU" dirty="0"/>
          </a:p>
        </p:txBody>
      </p:sp>
      <p:sp>
        <p:nvSpPr>
          <p:cNvPr id="6" name="Text Placeholder 5">
            <a:extLst>
              <a:ext uri="{FF2B5EF4-FFF2-40B4-BE49-F238E27FC236}">
                <a16:creationId xmlns:a16="http://schemas.microsoft.com/office/drawing/2014/main" id="{CDD6760C-D868-43F4-99FB-1B78C91F8FE1}"/>
              </a:ext>
            </a:extLst>
          </p:cNvPr>
          <p:cNvSpPr>
            <a:spLocks noGrp="1"/>
          </p:cNvSpPr>
          <p:nvPr>
            <p:ph type="body" sz="quarter" idx="13"/>
          </p:nvPr>
        </p:nvSpPr>
        <p:spPr>
          <a:xfrm>
            <a:off x="758588" y="3491865"/>
            <a:ext cx="3629300" cy="1246390"/>
          </a:xfrm>
        </p:spPr>
        <p:txBody>
          <a:bodyPr>
            <a:normAutofit fontScale="77500" lnSpcReduction="20000"/>
          </a:bodyPr>
          <a:lstStyle/>
          <a:p>
            <a:r>
              <a:rPr lang="en-US" dirty="0" smtClean="0"/>
              <a:t>Presented by</a:t>
            </a:r>
          </a:p>
          <a:p>
            <a:r>
              <a:rPr lang="en-US" dirty="0"/>
              <a:t/>
            </a:r>
            <a:br>
              <a:rPr lang="en-US" dirty="0"/>
            </a:br>
            <a:r>
              <a:rPr lang="en-US" sz="2200" dirty="0" smtClean="0"/>
              <a:t>Arjun Singh</a:t>
            </a:r>
          </a:p>
          <a:p>
            <a:r>
              <a:rPr lang="en-US" sz="2200" dirty="0" smtClean="0"/>
              <a:t>Murali Krishna Mopidevi</a:t>
            </a:r>
            <a:endParaRPr lang="ru-RU" sz="2200" dirty="0"/>
          </a:p>
        </p:txBody>
      </p:sp>
      <p:pic>
        <p:nvPicPr>
          <p:cNvPr id="12" name="Picture Placeholder 11" descr="Beautiful cliff sea town on sunset">
            <a:extLst>
              <a:ext uri="{FF2B5EF4-FFF2-40B4-BE49-F238E27FC236}">
                <a16:creationId xmlns:a16="http://schemas.microsoft.com/office/drawing/2014/main" id="{A93ACF4C-E9B0-426E-B719-A441974AD9CE}"/>
              </a:ext>
            </a:extLst>
          </p:cNvPr>
          <p:cNvPicPr>
            <a:picLocks noGrp="1" noChangeAspect="1"/>
          </p:cNvPicPr>
          <p:nvPr>
            <p:ph type="pic" sz="quarter" idx="21"/>
          </p:nvPr>
        </p:nvPicPr>
        <p:blipFill rotWithShape="1">
          <a:blip r:embed="rId2"/>
          <a:srcRect l="14573" r="421"/>
          <a:stretch/>
        </p:blipFill>
        <p:spPr>
          <a:xfrm>
            <a:off x="4606076" y="-20510"/>
            <a:ext cx="7585924" cy="5949573"/>
          </a:xfrm>
        </p:spPr>
      </p:pic>
    </p:spTree>
    <p:extLst>
      <p:ext uri="{BB962C8B-B14F-4D97-AF65-F5344CB8AC3E}">
        <p14:creationId xmlns:p14="http://schemas.microsoft.com/office/powerpoint/2010/main" val="16500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BAGGING (ADEO-2, EISTI)</a:t>
            </a:r>
            <a:endParaRPr lang="ru-RU" dirty="0"/>
          </a:p>
        </p:txBody>
      </p:sp>
      <p:sp>
        <p:nvSpPr>
          <p:cNvPr id="3" name="Slide Number Placeholder 2"/>
          <p:cNvSpPr>
            <a:spLocks noGrp="1"/>
          </p:cNvSpPr>
          <p:nvPr>
            <p:ph type="sldNum" sz="quarter" idx="12"/>
          </p:nvPr>
        </p:nvSpPr>
        <p:spPr/>
        <p:txBody>
          <a:bodyPr/>
          <a:lstStyle/>
          <a:p>
            <a:fld id="{D495E168-DA5E-4888-8D8A-92B118324C14}" type="slidenum">
              <a:rPr lang="ru-RU" smtClean="0"/>
              <a:t>10</a:t>
            </a:fld>
            <a:endParaRPr lang="ru-RU" dirty="0"/>
          </a:p>
        </p:txBody>
      </p:sp>
      <p:sp>
        <p:nvSpPr>
          <p:cNvPr id="5" name="Title 4"/>
          <p:cNvSpPr>
            <a:spLocks noGrp="1"/>
          </p:cNvSpPr>
          <p:nvPr>
            <p:ph type="title"/>
          </p:nvPr>
        </p:nvSpPr>
        <p:spPr/>
        <p:txBody>
          <a:bodyPr/>
          <a:lstStyle/>
          <a:p>
            <a:r>
              <a:rPr lang="en-US" dirty="0" smtClean="0"/>
              <a:t>Extracting Rule</a:t>
            </a:r>
            <a:endParaRPr lang="en-US" dirty="0"/>
          </a:p>
        </p:txBody>
      </p:sp>
      <p:sp>
        <p:nvSpPr>
          <p:cNvPr id="7" name="Rectangle 1"/>
          <p:cNvSpPr>
            <a:spLocks noGrp="1" noChangeArrowheads="1"/>
          </p:cNvSpPr>
          <p:nvPr>
            <p:ph idx="1"/>
          </p:nvPr>
        </p:nvSpPr>
        <p:spPr bwMode="auto">
          <a:xfrm>
            <a:off x="929116" y="2585485"/>
            <a:ext cx="10266405" cy="1508105"/>
          </a:xfrm>
          <a:prstGeom prst="rect">
            <a:avLst/>
          </a:prstGeom>
          <a:solidFill>
            <a:srgbClr val="0F0F0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Lucida Console" panose="020B0609040504020204" pitchFamily="49" charset="0"/>
              </a:rPr>
              <a:t>1 : education %in% c(' 10th',' 11th',' 12th',' 1st-4th',' 5th-6th',' 7th-8th',' 9th',' </a:t>
            </a:r>
            <a:r>
              <a:rPr kumimoji="0" lang="en-US" altLang="en-US" sz="1400" b="0" i="0" u="none" strike="noStrike" cap="none" normalizeH="0" baseline="0" dirty="0" err="1" smtClean="0">
                <a:ln>
                  <a:noFill/>
                </a:ln>
                <a:solidFill>
                  <a:srgbClr val="FFFFFF"/>
                </a:solidFill>
                <a:effectLst/>
                <a:latin typeface="Lucida Console" panose="020B0609040504020204" pitchFamily="49" charset="0"/>
              </a:rPr>
              <a:t>Assoc-acdm</a:t>
            </a:r>
            <a:r>
              <a:rPr kumimoji="0" lang="en-US" altLang="en-US" sz="1400" b="0" i="0" u="none" strike="noStrike" cap="none" normalizeH="0" baseline="0" dirty="0" smtClean="0">
                <a:ln>
                  <a:noFill/>
                </a:ln>
                <a:solidFill>
                  <a:srgbClr val="FFFFFF"/>
                </a:solidFill>
                <a:effectLst/>
                <a:latin typeface="Lucida Console" panose="020B0609040504020204" pitchFamily="49" charset="0"/>
              </a:rPr>
              <a:t>',' </a:t>
            </a:r>
            <a:r>
              <a:rPr kumimoji="0" lang="en-US" altLang="en-US" sz="1400" b="0" i="0" u="none" strike="noStrike" cap="none" normalizeH="0" baseline="0" dirty="0" err="1" smtClean="0">
                <a:ln>
                  <a:noFill/>
                </a:ln>
                <a:solidFill>
                  <a:srgbClr val="FFFFFF"/>
                </a:solidFill>
                <a:effectLst/>
                <a:latin typeface="Lucida Console" panose="020B0609040504020204" pitchFamily="49" charset="0"/>
              </a:rPr>
              <a:t>Assoc-voc</a:t>
            </a:r>
            <a:r>
              <a:rPr kumimoji="0" lang="en-US" altLang="en-US" sz="1400" b="0" i="0" u="none" strike="noStrike" cap="none" normalizeH="0" baseline="0" dirty="0" smtClean="0">
                <a:ln>
                  <a:noFill/>
                </a:ln>
                <a:solidFill>
                  <a:srgbClr val="FFFFFF"/>
                </a:solidFill>
                <a:effectLst/>
                <a:latin typeface="Lucida Console" panose="020B0609040504020204" pitchFamily="49" charset="0"/>
              </a:rPr>
              <a:t>',' Bachelors',' HS-grad',' Masters',' Preschool',' Some-college') &amp; </a:t>
            </a:r>
            <a:r>
              <a:rPr kumimoji="0" lang="en-US" altLang="en-US" sz="1400" b="0" i="0" u="none" strike="noStrike" cap="none" normalizeH="0" baseline="0" dirty="0" err="1" smtClean="0">
                <a:ln>
                  <a:noFill/>
                </a:ln>
                <a:solidFill>
                  <a:srgbClr val="FFFFFF"/>
                </a:solidFill>
                <a:effectLst/>
                <a:latin typeface="Lucida Console" panose="020B0609040504020204" pitchFamily="49" charset="0"/>
              </a:rPr>
              <a:t>martialstatus</a:t>
            </a:r>
            <a:r>
              <a:rPr kumimoji="0" lang="en-US" altLang="en-US" sz="1400" b="0" i="0" u="none" strike="noStrike" cap="none" normalizeH="0" baseline="0" dirty="0" smtClean="0">
                <a:ln>
                  <a:noFill/>
                </a:ln>
                <a:solidFill>
                  <a:srgbClr val="FFFFFF"/>
                </a:solidFill>
                <a:effectLst/>
                <a:latin typeface="Lucida Console" panose="020B0609040504020204" pitchFamily="49" charset="0"/>
              </a:rPr>
              <a:t> %in% c('Never-</a:t>
            </a:r>
            <a:r>
              <a:rPr kumimoji="0" lang="en-US" altLang="en-US" sz="1400" b="0" i="0" u="none" strike="noStrike" cap="none" normalizeH="0" baseline="0" dirty="0" err="1" smtClean="0">
                <a:ln>
                  <a:noFill/>
                </a:ln>
                <a:solidFill>
                  <a:srgbClr val="FFFFFF"/>
                </a:solidFill>
                <a:effectLst/>
                <a:latin typeface="Lucida Console" panose="020B0609040504020204" pitchFamily="49" charset="0"/>
              </a:rPr>
              <a:t>married','Not</a:t>
            </a:r>
            <a:r>
              <a:rPr kumimoji="0" lang="en-US" altLang="en-US" sz="1400" b="0" i="0" u="none" strike="noStrike" cap="none" normalizeH="0" baseline="0" dirty="0" smtClean="0">
                <a:ln>
                  <a:noFill/>
                </a:ln>
                <a:solidFill>
                  <a:srgbClr val="FFFFFF"/>
                </a:solidFill>
                <a:effectLst/>
                <a:latin typeface="Lucida Console" panose="020B0609040504020204" pitchFamily="49" charset="0"/>
              </a:rPr>
              <a:t>-Married') &amp; Occupation %in% c(' </a:t>
            </a:r>
            <a:r>
              <a:rPr kumimoji="0" lang="en-US" altLang="en-US" sz="1400" b="0" i="0" u="none" strike="noStrike" cap="none" normalizeH="0" baseline="0" dirty="0" err="1" smtClean="0">
                <a:ln>
                  <a:noFill/>
                </a:ln>
                <a:solidFill>
                  <a:srgbClr val="FFFFFF"/>
                </a:solidFill>
                <a:effectLst/>
                <a:latin typeface="Lucida Console" panose="020B0609040504020204" pitchFamily="49" charset="0"/>
              </a:rPr>
              <a:t>Adm</a:t>
            </a:r>
            <a:r>
              <a:rPr kumimoji="0" lang="en-US" altLang="en-US" sz="1400" b="0" i="0" u="none" strike="noStrike" cap="none" normalizeH="0" baseline="0" dirty="0" smtClean="0">
                <a:ln>
                  <a:noFill/>
                </a:ln>
                <a:solidFill>
                  <a:srgbClr val="FFFFFF"/>
                </a:solidFill>
                <a:effectLst/>
                <a:latin typeface="Lucida Console" panose="020B0609040504020204" pitchFamily="49" charset="0"/>
              </a:rPr>
              <a:t>-clerical',' Handlers-cleaners',' Other-service',' Sales',' Transport-moving',' Farming-fishing',' Machine-op-</a:t>
            </a:r>
            <a:r>
              <a:rPr kumimoji="0" lang="en-US" altLang="en-US" sz="1400" b="0" i="0" u="none" strike="noStrike" cap="none" normalizeH="0" baseline="0" dirty="0" err="1" smtClean="0">
                <a:ln>
                  <a:noFill/>
                </a:ln>
                <a:solidFill>
                  <a:srgbClr val="FFFFFF"/>
                </a:solidFill>
                <a:effectLst/>
                <a:latin typeface="Lucida Console" panose="020B0609040504020204" pitchFamily="49" charset="0"/>
              </a:rPr>
              <a:t>inspct</a:t>
            </a:r>
            <a:r>
              <a:rPr kumimoji="0" lang="en-US" altLang="en-US" sz="1400" b="0" i="0" u="none" strike="noStrike" cap="none" normalizeH="0" baseline="0" dirty="0" smtClean="0">
                <a:ln>
                  <a:noFill/>
                </a:ln>
                <a:solidFill>
                  <a:srgbClr val="FFFFFF"/>
                </a:solidFill>
                <a:effectLst/>
                <a:latin typeface="Lucida Console" panose="020B0609040504020204" pitchFamily="49" charset="0"/>
              </a:rPr>
              <a:t>',' Tech-support',' Craft-repair',' Armed-Forces',' </a:t>
            </a:r>
            <a:r>
              <a:rPr kumimoji="0" lang="en-US" altLang="en-US" sz="1400" b="0" i="0" u="none" strike="noStrike" cap="none" normalizeH="0" baseline="0" dirty="0" err="1" smtClean="0">
                <a:ln>
                  <a:noFill/>
                </a:ln>
                <a:solidFill>
                  <a:srgbClr val="FFFFFF"/>
                </a:solidFill>
                <a:effectLst/>
                <a:latin typeface="Lucida Console" panose="020B0609040504020204" pitchFamily="49" charset="0"/>
              </a:rPr>
              <a:t>Priv</a:t>
            </a:r>
            <a:r>
              <a:rPr kumimoji="0" lang="en-US" altLang="en-US" sz="1400" b="0" i="0" u="none" strike="noStrike" cap="none" normalizeH="0" baseline="0" dirty="0" smtClean="0">
                <a:ln>
                  <a:noFill/>
                </a:ln>
                <a:solidFill>
                  <a:srgbClr val="FFFFFF"/>
                </a:solidFill>
                <a:effectLst/>
                <a:latin typeface="Lucida Console" panose="020B0609040504020204" pitchFamily="49" charset="0"/>
              </a:rPr>
              <a:t>-house-</a:t>
            </a:r>
            <a:r>
              <a:rPr kumimoji="0" lang="en-US" altLang="en-US" sz="1400" b="0" i="0" u="none" strike="noStrike" cap="none" normalizeH="0" baseline="0" dirty="0" err="1" smtClean="0">
                <a:ln>
                  <a:noFill/>
                </a:ln>
                <a:solidFill>
                  <a:srgbClr val="FFFFFF"/>
                </a:solidFill>
                <a:effectLst/>
                <a:latin typeface="Lucida Console" panose="020B0609040504020204" pitchFamily="49" charset="0"/>
              </a:rPr>
              <a:t>serv</a:t>
            </a:r>
            <a:r>
              <a:rPr kumimoji="0" lang="en-US" altLang="en-US" sz="1400" b="0" i="0" u="none" strike="noStrike" cap="none" normalizeH="0" baseline="0" dirty="0" smtClean="0">
                <a:ln>
                  <a:noFill/>
                </a:ln>
                <a:solidFill>
                  <a:srgbClr val="FFFFFF"/>
                </a:solidFill>
                <a:effectLst/>
                <a:latin typeface="Lucida Console" panose="020B0609040504020204" pitchFamily="49" charset="0"/>
              </a:rPr>
              <a:t>') &amp;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Lucida Console" panose="020B0609040504020204" pitchFamily="49" charset="0"/>
              </a:rPr>
              <a:t>relationship %in% c(' Not-in-family',' Other-relative',' Own-child',' Unmarried') &amp; gender %in% c(' Female') &amp; </a:t>
            </a:r>
            <a:r>
              <a:rPr kumimoji="0" lang="en-US" altLang="en-US" sz="1400" b="0" i="0" u="none" strike="noStrike" cap="none" normalizeH="0" baseline="0" dirty="0" err="1" smtClean="0">
                <a:ln>
                  <a:noFill/>
                </a:ln>
                <a:solidFill>
                  <a:srgbClr val="FFFFFF"/>
                </a:solidFill>
                <a:effectLst/>
                <a:latin typeface="Lucida Console" panose="020B0609040504020204" pitchFamily="49" charset="0"/>
              </a:rPr>
              <a:t>WorkHour</a:t>
            </a:r>
            <a:r>
              <a:rPr kumimoji="0" lang="en-US" altLang="en-US" sz="1400" b="0" i="0" u="none" strike="noStrike" cap="none" normalizeH="0" baseline="0" dirty="0" smtClean="0">
                <a:ln>
                  <a:noFill/>
                </a:ln>
                <a:solidFill>
                  <a:srgbClr val="FFFFFF"/>
                </a:solidFill>
                <a:effectLst/>
                <a:latin typeface="Lucida Console" panose="020B0609040504020204" pitchFamily="49" charset="0"/>
              </a:rPr>
              <a:t> %in% c('Full-</a:t>
            </a:r>
            <a:r>
              <a:rPr kumimoji="0" lang="en-US" altLang="en-US" sz="1400" b="0" i="0" u="none" strike="noStrike" cap="none" normalizeH="0" baseline="0" dirty="0" err="1" smtClean="0">
                <a:ln>
                  <a:noFill/>
                </a:ln>
                <a:solidFill>
                  <a:srgbClr val="FFFFFF"/>
                </a:solidFill>
                <a:effectLst/>
                <a:latin typeface="Lucida Console" panose="020B0609040504020204" pitchFamily="49" charset="0"/>
              </a:rPr>
              <a:t>time','Part</a:t>
            </a:r>
            <a:r>
              <a:rPr kumimoji="0" lang="en-US" altLang="en-US" sz="1400" b="0" i="0" u="none" strike="noStrike" cap="none" normalizeH="0" baseline="0" dirty="0" smtClean="0">
                <a:ln>
                  <a:noFill/>
                </a:ln>
                <a:solidFill>
                  <a:srgbClr val="FFFFFF"/>
                </a:solidFill>
                <a:effectLst/>
                <a:latin typeface="Lucida Console" panose="020B0609040504020204" pitchFamily="49" charset="0"/>
              </a:rPr>
              <a:t>-time') --&gt; &lt;=50K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6" name="Text Placeholder 5">
            <a:extLst>
              <a:ext uri="{FF2B5EF4-FFF2-40B4-BE49-F238E27FC236}">
                <a16:creationId xmlns:a16="http://schemas.microsoft.com/office/drawing/2014/main" id="{55C6D235-86D2-43F6-A7D1-0DD3DC936D3D}"/>
              </a:ext>
            </a:extLst>
          </p:cNvPr>
          <p:cNvSpPr txBox="1">
            <a:spLocks/>
          </p:cNvSpPr>
          <p:nvPr/>
        </p:nvSpPr>
        <p:spPr>
          <a:xfrm>
            <a:off x="830066" y="1898651"/>
            <a:ext cx="10515599" cy="43568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smtClean="0"/>
              <a:t>Extracting rules from </a:t>
            </a:r>
            <a:r>
              <a:rPr lang="en-US" sz="1600" dirty="0" err="1" smtClean="0"/>
              <a:t>RandomForset</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115" y="4236004"/>
            <a:ext cx="10266405" cy="868011"/>
          </a:xfrm>
          <a:prstGeom prst="rect">
            <a:avLst/>
          </a:prstGeom>
        </p:spPr>
      </p:pic>
      <p:sp>
        <p:nvSpPr>
          <p:cNvPr id="10" name="Text Placeholder 5">
            <a:extLst>
              <a:ext uri="{FF2B5EF4-FFF2-40B4-BE49-F238E27FC236}">
                <a16:creationId xmlns:a16="http://schemas.microsoft.com/office/drawing/2014/main" id="{55C6D235-86D2-43F6-A7D1-0DD3DC936D3D}"/>
              </a:ext>
            </a:extLst>
          </p:cNvPr>
          <p:cNvSpPr txBox="1">
            <a:spLocks/>
          </p:cNvSpPr>
          <p:nvPr/>
        </p:nvSpPr>
        <p:spPr>
          <a:xfrm>
            <a:off x="929115" y="5242574"/>
            <a:ext cx="10266405" cy="5551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smtClean="0"/>
              <a:t>3, 4, 5, …,and so on	</a:t>
            </a:r>
            <a:endParaRPr lang="en-US" sz="1600" dirty="0"/>
          </a:p>
        </p:txBody>
      </p:sp>
    </p:spTree>
    <p:extLst>
      <p:ext uri="{BB962C8B-B14F-4D97-AF65-F5344CB8AC3E}">
        <p14:creationId xmlns:p14="http://schemas.microsoft.com/office/powerpoint/2010/main" val="4132585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normAutofit/>
          </a:bodyPr>
          <a:lstStyle/>
          <a:p>
            <a:r>
              <a:rPr lang="en-US" dirty="0" smtClean="0"/>
              <a:t>Random Forest</a:t>
            </a:r>
            <a:endParaRPr lang="en-US" dirty="0"/>
          </a:p>
        </p:txBody>
      </p:sp>
      <p:sp>
        <p:nvSpPr>
          <p:cNvPr id="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a:xfrm>
            <a:off x="830066" y="1898651"/>
            <a:ext cx="10515599" cy="435686"/>
          </a:xfrm>
        </p:spPr>
        <p:txBody>
          <a:bodyPr/>
          <a:lstStyle/>
          <a:p>
            <a:r>
              <a:rPr lang="en-US" sz="1600" dirty="0"/>
              <a:t>Multiple runs of Algorithm with variations </a:t>
            </a:r>
            <a:r>
              <a:rPr lang="en-US" sz="1600" dirty="0" smtClean="0"/>
              <a:t>of </a:t>
            </a:r>
            <a:r>
              <a:rPr lang="en-US" sz="1600" dirty="0" err="1" smtClean="0"/>
              <a:t>ntrees</a:t>
            </a:r>
            <a:r>
              <a:rPr lang="en-US" sz="1600" dirty="0" smtClean="0"/>
              <a:t> and </a:t>
            </a:r>
            <a:r>
              <a:rPr lang="en-US" sz="1600" dirty="0" err="1" smtClean="0"/>
              <a:t>mtry</a:t>
            </a:r>
            <a:r>
              <a:rPr lang="en-US" sz="1600" dirty="0" smtClean="0"/>
              <a:t> </a:t>
            </a:r>
          </a:p>
          <a:p>
            <a:r>
              <a:rPr lang="en-US" sz="1600" dirty="0" smtClean="0"/>
              <a:t>Fixing  the problem of randomness by using </a:t>
            </a:r>
            <a:r>
              <a:rPr lang="en-US" sz="1600" dirty="0" err="1" smtClean="0"/>
              <a:t>setseed</a:t>
            </a:r>
            <a:endParaRPr lang="en-US" sz="1600" dirty="0"/>
          </a:p>
        </p:txBody>
      </p:sp>
      <p:sp>
        <p:nvSpPr>
          <p:cNvPr id="4" name="Footer Placeholder 3">
            <a:extLst>
              <a:ext uri="{FF2B5EF4-FFF2-40B4-BE49-F238E27FC236}">
                <a16:creationId xmlns:a16="http://schemas.microsoft.com/office/drawing/2014/main" id="{4C5FF61B-147F-4149-9E50-36696641E103}"/>
              </a:ext>
            </a:extLst>
          </p:cNvPr>
          <p:cNvSpPr>
            <a:spLocks noGrp="1"/>
          </p:cNvSpPr>
          <p:nvPr>
            <p:ph type="ftr" sz="quarter" idx="11"/>
          </p:nvPr>
        </p:nvSpPr>
        <p:spPr>
          <a:xfrm>
            <a:off x="830066" y="5847345"/>
            <a:ext cx="4114800" cy="365125"/>
          </a:xfrm>
        </p:spPr>
        <p:txBody>
          <a:bodyPr/>
          <a:lstStyle/>
          <a:p>
            <a:r>
              <a:rPr lang="en-US" dirty="0"/>
              <a:t>BAGGING (ADEO-2, EISTI)</a:t>
            </a:r>
            <a:endParaRPr lang="ru-RU"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11</a:t>
            </a:fld>
            <a:endParaRPr lang="ru-RU"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349" y="2720431"/>
            <a:ext cx="2830845" cy="2928638"/>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2151" y="2600457"/>
            <a:ext cx="3108961" cy="3216362"/>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0147" y="2880725"/>
            <a:ext cx="3282748" cy="2663098"/>
          </a:xfrm>
          <a:prstGeom prst="rect">
            <a:avLst/>
          </a:prstGeom>
        </p:spPr>
      </p:pic>
    </p:spTree>
    <p:extLst>
      <p:ext uri="{BB962C8B-B14F-4D97-AF65-F5344CB8AC3E}">
        <p14:creationId xmlns:p14="http://schemas.microsoft.com/office/powerpoint/2010/main" val="3225050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95E168-DA5E-4888-8D8A-92B118324C14}" type="slidenum">
              <a:rPr lang="ru-RU" smtClean="0"/>
              <a:t>12</a:t>
            </a:fld>
            <a:endParaRPr lang="ru-RU" dirty="0"/>
          </a:p>
        </p:txBody>
      </p:sp>
      <p:sp>
        <p:nvSpPr>
          <p:cNvPr id="4" name="Title 3"/>
          <p:cNvSpPr>
            <a:spLocks noGrp="1"/>
          </p:cNvSpPr>
          <p:nvPr>
            <p:ph type="title"/>
          </p:nvPr>
        </p:nvSpPr>
        <p:spPr/>
        <p:txBody>
          <a:bodyPr/>
          <a:lstStyle/>
          <a:p>
            <a:r>
              <a:rPr lang="en-US" dirty="0" smtClean="0"/>
              <a:t>Results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381" y="1828800"/>
            <a:ext cx="3759709" cy="340873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6453" y="2546393"/>
            <a:ext cx="5652626" cy="2015607"/>
          </a:xfrm>
          <a:prstGeom prst="rect">
            <a:avLst/>
          </a:prstGeom>
        </p:spPr>
      </p:pic>
      <p:sp>
        <p:nvSpPr>
          <p:cNvPr id="7" name="Footer Placeholder 1"/>
          <p:cNvSpPr txBox="1">
            <a:spLocks/>
          </p:cNvSpPr>
          <p:nvPr/>
        </p:nvSpPr>
        <p:spPr>
          <a:xfrm>
            <a:off x="964690" y="5950169"/>
            <a:ext cx="4114800" cy="365125"/>
          </a:xfrm>
          <a:prstGeom prst="rect">
            <a:avLst/>
          </a:prstGeom>
        </p:spPr>
        <p:txBody>
          <a:bodyPr vert="horz" lIns="91440" tIns="45720" rIns="91440" bIns="45720" rtlCol="0" anchor="ctr"/>
          <a:lstStyle>
            <a:defPPr>
              <a:defRPr lang="ru-RU"/>
            </a:defPPr>
            <a:lvl1pPr marL="0" algn="l" defTabSz="914400" rtl="0" eaLnBrk="1" latinLnBrk="0" hangingPunct="1">
              <a:defRPr sz="10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BAGGING (ADEO-2, EISTI)</a:t>
            </a:r>
            <a:endParaRPr lang="ru-RU" dirty="0"/>
          </a:p>
        </p:txBody>
      </p:sp>
    </p:spTree>
    <p:extLst>
      <p:ext uri="{BB962C8B-B14F-4D97-AF65-F5344CB8AC3E}">
        <p14:creationId xmlns:p14="http://schemas.microsoft.com/office/powerpoint/2010/main" val="2093251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ADD A FOOTER</a:t>
            </a:r>
            <a:endParaRPr lang="ru-RU" dirty="0"/>
          </a:p>
        </p:txBody>
      </p:sp>
      <p:sp>
        <p:nvSpPr>
          <p:cNvPr id="3" name="Slide Number Placeholder 2"/>
          <p:cNvSpPr>
            <a:spLocks noGrp="1"/>
          </p:cNvSpPr>
          <p:nvPr>
            <p:ph type="sldNum" sz="quarter" idx="12"/>
          </p:nvPr>
        </p:nvSpPr>
        <p:spPr/>
        <p:txBody>
          <a:bodyPr/>
          <a:lstStyle/>
          <a:p>
            <a:fld id="{D495E168-DA5E-4888-8D8A-92B118324C14}" type="slidenum">
              <a:rPr lang="ru-RU" smtClean="0"/>
              <a:t>13</a:t>
            </a:fld>
            <a:endParaRPr lang="ru-RU" dirty="0"/>
          </a:p>
        </p:txBody>
      </p:sp>
      <p:sp>
        <p:nvSpPr>
          <p:cNvPr id="4" name="Title 3"/>
          <p:cNvSpPr>
            <a:spLocks noGrp="1"/>
          </p:cNvSpPr>
          <p:nvPr>
            <p:ph type="title"/>
          </p:nvPr>
        </p:nvSpPr>
        <p:spPr/>
        <p:txBody>
          <a:bodyPr/>
          <a:lstStyle/>
          <a:p>
            <a:r>
              <a:rPr lang="en-US" dirty="0" smtClean="0"/>
              <a:t>Bagged CART and  Random Forest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905" y="3863927"/>
            <a:ext cx="4314554" cy="181817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7845" y="1779640"/>
            <a:ext cx="5602083" cy="393723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288" y="1879581"/>
            <a:ext cx="5916278" cy="1868678"/>
          </a:xfrm>
          <a:prstGeom prst="rect">
            <a:avLst/>
          </a:prstGeom>
        </p:spPr>
      </p:pic>
    </p:spTree>
    <p:extLst>
      <p:ext uri="{BB962C8B-B14F-4D97-AF65-F5344CB8AC3E}">
        <p14:creationId xmlns:p14="http://schemas.microsoft.com/office/powerpoint/2010/main" val="1486891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24B6-BECF-4BE6-9971-53768392C0BB}"/>
              </a:ext>
            </a:extLst>
          </p:cNvPr>
          <p:cNvSpPr>
            <a:spLocks noGrp="1"/>
          </p:cNvSpPr>
          <p:nvPr>
            <p:ph type="title"/>
          </p:nvPr>
        </p:nvSpPr>
        <p:spPr/>
        <p:txBody>
          <a:bodyPr/>
          <a:lstStyle/>
          <a:p>
            <a:r>
              <a:rPr lang="en-US" dirty="0"/>
              <a:t>THANK YOU!</a:t>
            </a:r>
            <a:endParaRPr lang="ru-RU" dirty="0"/>
          </a:p>
        </p:txBody>
      </p:sp>
      <p:pic>
        <p:nvPicPr>
          <p:cNvPr id="16" name="Picture Placeholder 15" descr="Scenic View of Beach">
            <a:extLst>
              <a:ext uri="{FF2B5EF4-FFF2-40B4-BE49-F238E27FC236}">
                <a16:creationId xmlns:a16="http://schemas.microsoft.com/office/drawing/2014/main" id="{9AE9B74E-83A6-4E11-8B41-300A15318533}"/>
              </a:ext>
            </a:extLst>
          </p:cNvPr>
          <p:cNvPicPr>
            <a:picLocks noGrp="1" noChangeAspect="1"/>
          </p:cNvPicPr>
          <p:nvPr>
            <p:ph type="pic" sz="quarter" idx="21"/>
          </p:nvPr>
        </p:nvPicPr>
        <p:blipFill rotWithShape="1">
          <a:blip r:embed="rId2"/>
          <a:srcRect l="32866" r="20338"/>
          <a:stretch/>
        </p:blipFill>
        <p:spPr>
          <a:xfrm>
            <a:off x="5245189" y="1"/>
            <a:ext cx="6943003" cy="5934621"/>
          </a:xfr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7781" y="2742866"/>
            <a:ext cx="2012013" cy="2012013"/>
          </a:xfrm>
          <a:prstGeom prst="rect">
            <a:avLst/>
          </a:prstGeom>
        </p:spPr>
      </p:pic>
    </p:spTree>
    <p:extLst>
      <p:ext uri="{BB962C8B-B14F-4D97-AF65-F5344CB8AC3E}">
        <p14:creationId xmlns:p14="http://schemas.microsoft.com/office/powerpoint/2010/main" val="131666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normAutofit/>
          </a:bodyPr>
          <a:lstStyle/>
          <a:p>
            <a:r>
              <a:rPr lang="en-US" dirty="0"/>
              <a:t>Bootstrap </a:t>
            </a:r>
            <a:r>
              <a:rPr lang="en-US" dirty="0" smtClean="0"/>
              <a:t>Method</a:t>
            </a:r>
            <a:endParaRPr lang="ru-RU" dirty="0"/>
          </a:p>
        </p:txBody>
      </p:sp>
      <p:sp>
        <p:nvSpPr>
          <p:cNvPr id="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p:txBody>
          <a:bodyPr/>
          <a:lstStyle/>
          <a:p>
            <a:r>
              <a:rPr lang="en-US" dirty="0"/>
              <a:t>let’s take a quick look at an important foundation technique called the bootstrap</a:t>
            </a:r>
            <a:endParaRPr lang="ru-RU" dirty="0"/>
          </a:p>
        </p:txBody>
      </p:sp>
      <p:sp>
        <p:nvSpPr>
          <p:cNvPr id="3"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1345455" y="2517884"/>
            <a:ext cx="4183650" cy="365125"/>
          </a:xfrm>
        </p:spPr>
        <p:txBody>
          <a:bodyPr>
            <a:normAutofit fontScale="77500" lnSpcReduction="20000"/>
          </a:bodyPr>
          <a:lstStyle/>
          <a:p>
            <a:r>
              <a:rPr lang="en-US" sz="3100" dirty="0" smtClean="0"/>
              <a:t>Definition</a:t>
            </a:r>
            <a:endParaRPr lang="ru-RU" dirty="0"/>
          </a:p>
        </p:txBody>
      </p:sp>
      <p:sp>
        <p:nvSpPr>
          <p:cNvPr id="7" name="Text Placeholder 6">
            <a:extLst>
              <a:ext uri="{FF2B5EF4-FFF2-40B4-BE49-F238E27FC236}">
                <a16:creationId xmlns:a16="http://schemas.microsoft.com/office/drawing/2014/main" id="{B0CA970E-796E-4258-8457-D1CEF7B4B866}"/>
              </a:ext>
            </a:extLst>
          </p:cNvPr>
          <p:cNvSpPr>
            <a:spLocks noGrp="1"/>
          </p:cNvSpPr>
          <p:nvPr>
            <p:ph type="body" idx="20"/>
          </p:nvPr>
        </p:nvSpPr>
        <p:spPr>
          <a:xfrm>
            <a:off x="1345455" y="2867837"/>
            <a:ext cx="9361337" cy="673385"/>
          </a:xfrm>
        </p:spPr>
        <p:txBody>
          <a:bodyPr>
            <a:normAutofit/>
          </a:bodyPr>
          <a:lstStyle/>
          <a:p>
            <a:pPr marL="0" indent="0" algn="just">
              <a:buNone/>
            </a:pPr>
            <a:r>
              <a:rPr lang="en-US" b="1" dirty="0" smtClean="0">
                <a:solidFill>
                  <a:schemeClr val="tx1"/>
                </a:solidFill>
              </a:rPr>
              <a:t>Bootstrap</a:t>
            </a:r>
            <a:r>
              <a:rPr lang="en-US" dirty="0" smtClean="0">
                <a:solidFill>
                  <a:schemeClr val="tx1"/>
                </a:solidFill>
              </a:rPr>
              <a:t> is a powerful statistical method for estimating a quantity from a data sample. This is easiest to understand if the quantity is a descriptive statistic such as a mean or a standard deviation.</a:t>
            </a:r>
            <a:endParaRPr lang="en-US" dirty="0">
              <a:solidFill>
                <a:schemeClr val="tx1"/>
              </a:solidFill>
            </a:endParaRPr>
          </a:p>
        </p:txBody>
      </p:sp>
      <p:sp>
        <p:nvSpPr>
          <p:cNvPr id="4" name="Footer Placeholder 3">
            <a:extLst>
              <a:ext uri="{FF2B5EF4-FFF2-40B4-BE49-F238E27FC236}">
                <a16:creationId xmlns:a16="http://schemas.microsoft.com/office/drawing/2014/main" id="{4C5FF61B-147F-4149-9E50-36696641E103}"/>
              </a:ext>
            </a:extLst>
          </p:cNvPr>
          <p:cNvSpPr>
            <a:spLocks noGrp="1"/>
          </p:cNvSpPr>
          <p:nvPr>
            <p:ph type="ftr" sz="quarter" idx="11"/>
          </p:nvPr>
        </p:nvSpPr>
        <p:spPr>
          <a:xfrm>
            <a:off x="830066" y="5847345"/>
            <a:ext cx="4114800" cy="365125"/>
          </a:xfrm>
        </p:spPr>
        <p:txBody>
          <a:bodyPr/>
          <a:lstStyle/>
          <a:p>
            <a:r>
              <a:rPr lang="en-US" dirty="0"/>
              <a:t>BAGGING (ADEO-2, EISTI)</a:t>
            </a:r>
            <a:endParaRPr lang="ru-RU"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2</a:t>
            </a:fld>
            <a:endParaRPr lang="ru-RU" dirty="0"/>
          </a:p>
        </p:txBody>
      </p:sp>
      <p:sp>
        <p:nvSpPr>
          <p:cNvPr id="13" name="Text Placeholder 6">
            <a:extLst>
              <a:ext uri="{FF2B5EF4-FFF2-40B4-BE49-F238E27FC236}">
                <a16:creationId xmlns:a16="http://schemas.microsoft.com/office/drawing/2014/main" id="{B0CA970E-796E-4258-8457-D1CEF7B4B866}"/>
              </a:ext>
            </a:extLst>
          </p:cNvPr>
          <p:cNvSpPr>
            <a:spLocks noGrp="1"/>
          </p:cNvSpPr>
          <p:nvPr>
            <p:ph type="body" idx="20"/>
          </p:nvPr>
        </p:nvSpPr>
        <p:spPr>
          <a:xfrm>
            <a:off x="1201076" y="3502243"/>
            <a:ext cx="5922931" cy="2244435"/>
          </a:xfrm>
        </p:spPr>
        <p:txBody>
          <a:bodyPr>
            <a:noAutofit/>
          </a:bodyPr>
          <a:lstStyle/>
          <a:p>
            <a:pPr algn="just">
              <a:lnSpc>
                <a:spcPct val="120000"/>
              </a:lnSpc>
            </a:pPr>
            <a:r>
              <a:rPr lang="en-US" sz="900" dirty="0">
                <a:solidFill>
                  <a:schemeClr val="tx1"/>
                </a:solidFill>
              </a:rPr>
              <a:t>Let’s assume we </a:t>
            </a:r>
            <a:r>
              <a:rPr lang="en-US" sz="900" dirty="0" err="1" smtClean="0">
                <a:solidFill>
                  <a:schemeClr val="tx1"/>
                </a:solidFill>
              </a:rPr>
              <a:t>havea</a:t>
            </a:r>
            <a:r>
              <a:rPr lang="en-US" sz="900" dirty="0" smtClean="0">
                <a:solidFill>
                  <a:schemeClr val="tx1"/>
                </a:solidFill>
              </a:rPr>
              <a:t> </a:t>
            </a:r>
            <a:r>
              <a:rPr lang="en-US" sz="900" dirty="0">
                <a:solidFill>
                  <a:schemeClr val="tx1"/>
                </a:solidFill>
              </a:rPr>
              <a:t>sample of 100 values (x) and we’d like to get an estimate of the mean of the sample.</a:t>
            </a:r>
          </a:p>
          <a:p>
            <a:pPr algn="just">
              <a:lnSpc>
                <a:spcPct val="120000"/>
              </a:lnSpc>
            </a:pPr>
            <a:r>
              <a:rPr lang="en-US" sz="900" dirty="0">
                <a:solidFill>
                  <a:schemeClr val="tx1"/>
                </a:solidFill>
              </a:rPr>
              <a:t>We can calculate the mean directly from the sample </a:t>
            </a:r>
            <a:r>
              <a:rPr lang="en-US" sz="900" dirty="0" smtClean="0">
                <a:solidFill>
                  <a:schemeClr val="tx1"/>
                </a:solidFill>
              </a:rPr>
              <a:t>as </a:t>
            </a:r>
            <a:endParaRPr lang="en-US" sz="900" dirty="0">
              <a:solidFill>
                <a:schemeClr val="tx1"/>
              </a:solidFill>
            </a:endParaRPr>
          </a:p>
          <a:p>
            <a:pPr algn="just">
              <a:lnSpc>
                <a:spcPct val="120000"/>
              </a:lnSpc>
            </a:pPr>
            <a:r>
              <a:rPr lang="en-US" sz="900" dirty="0">
                <a:solidFill>
                  <a:schemeClr val="tx1"/>
                </a:solidFill>
              </a:rPr>
              <a:t>mean(x) = 1/100 * sum(x)</a:t>
            </a:r>
          </a:p>
          <a:p>
            <a:pPr algn="just">
              <a:lnSpc>
                <a:spcPct val="120000"/>
              </a:lnSpc>
            </a:pPr>
            <a:r>
              <a:rPr lang="en-US" sz="900" dirty="0">
                <a:solidFill>
                  <a:schemeClr val="tx1"/>
                </a:solidFill>
              </a:rPr>
              <a:t>We know that our sample is small and that our mean has error in it. We can improve the estimate of our mean using the bootstrap procedure:</a:t>
            </a:r>
          </a:p>
          <a:p>
            <a:pPr algn="just">
              <a:lnSpc>
                <a:spcPct val="120000"/>
              </a:lnSpc>
            </a:pPr>
            <a:r>
              <a:rPr lang="en-US" sz="900" dirty="0">
                <a:solidFill>
                  <a:schemeClr val="tx1"/>
                </a:solidFill>
              </a:rPr>
              <a:t>Create many (e.g. 1000) random sub-samples of our dataset with replacement (meaning we can select the same value multiple times).</a:t>
            </a:r>
          </a:p>
          <a:p>
            <a:pPr algn="just">
              <a:lnSpc>
                <a:spcPct val="120000"/>
              </a:lnSpc>
            </a:pPr>
            <a:r>
              <a:rPr lang="en-US" sz="900" dirty="0">
                <a:solidFill>
                  <a:schemeClr val="tx1"/>
                </a:solidFill>
              </a:rPr>
              <a:t>Calculate the mean of each sub-sample.</a:t>
            </a:r>
          </a:p>
          <a:p>
            <a:pPr algn="just">
              <a:lnSpc>
                <a:spcPct val="120000"/>
              </a:lnSpc>
            </a:pPr>
            <a:r>
              <a:rPr lang="en-US" sz="900" dirty="0">
                <a:solidFill>
                  <a:schemeClr val="tx1"/>
                </a:solidFill>
              </a:rPr>
              <a:t>Calculate the average of all of our collected means and use that as our estimated mean for the data.</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8386" y="3541222"/>
            <a:ext cx="3582785" cy="2175041"/>
          </a:xfrm>
          <a:prstGeom prst="rect">
            <a:avLst/>
          </a:prstGeom>
        </p:spPr>
      </p:pic>
    </p:spTree>
    <p:extLst>
      <p:ext uri="{BB962C8B-B14F-4D97-AF65-F5344CB8AC3E}">
        <p14:creationId xmlns:p14="http://schemas.microsoft.com/office/powerpoint/2010/main" val="39535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normAutofit/>
          </a:bodyPr>
          <a:lstStyle/>
          <a:p>
            <a:r>
              <a:rPr lang="en-US" dirty="0"/>
              <a:t>Bootstrap Aggregation </a:t>
            </a:r>
            <a:r>
              <a:rPr lang="en-US" sz="2400" dirty="0"/>
              <a:t>(Bagging)</a:t>
            </a:r>
            <a:endParaRPr lang="en-US" dirty="0"/>
          </a:p>
        </p:txBody>
      </p:sp>
      <p:sp>
        <p:nvSpPr>
          <p:cNvPr id="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a:xfrm>
            <a:off x="830066" y="1898651"/>
            <a:ext cx="10515599" cy="435686"/>
          </a:xfrm>
        </p:spPr>
        <p:txBody>
          <a:bodyPr/>
          <a:lstStyle/>
          <a:p>
            <a:r>
              <a:rPr lang="en-US" sz="1600" dirty="0"/>
              <a:t>Bootstrap Aggregation </a:t>
            </a:r>
            <a:r>
              <a:rPr lang="en-US" sz="1600" dirty="0" smtClean="0"/>
              <a:t>(Bagging </a:t>
            </a:r>
            <a:r>
              <a:rPr lang="en-US" sz="1600" dirty="0"/>
              <a:t>for short), is a simple and very powerful </a:t>
            </a:r>
            <a:r>
              <a:rPr lang="en-US" sz="1600" dirty="0" smtClean="0"/>
              <a:t>Ensemble </a:t>
            </a:r>
            <a:r>
              <a:rPr lang="en-US" sz="1600" dirty="0"/>
              <a:t>M</a:t>
            </a:r>
            <a:r>
              <a:rPr lang="en-US" sz="1600" dirty="0" smtClean="0"/>
              <a:t>ethod</a:t>
            </a:r>
            <a:r>
              <a:rPr lang="en-US" sz="1600" dirty="0"/>
              <a:t>.</a:t>
            </a:r>
          </a:p>
        </p:txBody>
      </p:sp>
      <p:sp>
        <p:nvSpPr>
          <p:cNvPr id="3"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1345455" y="2517884"/>
            <a:ext cx="4183650" cy="365125"/>
          </a:xfrm>
        </p:spPr>
        <p:txBody>
          <a:bodyPr>
            <a:normAutofit fontScale="77500" lnSpcReduction="20000"/>
          </a:bodyPr>
          <a:lstStyle/>
          <a:p>
            <a:r>
              <a:rPr lang="en-US" sz="3100" dirty="0" smtClean="0"/>
              <a:t>Ensemble Method</a:t>
            </a:r>
            <a:endParaRPr lang="ru-RU" dirty="0"/>
          </a:p>
        </p:txBody>
      </p:sp>
      <p:sp>
        <p:nvSpPr>
          <p:cNvPr id="7" name="Text Placeholder 6">
            <a:extLst>
              <a:ext uri="{FF2B5EF4-FFF2-40B4-BE49-F238E27FC236}">
                <a16:creationId xmlns:a16="http://schemas.microsoft.com/office/drawing/2014/main" id="{B0CA970E-796E-4258-8457-D1CEF7B4B866}"/>
              </a:ext>
            </a:extLst>
          </p:cNvPr>
          <p:cNvSpPr>
            <a:spLocks noGrp="1"/>
          </p:cNvSpPr>
          <p:nvPr>
            <p:ph type="body" idx="20"/>
          </p:nvPr>
        </p:nvSpPr>
        <p:spPr>
          <a:xfrm>
            <a:off x="1345455" y="2821529"/>
            <a:ext cx="9361337" cy="673385"/>
          </a:xfrm>
        </p:spPr>
        <p:txBody>
          <a:bodyPr>
            <a:normAutofit/>
          </a:bodyPr>
          <a:lstStyle/>
          <a:p>
            <a:pPr marL="0" indent="0" algn="just">
              <a:buNone/>
            </a:pPr>
            <a:r>
              <a:rPr lang="en-US" b="1" dirty="0">
                <a:solidFill>
                  <a:schemeClr val="tx1"/>
                </a:solidFill>
              </a:rPr>
              <a:t>Ensemble methods</a:t>
            </a:r>
            <a:r>
              <a:rPr lang="en-US" dirty="0">
                <a:solidFill>
                  <a:schemeClr val="tx1"/>
                </a:solidFill>
              </a:rPr>
              <a:t>, which combines several decision trees to produce better predictive performance than utilizing a single decision tree. The main principle behind the ensemble model is that a group of weak learners come together to form a strong learner</a:t>
            </a:r>
            <a:r>
              <a:rPr lang="en-US" dirty="0" smtClean="0">
                <a:solidFill>
                  <a:schemeClr val="tx1"/>
                </a:solidFill>
              </a:rPr>
              <a:t>.</a:t>
            </a:r>
            <a:endParaRPr lang="en-US" dirty="0">
              <a:solidFill>
                <a:schemeClr val="tx1"/>
              </a:solidFill>
            </a:endParaRPr>
          </a:p>
        </p:txBody>
      </p:sp>
      <p:sp>
        <p:nvSpPr>
          <p:cNvPr id="4" name="Footer Placeholder 3">
            <a:extLst>
              <a:ext uri="{FF2B5EF4-FFF2-40B4-BE49-F238E27FC236}">
                <a16:creationId xmlns:a16="http://schemas.microsoft.com/office/drawing/2014/main" id="{4C5FF61B-147F-4149-9E50-36696641E103}"/>
              </a:ext>
            </a:extLst>
          </p:cNvPr>
          <p:cNvSpPr>
            <a:spLocks noGrp="1"/>
          </p:cNvSpPr>
          <p:nvPr>
            <p:ph type="ftr" sz="quarter" idx="11"/>
          </p:nvPr>
        </p:nvSpPr>
        <p:spPr>
          <a:xfrm>
            <a:off x="830066" y="5847345"/>
            <a:ext cx="4114800" cy="365125"/>
          </a:xfrm>
        </p:spPr>
        <p:txBody>
          <a:bodyPr/>
          <a:lstStyle/>
          <a:p>
            <a:r>
              <a:rPr lang="en-US" dirty="0"/>
              <a:t>BAGGING (ADEO-2, EISTI)</a:t>
            </a:r>
            <a:endParaRPr lang="ru-RU"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3</a:t>
            </a:fld>
            <a:endParaRPr lang="ru-RU" dirty="0"/>
          </a:p>
        </p:txBody>
      </p:sp>
      <p:sp>
        <p:nvSpPr>
          <p:cNvPr id="12"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1345455" y="3551775"/>
            <a:ext cx="4183650" cy="365125"/>
          </a:xfrm>
        </p:spPr>
        <p:txBody>
          <a:bodyPr>
            <a:normAutofit fontScale="92500" lnSpcReduction="20000"/>
          </a:bodyPr>
          <a:lstStyle/>
          <a:p>
            <a:r>
              <a:rPr lang="en-US" dirty="0" smtClean="0"/>
              <a:t>Bagging</a:t>
            </a:r>
            <a:endParaRPr lang="ru-RU" dirty="0"/>
          </a:p>
        </p:txBody>
      </p:sp>
      <p:sp>
        <p:nvSpPr>
          <p:cNvPr id="13" name="Text Placeholder 6">
            <a:extLst>
              <a:ext uri="{FF2B5EF4-FFF2-40B4-BE49-F238E27FC236}">
                <a16:creationId xmlns:a16="http://schemas.microsoft.com/office/drawing/2014/main" id="{B0CA970E-796E-4258-8457-D1CEF7B4B866}"/>
              </a:ext>
            </a:extLst>
          </p:cNvPr>
          <p:cNvSpPr>
            <a:spLocks noGrp="1"/>
          </p:cNvSpPr>
          <p:nvPr>
            <p:ph type="body" idx="20"/>
          </p:nvPr>
        </p:nvSpPr>
        <p:spPr>
          <a:xfrm>
            <a:off x="1345454" y="3982106"/>
            <a:ext cx="5055345" cy="1834714"/>
          </a:xfrm>
        </p:spPr>
        <p:txBody>
          <a:bodyPr>
            <a:normAutofit/>
          </a:bodyPr>
          <a:lstStyle/>
          <a:p>
            <a:pPr marL="0" indent="0" algn="just">
              <a:buNone/>
            </a:pPr>
            <a:r>
              <a:rPr lang="en-US" dirty="0">
                <a:solidFill>
                  <a:schemeClr val="tx1"/>
                </a:solidFill>
              </a:rPr>
              <a:t>(Bootstrap Aggregation) is used when our goal is to reduce the variance of a decision tree. Here idea is to create several subsets of data from training sample chosen randomly with replacement. Now, each collection of subset data is used to train their decision trees. As a result, we end up with an ensemble of different models. Average of all the predictions from different trees are used which is more robust than a single decision tree.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799" y="3619011"/>
            <a:ext cx="4403559" cy="2562933"/>
          </a:xfrm>
          <a:prstGeom prst="rect">
            <a:avLst/>
          </a:prstGeom>
        </p:spPr>
      </p:pic>
    </p:spTree>
    <p:extLst>
      <p:ext uri="{BB962C8B-B14F-4D97-AF65-F5344CB8AC3E}">
        <p14:creationId xmlns:p14="http://schemas.microsoft.com/office/powerpoint/2010/main" val="4150585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normAutofit/>
          </a:bodyPr>
          <a:lstStyle/>
          <a:p>
            <a:r>
              <a:rPr lang="en-US" dirty="0"/>
              <a:t>Random </a:t>
            </a:r>
            <a:r>
              <a:rPr lang="en-US" dirty="0" smtClean="0"/>
              <a:t>Forest Method</a:t>
            </a:r>
            <a:endParaRPr lang="en-US" dirty="0"/>
          </a:p>
        </p:txBody>
      </p:sp>
      <p:sp>
        <p:nvSpPr>
          <p:cNvPr id="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a:xfrm>
            <a:off x="830066" y="1898651"/>
            <a:ext cx="10515599" cy="435686"/>
          </a:xfrm>
        </p:spPr>
        <p:txBody>
          <a:bodyPr/>
          <a:lstStyle/>
          <a:p>
            <a:r>
              <a:rPr lang="en-US" sz="1600" dirty="0"/>
              <a:t>Bootstrap Aggregation </a:t>
            </a:r>
            <a:r>
              <a:rPr lang="en-US" sz="1600" dirty="0" smtClean="0"/>
              <a:t>(Bagging </a:t>
            </a:r>
            <a:r>
              <a:rPr lang="en-US" sz="1600" dirty="0"/>
              <a:t>for short), is a simple and very powerful </a:t>
            </a:r>
            <a:r>
              <a:rPr lang="en-US" sz="1600" dirty="0" smtClean="0"/>
              <a:t>Ensemble </a:t>
            </a:r>
            <a:r>
              <a:rPr lang="en-US" sz="1600" dirty="0"/>
              <a:t>M</a:t>
            </a:r>
            <a:r>
              <a:rPr lang="en-US" sz="1600" dirty="0" smtClean="0"/>
              <a:t>ethod</a:t>
            </a:r>
            <a:r>
              <a:rPr lang="en-US" sz="1600" dirty="0"/>
              <a:t>.</a:t>
            </a:r>
          </a:p>
        </p:txBody>
      </p:sp>
      <p:sp>
        <p:nvSpPr>
          <p:cNvPr id="3"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1345455" y="2527086"/>
            <a:ext cx="4183650" cy="365125"/>
          </a:xfrm>
        </p:spPr>
        <p:txBody>
          <a:bodyPr>
            <a:normAutofit fontScale="92500" lnSpcReduction="20000"/>
          </a:bodyPr>
          <a:lstStyle/>
          <a:p>
            <a:r>
              <a:rPr lang="en-US" dirty="0" smtClean="0"/>
              <a:t>Definition</a:t>
            </a:r>
            <a:endParaRPr lang="ru-RU" dirty="0"/>
          </a:p>
        </p:txBody>
      </p:sp>
      <p:sp>
        <p:nvSpPr>
          <p:cNvPr id="7" name="Text Placeholder 6">
            <a:extLst>
              <a:ext uri="{FF2B5EF4-FFF2-40B4-BE49-F238E27FC236}">
                <a16:creationId xmlns:a16="http://schemas.microsoft.com/office/drawing/2014/main" id="{B0CA970E-796E-4258-8457-D1CEF7B4B866}"/>
              </a:ext>
            </a:extLst>
          </p:cNvPr>
          <p:cNvSpPr>
            <a:spLocks noGrp="1"/>
          </p:cNvSpPr>
          <p:nvPr>
            <p:ph type="body" idx="20"/>
          </p:nvPr>
        </p:nvSpPr>
        <p:spPr>
          <a:xfrm>
            <a:off x="1345455" y="2821529"/>
            <a:ext cx="5279789" cy="2995290"/>
          </a:xfrm>
        </p:spPr>
        <p:txBody>
          <a:bodyPr>
            <a:normAutofit/>
          </a:bodyPr>
          <a:lstStyle/>
          <a:p>
            <a:pPr algn="just"/>
            <a:r>
              <a:rPr lang="en-US" dirty="0">
                <a:solidFill>
                  <a:schemeClr val="tx1"/>
                </a:solidFill>
              </a:rPr>
              <a:t>Random Forest is one of the most popular and most powerful machine learning algorithms. It is a type of ensemble machine learning algorithm called Bootstrap Aggregation or bagging.</a:t>
            </a:r>
          </a:p>
          <a:p>
            <a:pPr algn="just"/>
            <a:r>
              <a:rPr lang="en-US" dirty="0">
                <a:solidFill>
                  <a:schemeClr val="tx1"/>
                </a:solidFill>
              </a:rPr>
              <a:t>Random Forest is an extension over bagging. It takes one extra step where in addition to taking the random subset of data, it also takes the random selection of features rather than using all features to grow trees. When you have many random trees. It’s called Random Forest </a:t>
            </a:r>
          </a:p>
          <a:p>
            <a:pPr algn="just"/>
            <a:r>
              <a:rPr lang="en-US" dirty="0">
                <a:solidFill>
                  <a:schemeClr val="tx1"/>
                </a:solidFill>
              </a:rPr>
              <a:t>A problem with decision trees like CART is that they are greedy. They choose which variable to split on using a greedy algorithm that minimizes error. As such, even with Bagging, the decision trees can have a lot of structural similarities and in turn have </a:t>
            </a:r>
            <a:r>
              <a:rPr lang="en-US" dirty="0" smtClean="0">
                <a:solidFill>
                  <a:schemeClr val="tx1"/>
                </a:solidFill>
              </a:rPr>
              <a:t>high </a:t>
            </a:r>
            <a:r>
              <a:rPr lang="en-US" dirty="0" err="1" smtClean="0">
                <a:solidFill>
                  <a:schemeClr val="tx1"/>
                </a:solidFill>
              </a:rPr>
              <a:t>corealtion</a:t>
            </a:r>
            <a:r>
              <a:rPr lang="en-US" dirty="0">
                <a:solidFill>
                  <a:schemeClr val="tx1"/>
                </a:solidFill>
              </a:rPr>
              <a:t> in their predictions</a:t>
            </a:r>
            <a:r>
              <a:rPr lang="en-US" dirty="0" smtClean="0">
                <a:solidFill>
                  <a:schemeClr val="tx1"/>
                </a:solidFill>
              </a:rPr>
              <a:t>.</a:t>
            </a:r>
            <a:endParaRPr lang="en-US" dirty="0">
              <a:solidFill>
                <a:schemeClr val="tx1"/>
              </a:solidFill>
            </a:endParaRPr>
          </a:p>
        </p:txBody>
      </p:sp>
      <p:sp>
        <p:nvSpPr>
          <p:cNvPr id="4" name="Footer Placeholder 3">
            <a:extLst>
              <a:ext uri="{FF2B5EF4-FFF2-40B4-BE49-F238E27FC236}">
                <a16:creationId xmlns:a16="http://schemas.microsoft.com/office/drawing/2014/main" id="{4C5FF61B-147F-4149-9E50-36696641E103}"/>
              </a:ext>
            </a:extLst>
          </p:cNvPr>
          <p:cNvSpPr>
            <a:spLocks noGrp="1"/>
          </p:cNvSpPr>
          <p:nvPr>
            <p:ph type="ftr" sz="quarter" idx="11"/>
          </p:nvPr>
        </p:nvSpPr>
        <p:spPr>
          <a:xfrm>
            <a:off x="830066" y="5847345"/>
            <a:ext cx="4114800" cy="365125"/>
          </a:xfrm>
        </p:spPr>
        <p:txBody>
          <a:bodyPr/>
          <a:lstStyle/>
          <a:p>
            <a:r>
              <a:rPr lang="en-US" dirty="0"/>
              <a:t>BAGGING (ADEO-2, EISTI)</a:t>
            </a:r>
            <a:endParaRPr lang="ru-RU"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4</a:t>
            </a:fld>
            <a:endParaRPr lang="ru-RU"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3434" y="2892211"/>
            <a:ext cx="4662231" cy="2660691"/>
          </a:xfrm>
          <a:prstGeom prst="rect">
            <a:avLst/>
          </a:prstGeom>
        </p:spPr>
      </p:pic>
    </p:spTree>
    <p:extLst>
      <p:ext uri="{BB962C8B-B14F-4D97-AF65-F5344CB8AC3E}">
        <p14:creationId xmlns:p14="http://schemas.microsoft.com/office/powerpoint/2010/main" val="3036228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BAGGING (ADEO-2, EISTI)</a:t>
            </a:r>
            <a:endParaRPr lang="ru-RU" dirty="0"/>
          </a:p>
        </p:txBody>
      </p:sp>
      <p:sp>
        <p:nvSpPr>
          <p:cNvPr id="5" name="Slide Number Placeholder 4"/>
          <p:cNvSpPr>
            <a:spLocks noGrp="1"/>
          </p:cNvSpPr>
          <p:nvPr>
            <p:ph type="sldNum" sz="quarter" idx="12"/>
          </p:nvPr>
        </p:nvSpPr>
        <p:spPr/>
        <p:txBody>
          <a:bodyPr/>
          <a:lstStyle/>
          <a:p>
            <a:fld id="{D495E168-DA5E-4888-8D8A-92B118324C14}" type="slidenum">
              <a:rPr lang="ru-RU" smtClean="0"/>
              <a:t>5</a:t>
            </a:fld>
            <a:endParaRPr lang="ru-RU" dirty="0"/>
          </a:p>
        </p:txBody>
      </p:sp>
      <p:sp>
        <p:nvSpPr>
          <p:cNvPr id="11" name="Content Placeholder 10"/>
          <p:cNvSpPr>
            <a:spLocks noGrp="1"/>
          </p:cNvSpPr>
          <p:nvPr>
            <p:ph idx="1"/>
          </p:nvPr>
        </p:nvSpPr>
        <p:spPr/>
        <p:txBody>
          <a:bodyPr>
            <a:normAutofit/>
          </a:bodyPr>
          <a:lstStyle/>
          <a:p>
            <a:r>
              <a:rPr lang="en-US" dirty="0" smtClean="0"/>
              <a:t>Random </a:t>
            </a:r>
            <a:r>
              <a:rPr lang="en-US" dirty="0"/>
              <a:t>creates randomized samples of the data set (just like random forest) and grows trees on a different sample of the original data. The remaining 1/3 of the sample is used to estimate unbiased OOB </a:t>
            </a:r>
            <a:r>
              <a:rPr lang="en-US" dirty="0" smtClean="0"/>
              <a:t>error. It </a:t>
            </a:r>
            <a:r>
              <a:rPr lang="en-US" dirty="0"/>
              <a:t>considers all the features at a node (for splitting</a:t>
            </a:r>
            <a:r>
              <a:rPr lang="en-US" dirty="0" smtClean="0"/>
              <a:t>).Once </a:t>
            </a:r>
            <a:r>
              <a:rPr lang="en-US" dirty="0"/>
              <a:t>the trees are fully grown, it uses averaging or voting to combine the resultant predictions</a:t>
            </a:r>
            <a:r>
              <a:rPr lang="en-US" dirty="0" smtClean="0"/>
              <a:t>.</a:t>
            </a:r>
            <a:endParaRPr lang="en-US" dirty="0"/>
          </a:p>
          <a:p>
            <a:r>
              <a:rPr lang="en-US" dirty="0"/>
              <a:t>The need for random forest surfaced after discovering that the bagging algorithm results in correlated trees when faced with a data set having strong predictors. Unfortunately, averaging several highly correlated trees doesn't lead to a large reduction in variance</a:t>
            </a:r>
            <a:r>
              <a:rPr lang="en-US" dirty="0" smtClean="0"/>
              <a:t>.</a:t>
            </a:r>
            <a:endParaRPr lang="en-US" dirty="0"/>
          </a:p>
          <a:p>
            <a:r>
              <a:rPr lang="en-US" dirty="0"/>
              <a:t>But how do correlated trees emerge? Good question! Let's say a data set has a very strong predictor, along with other moderately strong predictors. In bagging, a tree grown every time would consider the very strong predictor at its root node, thereby resulting in trees similar to each other</a:t>
            </a:r>
            <a:r>
              <a:rPr lang="en-US" dirty="0" smtClean="0"/>
              <a:t>.</a:t>
            </a:r>
            <a:endParaRPr lang="en-US" dirty="0"/>
          </a:p>
          <a:p>
            <a:r>
              <a:rPr lang="en-US" dirty="0"/>
              <a:t>The main difference between random forest and bagging is that random forest considers only a subset of predictors at a split. This results in trees with different predictors at top split, thereby resulting in </a:t>
            </a:r>
            <a:r>
              <a:rPr lang="en-US" dirty="0" err="1"/>
              <a:t>decorrelated</a:t>
            </a:r>
            <a:r>
              <a:rPr lang="en-US" dirty="0"/>
              <a:t> trees and more reliable average output. That's why we say random forest is robust to correlated predictors.</a:t>
            </a:r>
          </a:p>
        </p:txBody>
      </p:sp>
      <p:sp>
        <p:nvSpPr>
          <p:cNvPr id="10" name="Title 9"/>
          <p:cNvSpPr>
            <a:spLocks noGrp="1"/>
          </p:cNvSpPr>
          <p:nvPr>
            <p:ph type="title"/>
          </p:nvPr>
        </p:nvSpPr>
        <p:spPr/>
        <p:txBody>
          <a:bodyPr/>
          <a:lstStyle/>
          <a:p>
            <a:r>
              <a:rPr lang="en-US" dirty="0" smtClean="0"/>
              <a:t>Random forest ~ Bagging</a:t>
            </a:r>
            <a:endParaRPr lang="en-US" dirty="0"/>
          </a:p>
        </p:txBody>
      </p:sp>
    </p:spTree>
    <p:extLst>
      <p:ext uri="{BB962C8B-B14F-4D97-AF65-F5344CB8AC3E}">
        <p14:creationId xmlns:p14="http://schemas.microsoft.com/office/powerpoint/2010/main" val="1759010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normAutofit/>
          </a:bodyPr>
          <a:lstStyle/>
          <a:p>
            <a:r>
              <a:rPr lang="en-US" dirty="0" smtClean="0"/>
              <a:t>Project</a:t>
            </a:r>
            <a:endParaRPr lang="en-US" dirty="0"/>
          </a:p>
        </p:txBody>
      </p:sp>
      <p:sp>
        <p:nvSpPr>
          <p:cNvPr id="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a:xfrm>
            <a:off x="830066" y="1898651"/>
            <a:ext cx="10515599" cy="435686"/>
          </a:xfrm>
        </p:spPr>
        <p:txBody>
          <a:bodyPr/>
          <a:lstStyle/>
          <a:p>
            <a:r>
              <a:rPr lang="en-US" sz="1600" dirty="0" smtClean="0"/>
              <a:t>USA Census dataset</a:t>
            </a:r>
            <a:endParaRPr lang="en-US" sz="1600" dirty="0"/>
          </a:p>
        </p:txBody>
      </p:sp>
      <p:sp>
        <p:nvSpPr>
          <p:cNvPr id="3"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1345455" y="2527086"/>
            <a:ext cx="4183650" cy="365125"/>
          </a:xfrm>
        </p:spPr>
        <p:txBody>
          <a:bodyPr>
            <a:normAutofit fontScale="92500" lnSpcReduction="20000"/>
          </a:bodyPr>
          <a:lstStyle/>
          <a:p>
            <a:r>
              <a:rPr lang="en-US" dirty="0" smtClean="0"/>
              <a:t>Description</a:t>
            </a:r>
            <a:endParaRPr lang="ru-RU" dirty="0"/>
          </a:p>
        </p:txBody>
      </p:sp>
      <p:sp>
        <p:nvSpPr>
          <p:cNvPr id="7" name="Text Placeholder 6">
            <a:extLst>
              <a:ext uri="{FF2B5EF4-FFF2-40B4-BE49-F238E27FC236}">
                <a16:creationId xmlns:a16="http://schemas.microsoft.com/office/drawing/2014/main" id="{B0CA970E-796E-4258-8457-D1CEF7B4B866}"/>
              </a:ext>
            </a:extLst>
          </p:cNvPr>
          <p:cNvSpPr>
            <a:spLocks noGrp="1"/>
          </p:cNvSpPr>
          <p:nvPr>
            <p:ph type="body" idx="20"/>
          </p:nvPr>
        </p:nvSpPr>
        <p:spPr>
          <a:xfrm>
            <a:off x="1345455" y="2821530"/>
            <a:ext cx="9841629" cy="609626"/>
          </a:xfrm>
        </p:spPr>
        <p:txBody>
          <a:bodyPr>
            <a:normAutofit/>
          </a:bodyPr>
          <a:lstStyle/>
          <a:p>
            <a:pPr algn="just"/>
            <a:r>
              <a:rPr lang="en-US" dirty="0" smtClean="0">
                <a:solidFill>
                  <a:schemeClr val="tx1"/>
                </a:solidFill>
              </a:rPr>
              <a:t>Dataset which contains numerical, categorical and missing values.</a:t>
            </a:r>
            <a:endParaRPr lang="en-US" dirty="0">
              <a:solidFill>
                <a:schemeClr val="tx1"/>
              </a:solidFill>
            </a:endParaRPr>
          </a:p>
        </p:txBody>
      </p:sp>
      <p:sp>
        <p:nvSpPr>
          <p:cNvPr id="4" name="Footer Placeholder 3">
            <a:extLst>
              <a:ext uri="{FF2B5EF4-FFF2-40B4-BE49-F238E27FC236}">
                <a16:creationId xmlns:a16="http://schemas.microsoft.com/office/drawing/2014/main" id="{4C5FF61B-147F-4149-9E50-36696641E103}"/>
              </a:ext>
            </a:extLst>
          </p:cNvPr>
          <p:cNvSpPr>
            <a:spLocks noGrp="1"/>
          </p:cNvSpPr>
          <p:nvPr>
            <p:ph type="ftr" sz="quarter" idx="11"/>
          </p:nvPr>
        </p:nvSpPr>
        <p:spPr>
          <a:xfrm>
            <a:off x="830066" y="5847345"/>
            <a:ext cx="4114800" cy="365125"/>
          </a:xfrm>
        </p:spPr>
        <p:txBody>
          <a:bodyPr/>
          <a:lstStyle/>
          <a:p>
            <a:r>
              <a:rPr lang="en-US" dirty="0"/>
              <a:t>BAGGING (ADEO-2, EISTI)</a:t>
            </a:r>
            <a:endParaRPr lang="ru-RU"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6</a:t>
            </a:fld>
            <a:endParaRPr lang="ru-RU"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84" y="3574496"/>
            <a:ext cx="10058400" cy="2098982"/>
          </a:xfrm>
          <a:prstGeom prst="rect">
            <a:avLst/>
          </a:prstGeom>
        </p:spPr>
      </p:pic>
    </p:spTree>
    <p:extLst>
      <p:ext uri="{BB962C8B-B14F-4D97-AF65-F5344CB8AC3E}">
        <p14:creationId xmlns:p14="http://schemas.microsoft.com/office/powerpoint/2010/main" val="3700738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normAutofit/>
          </a:bodyPr>
          <a:lstStyle/>
          <a:p>
            <a:r>
              <a:rPr lang="en-US" dirty="0" smtClean="0"/>
              <a:t>Data Cleaning</a:t>
            </a:r>
            <a:endParaRPr lang="en-US" dirty="0"/>
          </a:p>
        </p:txBody>
      </p:sp>
      <p:sp>
        <p:nvSpPr>
          <p:cNvPr id="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a:xfrm>
            <a:off x="830066" y="1898651"/>
            <a:ext cx="10515599" cy="435686"/>
          </a:xfrm>
        </p:spPr>
        <p:txBody>
          <a:bodyPr/>
          <a:lstStyle/>
          <a:p>
            <a:r>
              <a:rPr lang="en-US" sz="1600" dirty="0" smtClean="0"/>
              <a:t>Cleaning the missing, NA values and changing the variable names for readability .</a:t>
            </a:r>
            <a:endParaRPr lang="en-US" sz="1600" dirty="0"/>
          </a:p>
        </p:txBody>
      </p:sp>
      <p:sp>
        <p:nvSpPr>
          <p:cNvPr id="3"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1303891" y="2298126"/>
            <a:ext cx="4183650" cy="365125"/>
          </a:xfrm>
        </p:spPr>
        <p:txBody>
          <a:bodyPr>
            <a:normAutofit fontScale="92500" lnSpcReduction="20000"/>
          </a:bodyPr>
          <a:lstStyle/>
          <a:p>
            <a:r>
              <a:rPr lang="en-US" dirty="0" smtClean="0"/>
              <a:t>Before Cleaning</a:t>
            </a:r>
            <a:endParaRPr lang="ru-RU" dirty="0"/>
          </a:p>
        </p:txBody>
      </p:sp>
      <p:sp>
        <p:nvSpPr>
          <p:cNvPr id="4" name="Footer Placeholder 3">
            <a:extLst>
              <a:ext uri="{FF2B5EF4-FFF2-40B4-BE49-F238E27FC236}">
                <a16:creationId xmlns:a16="http://schemas.microsoft.com/office/drawing/2014/main" id="{4C5FF61B-147F-4149-9E50-36696641E103}"/>
              </a:ext>
            </a:extLst>
          </p:cNvPr>
          <p:cNvSpPr>
            <a:spLocks noGrp="1"/>
          </p:cNvSpPr>
          <p:nvPr>
            <p:ph type="ftr" sz="quarter" idx="11"/>
          </p:nvPr>
        </p:nvSpPr>
        <p:spPr>
          <a:xfrm>
            <a:off x="830066" y="5847345"/>
            <a:ext cx="4114800" cy="365125"/>
          </a:xfrm>
        </p:spPr>
        <p:txBody>
          <a:bodyPr/>
          <a:lstStyle/>
          <a:p>
            <a:r>
              <a:rPr lang="en-US" dirty="0"/>
              <a:t>BAGGING (ADEO-2, EISTI)</a:t>
            </a:r>
            <a:endParaRPr lang="ru-RU"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7</a:t>
            </a:fld>
            <a:endParaRPr lang="ru-RU" dirty="0"/>
          </a:p>
        </p:txBody>
      </p:sp>
      <p:sp>
        <p:nvSpPr>
          <p:cNvPr id="10"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6895429" y="2298125"/>
            <a:ext cx="4183650" cy="365125"/>
          </a:xfrm>
        </p:spPr>
        <p:txBody>
          <a:bodyPr>
            <a:normAutofit fontScale="92500" lnSpcReduction="20000"/>
          </a:bodyPr>
          <a:lstStyle/>
          <a:p>
            <a:r>
              <a:rPr lang="en-US" dirty="0" smtClean="0"/>
              <a:t>After Cleaning</a:t>
            </a:r>
            <a:endParaRPr lang="ru-RU"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066" y="2642432"/>
            <a:ext cx="4560723" cy="3292855"/>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7865" y="2642432"/>
            <a:ext cx="4610218" cy="3328589"/>
          </a:xfrm>
          <a:prstGeom prst="rect">
            <a:avLst/>
          </a:prstGeom>
        </p:spPr>
      </p:pic>
    </p:spTree>
    <p:extLst>
      <p:ext uri="{BB962C8B-B14F-4D97-AF65-F5344CB8AC3E}">
        <p14:creationId xmlns:p14="http://schemas.microsoft.com/office/powerpoint/2010/main" val="3325231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normAutofit/>
          </a:bodyPr>
          <a:lstStyle/>
          <a:p>
            <a:r>
              <a:rPr lang="en-US" dirty="0"/>
              <a:t>Data  </a:t>
            </a:r>
            <a:r>
              <a:rPr lang="en-US" dirty="0" smtClean="0"/>
              <a:t>Visualization</a:t>
            </a:r>
            <a:endParaRPr lang="en-US" dirty="0"/>
          </a:p>
        </p:txBody>
      </p:sp>
      <p:sp>
        <p:nvSpPr>
          <p:cNvPr id="4" name="Footer Placeholder 3">
            <a:extLst>
              <a:ext uri="{FF2B5EF4-FFF2-40B4-BE49-F238E27FC236}">
                <a16:creationId xmlns:a16="http://schemas.microsoft.com/office/drawing/2014/main" id="{4C5FF61B-147F-4149-9E50-36696641E103}"/>
              </a:ext>
            </a:extLst>
          </p:cNvPr>
          <p:cNvSpPr>
            <a:spLocks noGrp="1"/>
          </p:cNvSpPr>
          <p:nvPr>
            <p:ph type="ftr" sz="quarter" idx="11"/>
          </p:nvPr>
        </p:nvSpPr>
        <p:spPr>
          <a:xfrm>
            <a:off x="830066" y="5847345"/>
            <a:ext cx="4114800" cy="365125"/>
          </a:xfrm>
        </p:spPr>
        <p:txBody>
          <a:bodyPr/>
          <a:lstStyle/>
          <a:p>
            <a:r>
              <a:rPr lang="en-US" dirty="0"/>
              <a:t>BAGGING (ADEO-2, EISTI)</a:t>
            </a:r>
            <a:endParaRPr lang="ru-RU"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8</a:t>
            </a:fld>
            <a:endParaRPr lang="ru-RU"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42" y="2440289"/>
            <a:ext cx="2828808" cy="292653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0750" y="2502820"/>
            <a:ext cx="2707922" cy="280146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8672" y="2440289"/>
            <a:ext cx="2695690" cy="2788814"/>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6594" y="2502820"/>
            <a:ext cx="2681812" cy="2774456"/>
          </a:xfrm>
          <a:prstGeom prst="rect">
            <a:avLst/>
          </a:prstGeom>
        </p:spPr>
      </p:pic>
      <p:sp>
        <p:nvSpPr>
          <p:cNvPr id="1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a:xfrm>
            <a:off x="830066" y="1898651"/>
            <a:ext cx="10515599" cy="435686"/>
          </a:xfrm>
        </p:spPr>
        <p:txBody>
          <a:bodyPr/>
          <a:lstStyle/>
          <a:p>
            <a:r>
              <a:rPr lang="en-US" sz="1600" dirty="0" smtClean="0"/>
              <a:t>Visualization the basic information of dataset using gglot2</a:t>
            </a:r>
            <a:endParaRPr lang="en-US" sz="1600" dirty="0"/>
          </a:p>
        </p:txBody>
      </p:sp>
    </p:spTree>
    <p:extLst>
      <p:ext uri="{BB962C8B-B14F-4D97-AF65-F5344CB8AC3E}">
        <p14:creationId xmlns:p14="http://schemas.microsoft.com/office/powerpoint/2010/main" val="781050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normAutofit/>
          </a:bodyPr>
          <a:lstStyle/>
          <a:p>
            <a:r>
              <a:rPr lang="en-US" dirty="0"/>
              <a:t>Data  </a:t>
            </a:r>
            <a:r>
              <a:rPr lang="en-US" dirty="0" smtClean="0"/>
              <a:t>Visualization</a:t>
            </a:r>
            <a:endParaRPr lang="en-US" dirty="0"/>
          </a:p>
        </p:txBody>
      </p:sp>
      <p:sp>
        <p:nvSpPr>
          <p:cNvPr id="4" name="Footer Placeholder 3">
            <a:extLst>
              <a:ext uri="{FF2B5EF4-FFF2-40B4-BE49-F238E27FC236}">
                <a16:creationId xmlns:a16="http://schemas.microsoft.com/office/drawing/2014/main" id="{4C5FF61B-147F-4149-9E50-36696641E103}"/>
              </a:ext>
            </a:extLst>
          </p:cNvPr>
          <p:cNvSpPr>
            <a:spLocks noGrp="1"/>
          </p:cNvSpPr>
          <p:nvPr>
            <p:ph type="ftr" sz="quarter" idx="11"/>
          </p:nvPr>
        </p:nvSpPr>
        <p:spPr>
          <a:xfrm>
            <a:off x="830066" y="5847345"/>
            <a:ext cx="4114800" cy="365125"/>
          </a:xfrm>
        </p:spPr>
        <p:txBody>
          <a:bodyPr/>
          <a:lstStyle/>
          <a:p>
            <a:r>
              <a:rPr lang="en-US" dirty="0" smtClean="0"/>
              <a:t>BAGGING </a:t>
            </a:r>
            <a:r>
              <a:rPr lang="en-US" dirty="0" smtClean="0"/>
              <a:t>(</a:t>
            </a:r>
            <a:r>
              <a:rPr lang="en-US" dirty="0" smtClean="0"/>
              <a:t>ADEO-2, EISTI)</a:t>
            </a:r>
            <a:endParaRPr lang="ru-RU"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9</a:t>
            </a:fld>
            <a:endParaRPr lang="ru-RU"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689" y="2321436"/>
            <a:ext cx="2785537" cy="288176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4505" y="2321436"/>
            <a:ext cx="2785537" cy="288176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5940" y="2321436"/>
            <a:ext cx="2785537" cy="288176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01477" y="2326401"/>
            <a:ext cx="2785537" cy="2881764"/>
          </a:xfrm>
          <a:prstGeom prst="rect">
            <a:avLst/>
          </a:prstGeom>
        </p:spPr>
      </p:pic>
      <p:sp>
        <p:nvSpPr>
          <p:cNvPr id="13"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a:xfrm>
            <a:off x="830066" y="1898651"/>
            <a:ext cx="10515599" cy="435686"/>
          </a:xfrm>
        </p:spPr>
        <p:txBody>
          <a:bodyPr/>
          <a:lstStyle/>
          <a:p>
            <a:r>
              <a:rPr lang="en-US" sz="1600" dirty="0"/>
              <a:t>Visualization the basic information of dataset using gglot2</a:t>
            </a:r>
            <a:endParaRPr lang="en-US" sz="1600" dirty="0"/>
          </a:p>
        </p:txBody>
      </p:sp>
    </p:spTree>
    <p:extLst>
      <p:ext uri="{BB962C8B-B14F-4D97-AF65-F5344CB8AC3E}">
        <p14:creationId xmlns:p14="http://schemas.microsoft.com/office/powerpoint/2010/main" val="3587666582"/>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3.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0</TotalTime>
  <Words>826</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Lucida Console</vt:lpstr>
      <vt:lpstr>Office Theme</vt:lpstr>
      <vt:lpstr>BAGGING a case for Random Forest </vt:lpstr>
      <vt:lpstr>Bootstrap Method</vt:lpstr>
      <vt:lpstr>Bootstrap Aggregation (Bagging)</vt:lpstr>
      <vt:lpstr>Random Forest Method</vt:lpstr>
      <vt:lpstr>Random forest ~ Bagging</vt:lpstr>
      <vt:lpstr>Project</vt:lpstr>
      <vt:lpstr>Data Cleaning</vt:lpstr>
      <vt:lpstr>Data  Visualization</vt:lpstr>
      <vt:lpstr>Data  Visualization</vt:lpstr>
      <vt:lpstr>Extracting Rule</vt:lpstr>
      <vt:lpstr>Random Forest</vt:lpstr>
      <vt:lpstr>Results</vt:lpstr>
      <vt:lpstr>Bagged CART and  Random Forest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2020-01-10T13:00:13Z</dcterms:created>
  <dcterms:modified xsi:type="dcterms:W3CDTF">2020-01-17T09:40:36Z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