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8" r:id="rId7"/>
    <p:sldId id="277" r:id="rId8"/>
    <p:sldId id="265" r:id="rId9"/>
    <p:sldId id="266" r:id="rId10"/>
    <p:sldId id="278" r:id="rId11"/>
    <p:sldId id="267" r:id="rId12"/>
    <p:sldId id="257" r:id="rId13"/>
    <p:sldId id="269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.c.lnkd.licdn.com/mpr/mprx/0_54wi7e_HBgYcD3_dbMsy7ohXBVe9fFGdF0xy7IlZe0yFr_zWdOUf3wLnMNHHuhiLkRWj8u_ufzGz" TargetMode="External"/><Relationship Id="rId2" Type="http://schemas.openxmlformats.org/officeDocument/2006/relationships/hyperlink" Target="http://www.linkedin.com/profile/view?id=150644882&amp;authType=name&amp;authToken=P2V-&amp;trk=api*a3206733*s3280453*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linkedin.com/v1/people/OtrEe_mMb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LinkedIn Connections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38170"/>
            <a:ext cx="10972799" cy="47483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MAPPED WITH R</a:t>
            </a:r>
            <a:r>
              <a:rPr lang="en-US" dirty="0" smtClean="0"/>
              <a:t>							         David Russo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200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StreetMap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110490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library(</a:t>
            </a:r>
            <a:r>
              <a:rPr lang="en-US" sz="1800" dirty="0" err="1">
                <a:solidFill>
                  <a:srgbClr val="FFFF00"/>
                </a:solidFill>
              </a:rPr>
              <a:t>OpenStreetMap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map &lt;- </a:t>
            </a:r>
            <a:r>
              <a:rPr lang="en-US" sz="1800" dirty="0" err="1"/>
              <a:t>openmap</a:t>
            </a:r>
            <a:r>
              <a:rPr lang="en-US" sz="1800" dirty="0"/>
              <a:t>(c(70,-179),c(-70,179), zoom=1)</a:t>
            </a:r>
          </a:p>
          <a:p>
            <a:pPr marL="0" indent="0">
              <a:buNone/>
            </a:pPr>
            <a:r>
              <a:rPr lang="en-US" sz="1800" dirty="0"/>
              <a:t>map &lt;- </a:t>
            </a:r>
            <a:r>
              <a:rPr lang="en-US" sz="1800" dirty="0" err="1"/>
              <a:t>openproj</a:t>
            </a:r>
            <a:r>
              <a:rPr lang="en-US" sz="1800" dirty="0"/>
              <a:t>(map)</a:t>
            </a:r>
          </a:p>
          <a:p>
            <a:pPr marL="0" indent="0">
              <a:buNone/>
            </a:pPr>
            <a:r>
              <a:rPr lang="en-US" sz="1800" dirty="0" err="1"/>
              <a:t>autoplot</a:t>
            </a:r>
            <a:r>
              <a:rPr lang="en-US" sz="1800" dirty="0"/>
              <a:t>(map) </a:t>
            </a:r>
            <a:r>
              <a:rPr lang="en-US" sz="1800" dirty="0" smtClean="0"/>
              <a:t>+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(data = </a:t>
            </a:r>
            <a:r>
              <a:rPr lang="en-US" sz="1800" dirty="0" err="1" smtClean="0"/>
              <a:t>D_data,aes</a:t>
            </a:r>
            <a:r>
              <a:rPr lang="en-US" sz="1800" dirty="0" smtClean="0"/>
              <a:t>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 y = </a:t>
            </a:r>
            <a:r>
              <a:rPr lang="en-US" sz="1800" dirty="0" err="1" smtClean="0"/>
              <a:t>lat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'red</a:t>
            </a:r>
            <a:r>
              <a:rPr lang="en-US" sz="1800" dirty="0" smtClean="0"/>
              <a:t>', alpha = 0.7) +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(data = </a:t>
            </a:r>
            <a:r>
              <a:rPr lang="en-US" sz="1800" dirty="0" err="1" smtClean="0"/>
              <a:t>V_data</a:t>
            </a:r>
            <a:r>
              <a:rPr lang="en-US" sz="1800" dirty="0" smtClean="0"/>
              <a:t>, </a:t>
            </a:r>
            <a:r>
              <a:rPr lang="en-US" sz="1800" dirty="0" err="1" smtClean="0"/>
              <a:t>aes</a:t>
            </a:r>
            <a:r>
              <a:rPr lang="en-US" sz="1800" dirty="0" smtClean="0"/>
              <a:t>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 y = </a:t>
            </a:r>
            <a:r>
              <a:rPr lang="en-US" sz="1800" dirty="0" err="1" smtClean="0"/>
              <a:t>lat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'</a:t>
            </a:r>
            <a:r>
              <a:rPr lang="en-US" sz="1800" dirty="0" err="1"/>
              <a:t>blue',</a:t>
            </a:r>
            <a:r>
              <a:rPr lang="en-US" sz="1800" dirty="0" err="1" smtClean="0"/>
              <a:t>alpha</a:t>
            </a:r>
            <a:r>
              <a:rPr lang="en-US" sz="1800" dirty="0" smtClean="0"/>
              <a:t> = 0.7)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3" t="11984" r="2188" b="16942"/>
          <a:stretch/>
        </p:blipFill>
        <p:spPr>
          <a:xfrm>
            <a:off x="3657600" y="381000"/>
            <a:ext cx="8229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200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StreetMap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" t="13400" r="2239" b="21105"/>
          <a:stretch/>
        </p:blipFill>
        <p:spPr>
          <a:xfrm>
            <a:off x="3962400" y="342362"/>
            <a:ext cx="7953932" cy="3086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85" y="3591059"/>
            <a:ext cx="110490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library(</a:t>
            </a:r>
            <a:r>
              <a:rPr lang="en-US" sz="1800" dirty="0" err="1"/>
              <a:t>OpenStreetMap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map &lt;- </a:t>
            </a:r>
            <a:r>
              <a:rPr lang="en-US" sz="1800" dirty="0" err="1"/>
              <a:t>openmap</a:t>
            </a:r>
            <a:r>
              <a:rPr lang="en-US" sz="1800" dirty="0"/>
              <a:t>(c(70,-179</a:t>
            </a:r>
            <a:r>
              <a:rPr lang="en-US" sz="1800" dirty="0" smtClean="0"/>
              <a:t>), c</a:t>
            </a:r>
            <a:r>
              <a:rPr lang="en-US" sz="1800" dirty="0"/>
              <a:t>(-70,179), </a:t>
            </a:r>
            <a:r>
              <a:rPr lang="en-US" sz="1800" dirty="0" smtClean="0"/>
              <a:t>zoom = 1</a:t>
            </a:r>
            <a:r>
              <a:rPr lang="en-US" sz="1800" dirty="0"/>
              <a:t>, </a:t>
            </a:r>
            <a:r>
              <a:rPr lang="en-US" sz="1800" dirty="0" smtClean="0"/>
              <a:t>type = "</a:t>
            </a:r>
            <a:r>
              <a:rPr lang="en-US" sz="1800" dirty="0" err="1">
                <a:solidFill>
                  <a:srgbClr val="FFFF00"/>
                </a:solidFill>
              </a:rPr>
              <a:t>mapquest</a:t>
            </a:r>
            <a:r>
              <a:rPr lang="en-US" sz="1800" dirty="0">
                <a:solidFill>
                  <a:srgbClr val="FFFF00"/>
                </a:solidFill>
              </a:rPr>
              <a:t>-aerial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map &lt;- </a:t>
            </a:r>
            <a:r>
              <a:rPr lang="en-US" sz="1800" dirty="0" err="1"/>
              <a:t>openproj</a:t>
            </a:r>
            <a:r>
              <a:rPr lang="en-US" sz="1800" dirty="0"/>
              <a:t>(map)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</a:rPr>
              <a:t>autoplot</a:t>
            </a:r>
            <a:r>
              <a:rPr lang="en-US" sz="1800" dirty="0"/>
              <a:t>(map) </a:t>
            </a:r>
            <a:r>
              <a:rPr lang="en-US" sz="1800" dirty="0" smtClean="0"/>
              <a:t>+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 (data = </a:t>
            </a:r>
            <a:r>
              <a:rPr lang="en-US" sz="1800" dirty="0" err="1" smtClean="0"/>
              <a:t>D_data,aes</a:t>
            </a:r>
            <a:r>
              <a:rPr lang="en-US" sz="1800" dirty="0" smtClean="0"/>
              <a:t> 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 y = </a:t>
            </a:r>
            <a:r>
              <a:rPr lang="en-US" sz="1800" dirty="0" err="1" smtClean="0"/>
              <a:t>lat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'</a:t>
            </a:r>
            <a:r>
              <a:rPr lang="en-US" sz="1800" dirty="0">
                <a:solidFill>
                  <a:srgbClr val="FFFF00"/>
                </a:solidFill>
              </a:rPr>
              <a:t>white</a:t>
            </a:r>
            <a:r>
              <a:rPr lang="en-US" sz="1800" dirty="0" smtClean="0"/>
              <a:t>', alpha = 1.0) +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 (data = </a:t>
            </a:r>
            <a:r>
              <a:rPr lang="en-US" sz="1800" dirty="0" err="1" smtClean="0"/>
              <a:t>V_data,aes</a:t>
            </a:r>
            <a:r>
              <a:rPr lang="en-US" sz="1800" dirty="0" smtClean="0"/>
              <a:t> 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 y = </a:t>
            </a:r>
            <a:r>
              <a:rPr lang="en-US" sz="1800" dirty="0" err="1" smtClean="0"/>
              <a:t>lat</a:t>
            </a:r>
            <a:r>
              <a:rPr lang="en-US" sz="1800" dirty="0"/>
              <a:t>), </a:t>
            </a:r>
            <a:r>
              <a:rPr lang="en-US" sz="1800" dirty="0" err="1"/>
              <a:t>colour</a:t>
            </a:r>
            <a:r>
              <a:rPr lang="en-US" sz="1800" dirty="0"/>
              <a:t> = '</a:t>
            </a:r>
            <a:r>
              <a:rPr lang="en-US" sz="1800" dirty="0">
                <a:solidFill>
                  <a:srgbClr val="FFFF00"/>
                </a:solidFill>
              </a:rPr>
              <a:t>yellow</a:t>
            </a:r>
            <a:r>
              <a:rPr lang="en-US" sz="1800" dirty="0" smtClean="0"/>
              <a:t>', alpha=1.0</a:t>
            </a:r>
            <a:r>
              <a:rPr lang="en-US" sz="1800" dirty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93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95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Quantity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110490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D_data$D_Quantity</a:t>
            </a:r>
            <a:r>
              <a:rPr lang="en-US" sz="1800" dirty="0"/>
              <a:t> &lt;- rep(1, 195)</a:t>
            </a:r>
          </a:p>
          <a:p>
            <a:pPr marL="0" indent="0">
              <a:buNone/>
            </a:pPr>
            <a:r>
              <a:rPr lang="en-US" sz="1800" dirty="0" err="1"/>
              <a:t>D_dataNew</a:t>
            </a:r>
            <a:r>
              <a:rPr lang="en-US" sz="1800" dirty="0"/>
              <a:t> &lt;- </a:t>
            </a:r>
            <a:r>
              <a:rPr lang="en-US" sz="1800" dirty="0" err="1"/>
              <a:t>ddply</a:t>
            </a:r>
            <a:r>
              <a:rPr lang="en-US" sz="1800" dirty="0"/>
              <a:t>(</a:t>
            </a:r>
            <a:r>
              <a:rPr lang="en-US" sz="1800" dirty="0" err="1"/>
              <a:t>D_data</a:t>
            </a:r>
            <a:r>
              <a:rPr lang="en-US" sz="1800" dirty="0"/>
              <a:t>, .(</a:t>
            </a:r>
            <a:r>
              <a:rPr lang="en-US" sz="1800" dirty="0" err="1"/>
              <a:t>D_Location</a:t>
            </a:r>
            <a:r>
              <a:rPr lang="en-US" sz="1800" dirty="0"/>
              <a:t>), </a:t>
            </a:r>
            <a:r>
              <a:rPr lang="en-US" sz="1800" dirty="0" err="1"/>
              <a:t>summarise</a:t>
            </a:r>
            <a:r>
              <a:rPr lang="en-US" sz="1800" dirty="0"/>
              <a:t>, </a:t>
            </a:r>
            <a:r>
              <a:rPr lang="en-US" sz="1800" dirty="0" err="1"/>
              <a:t>D_Quantity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FFFF00"/>
                </a:solidFill>
              </a:rPr>
              <a:t>sum(</a:t>
            </a:r>
            <a:r>
              <a:rPr lang="en-US" sz="1800" dirty="0" err="1">
                <a:solidFill>
                  <a:srgbClr val="FFFF00"/>
                </a:solidFill>
              </a:rPr>
              <a:t>D_Quantity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D_dataNew$Coords</a:t>
            </a:r>
            <a:r>
              <a:rPr lang="en-US" sz="1800" dirty="0"/>
              <a:t> &lt;- </a:t>
            </a:r>
            <a:r>
              <a:rPr lang="en-US" sz="1800" dirty="0">
                <a:solidFill>
                  <a:srgbClr val="FFFF00"/>
                </a:solidFill>
              </a:rPr>
              <a:t>geocode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FFFF00"/>
                </a:solidFill>
              </a:rPr>
              <a:t>as.character</a:t>
            </a:r>
            <a:r>
              <a:rPr lang="en-US" sz="1800" dirty="0"/>
              <a:t>(</a:t>
            </a:r>
            <a:r>
              <a:rPr lang="en-US" sz="1800" dirty="0" err="1"/>
              <a:t>D_dataNew$D_Location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 err="1"/>
              <a:t>D_dataNew</a:t>
            </a:r>
            <a:endParaRPr lang="en-US" sz="1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955" y="3657600"/>
            <a:ext cx="11049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496" y="8242852"/>
            <a:ext cx="11049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D_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3792332"/>
            <a:ext cx="8991600" cy="1692771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	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D_Quantity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Coords.lon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Coords.lat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Albany,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New York Area 	1		-73.75808 		42.64430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Austin, Texas Area 		1 		-97.82533 		30.17477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Berlin Area, Germany 		1 		13.33875 		52.50381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Boston Area 		5 		-71.06064 		42.35548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Burlington, Vermont Area 	6 		-73.20997 		44.47677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200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StreetMap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85" y="3200400"/>
            <a:ext cx="11049000" cy="321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autoplot</a:t>
            </a:r>
            <a:r>
              <a:rPr lang="en-US" sz="1800" dirty="0" smtClean="0"/>
              <a:t> (map</a:t>
            </a:r>
            <a:r>
              <a:rPr lang="en-US" sz="1800" dirty="0"/>
              <a:t>) +</a:t>
            </a:r>
          </a:p>
          <a:p>
            <a:pPr marL="0" indent="0">
              <a:buNone/>
            </a:pPr>
            <a:r>
              <a:rPr lang="en-US" sz="1800" dirty="0" err="1" smtClean="0"/>
              <a:t>geom_point</a:t>
            </a:r>
            <a:r>
              <a:rPr lang="en-US" sz="1800" dirty="0" smtClean="0"/>
              <a:t> (data = </a:t>
            </a:r>
            <a:r>
              <a:rPr lang="en-US" sz="1800" dirty="0" err="1" smtClean="0">
                <a:solidFill>
                  <a:srgbClr val="FFFF00"/>
                </a:solidFill>
              </a:rPr>
              <a:t>D_dataNew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aes</a:t>
            </a:r>
            <a:r>
              <a:rPr lang="en-US" sz="1800" dirty="0" smtClean="0"/>
              <a:t> (x = </a:t>
            </a:r>
            <a:r>
              <a:rPr lang="en-US" sz="1800" dirty="0" err="1" smtClean="0">
                <a:solidFill>
                  <a:srgbClr val="FFFF00"/>
                </a:solidFill>
              </a:rPr>
              <a:t>as.numeric</a:t>
            </a:r>
            <a:r>
              <a:rPr lang="en-US" sz="1800" dirty="0" smtClean="0"/>
              <a:t> (</a:t>
            </a:r>
            <a:r>
              <a:rPr lang="en-US" sz="1800" dirty="0" err="1" smtClean="0"/>
              <a:t>D_dataNew$Coords$lon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	y = </a:t>
            </a:r>
            <a:r>
              <a:rPr lang="en-US" sz="1800" dirty="0" err="1" smtClean="0">
                <a:solidFill>
                  <a:srgbClr val="FFFF00"/>
                </a:solidFill>
              </a:rPr>
              <a:t>as.numeric</a:t>
            </a:r>
            <a:r>
              <a:rPr lang="en-US" sz="1800" dirty="0" smtClean="0"/>
              <a:t> (</a:t>
            </a:r>
            <a:r>
              <a:rPr lang="en-US" sz="1800" dirty="0" err="1" smtClean="0"/>
              <a:t>D_dataNew$Coords$lat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FF00"/>
                </a:solidFill>
              </a:rPr>
              <a:t>size </a:t>
            </a:r>
            <a:r>
              <a:rPr lang="en-US" sz="1800" dirty="0">
                <a:solidFill>
                  <a:srgbClr val="FFFF00"/>
                </a:solidFill>
              </a:rPr>
              <a:t>= </a:t>
            </a:r>
            <a:r>
              <a:rPr lang="en-US" sz="1800" dirty="0" err="1">
                <a:solidFill>
                  <a:srgbClr val="FFFF00"/>
                </a:solidFill>
              </a:rPr>
              <a:t>D_Quantity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	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'white') +</a:t>
            </a:r>
          </a:p>
          <a:p>
            <a:pPr marL="0" indent="0">
              <a:buNone/>
            </a:pPr>
            <a:r>
              <a:rPr lang="en-US" sz="1800" dirty="0" smtClean="0"/>
              <a:t>	       </a:t>
            </a:r>
            <a:r>
              <a:rPr lang="en-US" sz="1800" dirty="0" err="1" smtClean="0"/>
              <a:t>scale_size_continuous</a:t>
            </a:r>
            <a:r>
              <a:rPr lang="en-US" sz="1800" dirty="0" smtClean="0"/>
              <a:t>(range </a:t>
            </a:r>
            <a:r>
              <a:rPr lang="en-US" sz="1800" dirty="0"/>
              <a:t>= c(2, 10))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t="17253" r="3115" b="23032"/>
          <a:stretch/>
        </p:blipFill>
        <p:spPr>
          <a:xfrm>
            <a:off x="3276600" y="304800"/>
            <a:ext cx="86371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3622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StreetMap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85" y="4495800"/>
            <a:ext cx="11049000" cy="191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geom_point</a:t>
            </a:r>
            <a:r>
              <a:rPr lang="en-US" sz="1800" dirty="0" smtClean="0"/>
              <a:t> (data = </a:t>
            </a:r>
            <a:r>
              <a:rPr lang="en-US" sz="1800" dirty="0" err="1" smtClean="0"/>
              <a:t>V_dataNew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smtClean="0"/>
              <a:t>	       </a:t>
            </a:r>
            <a:r>
              <a:rPr lang="en-US" sz="1800" dirty="0" err="1" smtClean="0"/>
              <a:t>aes</a:t>
            </a:r>
            <a:r>
              <a:rPr lang="en-US" sz="1800" dirty="0" smtClean="0"/>
              <a:t> (x = </a:t>
            </a:r>
            <a:r>
              <a:rPr lang="en-US" sz="1800" dirty="0" err="1" smtClean="0"/>
              <a:t>as.numeric</a:t>
            </a:r>
            <a:r>
              <a:rPr lang="en-US" sz="1800" dirty="0" smtClean="0"/>
              <a:t> (</a:t>
            </a:r>
            <a:r>
              <a:rPr lang="en-US" sz="1800" dirty="0" err="1" smtClean="0"/>
              <a:t>V_dataNew$Coords$lon</a:t>
            </a:r>
            <a:r>
              <a:rPr lang="en-US" sz="1800" dirty="0" smtClean="0"/>
              <a:t>), y = </a:t>
            </a:r>
            <a:r>
              <a:rPr lang="en-US" sz="1800" dirty="0" err="1" smtClean="0"/>
              <a:t>as.numeric</a:t>
            </a:r>
            <a:r>
              <a:rPr lang="en-US" sz="1800" dirty="0" smtClean="0"/>
              <a:t> (</a:t>
            </a:r>
            <a:r>
              <a:rPr lang="en-US" sz="1800" dirty="0" err="1" smtClean="0"/>
              <a:t>V_dataNew$Coords$lat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</a:t>
            </a:r>
            <a:r>
              <a:rPr lang="en-US" sz="1800" dirty="0" smtClean="0"/>
              <a:t>	size </a:t>
            </a:r>
            <a:r>
              <a:rPr lang="en-US" sz="1800" dirty="0"/>
              <a:t>= </a:t>
            </a:r>
            <a:r>
              <a:rPr lang="en-US" sz="1800" dirty="0" err="1"/>
              <a:t>V_Quantity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'yellow</a:t>
            </a:r>
            <a:r>
              <a:rPr lang="en-US" sz="1800" dirty="0" smtClean="0"/>
              <a:t>', alpha </a:t>
            </a:r>
            <a:r>
              <a:rPr lang="en-US" sz="1800" dirty="0"/>
              <a:t>= 1.0) +</a:t>
            </a:r>
          </a:p>
          <a:p>
            <a:pPr marL="0" indent="0">
              <a:buNone/>
            </a:pPr>
            <a:r>
              <a:rPr lang="en-US" sz="1800" dirty="0" err="1" smtClean="0"/>
              <a:t>scale_size_continuous</a:t>
            </a:r>
            <a:r>
              <a:rPr lang="en-US" sz="1800" dirty="0" smtClean="0"/>
              <a:t> (</a:t>
            </a:r>
            <a:r>
              <a:rPr lang="en-US" sz="1800" dirty="0"/>
              <a:t>range = c(2, 10</a:t>
            </a:r>
            <a:r>
              <a:rPr lang="en-US" sz="1800" dirty="0" smtClean="0"/>
              <a:t>))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t="19179" r="3115" b="21106"/>
          <a:stretch/>
        </p:blipFill>
        <p:spPr>
          <a:xfrm>
            <a:off x="2819400" y="309092"/>
            <a:ext cx="9070254" cy="35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7000" cy="1145224"/>
          </a:xfrm>
        </p:spPr>
        <p:txBody>
          <a:bodyPr/>
          <a:lstStyle/>
          <a:p>
            <a:r>
              <a:rPr lang="en-US" dirty="0" err="1" smtClean="0"/>
              <a:t>Scaping</a:t>
            </a:r>
            <a:r>
              <a:rPr lang="en-US" dirty="0" smtClean="0"/>
              <a:t> the </a:t>
            </a:r>
            <a:r>
              <a:rPr lang="en-US" dirty="0" smtClean="0"/>
              <a:t>Data		      LinkedIn Connections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6019800" cy="3886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LinkedIn Developer </a:t>
            </a:r>
            <a:r>
              <a:rPr lang="en-US" dirty="0" smtClean="0">
                <a:solidFill>
                  <a:srgbClr val="FFFF00"/>
                </a:solidFill>
              </a:rPr>
              <a:t>Network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 smtClean="0"/>
              <a:t>API key and token</a:t>
            </a:r>
          </a:p>
          <a:p>
            <a:r>
              <a:rPr lang="en-US" dirty="0" smtClean="0"/>
              <a:t>Needed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My data</a:t>
            </a:r>
          </a:p>
          <a:p>
            <a:r>
              <a:rPr lang="en-US" dirty="0" smtClean="0"/>
              <a:t>Vivian’s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26" y="2389632"/>
            <a:ext cx="2715768" cy="2715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89632"/>
            <a:ext cx="2263140" cy="2715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6400800" y="1828800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David    </a:t>
            </a:r>
            <a:r>
              <a:rPr lang="en-US" dirty="0" smtClean="0">
                <a:solidFill>
                  <a:srgbClr val="FFFF00"/>
                </a:solidFill>
              </a:rPr>
              <a:t>           vs.                </a:t>
            </a:r>
            <a:r>
              <a:rPr lang="en-US" dirty="0">
                <a:solidFill>
                  <a:srgbClr val="FFFF00"/>
                </a:solidFill>
              </a:rPr>
              <a:t>Vivian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287000" cy="611824"/>
          </a:xfrm>
        </p:spPr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990600" y="857845"/>
            <a:ext cx="9220200" cy="5847755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lastName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"Zheng“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"Research“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siteStandardProfileRequest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hlinkClick r:id="rId2"/>
              </a:rPr>
              <a:t>http://www.linkedin.com/profile/view?id=150644882&amp;authType=name&amp;authToken=P2V-&amp;trk=api*a3206733*s3280453*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pictureUrl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hlinkClick r:id="rId3"/>
              </a:rPr>
              <a:t>http://m.c.lnkd.licdn.com/mpr/mprx/0_54wi7e_HBgYcD3_dbMsy7ohXBVe9fFGdF0xy7IlZe0yFr_zWdOUf3wLnMNHHuhiLkRWj8u_ufzGz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location$country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code "us“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location$name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"Providence, Rhode Island Area“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apiStandardProfileRequest$url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hlinkClick r:id="rId4"/>
              </a:rPr>
              <a:t>http://api.linkedin.com/v1/people/OtrEe_mMbt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apiStandardProfileRequest$headers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apiStandardProfileRequest$headers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$`_total`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apiStandardProfileRequest$headers$values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apiStandardProfileRequest$headers$values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name value "x-li-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-token" "name:P2V-“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$values[[836]]$id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OtrEe_mMbt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7000" cy="1145224"/>
          </a:xfrm>
        </p:spPr>
        <p:txBody>
          <a:bodyPr/>
          <a:lstStyle/>
          <a:p>
            <a:r>
              <a:rPr lang="en-US" dirty="0" smtClean="0"/>
              <a:t>Predefine the length of each data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Saves time </a:t>
            </a:r>
            <a:r>
              <a:rPr lang="en-US" dirty="0">
                <a:solidFill>
                  <a:srgbClr val="FFFF00"/>
                </a:solidFill>
              </a:rPr>
              <a:t>of expanding vector</a:t>
            </a:r>
          </a:p>
          <a:p>
            <a:endParaRPr lang="en-US" dirty="0"/>
          </a:p>
          <a:p>
            <a:r>
              <a:rPr lang="en-US" dirty="0" smtClean="0"/>
              <a:t>n </a:t>
            </a:r>
            <a:r>
              <a:rPr lang="en-US" dirty="0"/>
              <a:t>&lt;- 836</a:t>
            </a:r>
          </a:p>
          <a:p>
            <a:r>
              <a:rPr lang="en-US" dirty="0" smtClean="0"/>
              <a:t>Name </a:t>
            </a:r>
            <a:r>
              <a:rPr lang="en-US" dirty="0"/>
              <a:t>&lt;- rep</a:t>
            </a:r>
            <a:r>
              <a:rPr lang="en-US" dirty="0" smtClean="0"/>
              <a:t>(“  ”, n</a:t>
            </a:r>
            <a:r>
              <a:rPr lang="en-US" dirty="0"/>
              <a:t>)</a:t>
            </a:r>
          </a:p>
          <a:p>
            <a:r>
              <a:rPr lang="en-US" dirty="0" smtClean="0"/>
              <a:t>Industry </a:t>
            </a:r>
            <a:r>
              <a:rPr lang="en-US" dirty="0"/>
              <a:t>&lt;- rep</a:t>
            </a:r>
            <a:r>
              <a:rPr lang="en-US" dirty="0" smtClean="0"/>
              <a:t>(</a:t>
            </a:r>
            <a:r>
              <a:rPr lang="en-US" dirty="0"/>
              <a:t>“  ”</a:t>
            </a:r>
            <a:r>
              <a:rPr lang="en-US" dirty="0" smtClean="0"/>
              <a:t>, n</a:t>
            </a:r>
            <a:r>
              <a:rPr lang="en-US" dirty="0"/>
              <a:t>)</a:t>
            </a:r>
          </a:p>
          <a:p>
            <a:r>
              <a:rPr lang="en-US" dirty="0" smtClean="0"/>
              <a:t>Location </a:t>
            </a:r>
            <a:r>
              <a:rPr lang="en-US" dirty="0"/>
              <a:t>&lt;- rep</a:t>
            </a:r>
            <a:r>
              <a:rPr lang="en-US" dirty="0" smtClean="0"/>
              <a:t>(</a:t>
            </a:r>
            <a:r>
              <a:rPr lang="en-US" dirty="0"/>
              <a:t>“  ”</a:t>
            </a:r>
            <a:r>
              <a:rPr lang="en-US" dirty="0" smtClean="0"/>
              <a:t>, n</a:t>
            </a:r>
            <a:r>
              <a:rPr lang="en-US" dirty="0"/>
              <a:t>)</a:t>
            </a:r>
          </a:p>
          <a:p>
            <a:r>
              <a:rPr lang="en-US" dirty="0" smtClean="0"/>
              <a:t>Coordinates </a:t>
            </a:r>
            <a:r>
              <a:rPr lang="en-US" dirty="0"/>
              <a:t>&lt;- </a:t>
            </a:r>
            <a:r>
              <a:rPr lang="en-US" dirty="0" smtClean="0"/>
              <a:t>rep(</a:t>
            </a:r>
            <a:r>
              <a:rPr lang="en-US" dirty="0"/>
              <a:t>“  ”</a:t>
            </a:r>
            <a:r>
              <a:rPr lang="en-US" dirty="0" smtClean="0"/>
              <a:t>, 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20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7000" cy="1145224"/>
          </a:xfrm>
        </p:spPr>
        <p:txBody>
          <a:bodyPr/>
          <a:lstStyle/>
          <a:p>
            <a:r>
              <a:rPr lang="en-US" dirty="0" smtClean="0"/>
              <a:t>Errors filling the vectors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# fix </a:t>
            </a:r>
            <a:r>
              <a:rPr lang="en-US" dirty="0">
                <a:solidFill>
                  <a:srgbClr val="FFFF00"/>
                </a:solidFill>
              </a:rPr>
              <a:t>for the issue of people on private </a:t>
            </a:r>
            <a:r>
              <a:rPr lang="en-US" dirty="0" smtClean="0">
                <a:solidFill>
                  <a:srgbClr val="FFFF00"/>
                </a:solidFill>
              </a:rPr>
              <a:t>setting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V_raw$values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]][[1]] != "private</a:t>
            </a:r>
            <a:r>
              <a:rPr lang="en-US" dirty="0" smtClean="0"/>
              <a:t>"){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# fix </a:t>
            </a:r>
            <a:r>
              <a:rPr lang="en-US" dirty="0">
                <a:solidFill>
                  <a:srgbClr val="FFFF00"/>
                </a:solidFill>
              </a:rPr>
              <a:t>for the issue of people who didn't enter an </a:t>
            </a:r>
            <a:r>
              <a:rPr lang="en-US" dirty="0" smtClean="0">
                <a:solidFill>
                  <a:srgbClr val="FFFF00"/>
                </a:solidFill>
              </a:rPr>
              <a:t>industry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is.null</a:t>
            </a:r>
            <a:r>
              <a:rPr lang="en-US" dirty="0"/>
              <a:t>(</a:t>
            </a:r>
            <a:r>
              <a:rPr lang="en-US" dirty="0" err="1"/>
              <a:t>V_raw$values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]]$industry) == FALSE</a:t>
            </a:r>
            <a:r>
              <a:rPr lang="en-US" dirty="0" smtClean="0"/>
              <a:t>){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# fix for </a:t>
            </a:r>
            <a:r>
              <a:rPr lang="en-US" dirty="0">
                <a:solidFill>
                  <a:srgbClr val="FFFF00"/>
                </a:solidFill>
              </a:rPr>
              <a:t>the word "Greater" from the beginning of </a:t>
            </a:r>
            <a:r>
              <a:rPr lang="en-US" dirty="0" smtClean="0">
                <a:solidFill>
                  <a:srgbClr val="FFFF00"/>
                </a:solidFill>
              </a:rPr>
              <a:t>Location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if(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V_Location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start=1, stop=7) == "Greater")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V_Location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&lt;- </a:t>
            </a:r>
            <a:r>
              <a:rPr lang="en-US" dirty="0" err="1" smtClean="0"/>
              <a:t>unlist</a:t>
            </a:r>
            <a:r>
              <a:rPr lang="en-US" dirty="0" smtClean="0"/>
              <a:t>(</a:t>
            </a:r>
            <a:r>
              <a:rPr lang="en-US" dirty="0" err="1" smtClean="0"/>
              <a:t>strsplit</a:t>
            </a:r>
            <a:r>
              <a:rPr lang="en-US" dirty="0" smtClean="0"/>
              <a:t>(sub(" ", ";", </a:t>
            </a:r>
            <a:r>
              <a:rPr lang="en-US" dirty="0" err="1" smtClean="0"/>
              <a:t>V_Location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]), ";"))[2]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7000" cy="1145224"/>
          </a:xfrm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/>
              <a:t>the </a:t>
            </a:r>
            <a:r>
              <a:rPr lang="en-US" dirty="0" smtClean="0"/>
              <a:t>city into </a:t>
            </a:r>
            <a:r>
              <a:rPr lang="en-US" dirty="0" err="1" smtClean="0"/>
              <a:t>lon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lat</a:t>
            </a:r>
            <a:r>
              <a:rPr lang="en-US" dirty="0" smtClean="0"/>
              <a:t> </a:t>
            </a:r>
            <a:r>
              <a:rPr lang="en-US" dirty="0"/>
              <a:t>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53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Coordinates </a:t>
            </a:r>
            <a:r>
              <a:rPr lang="en-US" dirty="0"/>
              <a:t>&lt;- </a:t>
            </a:r>
            <a:r>
              <a:rPr lang="en-US" dirty="0" smtClean="0">
                <a:solidFill>
                  <a:srgbClr val="FFFF00"/>
                </a:solidFill>
              </a:rPr>
              <a:t>geocode</a:t>
            </a:r>
            <a:r>
              <a:rPr lang="en-US" dirty="0" smtClean="0"/>
              <a:t>(Location)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0296" y="3048000"/>
            <a:ext cx="102870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Finally, the data frame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0296" y="4508499"/>
            <a:ext cx="102870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&lt;- </a:t>
            </a:r>
            <a:r>
              <a:rPr lang="en-US" dirty="0" err="1" smtClean="0"/>
              <a:t>data.frame</a:t>
            </a:r>
            <a:r>
              <a:rPr lang="en-US" dirty="0" smtClean="0"/>
              <a:t>(Name</a:t>
            </a:r>
            <a:r>
              <a:rPr lang="en-US" dirty="0"/>
              <a:t>, </a:t>
            </a:r>
            <a:r>
              <a:rPr lang="en-US" dirty="0" smtClean="0"/>
              <a:t>Industry</a:t>
            </a:r>
            <a:r>
              <a:rPr lang="en-US" dirty="0"/>
              <a:t>, </a:t>
            </a:r>
            <a:r>
              <a:rPr lang="en-US" dirty="0" smtClean="0"/>
              <a:t>Location</a:t>
            </a:r>
            <a:r>
              <a:rPr lang="en-US" dirty="0"/>
              <a:t>, </a:t>
            </a:r>
            <a:r>
              <a:rPr lang="en-US" dirty="0" smtClean="0"/>
              <a:t>Coordinates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9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0296" y="378776"/>
            <a:ext cx="5209504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ata frame format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2935" y="2057400"/>
            <a:ext cx="10515600" cy="2000548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D_Industry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	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D_Quantity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Addona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Financial Services 		New York City Area 		-74.11990 	40.60455 	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Aditya      Information Technology 	Boston Area 		-71.06064 	42.35548 	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Alexander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L.M.S.W. Higher Education 	New York City Area 		-74.11990 	40.60455 	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Alomar      Architecture &amp; Planning 	New York City Area 		-74.11990 	40.60455 	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Amon FSA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Financial Services 		Hartford, Connecticut Area 	-72.70736 	41.77221 	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Amos        Apparel &amp; Fashion 		New York City Area 		-74.11990 	40.60455 	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4976"/>
            <a:ext cx="5029200" cy="611824"/>
          </a:xfrm>
        </p:spPr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399"/>
            <a:ext cx="3048000" cy="1145224"/>
          </a:xfrm>
        </p:spPr>
        <p:txBody>
          <a:bodyPr/>
          <a:lstStyle/>
          <a:p>
            <a:r>
              <a:rPr lang="en-US" dirty="0" smtClean="0"/>
              <a:t>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3340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map &lt;- </a:t>
            </a:r>
            <a:r>
              <a:rPr lang="en-US" sz="1800" dirty="0" smtClean="0"/>
              <a:t>	</a:t>
            </a:r>
            <a:r>
              <a:rPr lang="en-US" sz="1800" dirty="0" err="1" smtClean="0"/>
              <a:t>ggmap</a:t>
            </a:r>
            <a:r>
              <a:rPr lang="en-US" sz="1800" dirty="0" smtClean="0"/>
              <a:t>(</a:t>
            </a:r>
            <a:r>
              <a:rPr lang="en-US" sz="1800" dirty="0" err="1" smtClean="0"/>
              <a:t>get_</a:t>
            </a:r>
            <a:r>
              <a:rPr lang="en-US" sz="1800" dirty="0" err="1" smtClean="0">
                <a:solidFill>
                  <a:srgbClr val="FFFF00"/>
                </a:solidFill>
              </a:rPr>
              <a:t>googlemap</a:t>
            </a:r>
            <a:r>
              <a:rPr lang="en-US" sz="1800" dirty="0" smtClean="0"/>
              <a:t>(center </a:t>
            </a:r>
            <a:r>
              <a:rPr lang="en-US" sz="1800" dirty="0"/>
              <a:t>= '</a:t>
            </a:r>
            <a:r>
              <a:rPr lang="en-US" sz="1800" dirty="0" err="1"/>
              <a:t>usa</a:t>
            </a:r>
            <a:r>
              <a:rPr lang="en-US" sz="1800" dirty="0"/>
              <a:t>', </a:t>
            </a:r>
            <a:r>
              <a:rPr lang="en-US" sz="1800" dirty="0" smtClean="0"/>
              <a:t>    	zoom=3, </a:t>
            </a:r>
            <a:r>
              <a:rPr lang="en-US" sz="1800" dirty="0" err="1" smtClean="0">
                <a:solidFill>
                  <a:srgbClr val="FFFF00"/>
                </a:solidFill>
              </a:rPr>
              <a:t>maptype</a:t>
            </a:r>
            <a:r>
              <a:rPr lang="en-US" sz="1800" dirty="0"/>
              <a:t>='terrain</a:t>
            </a:r>
            <a:r>
              <a:rPr lang="en-US" sz="1800" dirty="0" smtClean="0"/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extent = 'device</a:t>
            </a:r>
            <a:r>
              <a:rPr lang="en-US" sz="1800" dirty="0"/>
              <a:t>')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(data = </a:t>
            </a:r>
            <a:r>
              <a:rPr lang="en-US" sz="1800" dirty="0" err="1" smtClean="0"/>
              <a:t>D_data,aes</a:t>
            </a:r>
            <a:r>
              <a:rPr lang="en-US" sz="1800" dirty="0" smtClean="0"/>
              <a:t>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y = </a:t>
            </a:r>
            <a:r>
              <a:rPr lang="en-US" sz="1800" dirty="0" err="1" smtClean="0"/>
              <a:t>lat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FF00"/>
                </a:solidFill>
              </a:rPr>
              <a:t>'red</a:t>
            </a:r>
            <a:r>
              <a:rPr lang="en-US" sz="1800" dirty="0" smtClean="0"/>
              <a:t>', alpha = 1.0) +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geom_point</a:t>
            </a:r>
            <a:r>
              <a:rPr lang="en-US" sz="1800" dirty="0" smtClean="0"/>
              <a:t>(data = </a:t>
            </a:r>
            <a:r>
              <a:rPr lang="en-US" sz="1800" dirty="0" err="1" smtClean="0"/>
              <a:t>V_data,aes</a:t>
            </a:r>
            <a:r>
              <a:rPr lang="en-US" sz="1800" dirty="0" smtClean="0"/>
              <a:t>(x = </a:t>
            </a:r>
            <a:r>
              <a:rPr lang="en-US" sz="1800" dirty="0" err="1" smtClean="0"/>
              <a:t>lon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y = </a:t>
            </a:r>
            <a:r>
              <a:rPr lang="en-US" sz="1800" dirty="0" err="1" smtClean="0"/>
              <a:t>lat</a:t>
            </a:r>
            <a:r>
              <a:rPr lang="en-US" sz="1800" dirty="0" smtClean="0"/>
              <a:t>),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FF00"/>
                </a:solidFill>
              </a:rPr>
              <a:t>'blue</a:t>
            </a:r>
            <a:r>
              <a:rPr lang="en-US" sz="1800" dirty="0" smtClean="0"/>
              <a:t>', alpha = 1.0) +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print(map</a:t>
            </a:r>
            <a:r>
              <a:rPr lang="en-US" sz="1800" dirty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2399"/>
            <a:ext cx="6125717" cy="61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B5202-E39F-4BDE-B696-5684138BFB9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10EAAE-E2F8-4A00-A4CD-D0C34664F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697903-7F36-40A1-9098-1CFCA8601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Lucida Console</vt:lpstr>
      <vt:lpstr>CITY SKETCH 16X9</vt:lpstr>
      <vt:lpstr>LinkedIn Connections</vt:lpstr>
      <vt:lpstr>Scaping the Data        LinkedIn Connections</vt:lpstr>
      <vt:lpstr>Raw Data</vt:lpstr>
      <vt:lpstr>Predefine the length of each data vector</vt:lpstr>
      <vt:lpstr>Errors filling the vectors with Data</vt:lpstr>
      <vt:lpstr>Convert the city into lon and lat coordinates</vt:lpstr>
      <vt:lpstr>PowerPoint Presentation</vt:lpstr>
      <vt:lpstr>Mapping</vt:lpstr>
      <vt:lpstr>Google Maps</vt:lpstr>
      <vt:lpstr>StreetMap</vt:lpstr>
      <vt:lpstr>StreetMap</vt:lpstr>
      <vt:lpstr>Quantity dataframe</vt:lpstr>
      <vt:lpstr>StreetMap</vt:lpstr>
      <vt:lpstr>StreetMap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2013-07-31T15:03:27Z</dcterms:created>
  <dcterms:modified xsi:type="dcterms:W3CDTF">2014-03-20T18:36:02Z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