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9" r:id="rId3"/>
    <p:sldId id="257" r:id="rId4"/>
    <p:sldId id="260" r:id="rId5"/>
    <p:sldId id="261" r:id="rId6"/>
    <p:sldId id="302" r:id="rId7"/>
    <p:sldId id="303" r:id="rId8"/>
    <p:sldId id="304" r:id="rId9"/>
    <p:sldId id="305" r:id="rId10"/>
    <p:sldId id="301" r:id="rId11"/>
    <p:sldId id="262" r:id="rId12"/>
    <p:sldId id="263" r:id="rId13"/>
    <p:sldId id="264" r:id="rId14"/>
    <p:sldId id="265" r:id="rId15"/>
    <p:sldId id="266" r:id="rId16"/>
    <p:sldId id="267" r:id="rId17"/>
    <p:sldId id="270" r:id="rId18"/>
    <p:sldId id="271" r:id="rId19"/>
    <p:sldId id="274" r:id="rId20"/>
    <p:sldId id="273" r:id="rId21"/>
    <p:sldId id="272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92A-4509-447B-B090-878056635018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E6C8-7F25-4F53-840D-DCA62BE4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6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92A-4509-447B-B090-878056635018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E6C8-7F25-4F53-840D-DCA62BE4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0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92A-4509-447B-B090-878056635018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E6C8-7F25-4F53-840D-DCA62BE4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92A-4509-447B-B090-878056635018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E6C8-7F25-4F53-840D-DCA62BE4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1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92A-4509-447B-B090-878056635018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E6C8-7F25-4F53-840D-DCA62BE4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92A-4509-447B-B090-878056635018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E6C8-7F25-4F53-840D-DCA62BE4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9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92A-4509-447B-B090-878056635018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E6C8-7F25-4F53-840D-DCA62BE4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9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92A-4509-447B-B090-878056635018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E6C8-7F25-4F53-840D-DCA62BE4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1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92A-4509-447B-B090-878056635018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E6C8-7F25-4F53-840D-DCA62BE4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92A-4509-447B-B090-878056635018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E6C8-7F25-4F53-840D-DCA62BE4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6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92A-4509-447B-B090-878056635018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E6C8-7F25-4F53-840D-DCA62BE4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592A-4509-447B-B090-878056635018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CE6C8-7F25-4F53-840D-DCA62BE4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8952" y="1524001"/>
            <a:ext cx="327123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tx1">
                    <a:lumMod val="75000"/>
                  </a:schemeClr>
                </a:solidFill>
              </a:rPr>
              <a:t>Medicare Fraud</a:t>
            </a:r>
          </a:p>
          <a:p>
            <a:r>
              <a:rPr lang="en-US" sz="2600" dirty="0" smtClean="0">
                <a:solidFill>
                  <a:schemeClr val="tx1">
                    <a:lumMod val="75000"/>
                  </a:schemeClr>
                </a:solidFill>
              </a:rPr>
              <a:t>Detection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with 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David Russo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NYC Data Science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Academy</a:t>
            </a:r>
          </a:p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Machine Learning with R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1"/>
          <a:stretch/>
        </p:blipFill>
        <p:spPr bwMode="gray">
          <a:xfrm>
            <a:off x="5510207" y="762000"/>
            <a:ext cx="5638605" cy="480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6155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152" y="1129406"/>
            <a:ext cx="9144000" cy="5483896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Provider Identifier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Entity </a:t>
            </a:r>
            <a:r>
              <a:rPr lang="en-US" sz="2800" dirty="0"/>
              <a:t>( I or O </a:t>
            </a:r>
            <a:r>
              <a:rPr lang="en-US" sz="2800" dirty="0" smtClean="0"/>
              <a:t>– Individual, Organization )</a:t>
            </a: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Gender </a:t>
            </a:r>
            <a:r>
              <a:rPr lang="en-US" sz="2800" dirty="0"/>
              <a:t>( </a:t>
            </a:r>
            <a:r>
              <a:rPr lang="en-US" sz="2800" dirty="0" smtClean="0"/>
              <a:t>only when </a:t>
            </a:r>
            <a:r>
              <a:rPr lang="en-US" sz="2800" dirty="0"/>
              <a:t>entity = I 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State</a:t>
            </a: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Specialty </a:t>
            </a:r>
            <a:r>
              <a:rPr lang="en-US" sz="2800" dirty="0"/>
              <a:t>( of </a:t>
            </a:r>
            <a:r>
              <a:rPr lang="en-US" sz="2800" dirty="0" smtClean="0"/>
              <a:t>provider’s largest </a:t>
            </a:r>
            <a:r>
              <a:rPr lang="en-US" sz="2800" dirty="0"/>
              <a:t># of services 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Total </a:t>
            </a:r>
            <a:r>
              <a:rPr lang="en-US" sz="2800" dirty="0"/>
              <a:t>Number of Services Provided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Total </a:t>
            </a:r>
            <a:r>
              <a:rPr lang="en-US" sz="2800" dirty="0"/>
              <a:t>Number of Distinct Patients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Average </a:t>
            </a:r>
            <a:r>
              <a:rPr lang="en-US" sz="2800" dirty="0"/>
              <a:t>Number of Services per Patient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Total </a:t>
            </a:r>
            <a:r>
              <a:rPr lang="en-US" sz="2800" dirty="0"/>
              <a:t>Amount </a:t>
            </a:r>
            <a:r>
              <a:rPr lang="en-US" sz="2800" dirty="0" smtClean="0"/>
              <a:t>Paid </a:t>
            </a:r>
            <a:r>
              <a:rPr lang="en-US" sz="2800" dirty="0"/>
              <a:t>from Medicare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90th </a:t>
            </a:r>
            <a:r>
              <a:rPr lang="en-US" sz="2800" dirty="0"/>
              <a:t>Quantile of 'Services per Patient' for each Specialty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Fraud </a:t>
            </a:r>
            <a:r>
              <a:rPr lang="en-US" sz="2800" dirty="0" smtClean="0"/>
              <a:t>Flag (1 or 0)</a:t>
            </a: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154548"/>
            <a:ext cx="12192000" cy="974858"/>
          </a:xfrm>
        </p:spPr>
        <p:txBody>
          <a:bodyPr>
            <a:normAutofit/>
          </a:bodyPr>
          <a:lstStyle/>
          <a:p>
            <a:r>
              <a:rPr lang="en-US" dirty="0" smtClean="0"/>
              <a:t>Variables on Transformed Dataset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42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152" y="1635617"/>
            <a:ext cx="9144000" cy="4262908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Looking for doctors who tack on extra codes per visit</a:t>
            </a:r>
          </a:p>
          <a:p>
            <a:pPr algn="l"/>
            <a:r>
              <a:rPr lang="en-US" sz="2800" dirty="0" smtClean="0"/>
              <a:t>Study each provider’s average services per patient statistic</a:t>
            </a:r>
          </a:p>
          <a:p>
            <a:pPr algn="l"/>
            <a:r>
              <a:rPr lang="en-US" sz="2800" dirty="0" smtClean="0"/>
              <a:t> </a:t>
            </a:r>
          </a:p>
          <a:p>
            <a:pPr algn="l"/>
            <a:r>
              <a:rPr lang="en-US" dirty="0" smtClean="0"/>
              <a:t>Summary(</a:t>
            </a:r>
            <a:r>
              <a:rPr lang="en-US" dirty="0" err="1" smtClean="0"/>
              <a:t>DOC_TOTALS$serv_per_patient</a:t>
            </a:r>
            <a:r>
              <a:rPr lang="en-US" dirty="0" smtClean="0"/>
              <a:t>)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Min.      1st Qu.   Median   Mean    3rd Qu.     Max. </a:t>
            </a:r>
          </a:p>
          <a:p>
            <a:pPr algn="l"/>
            <a:r>
              <a:rPr lang="en-US" sz="2800" dirty="0" smtClean="0"/>
              <a:t>0.769    1.082      1.472       2.981    2.277        3669.000</a:t>
            </a: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614152" y="154548"/>
            <a:ext cx="9144000" cy="974858"/>
          </a:xfrm>
        </p:spPr>
        <p:txBody>
          <a:bodyPr/>
          <a:lstStyle/>
          <a:p>
            <a:r>
              <a:rPr lang="en-US" dirty="0" smtClean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389382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152" y="360608"/>
            <a:ext cx="9144000" cy="6272011"/>
          </a:xfrm>
        </p:spPr>
        <p:txBody>
          <a:bodyPr>
            <a:noAutofit/>
          </a:bodyPr>
          <a:lstStyle/>
          <a:p>
            <a:r>
              <a:rPr lang="en-US" sz="2800" dirty="0" smtClean="0"/>
              <a:t>Plot each doctor's average number of services per patient</a:t>
            </a:r>
          </a:p>
          <a:p>
            <a:r>
              <a:rPr lang="en-US" sz="2000" dirty="0" err="1"/>
              <a:t>qplot</a:t>
            </a:r>
            <a:r>
              <a:rPr lang="en-US" sz="2000" dirty="0"/>
              <a:t>( </a:t>
            </a:r>
            <a:r>
              <a:rPr lang="en-US" sz="2000" dirty="0" err="1"/>
              <a:t>npi</a:t>
            </a:r>
            <a:r>
              <a:rPr lang="en-US" sz="2000" dirty="0"/>
              <a:t>, </a:t>
            </a:r>
            <a:r>
              <a:rPr lang="en-US" sz="2000" dirty="0" err="1"/>
              <a:t>serv_per_patient</a:t>
            </a:r>
            <a:r>
              <a:rPr lang="en-US" sz="2000" dirty="0"/>
              <a:t>, data = DOC_TOTALS )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b="1" dirty="0" smtClean="0"/>
              <a:t>10 doctors &gt; 1,000!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256" y="1223493"/>
            <a:ext cx="8172989" cy="550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397" y="489397"/>
            <a:ext cx="11191741" cy="6220495"/>
          </a:xfrm>
        </p:spPr>
        <p:txBody>
          <a:bodyPr>
            <a:no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algn="l"/>
            <a:r>
              <a:rPr lang="en-US" sz="2000" dirty="0" err="1" smtClean="0"/>
              <a:t>nrow</a:t>
            </a:r>
            <a:r>
              <a:rPr lang="en-US" sz="2000" dirty="0" smtClean="0"/>
              <a:t>(DOC_TOTALS[</a:t>
            </a:r>
            <a:r>
              <a:rPr lang="en-US" sz="2000" dirty="0" err="1" smtClean="0"/>
              <a:t>DOC_TOTALS$serv_per_patient</a:t>
            </a:r>
            <a:r>
              <a:rPr lang="en-US" sz="2000" dirty="0" smtClean="0"/>
              <a:t> &gt; 5,]) / </a:t>
            </a:r>
            <a:r>
              <a:rPr lang="en-US" sz="2000" dirty="0" err="1" smtClean="0"/>
              <a:t>nrow</a:t>
            </a:r>
            <a:r>
              <a:rPr lang="en-US" sz="2000" dirty="0" smtClean="0"/>
              <a:t>(DOC_TOTALS)</a:t>
            </a:r>
          </a:p>
          <a:p>
            <a:pPr algn="l"/>
            <a:r>
              <a:rPr lang="en-US" sz="2800" dirty="0" smtClean="0"/>
              <a:t>* Only </a:t>
            </a:r>
            <a:r>
              <a:rPr lang="en-US" sz="2800" u="sng" dirty="0" smtClean="0"/>
              <a:t>12.5%</a:t>
            </a:r>
            <a:r>
              <a:rPr lang="en-US" sz="2800" dirty="0" smtClean="0"/>
              <a:t> of doctors are providing an </a:t>
            </a:r>
            <a:r>
              <a:rPr lang="en-US" sz="2800" dirty="0" err="1" smtClean="0"/>
              <a:t>avg</a:t>
            </a:r>
            <a:r>
              <a:rPr lang="en-US" sz="2800" dirty="0" smtClean="0"/>
              <a:t> of over </a:t>
            </a:r>
            <a:r>
              <a:rPr lang="en-US" sz="2800" u="sng" dirty="0"/>
              <a:t>5 </a:t>
            </a:r>
            <a:r>
              <a:rPr lang="en-US" sz="2800" dirty="0"/>
              <a:t>services/patient</a:t>
            </a:r>
          </a:p>
          <a:p>
            <a:pPr algn="l"/>
            <a:r>
              <a:rPr lang="en-US" sz="2000" dirty="0" err="1" smtClean="0"/>
              <a:t>nrow</a:t>
            </a:r>
            <a:r>
              <a:rPr lang="en-US" sz="2000" dirty="0" smtClean="0"/>
              <a:t>(DOC_TOTALS[</a:t>
            </a:r>
            <a:r>
              <a:rPr lang="en-US" sz="2000" dirty="0" err="1" smtClean="0"/>
              <a:t>DOC_TOTALS$serv_per_patient</a:t>
            </a:r>
            <a:r>
              <a:rPr lang="en-US" sz="2000" dirty="0" smtClean="0"/>
              <a:t> </a:t>
            </a:r>
            <a:r>
              <a:rPr lang="en-US" sz="2000" dirty="0"/>
              <a:t>&gt; 10,]) / </a:t>
            </a:r>
            <a:r>
              <a:rPr lang="en-US" sz="2000" dirty="0" err="1"/>
              <a:t>nrow</a:t>
            </a:r>
            <a:r>
              <a:rPr lang="en-US" sz="2000" dirty="0"/>
              <a:t>(DOC_TOTALS)</a:t>
            </a:r>
          </a:p>
          <a:p>
            <a:pPr algn="l"/>
            <a:r>
              <a:rPr lang="en-US" sz="2800" dirty="0" smtClean="0"/>
              <a:t>* Only </a:t>
            </a:r>
            <a:r>
              <a:rPr lang="en-US" sz="2800" u="sng" dirty="0"/>
              <a:t>5%</a:t>
            </a:r>
            <a:r>
              <a:rPr lang="en-US" sz="2800" dirty="0"/>
              <a:t> of doctors are providing an </a:t>
            </a:r>
            <a:r>
              <a:rPr lang="en-US" sz="2800" dirty="0" err="1"/>
              <a:t>avg</a:t>
            </a:r>
            <a:r>
              <a:rPr lang="en-US" sz="2800" dirty="0"/>
              <a:t> of over </a:t>
            </a:r>
            <a:r>
              <a:rPr lang="en-US" sz="2800" u="sng" dirty="0"/>
              <a:t>10</a:t>
            </a:r>
            <a:r>
              <a:rPr lang="en-US" sz="2800" dirty="0"/>
              <a:t> services/patient</a:t>
            </a:r>
          </a:p>
          <a:p>
            <a:pPr algn="l"/>
            <a:r>
              <a:rPr lang="en-US" sz="2000" dirty="0" err="1" smtClean="0"/>
              <a:t>nrow</a:t>
            </a:r>
            <a:r>
              <a:rPr lang="en-US" sz="2000" dirty="0" smtClean="0"/>
              <a:t>(DOC_TOTALS[</a:t>
            </a:r>
            <a:r>
              <a:rPr lang="en-US" sz="2000" dirty="0" err="1" smtClean="0"/>
              <a:t>DOC_TOTALS$serv_per_patient</a:t>
            </a:r>
            <a:r>
              <a:rPr lang="en-US" sz="2000" dirty="0" smtClean="0"/>
              <a:t> </a:t>
            </a:r>
            <a:r>
              <a:rPr lang="en-US" sz="2000" dirty="0"/>
              <a:t>&gt; 20,]) / </a:t>
            </a:r>
            <a:r>
              <a:rPr lang="en-US" sz="2000" dirty="0" err="1"/>
              <a:t>nrow</a:t>
            </a:r>
            <a:r>
              <a:rPr lang="en-US" sz="2000" dirty="0"/>
              <a:t>(DOC_TOTALS)</a:t>
            </a:r>
          </a:p>
          <a:p>
            <a:pPr algn="l"/>
            <a:r>
              <a:rPr lang="en-US" sz="2800" dirty="0" smtClean="0"/>
              <a:t>* Only </a:t>
            </a:r>
            <a:r>
              <a:rPr lang="en-US" sz="2800" u="sng" dirty="0"/>
              <a:t>1%</a:t>
            </a:r>
            <a:r>
              <a:rPr lang="en-US" sz="2800" dirty="0"/>
              <a:t> of doctors are providing an </a:t>
            </a:r>
            <a:r>
              <a:rPr lang="en-US" sz="2800" dirty="0" err="1"/>
              <a:t>avg</a:t>
            </a:r>
            <a:r>
              <a:rPr lang="en-US" sz="2800" dirty="0"/>
              <a:t> of over </a:t>
            </a:r>
            <a:r>
              <a:rPr lang="en-US" sz="2800" u="sng" dirty="0"/>
              <a:t>20 </a:t>
            </a:r>
            <a:r>
              <a:rPr lang="en-US" sz="2800" dirty="0"/>
              <a:t>services/patient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07" y="77277"/>
            <a:ext cx="5681136" cy="38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07" y="708338"/>
            <a:ext cx="5681136" cy="38250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397" y="206062"/>
            <a:ext cx="11191741" cy="6426558"/>
          </a:xfrm>
        </p:spPr>
        <p:txBody>
          <a:bodyPr>
            <a:noAutofit/>
          </a:bodyPr>
          <a:lstStyle/>
          <a:p>
            <a:pPr algn="r"/>
            <a:r>
              <a:rPr lang="en-US" sz="2800" dirty="0" smtClean="0"/>
              <a:t>Look closely at the highest one 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en-US" sz="2000" dirty="0" smtClean="0"/>
              <a:t>DOC_TOTALS</a:t>
            </a:r>
            <a:r>
              <a:rPr lang="en-US" sz="2000" dirty="0"/>
              <a:t>[ </a:t>
            </a:r>
            <a:r>
              <a:rPr lang="en-US" sz="2000" dirty="0" err="1"/>
              <a:t>DOC_TOTALS$serv_per_patient</a:t>
            </a:r>
            <a:r>
              <a:rPr lang="en-US" sz="2000" dirty="0"/>
              <a:t> &gt; 3500, </a:t>
            </a:r>
            <a:r>
              <a:rPr lang="en-US" sz="2000" dirty="0" smtClean="0"/>
              <a:t>]</a:t>
            </a:r>
          </a:p>
          <a:p>
            <a:pPr algn="l"/>
            <a:r>
              <a:rPr lang="en-US" sz="2000" dirty="0" err="1" smtClean="0"/>
              <a:t>npi</a:t>
            </a:r>
            <a:r>
              <a:rPr lang="en-US" sz="2000" dirty="0" smtClean="0"/>
              <a:t>=1538497235</a:t>
            </a:r>
          </a:p>
          <a:p>
            <a:pPr algn="l"/>
            <a:r>
              <a:rPr lang="en-US" sz="2000" dirty="0" smtClean="0"/>
              <a:t>MPD[ </a:t>
            </a:r>
            <a:r>
              <a:rPr lang="en-US" sz="2000" dirty="0" err="1" smtClean="0"/>
              <a:t>MPD$npi</a:t>
            </a:r>
            <a:r>
              <a:rPr lang="en-US" sz="2000" dirty="0" smtClean="0"/>
              <a:t> == "1538497235", ]</a:t>
            </a:r>
          </a:p>
          <a:p>
            <a:endParaRPr lang="en-US" sz="2800" dirty="0" smtClean="0"/>
          </a:p>
          <a:p>
            <a:r>
              <a:rPr lang="en-US" sz="2800" dirty="0" smtClean="0"/>
              <a:t>Supplier, Org, billed 51,372 times for only 14 patients for only 1 service (hemophilia drug/ treatment) - an average of 3,670 codes/patient/year.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5000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397" y="2369713"/>
            <a:ext cx="11191741" cy="4288663"/>
          </a:xfrm>
        </p:spPr>
        <p:txBody>
          <a:bodyPr>
            <a:noAutofit/>
          </a:bodyPr>
          <a:lstStyle/>
          <a:p>
            <a:r>
              <a:rPr lang="en-US" sz="3200" dirty="0" smtClean="0"/>
              <a:t>Plot the 10 docs with over 1,000 services/patient</a:t>
            </a:r>
          </a:p>
          <a:p>
            <a:pPr algn="l"/>
            <a:endParaRPr lang="en-US" sz="1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r>
              <a:rPr lang="en-US" sz="2000" dirty="0" smtClean="0"/>
              <a:t>club_1000 &lt;- DOC_INFO[ </a:t>
            </a:r>
            <a:r>
              <a:rPr lang="en-US" sz="2000" dirty="0" err="1" smtClean="0"/>
              <a:t>DOC_INFO$serv_per_patient</a:t>
            </a:r>
            <a:r>
              <a:rPr lang="en-US" sz="2000" dirty="0" smtClean="0"/>
              <a:t> &gt; 1000, ]</a:t>
            </a:r>
          </a:p>
          <a:p>
            <a:pPr algn="l"/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qplot</a:t>
            </a:r>
            <a:r>
              <a:rPr lang="en-US" sz="2000" dirty="0" smtClean="0"/>
              <a:t>( </a:t>
            </a:r>
            <a:r>
              <a:rPr lang="en-US" sz="2000" dirty="0" err="1" smtClean="0"/>
              <a:t>npi</a:t>
            </a:r>
            <a:r>
              <a:rPr lang="en-US" sz="2000" dirty="0" smtClean="0"/>
              <a:t>, </a:t>
            </a:r>
            <a:r>
              <a:rPr lang="en-US" sz="2000" dirty="0" err="1" smtClean="0"/>
              <a:t>serv_per_patient</a:t>
            </a:r>
            <a:r>
              <a:rPr lang="en-US" sz="2000" dirty="0" smtClean="0"/>
              <a:t>, data = club_1000, color = specialty, shape = entity, size = 2,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 </a:t>
            </a:r>
            <a:r>
              <a:rPr lang="en-US" sz="2000" dirty="0" smtClean="0"/>
              <a:t>           main = "The 1,000 Services Per Patient Club" 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614152" y="154548"/>
            <a:ext cx="9144000" cy="974858"/>
          </a:xfrm>
        </p:spPr>
        <p:txBody>
          <a:bodyPr/>
          <a:lstStyle/>
          <a:p>
            <a:r>
              <a:rPr lang="en-US" dirty="0" smtClean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2924529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85" y="480988"/>
            <a:ext cx="9848738" cy="63770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6670" y="215004"/>
            <a:ext cx="11191741" cy="531969"/>
          </a:xfrm>
        </p:spPr>
        <p:txBody>
          <a:bodyPr>
            <a:noAutofit/>
          </a:bodyPr>
          <a:lstStyle/>
          <a:p>
            <a:r>
              <a:rPr lang="en-US" sz="2800" dirty="0" smtClean="0"/>
              <a:t>All are organizations (vs individual) and suppliers (vs doctor)</a:t>
            </a:r>
          </a:p>
        </p:txBody>
      </p:sp>
    </p:spTree>
    <p:extLst>
      <p:ext uri="{BB962C8B-B14F-4D97-AF65-F5344CB8AC3E}">
        <p14:creationId xmlns:p14="http://schemas.microsoft.com/office/powerpoint/2010/main" val="1036667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397" y="2369713"/>
            <a:ext cx="11191741" cy="4288663"/>
          </a:xfrm>
        </p:spPr>
        <p:txBody>
          <a:bodyPr>
            <a:noAutofit/>
          </a:bodyPr>
          <a:lstStyle/>
          <a:p>
            <a:r>
              <a:rPr lang="en-US" sz="3200" dirty="0" smtClean="0"/>
              <a:t>Plot the docs with over 200 services/patient</a:t>
            </a:r>
          </a:p>
          <a:p>
            <a:pPr algn="l"/>
            <a:endParaRPr lang="en-US" sz="1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r>
              <a:rPr lang="en-US" sz="2000" dirty="0" smtClean="0"/>
              <a:t>club_200 &lt;- DOC_INFO[ </a:t>
            </a:r>
            <a:r>
              <a:rPr lang="en-US" sz="2000" dirty="0" err="1" smtClean="0"/>
              <a:t>DOC_INFO$serv_per_patient</a:t>
            </a:r>
            <a:r>
              <a:rPr lang="en-US" sz="2000" dirty="0" smtClean="0"/>
              <a:t> &gt; 200, ]</a:t>
            </a:r>
          </a:p>
          <a:p>
            <a:pPr algn="l"/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qplot</a:t>
            </a:r>
            <a:r>
              <a:rPr lang="en-US" sz="2000" dirty="0" smtClean="0"/>
              <a:t>( </a:t>
            </a:r>
            <a:r>
              <a:rPr lang="en-US" sz="2000" dirty="0" err="1" smtClean="0"/>
              <a:t>npi</a:t>
            </a:r>
            <a:r>
              <a:rPr lang="en-US" sz="2000" dirty="0" smtClean="0"/>
              <a:t>, </a:t>
            </a:r>
            <a:r>
              <a:rPr lang="en-US" sz="2000" dirty="0" err="1" smtClean="0"/>
              <a:t>serv_per_patient</a:t>
            </a:r>
            <a:r>
              <a:rPr lang="en-US" sz="2000" dirty="0" smtClean="0"/>
              <a:t>, data = club_200, color = specialty, shape = entity, size = 2,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 </a:t>
            </a:r>
            <a:r>
              <a:rPr lang="en-US" sz="2000" dirty="0" smtClean="0"/>
              <a:t>           main = "The 200 Services Per Patient Club" 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614152" y="154548"/>
            <a:ext cx="9144000" cy="974858"/>
          </a:xfrm>
        </p:spPr>
        <p:txBody>
          <a:bodyPr/>
          <a:lstStyle/>
          <a:p>
            <a:r>
              <a:rPr lang="en-US" dirty="0" smtClean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816033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6670" y="215004"/>
            <a:ext cx="11191741" cy="531969"/>
          </a:xfrm>
        </p:spPr>
        <p:txBody>
          <a:bodyPr>
            <a:noAutofit/>
          </a:bodyPr>
          <a:lstStyle/>
          <a:p>
            <a:r>
              <a:rPr lang="en-US" sz="2800" dirty="0" smtClean="0"/>
              <a:t>Organizations / Individuals, and 17% of all specialties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799803"/>
            <a:ext cx="8306873" cy="605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5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397" y="2369713"/>
            <a:ext cx="11191741" cy="4288663"/>
          </a:xfrm>
        </p:spPr>
        <p:txBody>
          <a:bodyPr>
            <a:noAutofit/>
          </a:bodyPr>
          <a:lstStyle/>
          <a:p>
            <a:r>
              <a:rPr lang="en-US" sz="3200" dirty="0" smtClean="0"/>
              <a:t>Plot the docs with over 100 services/patient</a:t>
            </a:r>
          </a:p>
          <a:p>
            <a:pPr algn="l"/>
            <a:endParaRPr lang="en-US" sz="1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r>
              <a:rPr lang="en-US" sz="2000" dirty="0" smtClean="0"/>
              <a:t>club_100 &lt;- DOC_INFO[ </a:t>
            </a:r>
            <a:r>
              <a:rPr lang="en-US" sz="2000" dirty="0" err="1" smtClean="0"/>
              <a:t>DOC_INFO$serv_per_patient</a:t>
            </a:r>
            <a:r>
              <a:rPr lang="en-US" sz="2000" dirty="0" smtClean="0"/>
              <a:t> &gt; 100, ]</a:t>
            </a:r>
          </a:p>
          <a:p>
            <a:pPr algn="l"/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qplot</a:t>
            </a:r>
            <a:r>
              <a:rPr lang="en-US" sz="2000" dirty="0" smtClean="0"/>
              <a:t>( </a:t>
            </a:r>
            <a:r>
              <a:rPr lang="en-US" sz="2000" dirty="0" err="1" smtClean="0"/>
              <a:t>npi</a:t>
            </a:r>
            <a:r>
              <a:rPr lang="en-US" sz="2000" dirty="0" smtClean="0"/>
              <a:t>, </a:t>
            </a:r>
            <a:r>
              <a:rPr lang="en-US" sz="2000" dirty="0" err="1" smtClean="0"/>
              <a:t>serv_per_patient</a:t>
            </a:r>
            <a:r>
              <a:rPr lang="en-US" sz="2000" dirty="0" smtClean="0"/>
              <a:t>, data = club_100, color = specialty, shape = entity, size = 2,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 </a:t>
            </a:r>
            <a:r>
              <a:rPr lang="en-US" sz="2000" dirty="0" smtClean="0"/>
              <a:t>           main = "The 100 Services Per Patient Club" 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614152" y="154548"/>
            <a:ext cx="9144000" cy="974858"/>
          </a:xfrm>
        </p:spPr>
        <p:txBody>
          <a:bodyPr/>
          <a:lstStyle/>
          <a:p>
            <a:r>
              <a:rPr lang="en-US" dirty="0" smtClean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386413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152" y="528034"/>
            <a:ext cx="9144000" cy="607882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2,000 people have been convicted of fraudulently billing Medicare for over $6 billion.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Cancer doctor convicted for billing medically unnecessary treatments. 1,200 patients from Medicare alone, </a:t>
            </a:r>
            <a:r>
              <a:rPr lang="en-US" dirty="0" err="1" smtClean="0"/>
              <a:t>payed</a:t>
            </a:r>
            <a:r>
              <a:rPr lang="en-US" dirty="0" smtClean="0"/>
              <a:t> $62M .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 storefront wheelchair retailer in Los Angeles has many customers in San Francisco, more than 350 miles away.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Scam artists dig up doctor and patient id #s to charge Medicare for... anything.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Personal: Primary care checkup, billed for additional codes: discussed something, tests, etc.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3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6670" y="215004"/>
            <a:ext cx="11191741" cy="531969"/>
          </a:xfrm>
        </p:spPr>
        <p:txBody>
          <a:bodyPr>
            <a:noAutofit/>
          </a:bodyPr>
          <a:lstStyle/>
          <a:p>
            <a:r>
              <a:rPr lang="en-US" sz="2800" dirty="0" smtClean="0"/>
              <a:t>More specialties, but still only 35% represented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55" y="746973"/>
            <a:ext cx="8126568" cy="592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77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397" y="1545465"/>
            <a:ext cx="11191741" cy="5112911"/>
          </a:xfrm>
        </p:spPr>
        <p:txBody>
          <a:bodyPr>
            <a:noAutofit/>
          </a:bodyPr>
          <a:lstStyle/>
          <a:p>
            <a:r>
              <a:rPr lang="en-US" sz="3200" dirty="0"/>
              <a:t>Create </a:t>
            </a:r>
            <a:r>
              <a:rPr lang="en-US" sz="3200" dirty="0" smtClean="0"/>
              <a:t>data frame </a:t>
            </a:r>
            <a:r>
              <a:rPr lang="en-US" sz="3200" dirty="0"/>
              <a:t>showing the .90 </a:t>
            </a:r>
            <a:r>
              <a:rPr lang="en-US" sz="3200" dirty="0" err="1"/>
              <a:t>quantile</a:t>
            </a:r>
            <a:r>
              <a:rPr lang="en-US" sz="3200" dirty="0"/>
              <a:t> of </a:t>
            </a:r>
            <a:r>
              <a:rPr lang="en-US" sz="3200" dirty="0" err="1"/>
              <a:t>serv_per_patient</a:t>
            </a:r>
            <a:r>
              <a:rPr lang="en-US" sz="3200" dirty="0"/>
              <a:t> </a:t>
            </a:r>
            <a:r>
              <a:rPr lang="en-US" sz="3200" u="sng" dirty="0"/>
              <a:t>for each specialty</a:t>
            </a:r>
            <a:endParaRPr lang="en-US" sz="100" u="sng" dirty="0" smtClean="0"/>
          </a:p>
          <a:p>
            <a:pPr algn="l"/>
            <a:endParaRPr lang="en-US" sz="2000" dirty="0" smtClean="0"/>
          </a:p>
          <a:p>
            <a:pPr algn="l"/>
            <a:r>
              <a:rPr lang="en-US" sz="2000" dirty="0" err="1" smtClean="0"/>
              <a:t>docMelt</a:t>
            </a:r>
            <a:r>
              <a:rPr lang="en-US" sz="2000" dirty="0" smtClean="0"/>
              <a:t> </a:t>
            </a:r>
            <a:r>
              <a:rPr lang="en-US" sz="2000" dirty="0"/>
              <a:t>&lt;- melt( DOC_INFO, id = "specialty", </a:t>
            </a:r>
            <a:r>
              <a:rPr lang="en-US" sz="2000" dirty="0" err="1"/>
              <a:t>measure.vars</a:t>
            </a:r>
            <a:r>
              <a:rPr lang="en-US" sz="2000" dirty="0"/>
              <a:t> = "</a:t>
            </a:r>
            <a:r>
              <a:rPr lang="en-US" sz="2000" dirty="0" err="1"/>
              <a:t>serv_per_patient</a:t>
            </a:r>
            <a:r>
              <a:rPr lang="en-US" sz="2000" dirty="0"/>
              <a:t>" )</a:t>
            </a:r>
          </a:p>
          <a:p>
            <a:pPr algn="l"/>
            <a:r>
              <a:rPr lang="en-US" sz="2000" dirty="0"/>
              <a:t>upper.10 &lt;- </a:t>
            </a:r>
            <a:r>
              <a:rPr lang="en-US" sz="2000" dirty="0" err="1"/>
              <a:t>dcast</a:t>
            </a:r>
            <a:r>
              <a:rPr lang="en-US" sz="2000" dirty="0"/>
              <a:t>( </a:t>
            </a:r>
            <a:r>
              <a:rPr lang="en-US" sz="2000" dirty="0" err="1"/>
              <a:t>docMelt</a:t>
            </a:r>
            <a:r>
              <a:rPr lang="en-US" sz="2000" dirty="0"/>
              <a:t>, specialty ~ variable, </a:t>
            </a:r>
            <a:r>
              <a:rPr lang="en-US" sz="2000" dirty="0" err="1"/>
              <a:t>quantile</a:t>
            </a:r>
            <a:r>
              <a:rPr lang="en-US" sz="2000" dirty="0"/>
              <a:t>, .90 )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Merge the </a:t>
            </a:r>
            <a:r>
              <a:rPr lang="en-US" sz="3200" dirty="0" err="1" smtClean="0"/>
              <a:t>quantile</a:t>
            </a:r>
            <a:r>
              <a:rPr lang="en-US" sz="3200" dirty="0" smtClean="0"/>
              <a:t> values </a:t>
            </a:r>
            <a:r>
              <a:rPr lang="en-US" sz="3200" dirty="0"/>
              <a:t>into the DOC_INFO </a:t>
            </a:r>
            <a:r>
              <a:rPr lang="en-US" sz="3200" dirty="0" err="1" smtClean="0"/>
              <a:t>dataframe</a:t>
            </a:r>
            <a:endParaRPr lang="en-US" sz="32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DOC_INFO &lt;- merge(DOC_INFO, upper.10, by="specialty")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614152" y="154548"/>
            <a:ext cx="9144000" cy="974858"/>
          </a:xfrm>
        </p:spPr>
        <p:txBody>
          <a:bodyPr/>
          <a:lstStyle/>
          <a:p>
            <a:r>
              <a:rPr lang="en-US" dirty="0" smtClean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524540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397" y="1545465"/>
            <a:ext cx="11191741" cy="5112911"/>
          </a:xfrm>
        </p:spPr>
        <p:txBody>
          <a:bodyPr>
            <a:noAutofit/>
          </a:bodyPr>
          <a:lstStyle/>
          <a:p>
            <a:r>
              <a:rPr lang="en-US" sz="3200" dirty="0"/>
              <a:t>Create a binary dummy </a:t>
            </a:r>
            <a:r>
              <a:rPr lang="en-US" sz="3200" dirty="0" smtClean="0"/>
              <a:t>variable “fraud”</a:t>
            </a:r>
          </a:p>
          <a:p>
            <a:r>
              <a:rPr lang="en-US" sz="3200" dirty="0" err="1" smtClean="0"/>
              <a:t>Serv</a:t>
            </a:r>
            <a:r>
              <a:rPr lang="en-US" sz="3200" dirty="0" smtClean="0"/>
              <a:t>/patient/</a:t>
            </a:r>
            <a:r>
              <a:rPr lang="en-US" sz="3200" dirty="0" err="1" smtClean="0"/>
              <a:t>specialy</a:t>
            </a:r>
            <a:r>
              <a:rPr lang="en-US" sz="3200" dirty="0" smtClean="0"/>
              <a:t> &gt; .90 </a:t>
            </a:r>
            <a:r>
              <a:rPr lang="en-US" sz="3200" dirty="0" err="1" smtClean="0"/>
              <a:t>quantile</a:t>
            </a:r>
            <a:r>
              <a:rPr lang="en-US" sz="3200" dirty="0" smtClean="0"/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r>
              <a:rPr lang="en-US" sz="3200" dirty="0" smtClean="0"/>
              <a:t> investigate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Serv</a:t>
            </a:r>
            <a:r>
              <a:rPr lang="en-US" sz="3200" dirty="0"/>
              <a:t>/patient/</a:t>
            </a:r>
            <a:r>
              <a:rPr lang="en-US" sz="3200" dirty="0" err="1"/>
              <a:t>specialy</a:t>
            </a:r>
            <a:r>
              <a:rPr lang="en-US" sz="3200" dirty="0"/>
              <a:t> </a:t>
            </a:r>
            <a:r>
              <a:rPr lang="en-US" sz="3200" dirty="0" smtClean="0"/>
              <a:t>&lt; </a:t>
            </a:r>
            <a:r>
              <a:rPr lang="en-US" sz="3200" dirty="0"/>
              <a:t>.90 </a:t>
            </a:r>
            <a:r>
              <a:rPr lang="en-US" sz="3200" dirty="0" err="1" smtClean="0"/>
              <a:t>quantile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dirty="0" smtClean="0"/>
              <a:t>do not</a:t>
            </a:r>
            <a:endParaRPr lang="en-US" sz="3200" dirty="0"/>
          </a:p>
          <a:p>
            <a:endParaRPr lang="en-US" sz="2000" dirty="0" smtClean="0"/>
          </a:p>
          <a:p>
            <a:pPr algn="l"/>
            <a:r>
              <a:rPr lang="en-US" sz="2000" dirty="0" err="1"/>
              <a:t>DOC_INFO$fraud</a:t>
            </a:r>
            <a:r>
              <a:rPr lang="en-US" sz="2000" dirty="0"/>
              <a:t> &lt;- </a:t>
            </a:r>
            <a:r>
              <a:rPr lang="en-US" sz="2000" dirty="0" err="1"/>
              <a:t>ifelse</a:t>
            </a:r>
            <a:r>
              <a:rPr lang="en-US" sz="2000" dirty="0" smtClean="0"/>
              <a:t>( </a:t>
            </a:r>
            <a:r>
              <a:rPr lang="en-US" sz="2000" dirty="0" err="1" smtClean="0"/>
              <a:t>DOC_INFO$serv_per_patient</a:t>
            </a:r>
            <a:r>
              <a:rPr lang="en-US" sz="2000" dirty="0" smtClean="0"/>
              <a:t> </a:t>
            </a:r>
            <a:r>
              <a:rPr lang="en-US" sz="2000" dirty="0"/>
              <a:t>&gt; </a:t>
            </a:r>
            <a:r>
              <a:rPr lang="en-US" sz="2000" dirty="0" err="1"/>
              <a:t>DOC_INFO$serv_tail_per_spec</a:t>
            </a:r>
            <a:r>
              <a:rPr lang="en-US" sz="2000" dirty="0"/>
              <a:t>, 1, </a:t>
            </a:r>
            <a:r>
              <a:rPr lang="en-US" sz="2000" dirty="0" smtClean="0"/>
              <a:t>0 )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err="1" smtClean="0"/>
              <a:t>prop.table</a:t>
            </a:r>
            <a:r>
              <a:rPr lang="en-US" sz="2000" dirty="0" smtClean="0"/>
              <a:t>( table( </a:t>
            </a:r>
            <a:r>
              <a:rPr lang="en-US" sz="2000" dirty="0" err="1" smtClean="0"/>
              <a:t>DOC_INFO$fraud</a:t>
            </a:r>
            <a:r>
              <a:rPr lang="en-US" sz="2000" dirty="0" smtClean="0"/>
              <a:t> ) )</a:t>
            </a:r>
          </a:p>
          <a:p>
            <a:pPr algn="l"/>
            <a:endParaRPr lang="en-US" sz="2000" dirty="0"/>
          </a:p>
          <a:p>
            <a:r>
              <a:rPr lang="en-US" sz="3200" dirty="0"/>
              <a:t>88K (10%) of the </a:t>
            </a:r>
            <a:r>
              <a:rPr lang="en-US" sz="3200" dirty="0" err="1"/>
              <a:t>npi's</a:t>
            </a:r>
            <a:r>
              <a:rPr lang="en-US" sz="3200" dirty="0"/>
              <a:t> are tagged as </a:t>
            </a:r>
            <a:r>
              <a:rPr lang="en-US" sz="3200" dirty="0" smtClean="0"/>
              <a:t>fraudulent</a:t>
            </a:r>
            <a:endParaRPr lang="en-US" sz="32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614152" y="154548"/>
            <a:ext cx="9144000" cy="974858"/>
          </a:xfrm>
        </p:spPr>
        <p:txBody>
          <a:bodyPr/>
          <a:lstStyle/>
          <a:p>
            <a:r>
              <a:rPr lang="en-US" dirty="0" smtClean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55998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614152" y="154548"/>
            <a:ext cx="9144000" cy="974858"/>
          </a:xfrm>
        </p:spPr>
        <p:txBody>
          <a:bodyPr/>
          <a:lstStyle/>
          <a:p>
            <a:r>
              <a:rPr lang="en-US" dirty="0" smtClean="0"/>
              <a:t>Modeling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89397" y="1545465"/>
            <a:ext cx="11191741" cy="5112911"/>
          </a:xfrm>
        </p:spPr>
        <p:txBody>
          <a:bodyPr>
            <a:noAutofit/>
          </a:bodyPr>
          <a:lstStyle/>
          <a:p>
            <a:r>
              <a:rPr lang="en-US" sz="3200" dirty="0" smtClean="0"/>
              <a:t>Decision Tree</a:t>
            </a:r>
          </a:p>
          <a:p>
            <a:r>
              <a:rPr lang="en-US" sz="3200" dirty="0"/>
              <a:t> Logistic </a:t>
            </a:r>
            <a:r>
              <a:rPr lang="en-US" sz="3200" dirty="0" smtClean="0"/>
              <a:t>Regression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94761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397" y="1545465"/>
            <a:ext cx="11191741" cy="5112911"/>
          </a:xfrm>
        </p:spPr>
        <p:txBody>
          <a:bodyPr>
            <a:noAutofit/>
          </a:bodyPr>
          <a:lstStyle/>
          <a:p>
            <a:r>
              <a:rPr lang="en-US" sz="3200" dirty="0" smtClean="0"/>
              <a:t>Separate </a:t>
            </a:r>
            <a:r>
              <a:rPr lang="en-US" sz="3200" dirty="0"/>
              <a:t>into training and test sets</a:t>
            </a:r>
            <a:endParaRPr lang="en-US" sz="2000" dirty="0" smtClean="0"/>
          </a:p>
          <a:p>
            <a:pPr algn="l"/>
            <a:r>
              <a:rPr lang="en-US" sz="2000" dirty="0" err="1"/>
              <a:t>trainIndex</a:t>
            </a:r>
            <a:r>
              <a:rPr lang="en-US" sz="2000" dirty="0"/>
              <a:t> &lt;- </a:t>
            </a:r>
            <a:r>
              <a:rPr lang="en-US" sz="2000" dirty="0" err="1"/>
              <a:t>createDataPartition</a:t>
            </a:r>
            <a:r>
              <a:rPr lang="en-US" sz="2000" dirty="0"/>
              <a:t>(</a:t>
            </a:r>
            <a:r>
              <a:rPr lang="en-US" sz="2000" dirty="0" err="1"/>
              <a:t>DOC_INFO$fraud</a:t>
            </a:r>
            <a:r>
              <a:rPr lang="en-US" sz="2000" dirty="0"/>
              <a:t>, p = 0.6, list = FALSE, times = 1)</a:t>
            </a:r>
          </a:p>
          <a:p>
            <a:pPr algn="l"/>
            <a:r>
              <a:rPr lang="en-US" sz="2000" dirty="0"/>
              <a:t>Train &lt;- DOC_INFO[</a:t>
            </a:r>
            <a:r>
              <a:rPr lang="en-US" sz="2000" dirty="0" err="1"/>
              <a:t>trainIndex</a:t>
            </a:r>
            <a:r>
              <a:rPr lang="en-US" sz="2000" dirty="0"/>
              <a:t>, ]</a:t>
            </a:r>
          </a:p>
          <a:p>
            <a:pPr algn="l"/>
            <a:r>
              <a:rPr lang="en-US" sz="2000" dirty="0"/>
              <a:t>Test &lt;- DOC_INFO[-</a:t>
            </a:r>
            <a:r>
              <a:rPr lang="en-US" sz="2000" dirty="0" err="1"/>
              <a:t>trainIndex</a:t>
            </a:r>
            <a:r>
              <a:rPr lang="en-US" sz="2000" dirty="0"/>
              <a:t>, </a:t>
            </a:r>
            <a:r>
              <a:rPr lang="en-US" sz="2000" dirty="0" smtClean="0"/>
              <a:t>]</a:t>
            </a:r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r>
              <a:rPr lang="en-US" sz="3200" dirty="0" smtClean="0"/>
              <a:t>Verify: </a:t>
            </a:r>
            <a:r>
              <a:rPr lang="en-US" sz="3200" dirty="0"/>
              <a:t>60% </a:t>
            </a:r>
            <a:r>
              <a:rPr lang="en-US" sz="3200" dirty="0" smtClean="0"/>
              <a:t>tagged </a:t>
            </a:r>
            <a:r>
              <a:rPr lang="en-US" sz="3200" dirty="0"/>
              <a:t>as </a:t>
            </a:r>
            <a:r>
              <a:rPr lang="en-US" sz="3200" dirty="0" smtClean="0"/>
              <a:t>fraudulent </a:t>
            </a:r>
            <a:r>
              <a:rPr lang="en-US" sz="3200" dirty="0"/>
              <a:t>are in the Train </a:t>
            </a:r>
            <a:r>
              <a:rPr lang="en-US" sz="3200" dirty="0" smtClean="0"/>
              <a:t>set</a:t>
            </a:r>
          </a:p>
          <a:p>
            <a:endParaRPr lang="en-US" sz="3200" dirty="0"/>
          </a:p>
          <a:p>
            <a:pPr algn="l"/>
            <a:r>
              <a:rPr lang="en-US" sz="2000" dirty="0"/>
              <a:t>sum( </a:t>
            </a:r>
            <a:r>
              <a:rPr lang="en-US" sz="2000" dirty="0" err="1"/>
              <a:t>as.numeric</a:t>
            </a:r>
            <a:r>
              <a:rPr lang="en-US" sz="2000" dirty="0"/>
              <a:t>( </a:t>
            </a:r>
            <a:r>
              <a:rPr lang="en-US" sz="2000" dirty="0" err="1"/>
              <a:t>Train$fraud</a:t>
            </a:r>
            <a:r>
              <a:rPr lang="en-US" sz="2000" dirty="0"/>
              <a:t> ) ) / sum( </a:t>
            </a:r>
            <a:r>
              <a:rPr lang="en-US" sz="2000" dirty="0" err="1"/>
              <a:t>as.numeric</a:t>
            </a:r>
            <a:r>
              <a:rPr lang="en-US" sz="2000" dirty="0"/>
              <a:t>( </a:t>
            </a:r>
            <a:r>
              <a:rPr lang="en-US" sz="2000" dirty="0" err="1"/>
              <a:t>DOC_INFO$fraud</a:t>
            </a:r>
            <a:r>
              <a:rPr lang="en-US" sz="2000" dirty="0"/>
              <a:t> ) 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614152" y="154548"/>
            <a:ext cx="9144000" cy="974858"/>
          </a:xfrm>
        </p:spPr>
        <p:txBody>
          <a:bodyPr/>
          <a:lstStyle/>
          <a:p>
            <a:r>
              <a:rPr lang="en-US" dirty="0" smtClean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4103947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397" y="1545465"/>
            <a:ext cx="11191741" cy="5112911"/>
          </a:xfrm>
        </p:spPr>
        <p:txBody>
          <a:bodyPr>
            <a:noAutofit/>
          </a:bodyPr>
          <a:lstStyle/>
          <a:p>
            <a:r>
              <a:rPr lang="en-US" sz="3200" u="sng" dirty="0" smtClean="0"/>
              <a:t>Model 1</a:t>
            </a:r>
          </a:p>
          <a:p>
            <a:r>
              <a:rPr lang="en-US" sz="3200" dirty="0" smtClean="0"/>
              <a:t>Use </a:t>
            </a:r>
            <a:r>
              <a:rPr lang="en-US" sz="3200" dirty="0"/>
              <a:t>all variables </a:t>
            </a:r>
            <a:r>
              <a:rPr lang="en-US" sz="3200" dirty="0" smtClean="0"/>
              <a:t>except: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npi</a:t>
            </a:r>
            <a:r>
              <a:rPr lang="en-US" sz="3200" dirty="0" smtClean="0"/>
              <a:t> ( identifier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serv_per_patient</a:t>
            </a:r>
            <a:r>
              <a:rPr lang="en-US" sz="3200" dirty="0"/>
              <a:t> </a:t>
            </a:r>
            <a:r>
              <a:rPr lang="en-US" sz="3200" dirty="0" smtClean="0"/>
              <a:t>( used </a:t>
            </a:r>
            <a:r>
              <a:rPr lang="en-US" sz="3200" dirty="0"/>
              <a:t>to develop </a:t>
            </a:r>
            <a:r>
              <a:rPr lang="en-US" sz="3200" dirty="0" smtClean="0"/>
              <a:t>‘fraud’ )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serv_tail_per_spec</a:t>
            </a:r>
            <a:r>
              <a:rPr lang="en-US" sz="3200" dirty="0" smtClean="0"/>
              <a:t> ( not doc specific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r>
              <a:rPr lang="en-US" sz="2000" dirty="0"/>
              <a:t>treemodel_1 &lt;- </a:t>
            </a:r>
            <a:r>
              <a:rPr lang="en-US" sz="2000" dirty="0" err="1"/>
              <a:t>rpart</a:t>
            </a:r>
            <a:r>
              <a:rPr lang="en-US" sz="2000" dirty="0"/>
              <a:t>( fraud ~ </a:t>
            </a:r>
            <a:r>
              <a:rPr lang="en-US" sz="2000" dirty="0" err="1"/>
              <a:t>total_payment</a:t>
            </a:r>
            <a:r>
              <a:rPr lang="en-US" sz="2000" dirty="0"/>
              <a:t> + specialty + </a:t>
            </a:r>
            <a:r>
              <a:rPr lang="en-US" sz="2000" dirty="0" err="1"/>
              <a:t>num_services</a:t>
            </a:r>
            <a:r>
              <a:rPr lang="en-US" sz="2000" dirty="0"/>
              <a:t> + </a:t>
            </a:r>
            <a:r>
              <a:rPr lang="en-US" sz="2000" dirty="0" err="1"/>
              <a:t>num_patients</a:t>
            </a:r>
            <a:r>
              <a:rPr lang="en-US" sz="2000" dirty="0"/>
              <a:t> +</a:t>
            </a:r>
          </a:p>
          <a:p>
            <a:pPr algn="l"/>
            <a:r>
              <a:rPr lang="en-US" sz="2000" dirty="0"/>
              <a:t>                    </a:t>
            </a:r>
            <a:r>
              <a:rPr lang="en-US" sz="2000" dirty="0" smtClean="0"/>
              <a:t>	gender </a:t>
            </a:r>
            <a:r>
              <a:rPr lang="en-US" sz="2000" dirty="0"/>
              <a:t>+ entity + state,</a:t>
            </a:r>
          </a:p>
          <a:p>
            <a:pPr algn="l"/>
            <a:r>
              <a:rPr lang="en-US" sz="2000" dirty="0"/>
              <a:t>                    </a:t>
            </a:r>
            <a:r>
              <a:rPr lang="en-US" sz="2000" dirty="0" smtClean="0"/>
              <a:t>	data </a:t>
            </a:r>
            <a:r>
              <a:rPr lang="en-US" sz="2000" dirty="0"/>
              <a:t>= Train,</a:t>
            </a:r>
          </a:p>
          <a:p>
            <a:pPr algn="l"/>
            <a:r>
              <a:rPr lang="en-US" sz="2000" dirty="0"/>
              <a:t>                    </a:t>
            </a:r>
            <a:r>
              <a:rPr lang="en-US" sz="2000" dirty="0" smtClean="0"/>
              <a:t>	control </a:t>
            </a:r>
            <a:r>
              <a:rPr lang="en-US" sz="2000" dirty="0"/>
              <a:t>= </a:t>
            </a:r>
            <a:r>
              <a:rPr lang="en-US" sz="2000" dirty="0" err="1"/>
              <a:t>rpart.control</a:t>
            </a:r>
            <a:r>
              <a:rPr lang="en-US" sz="2000" dirty="0"/>
              <a:t>( </a:t>
            </a:r>
            <a:r>
              <a:rPr lang="en-US" sz="2000" dirty="0" err="1"/>
              <a:t>minbucket</a:t>
            </a:r>
            <a:r>
              <a:rPr lang="en-US" sz="2000" dirty="0"/>
              <a:t> = 1 ) </a:t>
            </a:r>
            <a:r>
              <a:rPr lang="en-US" sz="2000" dirty="0" smtClean="0"/>
              <a:t>)</a:t>
            </a:r>
            <a:endParaRPr lang="en-US" sz="2800" dirty="0" smtClean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614152" y="154548"/>
            <a:ext cx="9144000" cy="974858"/>
          </a:xfrm>
        </p:spPr>
        <p:txBody>
          <a:bodyPr/>
          <a:lstStyle/>
          <a:p>
            <a:r>
              <a:rPr lang="en-US" dirty="0" smtClean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199817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229" y="188687"/>
            <a:ext cx="11742057" cy="420914"/>
          </a:xfrm>
        </p:spPr>
        <p:txBody>
          <a:bodyPr>
            <a:noAutofit/>
          </a:bodyPr>
          <a:lstStyle/>
          <a:p>
            <a:pPr algn="l"/>
            <a:r>
              <a:rPr lang="en-US" sz="2000" dirty="0" err="1"/>
              <a:t>fancyRpartPlot</a:t>
            </a:r>
            <a:r>
              <a:rPr lang="en-US" sz="2000" dirty="0"/>
              <a:t>( treemodel_1 </a:t>
            </a:r>
            <a:r>
              <a:rPr lang="en-US" sz="2000" dirty="0" smtClean="0"/>
              <a:t>)</a:t>
            </a: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343" y="928372"/>
            <a:ext cx="13556343" cy="455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29" y="188686"/>
            <a:ext cx="11742057" cy="5921828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treemodel_1</a:t>
            </a:r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Significant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Variables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Same results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when using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o</a:t>
            </a:r>
            <a:r>
              <a:rPr lang="en-US" sz="2000" dirty="0" smtClean="0"/>
              <a:t>nly these 3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variables</a:t>
            </a:r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#services and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#patients =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serv</a:t>
            </a:r>
            <a:r>
              <a:rPr lang="en-US" sz="2000" dirty="0" smtClean="0"/>
              <a:t>/patient =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fraud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757643" y="188687"/>
            <a:ext cx="10216643" cy="6463308"/>
          </a:xfrm>
          <a:prstGeom prst="rect">
            <a:avLst/>
          </a:prstGeom>
          <a:solidFill>
            <a:srgbClr val="E1E2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root 528385 52841 0 (0.90, 0.10)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2) </a:t>
            </a:r>
            <a:r>
              <a:rPr kumimoji="0" lang="en-US" altLang="en-US" sz="20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num_services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&lt; 6181.5 498178 42204 0 (0.92, 0.08)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4)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num_services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&lt; 1745.05 399669 28171 0 (0.93, 0.07) *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5)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num_services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&gt;=1745.05 98509 14033 0 (0.86, 0.14)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10) </a:t>
            </a:r>
            <a:r>
              <a:rPr kumimoji="0" lang="en-US" altLang="en-US" sz="20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num_patients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&gt;=1061.5 70477 5451 0 (0.92, 0.08) *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11)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num_patients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&lt; 1061.5 28032 8582 0 (0.69, 0.31) </a:t>
            </a: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22) </a:t>
            </a:r>
            <a:r>
              <a:rPr kumimoji="0" lang="en-US" altLang="en-US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specialty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=Addiction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Medicine,Allergy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Immunology,Ambulance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Service Supplier, … </a:t>
            </a:r>
            <a:r>
              <a:rPr lang="en-US" alt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en-US" sz="20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0.86, 0.14)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*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23) specialty=All Other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Suppliers,Ambulatory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Surgical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Center,Anesthesiology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, … (0.41, 0.59)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46)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num_patients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&gt;=790.5 6236 2424 0 (0.61, 0.39)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92)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num_services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&lt; 2415.5 4181 654 0 (0.84, 0.16) *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93)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num_services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&gt;=2415.5 2055 285 1 (0.14, 0.86) *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47)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num_patients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&lt; 790.5 4087 449 1 (0.11, 0.89) *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3)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num_services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&gt;=6181.5 30207 10637 0 (0.65, 0.35)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6)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num_patients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&gt;=3302.5 16552 3167 0 (0.81, 0.19) *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7)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num_patients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&lt; 3302.5 13655 6185 1 (0.45, 0.55)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14) specialty=Allergy/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Immunology,Ambulance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Service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Supplier,Clinical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Laboratory,… (0.72, 0.28)*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15) specialty=All Other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Suppliers,Ambulatory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Surgical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Center,Anesthesiology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,… (0.22 0.78) *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397" y="1545465"/>
            <a:ext cx="11191741" cy="5112911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newdoc1 </a:t>
            </a:r>
            <a:r>
              <a:rPr lang="en-US" sz="2000" dirty="0"/>
              <a:t>&lt;- </a:t>
            </a:r>
            <a:r>
              <a:rPr lang="en-US" sz="2000" dirty="0" err="1"/>
              <a:t>data.frame</a:t>
            </a:r>
            <a:r>
              <a:rPr lang="en-US" sz="2000" dirty="0"/>
              <a:t>( </a:t>
            </a:r>
            <a:r>
              <a:rPr lang="en-US" sz="2000" dirty="0" err="1"/>
              <a:t>total_payment</a:t>
            </a:r>
            <a:r>
              <a:rPr lang="en-US" sz="2000" dirty="0"/>
              <a:t> = 100000, specialty = 'Anesthesiology', </a:t>
            </a:r>
          </a:p>
          <a:p>
            <a:pPr algn="l"/>
            <a:r>
              <a:rPr lang="en-US" sz="2000" dirty="0"/>
              <a:t>                       </a:t>
            </a:r>
            <a:r>
              <a:rPr lang="en-US" sz="2000" dirty="0" err="1"/>
              <a:t>num_services</a:t>
            </a:r>
            <a:r>
              <a:rPr lang="en-US" sz="2000" dirty="0"/>
              <a:t> = 150, </a:t>
            </a:r>
            <a:r>
              <a:rPr lang="en-US" sz="2000" dirty="0" err="1"/>
              <a:t>num_patients</a:t>
            </a:r>
            <a:r>
              <a:rPr lang="en-US" sz="2000" dirty="0"/>
              <a:t> = 50, gender = 'M', </a:t>
            </a:r>
          </a:p>
          <a:p>
            <a:pPr algn="l"/>
            <a:r>
              <a:rPr lang="en-US" sz="2000" dirty="0"/>
              <a:t>                       entity = 'O', state = 'CA'</a:t>
            </a:r>
          </a:p>
          <a:p>
            <a:pPr algn="l"/>
            <a:r>
              <a:rPr lang="en-US" sz="2000" dirty="0"/>
              <a:t>                       )</a:t>
            </a:r>
          </a:p>
          <a:p>
            <a:pPr algn="l"/>
            <a:r>
              <a:rPr lang="en-US" sz="2000" dirty="0"/>
              <a:t>predict( treemodel_1, </a:t>
            </a:r>
            <a:r>
              <a:rPr lang="en-US" sz="2000" dirty="0" err="1"/>
              <a:t>newdata</a:t>
            </a:r>
            <a:r>
              <a:rPr lang="en-US" sz="2000" dirty="0"/>
              <a:t> = </a:t>
            </a:r>
            <a:r>
              <a:rPr lang="en-US" sz="2000" dirty="0" smtClean="0"/>
              <a:t>newdoc1 </a:t>
            </a:r>
            <a:r>
              <a:rPr lang="en-US" sz="2000" dirty="0"/>
              <a:t>)</a:t>
            </a: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                 0                                1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 0.9295142            </a:t>
            </a:r>
            <a:r>
              <a:rPr lang="en-US" sz="3200" dirty="0" smtClean="0"/>
              <a:t>0.07048583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93% confidence in no-fraud</a:t>
            </a:r>
            <a:endParaRPr lang="en-US" sz="32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614152" y="154548"/>
            <a:ext cx="9144000" cy="974858"/>
          </a:xfrm>
        </p:spPr>
        <p:txBody>
          <a:bodyPr/>
          <a:lstStyle/>
          <a:p>
            <a:r>
              <a:rPr lang="en-US" dirty="0" smtClean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959300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397" y="1129406"/>
            <a:ext cx="11191741" cy="5632002"/>
          </a:xfrm>
        </p:spPr>
        <p:txBody>
          <a:bodyPr>
            <a:noAutofit/>
          </a:bodyPr>
          <a:lstStyle/>
          <a:p>
            <a:r>
              <a:rPr lang="en-US" sz="3200" u="sng" dirty="0" smtClean="0"/>
              <a:t>Model 2</a:t>
            </a:r>
          </a:p>
          <a:p>
            <a:r>
              <a:rPr lang="en-US" sz="3200" dirty="0" smtClean="0"/>
              <a:t>Only </a:t>
            </a:r>
            <a:r>
              <a:rPr lang="en-US" sz="3200" dirty="0"/>
              <a:t>variables that do not go into developing "</a:t>
            </a:r>
            <a:r>
              <a:rPr lang="en-US" sz="3200" dirty="0" smtClean="0"/>
              <a:t>fraud“</a:t>
            </a:r>
          </a:p>
          <a:p>
            <a:r>
              <a:rPr lang="en-US" sz="3200" dirty="0" smtClean="0"/>
              <a:t>Remove: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num_services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num_patients</a:t>
            </a:r>
            <a:endParaRPr lang="en-US" sz="3200" dirty="0" smtClean="0"/>
          </a:p>
          <a:p>
            <a:endParaRPr lang="en-US" sz="2000" dirty="0" smtClean="0"/>
          </a:p>
          <a:p>
            <a:pPr algn="l"/>
            <a:r>
              <a:rPr lang="en-US" sz="2000" dirty="0" smtClean="0"/>
              <a:t>treemodel_2 </a:t>
            </a:r>
            <a:r>
              <a:rPr lang="en-US" sz="2000" dirty="0"/>
              <a:t>&lt;- </a:t>
            </a:r>
            <a:r>
              <a:rPr lang="en-US" sz="2000" dirty="0" err="1"/>
              <a:t>rpart</a:t>
            </a:r>
            <a:r>
              <a:rPr lang="en-US" sz="2000" dirty="0"/>
              <a:t>( fraud ~ </a:t>
            </a:r>
            <a:r>
              <a:rPr lang="en-US" sz="2000" dirty="0" err="1"/>
              <a:t>total_payment</a:t>
            </a:r>
            <a:r>
              <a:rPr lang="en-US" sz="2000" dirty="0"/>
              <a:t> + gender + entity + state + specialty,</a:t>
            </a:r>
          </a:p>
          <a:p>
            <a:pPr algn="l"/>
            <a:r>
              <a:rPr lang="en-US" sz="2000" dirty="0"/>
              <a:t>           </a:t>
            </a:r>
            <a:r>
              <a:rPr lang="en-US" sz="2000" dirty="0" smtClean="0"/>
              <a:t>		        data </a:t>
            </a:r>
            <a:r>
              <a:rPr lang="en-US" sz="2000" dirty="0"/>
              <a:t>= Train,</a:t>
            </a:r>
          </a:p>
          <a:p>
            <a:pPr algn="l"/>
            <a:r>
              <a:rPr lang="en-US" sz="2000" dirty="0"/>
              <a:t>        </a:t>
            </a:r>
            <a:r>
              <a:rPr lang="en-US" sz="2000" dirty="0" smtClean="0"/>
              <a:t>		        control </a:t>
            </a:r>
            <a:r>
              <a:rPr lang="en-US" sz="2000" dirty="0"/>
              <a:t>= </a:t>
            </a:r>
            <a:r>
              <a:rPr lang="en-US" sz="2000" dirty="0" err="1"/>
              <a:t>rpart.control</a:t>
            </a:r>
            <a:r>
              <a:rPr lang="en-US" sz="2000" dirty="0"/>
              <a:t>( </a:t>
            </a:r>
            <a:r>
              <a:rPr lang="en-US" sz="2000" dirty="0" err="1"/>
              <a:t>minbucket</a:t>
            </a:r>
            <a:r>
              <a:rPr lang="en-US" sz="2000" dirty="0"/>
              <a:t> = 1 ) )</a:t>
            </a:r>
            <a:endParaRPr lang="en-US" sz="2800" dirty="0" smtClean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614152" y="154548"/>
            <a:ext cx="9144000" cy="974858"/>
          </a:xfrm>
        </p:spPr>
        <p:txBody>
          <a:bodyPr/>
          <a:lstStyle/>
          <a:p>
            <a:r>
              <a:rPr lang="en-US" dirty="0" smtClean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41726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8686"/>
            <a:ext cx="9144000" cy="2387600"/>
          </a:xfrm>
        </p:spPr>
        <p:txBody>
          <a:bodyPr/>
          <a:lstStyle/>
          <a:p>
            <a:r>
              <a:rPr lang="en-US" dirty="0" smtClean="0"/>
              <a:t>Provider Utilization and Payment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32337"/>
            <a:ext cx="9144000" cy="270861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800" dirty="0" smtClean="0"/>
              <a:t>This Physician and Other Supplier PUF was prepared by the Centers for Medicare &amp; Medicaid Services (CMS) in in an effort toward more transparent, affordable, and accountable healthcare.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5473543"/>
            <a:ext cx="9144000" cy="9291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sz="1600" dirty="0" smtClean="0"/>
              <a:t>http://www.cms.gov/Research-Statistics-Data-and-Systems/Statistics-Trends-and-Reports/Medicare-Provider-Charge-Data/Physician-and-Other-Supplier.html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42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29" y="188686"/>
            <a:ext cx="11742057" cy="2850727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treemodel_2</a:t>
            </a:r>
          </a:p>
          <a:p>
            <a:pPr algn="l"/>
            <a:endParaRPr lang="en-US" sz="2000" dirty="0"/>
          </a:p>
          <a:p>
            <a:pPr lvl="0" algn="l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n= 528385 </a:t>
            </a:r>
          </a:p>
          <a:p>
            <a:pPr marL="457200" lvl="0" indent="-457200" algn="l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AutoNum type="arabicParenR"/>
            </a:pPr>
            <a:r>
              <a:rPr lang="en-US" sz="20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root 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528385 52841 0 (0.8999953 0.1000047) * </a:t>
            </a:r>
            <a:endParaRPr lang="en-US" sz="2000" dirty="0" smtClean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marL="457200" lvl="0" indent="-457200" algn="l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AutoNum type="arabicParenR"/>
            </a:pPr>
            <a:endParaRPr lang="en-US" sz="2000" dirty="0" smtClean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Only one node, branches end, no other variables significant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endParaRPr lang="en-US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81263" y="3444875"/>
            <a:ext cx="12192000" cy="0"/>
          </a:xfrm>
          <a:prstGeom prst="rect">
            <a:avLst/>
          </a:prstGeom>
          <a:solidFill>
            <a:srgbClr val="E1E2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397" y="1545465"/>
            <a:ext cx="11191741" cy="5112911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newdoc2 &lt;- </a:t>
            </a:r>
            <a:r>
              <a:rPr lang="en-US" sz="2000" dirty="0" err="1"/>
              <a:t>data.frame</a:t>
            </a:r>
            <a:r>
              <a:rPr lang="en-US" sz="2000" dirty="0"/>
              <a:t>( </a:t>
            </a:r>
            <a:r>
              <a:rPr lang="en-US" sz="2000" dirty="0" err="1"/>
              <a:t>total_payment</a:t>
            </a:r>
            <a:r>
              <a:rPr lang="en-US" sz="2000" dirty="0"/>
              <a:t> = 100000, gender = 'M', entity = 'O', state = 'CA',</a:t>
            </a:r>
          </a:p>
          <a:p>
            <a:pPr algn="l"/>
            <a:r>
              <a:rPr lang="en-US" sz="2000" dirty="0"/>
              <a:t>                       specialty = 'Anesthesiology')</a:t>
            </a:r>
          </a:p>
          <a:p>
            <a:pPr algn="l"/>
            <a:r>
              <a:rPr lang="en-US" sz="2000" dirty="0"/>
              <a:t>predict( treemodel_2, </a:t>
            </a:r>
            <a:r>
              <a:rPr lang="en-US" sz="2000" dirty="0" err="1"/>
              <a:t>newdata</a:t>
            </a:r>
            <a:r>
              <a:rPr lang="en-US" sz="2000" dirty="0"/>
              <a:t> = newdoc2 </a:t>
            </a:r>
            <a:r>
              <a:rPr lang="en-US" sz="2000" dirty="0" smtClean="0"/>
              <a:t>)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                 0                                1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 0.8999953 </a:t>
            </a:r>
            <a:r>
              <a:rPr lang="en-US" sz="3200" dirty="0" smtClean="0"/>
              <a:t>	     0.1000047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90% confidence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614152" y="154548"/>
            <a:ext cx="9144000" cy="974858"/>
          </a:xfrm>
        </p:spPr>
        <p:txBody>
          <a:bodyPr/>
          <a:lstStyle/>
          <a:p>
            <a:r>
              <a:rPr lang="en-US" dirty="0" smtClean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229869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397" y="1545465"/>
            <a:ext cx="11191741" cy="5112911"/>
          </a:xfrm>
        </p:spPr>
        <p:txBody>
          <a:bodyPr>
            <a:noAutofit/>
          </a:bodyPr>
          <a:lstStyle/>
          <a:p>
            <a:r>
              <a:rPr lang="en-US" sz="3200" u="sng" dirty="0" smtClean="0"/>
              <a:t>Model 3</a:t>
            </a:r>
          </a:p>
          <a:p>
            <a:r>
              <a:rPr lang="en-US" sz="3200" dirty="0" smtClean="0"/>
              <a:t>Same Model 2 variables</a:t>
            </a:r>
          </a:p>
          <a:p>
            <a:r>
              <a:rPr lang="en-US" sz="3200" dirty="0" smtClean="0"/>
              <a:t>Decrease Complexity Parameter from .01 </a:t>
            </a:r>
            <a:r>
              <a:rPr lang="en-US" sz="3200" dirty="0"/>
              <a:t>to .005 </a:t>
            </a:r>
            <a:endParaRPr lang="en-US" sz="3200" dirty="0" smtClean="0"/>
          </a:p>
          <a:p>
            <a:r>
              <a:rPr lang="en-US" sz="3200" dirty="0" smtClean="0"/>
              <a:t>Admits less worthwhile splitting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l"/>
            <a:r>
              <a:rPr lang="en-US" sz="2000" dirty="0"/>
              <a:t>treemodel_3 &lt;- </a:t>
            </a:r>
            <a:r>
              <a:rPr lang="en-US" sz="2000" dirty="0" err="1"/>
              <a:t>rpart</a:t>
            </a:r>
            <a:r>
              <a:rPr lang="en-US" sz="2000" dirty="0"/>
              <a:t>( fraud ~ </a:t>
            </a:r>
            <a:r>
              <a:rPr lang="en-US" sz="2000" dirty="0" err="1"/>
              <a:t>total_payment</a:t>
            </a:r>
            <a:r>
              <a:rPr lang="en-US" sz="2000" dirty="0"/>
              <a:t> + gender + entity + state + </a:t>
            </a:r>
            <a:r>
              <a:rPr lang="en-US" sz="2000" dirty="0" smtClean="0"/>
              <a:t>specialty</a:t>
            </a:r>
          </a:p>
          <a:p>
            <a:pPr algn="l"/>
            <a:r>
              <a:rPr lang="en-US" sz="2000" dirty="0" smtClean="0"/>
              <a:t>		        data </a:t>
            </a:r>
            <a:r>
              <a:rPr lang="en-US" sz="2000" dirty="0"/>
              <a:t>= </a:t>
            </a:r>
            <a:r>
              <a:rPr lang="en-US" sz="2000" dirty="0" smtClean="0"/>
              <a:t>Train,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smtClean="0"/>
              <a:t>	        control </a:t>
            </a:r>
            <a:r>
              <a:rPr lang="en-US" sz="2000" dirty="0"/>
              <a:t>= </a:t>
            </a:r>
            <a:r>
              <a:rPr lang="en-US" sz="2000" dirty="0" err="1"/>
              <a:t>rpart.control</a:t>
            </a:r>
            <a:r>
              <a:rPr lang="en-US" sz="2000" dirty="0"/>
              <a:t>( </a:t>
            </a:r>
            <a:r>
              <a:rPr lang="en-US" sz="2000" b="1" dirty="0" err="1"/>
              <a:t>cp</a:t>
            </a:r>
            <a:r>
              <a:rPr lang="en-US" sz="2000" b="1" dirty="0"/>
              <a:t> = .005 </a:t>
            </a:r>
            <a:r>
              <a:rPr lang="en-US" sz="2000" dirty="0"/>
              <a:t>) </a:t>
            </a:r>
            <a:r>
              <a:rPr lang="en-US" sz="2000" dirty="0" smtClean="0"/>
              <a:t>)</a:t>
            </a:r>
            <a:endParaRPr lang="en-US" sz="2800" dirty="0" smtClean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614152" y="154548"/>
            <a:ext cx="9144000" cy="974858"/>
          </a:xfrm>
        </p:spPr>
        <p:txBody>
          <a:bodyPr/>
          <a:lstStyle/>
          <a:p>
            <a:r>
              <a:rPr lang="en-US" dirty="0" smtClean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197604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229" y="188687"/>
            <a:ext cx="11742057" cy="420914"/>
          </a:xfrm>
        </p:spPr>
        <p:txBody>
          <a:bodyPr>
            <a:noAutofit/>
          </a:bodyPr>
          <a:lstStyle/>
          <a:p>
            <a:pPr algn="l"/>
            <a:r>
              <a:rPr lang="en-US" sz="2000" dirty="0" err="1"/>
              <a:t>fancyRpartPlot</a:t>
            </a:r>
            <a:r>
              <a:rPr lang="en-US" sz="2000" dirty="0"/>
              <a:t>( </a:t>
            </a:r>
            <a:r>
              <a:rPr lang="en-US" sz="2000" dirty="0" smtClean="0"/>
              <a:t>treemodel_3 )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73" y="557299"/>
            <a:ext cx="8113690" cy="605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29" y="188687"/>
            <a:ext cx="11742057" cy="540184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treemodel_1</a:t>
            </a:r>
            <a:endParaRPr lang="en-US" sz="2000" dirty="0"/>
          </a:p>
          <a:p>
            <a:pPr algn="l"/>
            <a:endParaRPr lang="en-US" sz="2000" dirty="0"/>
          </a:p>
          <a:p>
            <a:endParaRPr lang="en-US" sz="32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82789"/>
            <a:ext cx="12192000" cy="1692771"/>
          </a:xfrm>
          <a:prstGeom prst="rect">
            <a:avLst/>
          </a:prstGeom>
          <a:solidFill>
            <a:srgbClr val="E1E2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1) root 528385 52841 0 (0.89999527 0.10000473)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2</a:t>
            </a:r>
            <a:r>
              <a:rPr kumimoji="0" lang="en-US" altLang="en-US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) </a:t>
            </a:r>
            <a:r>
              <a:rPr kumimoji="0" lang="en-US" altLang="en-US" sz="20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total_payment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&lt; 158519.1 462316 38800 0 (0.91607472 0.08392528)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3)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total_payment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&gt;=158519.1 66069 14041 0 (0.78747976 0.21252024)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6) </a:t>
            </a:r>
            <a:r>
              <a:rPr kumimoji="0" lang="en-US" altLang="en-US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specialty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=Addiction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Medicine,Allergy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Immunology,Ambulance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Service,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…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64220 12837 0 (0.80010900 0.19989100)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7) specialty=All Other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Suppliers,Anesthesiology,Audiologist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, … 1849 645 1 (0.34883721 0.65116279) *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397" y="1545465"/>
            <a:ext cx="11191741" cy="5112911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predict</a:t>
            </a:r>
            <a:r>
              <a:rPr lang="en-US" sz="2000" dirty="0"/>
              <a:t>( </a:t>
            </a:r>
            <a:r>
              <a:rPr lang="en-US" sz="2000" dirty="0" smtClean="0"/>
              <a:t>treemodel_3, </a:t>
            </a:r>
            <a:r>
              <a:rPr lang="en-US" sz="2000" dirty="0" err="1"/>
              <a:t>newdata</a:t>
            </a:r>
            <a:r>
              <a:rPr lang="en-US" sz="2000" dirty="0"/>
              <a:t> = </a:t>
            </a:r>
            <a:r>
              <a:rPr lang="en-US" sz="2000" dirty="0" smtClean="0"/>
              <a:t>newdoc2 </a:t>
            </a:r>
            <a:r>
              <a:rPr lang="en-US" sz="2000" dirty="0"/>
              <a:t>)</a:t>
            </a: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                 0                                1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 </a:t>
            </a:r>
            <a:r>
              <a:rPr lang="en-US" sz="3200" dirty="0" smtClean="0"/>
              <a:t>0.9160747	  0.08392528</a:t>
            </a:r>
            <a:endParaRPr lang="en-US" sz="32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92% </a:t>
            </a:r>
            <a:r>
              <a:rPr lang="en-US" sz="3200" dirty="0"/>
              <a:t>confidence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614152" y="154548"/>
            <a:ext cx="9144000" cy="974858"/>
          </a:xfrm>
        </p:spPr>
        <p:txBody>
          <a:bodyPr/>
          <a:lstStyle/>
          <a:p>
            <a:r>
              <a:rPr lang="en-US" dirty="0" smtClean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716942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397" y="1545465"/>
            <a:ext cx="11191741" cy="5112911"/>
          </a:xfrm>
        </p:spPr>
        <p:txBody>
          <a:bodyPr>
            <a:noAutofit/>
          </a:bodyPr>
          <a:lstStyle/>
          <a:p>
            <a:r>
              <a:rPr lang="en-US" sz="3200" u="sng" dirty="0" smtClean="0"/>
              <a:t>Model 1</a:t>
            </a:r>
          </a:p>
          <a:p>
            <a:r>
              <a:rPr lang="en-US" sz="3200" dirty="0" smtClean="0"/>
              <a:t>Use </a:t>
            </a:r>
            <a:r>
              <a:rPr lang="en-US" sz="3200" dirty="0"/>
              <a:t>all variables </a:t>
            </a:r>
            <a:r>
              <a:rPr lang="en-US" sz="3200" dirty="0" smtClean="0"/>
              <a:t>except: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npi</a:t>
            </a:r>
            <a:r>
              <a:rPr lang="en-US" sz="3200" dirty="0" smtClean="0"/>
              <a:t> ( identifier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serv_per_patient</a:t>
            </a:r>
            <a:r>
              <a:rPr lang="en-US" sz="3200" dirty="0"/>
              <a:t> </a:t>
            </a:r>
            <a:r>
              <a:rPr lang="en-US" sz="3200" dirty="0" smtClean="0"/>
              <a:t>( used </a:t>
            </a:r>
            <a:r>
              <a:rPr lang="en-US" sz="3200" dirty="0"/>
              <a:t>to develop </a:t>
            </a:r>
            <a:r>
              <a:rPr lang="en-US" sz="3200" dirty="0" smtClean="0"/>
              <a:t>‘fraud’ )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serv_tail_per_spec</a:t>
            </a:r>
            <a:r>
              <a:rPr lang="en-US" sz="3200" dirty="0" smtClean="0"/>
              <a:t> ( used </a:t>
            </a:r>
            <a:r>
              <a:rPr lang="en-US" sz="3200" dirty="0"/>
              <a:t>to develop </a:t>
            </a:r>
            <a:r>
              <a:rPr lang="en-US" sz="3200" dirty="0" smtClean="0"/>
              <a:t>‘fraud’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r>
              <a:rPr lang="en-US" sz="2000" dirty="0"/>
              <a:t>logmodel_1 &lt;- </a:t>
            </a:r>
            <a:r>
              <a:rPr lang="en-US" sz="2000" dirty="0" err="1"/>
              <a:t>glm</a:t>
            </a:r>
            <a:r>
              <a:rPr lang="en-US" sz="2000" dirty="0"/>
              <a:t>( fraud ~ </a:t>
            </a:r>
            <a:r>
              <a:rPr lang="en-US" sz="2000" dirty="0" err="1"/>
              <a:t>total_payment</a:t>
            </a:r>
            <a:r>
              <a:rPr lang="en-US" sz="2000" dirty="0"/>
              <a:t> + gender + entity + state + specialty,</a:t>
            </a:r>
          </a:p>
          <a:p>
            <a:pPr algn="l"/>
            <a:r>
              <a:rPr lang="en-US" sz="2000" dirty="0"/>
              <a:t>                 </a:t>
            </a:r>
            <a:r>
              <a:rPr lang="en-US" sz="2000" dirty="0" smtClean="0"/>
              <a:t>	    data </a:t>
            </a:r>
            <a:r>
              <a:rPr lang="en-US" sz="2000" dirty="0"/>
              <a:t>= Train, family = 'binomial' )</a:t>
            </a:r>
            <a:endParaRPr lang="en-US" sz="2800" dirty="0" smtClean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614152" y="154548"/>
            <a:ext cx="9144000" cy="974858"/>
          </a:xfrm>
        </p:spPr>
        <p:txBody>
          <a:bodyPr/>
          <a:lstStyle/>
          <a:p>
            <a:r>
              <a:rPr lang="en-US" dirty="0" smtClean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207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397" y="1545465"/>
            <a:ext cx="11191741" cy="4390877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summary</a:t>
            </a:r>
            <a:r>
              <a:rPr lang="en-US" sz="2800" dirty="0"/>
              <a:t>( logmodel_1 )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pPr algn="l"/>
            <a:endParaRPr lang="en-US" sz="2000" dirty="0"/>
          </a:p>
          <a:p>
            <a:pPr algn="l"/>
            <a:r>
              <a:rPr lang="en-US" sz="3200" dirty="0"/>
              <a:t>m</a:t>
            </a:r>
            <a:r>
              <a:rPr lang="en-US" sz="3200" dirty="0" smtClean="0"/>
              <a:t>any specialties showed significance, many did not</a:t>
            </a:r>
          </a:p>
          <a:p>
            <a:pPr algn="l"/>
            <a:r>
              <a:rPr lang="en-US" sz="3200" dirty="0" smtClean="0"/>
              <a:t>states did not show significance</a:t>
            </a:r>
            <a:endParaRPr lang="en-US" sz="3200" dirty="0"/>
          </a:p>
          <a:p>
            <a:pPr algn="l"/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614152" y="154548"/>
            <a:ext cx="9144000" cy="974858"/>
          </a:xfrm>
        </p:spPr>
        <p:txBody>
          <a:bodyPr/>
          <a:lstStyle/>
          <a:p>
            <a:r>
              <a:rPr lang="en-US" dirty="0" smtClean="0"/>
              <a:t>Logistic Regression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397" y="2265745"/>
            <a:ext cx="105414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Coefficients: (1 not defined because of singularities)</a:t>
            </a:r>
          </a:p>
          <a:p>
            <a:r>
              <a:rPr lang="en-US" sz="2000" dirty="0"/>
              <a:t>                                            </a:t>
            </a:r>
            <a:r>
              <a:rPr lang="en-US" sz="2000" dirty="0" smtClean="0"/>
              <a:t>Estimate 		Std</a:t>
            </a:r>
            <a:r>
              <a:rPr lang="en-US" sz="2000" dirty="0"/>
              <a:t>. Error </a:t>
            </a:r>
            <a:r>
              <a:rPr lang="en-US" sz="2000" dirty="0" smtClean="0"/>
              <a:t>	z </a:t>
            </a:r>
            <a:r>
              <a:rPr lang="en-US" sz="2000" dirty="0"/>
              <a:t>value </a:t>
            </a:r>
            <a:r>
              <a:rPr lang="en-US" sz="2000" dirty="0" smtClean="0"/>
              <a:t>		</a:t>
            </a:r>
            <a:r>
              <a:rPr lang="en-US" sz="2000" dirty="0" err="1" smtClean="0"/>
              <a:t>Pr</a:t>
            </a:r>
            <a:r>
              <a:rPr lang="en-US" sz="2000" dirty="0"/>
              <a:t>(&gt;|z|)    </a:t>
            </a:r>
          </a:p>
          <a:p>
            <a:r>
              <a:rPr lang="en-US" sz="2000" dirty="0"/>
              <a:t>(Intercept)                          </a:t>
            </a:r>
            <a:r>
              <a:rPr lang="en-US" sz="2000" dirty="0" smtClean="0"/>
              <a:t>-</a:t>
            </a:r>
            <a:r>
              <a:rPr lang="en-US" sz="2000" dirty="0"/>
              <a:t>9.164e+00  </a:t>
            </a:r>
            <a:r>
              <a:rPr lang="en-US" sz="2000" dirty="0" smtClean="0"/>
              <a:t>	8.444e+01  	-</a:t>
            </a:r>
            <a:r>
              <a:rPr lang="en-US" sz="2000" dirty="0"/>
              <a:t>0.109 </a:t>
            </a:r>
            <a:r>
              <a:rPr lang="en-US" sz="2000" dirty="0" smtClean="0"/>
              <a:t>		0.913573    </a:t>
            </a:r>
            <a:endParaRPr lang="en-US" sz="2000" dirty="0"/>
          </a:p>
          <a:p>
            <a:r>
              <a:rPr lang="en-US" sz="2000" dirty="0" err="1"/>
              <a:t>total_payment</a:t>
            </a:r>
            <a:r>
              <a:rPr lang="en-US" sz="2000" dirty="0"/>
              <a:t>                   </a:t>
            </a:r>
            <a:r>
              <a:rPr lang="en-US" sz="2000" dirty="0" smtClean="0"/>
              <a:t>8.122e-07  	1.913e-08  	42.460  		&lt; </a:t>
            </a:r>
            <a:r>
              <a:rPr lang="en-US" sz="2000" dirty="0"/>
              <a:t>2e-16 ***</a:t>
            </a:r>
          </a:p>
          <a:p>
            <a:r>
              <a:rPr lang="en-US" sz="2000" dirty="0" err="1"/>
              <a:t>genderF</a:t>
            </a:r>
            <a:r>
              <a:rPr lang="en-US" sz="2000" dirty="0"/>
              <a:t>                               </a:t>
            </a:r>
            <a:r>
              <a:rPr lang="en-US" sz="2000" dirty="0" smtClean="0"/>
              <a:t>-1.367e+00  	2.561e-01  	-</a:t>
            </a:r>
            <a:r>
              <a:rPr lang="en-US" sz="2000" dirty="0"/>
              <a:t>5.339 </a:t>
            </a:r>
            <a:r>
              <a:rPr lang="en-US" sz="2000" dirty="0" smtClean="0"/>
              <a:t>		9.34e-08 </a:t>
            </a:r>
            <a:r>
              <a:rPr lang="en-US" sz="2000" dirty="0"/>
              <a:t>***</a:t>
            </a:r>
          </a:p>
          <a:p>
            <a:r>
              <a:rPr lang="en-US" sz="2000" dirty="0" err="1"/>
              <a:t>genderM</a:t>
            </a:r>
            <a:r>
              <a:rPr lang="en-US" sz="2000" dirty="0"/>
              <a:t>                             </a:t>
            </a:r>
            <a:r>
              <a:rPr lang="en-US" sz="2000" dirty="0" smtClean="0"/>
              <a:t>-</a:t>
            </a:r>
            <a:r>
              <a:rPr lang="en-US" sz="2000" dirty="0"/>
              <a:t>1.034e+00  </a:t>
            </a:r>
            <a:r>
              <a:rPr lang="en-US" sz="2000" dirty="0" smtClean="0"/>
              <a:t>	2.560e-01  	-</a:t>
            </a:r>
            <a:r>
              <a:rPr lang="en-US" sz="2000" dirty="0"/>
              <a:t>4.041 </a:t>
            </a:r>
            <a:r>
              <a:rPr lang="en-US" sz="2000" dirty="0" smtClean="0"/>
              <a:t>		5.33e-05 ***</a:t>
            </a:r>
          </a:p>
          <a:p>
            <a:r>
              <a:rPr lang="en-US" sz="2000" dirty="0" smtClean="0"/>
              <a:t>…			</a:t>
            </a:r>
            <a:r>
              <a:rPr lang="en-US" sz="2000" dirty="0"/>
              <a:t> … </a:t>
            </a:r>
            <a:r>
              <a:rPr lang="en-US" sz="2000" dirty="0" smtClean="0"/>
              <a:t>		</a:t>
            </a:r>
            <a:r>
              <a:rPr lang="en-US" sz="2000" dirty="0"/>
              <a:t> </a:t>
            </a:r>
            <a:r>
              <a:rPr lang="en-US" sz="2000" dirty="0" smtClean="0"/>
              <a:t>…		</a:t>
            </a:r>
            <a:r>
              <a:rPr lang="en-US" sz="2000" dirty="0"/>
              <a:t> </a:t>
            </a:r>
            <a:r>
              <a:rPr lang="en-US" sz="2000" dirty="0" smtClean="0"/>
              <a:t>…		</a:t>
            </a:r>
            <a:r>
              <a:rPr lang="en-US" sz="2000" dirty="0"/>
              <a:t> …</a:t>
            </a:r>
            <a:endParaRPr lang="en-US" sz="2000" dirty="0" smtClean="0"/>
          </a:p>
          <a:p>
            <a:r>
              <a:rPr lang="en-US" sz="2000" dirty="0" smtClean="0"/>
              <a:t>…			</a:t>
            </a:r>
            <a:r>
              <a:rPr lang="en-US" sz="2000" dirty="0"/>
              <a:t> </a:t>
            </a:r>
            <a:r>
              <a:rPr lang="en-US" sz="2000" dirty="0" smtClean="0"/>
              <a:t>…		</a:t>
            </a:r>
            <a:r>
              <a:rPr lang="en-US" sz="2000" dirty="0"/>
              <a:t> </a:t>
            </a:r>
            <a:r>
              <a:rPr lang="en-US" sz="2000" dirty="0" smtClean="0"/>
              <a:t>…		</a:t>
            </a:r>
            <a:r>
              <a:rPr lang="en-US" sz="2000" dirty="0"/>
              <a:t> </a:t>
            </a:r>
            <a:r>
              <a:rPr lang="en-US" sz="2000" dirty="0" smtClean="0"/>
              <a:t>…		</a:t>
            </a:r>
            <a:r>
              <a:rPr lang="en-US" sz="20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94543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397" y="1545465"/>
            <a:ext cx="11191741" cy="5112911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logmodel_1.pre &lt;- predict( logmodel_1,type = 'response' )</a:t>
            </a:r>
          </a:p>
          <a:p>
            <a:pPr algn="l"/>
            <a:r>
              <a:rPr lang="en-US" sz="2000" dirty="0"/>
              <a:t>pre_1 &lt;- </a:t>
            </a:r>
            <a:r>
              <a:rPr lang="en-US" sz="2000" dirty="0" err="1"/>
              <a:t>ifelse</a:t>
            </a:r>
            <a:r>
              <a:rPr lang="en-US" sz="2000" dirty="0"/>
              <a:t>( logmodel.pre_1 &gt; 0.5, 1, 0 )</a:t>
            </a:r>
          </a:p>
          <a:p>
            <a:pPr algn="l"/>
            <a:r>
              <a:rPr lang="en-US" sz="2000" dirty="0" smtClean="0"/>
              <a:t>table</a:t>
            </a:r>
            <a:r>
              <a:rPr lang="en-US" sz="2000" dirty="0"/>
              <a:t>( pre_1, </a:t>
            </a:r>
            <a:r>
              <a:rPr lang="en-US" sz="2000" dirty="0" err="1"/>
              <a:t>Train$fraud</a:t>
            </a:r>
            <a:r>
              <a:rPr lang="en-US" sz="2000" dirty="0"/>
              <a:t> </a:t>
            </a:r>
            <a:r>
              <a:rPr lang="en-US" sz="2000" dirty="0" smtClean="0"/>
              <a:t>)</a:t>
            </a:r>
          </a:p>
          <a:p>
            <a:pPr algn="l"/>
            <a:endParaRPr lang="en-US" sz="2000" dirty="0"/>
          </a:p>
          <a:p>
            <a:pPr algn="l"/>
            <a:r>
              <a:rPr lang="en-US" sz="3200" dirty="0"/>
              <a:t>pre2 	     	</a:t>
            </a:r>
            <a:r>
              <a:rPr lang="en-US" sz="3200" dirty="0" smtClean="0"/>
              <a:t>	  0                </a:t>
            </a:r>
            <a:r>
              <a:rPr lang="en-US" sz="3200" dirty="0"/>
              <a:t>1</a:t>
            </a:r>
          </a:p>
          <a:p>
            <a:pPr algn="l"/>
            <a:r>
              <a:rPr lang="en-US" sz="3200" dirty="0"/>
              <a:t>      0            </a:t>
            </a:r>
            <a:r>
              <a:rPr lang="en-US" sz="3200" dirty="0" smtClean="0"/>
              <a:t>475,203      52,612</a:t>
            </a:r>
            <a:endParaRPr lang="en-US" sz="3200" dirty="0"/>
          </a:p>
          <a:p>
            <a:pPr algn="l"/>
            <a:r>
              <a:rPr lang="en-US" sz="3200" dirty="0"/>
              <a:t>      1    	        </a:t>
            </a:r>
            <a:r>
              <a:rPr lang="en-US" sz="3200" dirty="0" smtClean="0"/>
              <a:t>341            </a:t>
            </a:r>
            <a:r>
              <a:rPr lang="en-US" sz="3200" dirty="0"/>
              <a:t>229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sum(</a:t>
            </a:r>
            <a:r>
              <a:rPr lang="en-US" sz="2000" dirty="0" err="1"/>
              <a:t>diag</a:t>
            </a:r>
            <a:r>
              <a:rPr lang="en-US" sz="2000" dirty="0"/>
              <a:t>(table1))/sum(table1)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90% overall success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614152" y="154548"/>
            <a:ext cx="9144000" cy="974858"/>
          </a:xfrm>
        </p:spPr>
        <p:txBody>
          <a:bodyPr/>
          <a:lstStyle/>
          <a:p>
            <a:r>
              <a:rPr lang="en-US" dirty="0" smtClean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9651213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397" y="1545465"/>
            <a:ext cx="11191741" cy="5112911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R</a:t>
            </a:r>
            <a:r>
              <a:rPr lang="en-US" sz="3200" dirty="0" smtClean="0"/>
              <a:t>un </a:t>
            </a:r>
            <a:r>
              <a:rPr lang="en-US" sz="3200" dirty="0"/>
              <a:t>the </a:t>
            </a:r>
            <a:r>
              <a:rPr lang="en-US" sz="3200" dirty="0" smtClean="0"/>
              <a:t>Test </a:t>
            </a:r>
            <a:r>
              <a:rPr lang="en-US" sz="3200" dirty="0"/>
              <a:t>dataset on </a:t>
            </a:r>
            <a:r>
              <a:rPr lang="en-US" sz="3200" dirty="0" smtClean="0"/>
              <a:t>logmodel_1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log_pred_test1 &lt;- predict( logmodel_1, </a:t>
            </a:r>
            <a:r>
              <a:rPr lang="en-US" sz="2000" dirty="0" err="1"/>
              <a:t>newdata</a:t>
            </a:r>
            <a:r>
              <a:rPr lang="en-US" sz="2000" dirty="0"/>
              <a:t> = Test )</a:t>
            </a:r>
          </a:p>
          <a:p>
            <a:pPr algn="l"/>
            <a:r>
              <a:rPr lang="en-US" sz="2000" dirty="0"/>
              <a:t>pre_1 &lt;- </a:t>
            </a:r>
            <a:r>
              <a:rPr lang="en-US" sz="2000" dirty="0" err="1"/>
              <a:t>ifelse</a:t>
            </a:r>
            <a:r>
              <a:rPr lang="en-US" sz="2000" dirty="0"/>
              <a:t>( log_pred_test1 &gt; 0.5, 1, 0 )</a:t>
            </a:r>
          </a:p>
          <a:p>
            <a:pPr algn="l"/>
            <a:r>
              <a:rPr lang="en-US" sz="2000" dirty="0"/>
              <a:t>(table1 &lt;- table( pre_1, </a:t>
            </a:r>
            <a:r>
              <a:rPr lang="en-US" sz="2000" dirty="0" err="1"/>
              <a:t>Test$fraud</a:t>
            </a:r>
            <a:r>
              <a:rPr lang="en-US" sz="2000" dirty="0"/>
              <a:t> )) </a:t>
            </a:r>
          </a:p>
          <a:p>
            <a:pPr algn="l"/>
            <a:r>
              <a:rPr lang="it-IT" sz="2800" dirty="0" smtClean="0"/>
              <a:t>pre2       </a:t>
            </a:r>
            <a:r>
              <a:rPr lang="it-IT" sz="2800" dirty="0"/>
              <a:t>	  0 	          1</a:t>
            </a:r>
          </a:p>
          <a:p>
            <a:pPr algn="l"/>
            <a:r>
              <a:rPr lang="it-IT" sz="2800" dirty="0"/>
              <a:t>      0 	 </a:t>
            </a:r>
            <a:r>
              <a:rPr lang="it-IT" sz="2800" dirty="0" smtClean="0"/>
              <a:t>316,875  </a:t>
            </a:r>
            <a:r>
              <a:rPr lang="it-IT" sz="2800" dirty="0"/>
              <a:t>	</a:t>
            </a:r>
            <a:r>
              <a:rPr lang="it-IT" sz="2800" dirty="0" smtClean="0"/>
              <a:t>35,131</a:t>
            </a:r>
            <a:endParaRPr lang="it-IT" sz="2800" dirty="0"/>
          </a:p>
          <a:p>
            <a:pPr algn="l"/>
            <a:r>
              <a:rPr lang="it-IT" sz="2800" dirty="0"/>
              <a:t>      1            </a:t>
            </a:r>
            <a:r>
              <a:rPr lang="it-IT" sz="2800" dirty="0" smtClean="0"/>
              <a:t>153               96 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sum(</a:t>
            </a:r>
            <a:r>
              <a:rPr lang="en-US" sz="2000" dirty="0" err="1" smtClean="0"/>
              <a:t>diag</a:t>
            </a:r>
            <a:r>
              <a:rPr lang="en-US" sz="2000" dirty="0" smtClean="0"/>
              <a:t>(table1</a:t>
            </a:r>
            <a:r>
              <a:rPr lang="en-US" sz="2000" dirty="0"/>
              <a:t>))/sum(table1)</a:t>
            </a:r>
          </a:p>
          <a:p>
            <a:pPr algn="l"/>
            <a:r>
              <a:rPr lang="en-US" sz="2800" dirty="0"/>
              <a:t>90% overall success on Test </a:t>
            </a:r>
            <a:r>
              <a:rPr lang="en-US" sz="2800" dirty="0" smtClean="0"/>
              <a:t>too</a:t>
            </a:r>
            <a:endParaRPr lang="it-IT" sz="2800" dirty="0"/>
          </a:p>
          <a:p>
            <a:pPr algn="l"/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614152" y="154548"/>
            <a:ext cx="9144000" cy="974858"/>
          </a:xfrm>
        </p:spPr>
        <p:txBody>
          <a:bodyPr/>
          <a:lstStyle/>
          <a:p>
            <a:r>
              <a:rPr lang="en-US" dirty="0" smtClean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61417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152" y="1944711"/>
            <a:ext cx="9144000" cy="4250027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Downloaded:  9.2 million  x  27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Each Observation: data regarding each service that each doctor has provided in 2012.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sz="3200" b="1" dirty="0" smtClean="0"/>
              <a:t>Cleaned, Preprocessed and Transformed: 880 K  x  11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Each </a:t>
            </a:r>
            <a:r>
              <a:rPr lang="en-US" sz="2800" dirty="0"/>
              <a:t>Observation: summary data for each doctor across all services provided in 2012.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614152" y="399246"/>
            <a:ext cx="9144000" cy="974858"/>
          </a:xfrm>
        </p:spPr>
        <p:txBody>
          <a:bodyPr/>
          <a:lstStyle/>
          <a:p>
            <a:r>
              <a:rPr lang="en-US" dirty="0" smtClean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0069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397" y="1545465"/>
            <a:ext cx="11191741" cy="5112911"/>
          </a:xfrm>
        </p:spPr>
        <p:txBody>
          <a:bodyPr>
            <a:noAutofit/>
          </a:bodyPr>
          <a:lstStyle/>
          <a:p>
            <a:r>
              <a:rPr lang="en-US" sz="3200" u="sng" dirty="0" smtClean="0"/>
              <a:t>Model 2</a:t>
            </a:r>
          </a:p>
          <a:p>
            <a:r>
              <a:rPr lang="en-US" sz="3200" dirty="0" smtClean="0"/>
              <a:t>Variable Reduction</a:t>
            </a:r>
          </a:p>
          <a:p>
            <a:r>
              <a:rPr lang="en-US" sz="3200" dirty="0" smtClean="0"/>
              <a:t>Use only: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total_payment</a:t>
            </a:r>
            <a:r>
              <a:rPr lang="en-US" sz="32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gender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r>
              <a:rPr lang="en-US" sz="2000" dirty="0"/>
              <a:t>logmodel_2 &lt;- </a:t>
            </a:r>
            <a:r>
              <a:rPr lang="en-US" sz="2000" dirty="0" err="1"/>
              <a:t>glm</a:t>
            </a:r>
            <a:r>
              <a:rPr lang="en-US" sz="2000" dirty="0"/>
              <a:t>( fraud ~ </a:t>
            </a:r>
            <a:r>
              <a:rPr lang="en-US" sz="2000" dirty="0" err="1"/>
              <a:t>total_payment</a:t>
            </a:r>
            <a:r>
              <a:rPr lang="en-US" sz="2000" dirty="0"/>
              <a:t> + </a:t>
            </a:r>
            <a:r>
              <a:rPr lang="en-US" sz="2000" dirty="0" smtClean="0"/>
              <a:t>gender, data </a:t>
            </a:r>
            <a:r>
              <a:rPr lang="en-US" sz="2000" dirty="0"/>
              <a:t>= Train, family = 'binomial' )</a:t>
            </a:r>
            <a:endParaRPr lang="en-US" sz="2800" dirty="0" smtClean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614152" y="154548"/>
            <a:ext cx="9144000" cy="974858"/>
          </a:xfrm>
        </p:spPr>
        <p:txBody>
          <a:bodyPr/>
          <a:lstStyle/>
          <a:p>
            <a:r>
              <a:rPr lang="en-US" dirty="0" smtClean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1552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397" y="1545465"/>
            <a:ext cx="11191741" cy="5112911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summary</a:t>
            </a:r>
            <a:r>
              <a:rPr lang="en-US" sz="2800" dirty="0"/>
              <a:t>( </a:t>
            </a:r>
            <a:r>
              <a:rPr lang="en-US" sz="2800" dirty="0" smtClean="0"/>
              <a:t>logmodel_2 )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pPr algn="l"/>
            <a:r>
              <a:rPr lang="en-US" sz="3200" dirty="0" smtClean="0"/>
              <a:t>All significant</a:t>
            </a:r>
            <a:endParaRPr lang="en-US" sz="3600" dirty="0"/>
          </a:p>
          <a:p>
            <a:pPr algn="l"/>
            <a:endParaRPr lang="en-US" sz="3200" dirty="0" smtClean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614152" y="154548"/>
            <a:ext cx="9144000" cy="974858"/>
          </a:xfrm>
        </p:spPr>
        <p:txBody>
          <a:bodyPr/>
          <a:lstStyle/>
          <a:p>
            <a:r>
              <a:rPr lang="en-US" dirty="0" smtClean="0"/>
              <a:t>Logistic Regression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396" y="2254906"/>
            <a:ext cx="100044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sz="2000" dirty="0" smtClean="0"/>
              <a:t>Estimate 	Std</a:t>
            </a:r>
            <a:r>
              <a:rPr lang="en-US" sz="2000" dirty="0"/>
              <a:t>. Error  </a:t>
            </a:r>
            <a:r>
              <a:rPr lang="en-US" sz="2000" dirty="0" smtClean="0"/>
              <a:t>	z </a:t>
            </a:r>
            <a:r>
              <a:rPr lang="en-US" sz="2000" dirty="0"/>
              <a:t>value </a:t>
            </a:r>
            <a:r>
              <a:rPr lang="en-US" sz="2000" dirty="0" smtClean="0"/>
              <a:t>		</a:t>
            </a:r>
            <a:r>
              <a:rPr lang="en-US" sz="2000" dirty="0" err="1" smtClean="0"/>
              <a:t>Pr</a:t>
            </a:r>
            <a:r>
              <a:rPr lang="en-US" sz="2000" dirty="0"/>
              <a:t>(&gt;|z|)    </a:t>
            </a:r>
          </a:p>
          <a:p>
            <a:r>
              <a:rPr lang="en-US" sz="2000" dirty="0"/>
              <a:t>(Intercept)   </a:t>
            </a:r>
            <a:r>
              <a:rPr lang="en-US" sz="2000" dirty="0" smtClean="0"/>
              <a:t>	-</a:t>
            </a:r>
            <a:r>
              <a:rPr lang="en-US" sz="2000" dirty="0"/>
              <a:t>2.375e+00  </a:t>
            </a:r>
            <a:r>
              <a:rPr lang="en-US" sz="2000" dirty="0" smtClean="0"/>
              <a:t>	1.931e-02 	-</a:t>
            </a:r>
            <a:r>
              <a:rPr lang="en-US" sz="2000" dirty="0"/>
              <a:t>122.974   </a:t>
            </a:r>
            <a:r>
              <a:rPr lang="en-US" sz="2000" dirty="0" smtClean="0"/>
              <a:t>	&lt;</a:t>
            </a:r>
            <a:r>
              <a:rPr lang="en-US" sz="2000" dirty="0"/>
              <a:t>2e-16 ***</a:t>
            </a:r>
          </a:p>
          <a:p>
            <a:r>
              <a:rPr lang="en-US" sz="2000" dirty="0" err="1"/>
              <a:t>total_payment</a:t>
            </a:r>
            <a:r>
              <a:rPr lang="en-US" sz="2000" dirty="0"/>
              <a:t>  </a:t>
            </a:r>
            <a:r>
              <a:rPr lang="en-US" sz="2000" dirty="0" smtClean="0"/>
              <a:t>	6.322e-07  	1.581e-08   	39.997   		&lt;</a:t>
            </a:r>
            <a:r>
              <a:rPr lang="en-US" sz="2000" dirty="0"/>
              <a:t>2e-16 ***</a:t>
            </a:r>
          </a:p>
          <a:p>
            <a:r>
              <a:rPr lang="en-US" sz="2000" dirty="0" err="1"/>
              <a:t>genderF</a:t>
            </a:r>
            <a:r>
              <a:rPr lang="en-US" sz="2000" dirty="0"/>
              <a:t>       </a:t>
            </a:r>
            <a:r>
              <a:rPr lang="en-US" sz="2000" dirty="0" smtClean="0"/>
              <a:t>	-</a:t>
            </a:r>
            <a:r>
              <a:rPr lang="en-US" sz="2000" dirty="0"/>
              <a:t>4.050e-02  </a:t>
            </a:r>
            <a:r>
              <a:rPr lang="en-US" sz="2000" dirty="0" smtClean="0"/>
              <a:t>	2.094e-02   	-</a:t>
            </a:r>
            <a:r>
              <a:rPr lang="en-US" sz="2000" dirty="0"/>
              <a:t>1.934   </a:t>
            </a:r>
            <a:r>
              <a:rPr lang="en-US" sz="2000" dirty="0" smtClean="0"/>
              <a:t>		0.0531 </a:t>
            </a:r>
            <a:r>
              <a:rPr lang="en-US" sz="2000" dirty="0"/>
              <a:t>.  </a:t>
            </a:r>
          </a:p>
          <a:p>
            <a:r>
              <a:rPr lang="en-US" sz="2000" dirty="0" err="1"/>
              <a:t>genderM</a:t>
            </a:r>
            <a:r>
              <a:rPr lang="en-US" sz="2000" dirty="0"/>
              <a:t>        </a:t>
            </a:r>
            <a:r>
              <a:rPr lang="en-US" sz="2000" dirty="0" smtClean="0"/>
              <a:t>	2.066e-01  	1.981e-02   	10.429   		&lt;</a:t>
            </a:r>
            <a:r>
              <a:rPr lang="en-US" sz="2000" dirty="0"/>
              <a:t>2e-16 ***</a:t>
            </a:r>
          </a:p>
        </p:txBody>
      </p:sp>
    </p:spTree>
    <p:extLst>
      <p:ext uri="{BB962C8B-B14F-4D97-AF65-F5344CB8AC3E}">
        <p14:creationId xmlns:p14="http://schemas.microsoft.com/office/powerpoint/2010/main" val="23707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397" y="1545465"/>
            <a:ext cx="11191741" cy="5112911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logmodel_2.pre &lt;- predict( logmodel_2, type = 'response' )</a:t>
            </a:r>
          </a:p>
          <a:p>
            <a:pPr algn="l"/>
            <a:r>
              <a:rPr lang="en-US" sz="2000" dirty="0"/>
              <a:t>pre_2 &lt;- </a:t>
            </a:r>
            <a:r>
              <a:rPr lang="en-US" sz="2000" dirty="0" err="1"/>
              <a:t>ifelse</a:t>
            </a:r>
            <a:r>
              <a:rPr lang="en-US" sz="2000" dirty="0"/>
              <a:t>( logmodel_2.pre &gt; 0.5, 1, 0 )</a:t>
            </a:r>
          </a:p>
          <a:p>
            <a:pPr algn="l"/>
            <a:r>
              <a:rPr lang="en-US" sz="2000" dirty="0"/>
              <a:t>(table2 &lt;- table( pre_2, </a:t>
            </a:r>
            <a:r>
              <a:rPr lang="en-US" sz="2000" dirty="0" err="1"/>
              <a:t>Train$fraud</a:t>
            </a:r>
            <a:r>
              <a:rPr lang="en-US" sz="2000" dirty="0"/>
              <a:t> ))</a:t>
            </a:r>
          </a:p>
          <a:p>
            <a:pPr algn="l"/>
            <a:endParaRPr lang="en-US" sz="2000" dirty="0"/>
          </a:p>
          <a:p>
            <a:pPr algn="l"/>
            <a:r>
              <a:rPr lang="it-IT" sz="3200" dirty="0" smtClean="0"/>
              <a:t> </a:t>
            </a:r>
            <a:r>
              <a:rPr lang="it-IT" sz="3200" dirty="0"/>
              <a:t>pre2      </a:t>
            </a:r>
            <a:r>
              <a:rPr lang="it-IT" sz="3200" dirty="0" smtClean="0"/>
              <a:t>	    	  0 	          1</a:t>
            </a:r>
            <a:endParaRPr lang="it-IT" sz="3200" dirty="0"/>
          </a:p>
          <a:p>
            <a:pPr algn="l"/>
            <a:r>
              <a:rPr lang="it-IT" sz="3200" dirty="0" smtClean="0"/>
              <a:t>       </a:t>
            </a:r>
            <a:r>
              <a:rPr lang="it-IT" sz="3200" dirty="0"/>
              <a:t>0 </a:t>
            </a:r>
            <a:r>
              <a:rPr lang="it-IT" sz="3200" dirty="0" smtClean="0"/>
              <a:t>	475,254  	52,686</a:t>
            </a:r>
            <a:endParaRPr lang="it-IT" sz="3200" dirty="0"/>
          </a:p>
          <a:p>
            <a:pPr algn="l"/>
            <a:r>
              <a:rPr lang="it-IT" sz="3200" dirty="0" smtClean="0"/>
              <a:t>       </a:t>
            </a:r>
            <a:r>
              <a:rPr lang="it-IT" sz="3200" dirty="0"/>
              <a:t>1    </a:t>
            </a:r>
            <a:r>
              <a:rPr lang="it-IT" sz="3200" dirty="0" smtClean="0"/>
              <a:t>	        290           155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sum(</a:t>
            </a:r>
            <a:r>
              <a:rPr lang="en-US" sz="2000" dirty="0" err="1"/>
              <a:t>diag</a:t>
            </a:r>
            <a:r>
              <a:rPr lang="en-US" sz="2000" dirty="0"/>
              <a:t>(table1))/sum(table1)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90% overall success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614152" y="154548"/>
            <a:ext cx="9144000" cy="974858"/>
          </a:xfrm>
        </p:spPr>
        <p:txBody>
          <a:bodyPr/>
          <a:lstStyle/>
          <a:p>
            <a:r>
              <a:rPr lang="en-US" dirty="0" smtClean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712644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397" y="1284211"/>
            <a:ext cx="11191741" cy="5421389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R</a:t>
            </a:r>
            <a:r>
              <a:rPr lang="en-US" sz="3200" dirty="0" smtClean="0"/>
              <a:t>un </a:t>
            </a:r>
            <a:r>
              <a:rPr lang="en-US" sz="3200" dirty="0"/>
              <a:t>the </a:t>
            </a:r>
            <a:r>
              <a:rPr lang="en-US" sz="3200" dirty="0" smtClean="0"/>
              <a:t>Test </a:t>
            </a:r>
            <a:r>
              <a:rPr lang="en-US" sz="3200" dirty="0"/>
              <a:t>dataset on </a:t>
            </a:r>
            <a:r>
              <a:rPr lang="en-US" sz="3200" dirty="0" smtClean="0"/>
              <a:t>logmodel_2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log_pred_test2 &lt;- predict( logmodel_2, </a:t>
            </a:r>
            <a:r>
              <a:rPr lang="en-US" sz="2000" dirty="0" err="1"/>
              <a:t>newdata</a:t>
            </a:r>
            <a:r>
              <a:rPr lang="en-US" sz="2000" dirty="0"/>
              <a:t> = Test )</a:t>
            </a:r>
          </a:p>
          <a:p>
            <a:pPr algn="l"/>
            <a:r>
              <a:rPr lang="en-US" sz="2000" dirty="0"/>
              <a:t>pre_2 &lt;- </a:t>
            </a:r>
            <a:r>
              <a:rPr lang="en-US" sz="2000" dirty="0" err="1"/>
              <a:t>ifelse</a:t>
            </a:r>
            <a:r>
              <a:rPr lang="en-US" sz="2000" dirty="0"/>
              <a:t>( log_pred_test2 &gt; 0.5, 1, 0 )</a:t>
            </a:r>
          </a:p>
          <a:p>
            <a:pPr algn="l"/>
            <a:r>
              <a:rPr lang="en-US" sz="2000" dirty="0"/>
              <a:t>(table2 &lt;- table( pre_2, </a:t>
            </a:r>
            <a:r>
              <a:rPr lang="en-US" sz="2000" dirty="0" err="1"/>
              <a:t>Test$fraud</a:t>
            </a:r>
            <a:r>
              <a:rPr lang="en-US" sz="2000" dirty="0"/>
              <a:t> )) </a:t>
            </a:r>
            <a:endParaRPr lang="en-US" sz="2000" dirty="0" smtClean="0"/>
          </a:p>
          <a:p>
            <a:pPr algn="l"/>
            <a:r>
              <a:rPr lang="it-IT" sz="2800" dirty="0"/>
              <a:t>pre2   </a:t>
            </a:r>
            <a:r>
              <a:rPr lang="it-IT" sz="2800" dirty="0" smtClean="0"/>
              <a:t>    </a:t>
            </a:r>
            <a:r>
              <a:rPr lang="it-IT" sz="2800" dirty="0"/>
              <a:t>	  0 	          1</a:t>
            </a:r>
          </a:p>
          <a:p>
            <a:pPr algn="l"/>
            <a:r>
              <a:rPr lang="it-IT" sz="2800" dirty="0"/>
              <a:t>      </a:t>
            </a:r>
            <a:r>
              <a:rPr lang="it-IT" sz="2800" dirty="0" smtClean="0"/>
              <a:t>0 </a:t>
            </a:r>
            <a:r>
              <a:rPr lang="it-IT" sz="2800" dirty="0"/>
              <a:t>	</a:t>
            </a:r>
            <a:r>
              <a:rPr lang="it-IT" sz="2800" dirty="0" smtClean="0"/>
              <a:t> 475,254  </a:t>
            </a:r>
            <a:r>
              <a:rPr lang="it-IT" sz="2800" dirty="0"/>
              <a:t>	52,686</a:t>
            </a:r>
          </a:p>
          <a:p>
            <a:pPr algn="l"/>
            <a:r>
              <a:rPr lang="it-IT" sz="2800" dirty="0"/>
              <a:t>      </a:t>
            </a:r>
            <a:r>
              <a:rPr lang="it-IT" sz="2800" dirty="0" smtClean="0"/>
              <a:t>1            </a:t>
            </a:r>
            <a:r>
              <a:rPr lang="it-IT" sz="2800" dirty="0"/>
              <a:t>290           </a:t>
            </a:r>
            <a:r>
              <a:rPr lang="it-IT" sz="2800" dirty="0" smtClean="0"/>
              <a:t>  155 </a:t>
            </a:r>
            <a:endParaRPr lang="it-IT" sz="2800" dirty="0"/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sum(</a:t>
            </a:r>
            <a:r>
              <a:rPr lang="en-US" sz="2000" dirty="0" err="1" smtClean="0"/>
              <a:t>diag</a:t>
            </a:r>
            <a:r>
              <a:rPr lang="en-US" sz="2000" dirty="0" smtClean="0"/>
              <a:t>(table2</a:t>
            </a:r>
            <a:r>
              <a:rPr lang="en-US" sz="2000" dirty="0"/>
              <a:t>))/sum(table2</a:t>
            </a:r>
            <a:r>
              <a:rPr lang="en-US" sz="2000" dirty="0" smtClean="0"/>
              <a:t>)</a:t>
            </a:r>
          </a:p>
          <a:p>
            <a:pPr algn="l"/>
            <a:r>
              <a:rPr lang="en-US" sz="2800" dirty="0"/>
              <a:t>90% overall </a:t>
            </a:r>
            <a:r>
              <a:rPr lang="en-US" sz="2800" dirty="0" smtClean="0"/>
              <a:t>success on Test too</a:t>
            </a:r>
            <a:endParaRPr lang="en-US" sz="2800" dirty="0"/>
          </a:p>
          <a:p>
            <a:pPr algn="l"/>
            <a:endParaRPr lang="en-US" sz="2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614152" y="154548"/>
            <a:ext cx="9144000" cy="974858"/>
          </a:xfrm>
        </p:spPr>
        <p:txBody>
          <a:bodyPr/>
          <a:lstStyle/>
          <a:p>
            <a:r>
              <a:rPr lang="en-US" dirty="0" smtClean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9639696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8952" y="1524001"/>
            <a:ext cx="327123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tx1">
                    <a:lumMod val="75000"/>
                  </a:schemeClr>
                </a:solidFill>
              </a:rPr>
              <a:t>Medicare Fraud</a:t>
            </a:r>
          </a:p>
          <a:p>
            <a:r>
              <a:rPr lang="en-US" sz="2600" dirty="0" smtClean="0">
                <a:solidFill>
                  <a:schemeClr val="tx1">
                    <a:lumMod val="75000"/>
                  </a:schemeClr>
                </a:solidFill>
              </a:rPr>
              <a:t>Detection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with 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David Russo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NYC Data Science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Academy</a:t>
            </a:r>
          </a:p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Machine Learning with R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1"/>
          <a:stretch/>
        </p:blipFill>
        <p:spPr bwMode="gray">
          <a:xfrm>
            <a:off x="5510207" y="762000"/>
            <a:ext cx="5638605" cy="480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468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337" y="1048195"/>
            <a:ext cx="10689466" cy="5258516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Variable Reduction: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Remove </a:t>
            </a:r>
            <a:r>
              <a:rPr lang="en-US" sz="2800" dirty="0" smtClean="0"/>
              <a:t>provider address </a:t>
            </a:r>
            <a:r>
              <a:rPr lang="en-US" sz="2800" dirty="0"/>
              <a:t>variables </a:t>
            </a:r>
            <a:r>
              <a:rPr lang="en-US" sz="2800" dirty="0" smtClean="0"/>
              <a:t>except </a:t>
            </a:r>
            <a:r>
              <a:rPr lang="en-US" sz="2800" dirty="0"/>
              <a:t>for </a:t>
            </a:r>
            <a:r>
              <a:rPr lang="en-US" sz="2800" dirty="0" smtClean="0"/>
              <a:t>state</a:t>
            </a:r>
            <a:r>
              <a:rPr lang="en-US" sz="2800" dirty="0"/>
              <a:t> </a:t>
            </a:r>
            <a:r>
              <a:rPr lang="en-US" sz="2800" dirty="0" smtClean="0"/>
              <a:t>(not relevant)</a:t>
            </a:r>
            <a:endParaRPr lang="en-US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Remove </a:t>
            </a:r>
            <a:r>
              <a:rPr lang="en-US" sz="2800" dirty="0"/>
              <a:t>provider name variables </a:t>
            </a:r>
            <a:r>
              <a:rPr lang="en-US" sz="2800" dirty="0" smtClean="0"/>
              <a:t>(</a:t>
            </a:r>
            <a:r>
              <a:rPr lang="en-US" sz="2800" dirty="0" smtClean="0"/>
              <a:t>provider</a:t>
            </a:r>
            <a:r>
              <a:rPr lang="en-US" sz="2800" dirty="0" smtClean="0"/>
              <a:t> id is easier identifier)</a:t>
            </a:r>
            <a:endParaRPr lang="en-US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Remove ‘credentials’ variable </a:t>
            </a:r>
            <a:r>
              <a:rPr lang="en-US" sz="2800" dirty="0"/>
              <a:t>(</a:t>
            </a:r>
            <a:r>
              <a:rPr lang="en-US" sz="2800" dirty="0" smtClean="0"/>
              <a:t>‘provider type’ is more relevant)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Remove ‘place of service’ variable (redundant with ‘entity code’)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Remove statistical variables for </a:t>
            </a:r>
            <a:r>
              <a:rPr lang="en-US" sz="2800" dirty="0"/>
              <a:t>amounts allowed </a:t>
            </a:r>
            <a:r>
              <a:rPr lang="en-US" sz="2800" dirty="0" smtClean="0"/>
              <a:t>and </a:t>
            </a:r>
            <a:r>
              <a:rPr lang="en-US" sz="2800" dirty="0" smtClean="0"/>
              <a:t>amounts submitted </a:t>
            </a:r>
            <a:r>
              <a:rPr lang="en-US" sz="2800" dirty="0" smtClean="0"/>
              <a:t>(statistics on amounts paid are most relevant)</a:t>
            </a:r>
          </a:p>
          <a:p>
            <a:pPr algn="l"/>
            <a:r>
              <a:rPr lang="en-US" sz="2800" dirty="0" smtClean="0"/>
              <a:t>Missing or Unusual Entries</a:t>
            </a:r>
            <a:endParaRPr lang="en-US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Delete the first observation (unusual </a:t>
            </a:r>
            <a:r>
              <a:rPr lang="en-US" sz="2800" dirty="0" err="1"/>
              <a:t>npi</a:t>
            </a:r>
            <a:r>
              <a:rPr lang="en-US" sz="2800" dirty="0"/>
              <a:t> and other data missing</a:t>
            </a:r>
            <a:r>
              <a:rPr lang="en-US" sz="2800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Delete 7 observations with (dot) as the ‘entity’ rather than I or </a:t>
            </a:r>
            <a:r>
              <a:rPr lang="en-US" sz="2800" dirty="0" smtClean="0"/>
              <a:t>O</a:t>
            </a:r>
            <a:endParaRPr lang="en-US" sz="2800" dirty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601273" y="0"/>
            <a:ext cx="9144000" cy="974858"/>
          </a:xfrm>
        </p:spPr>
        <p:txBody>
          <a:bodyPr/>
          <a:lstStyle/>
          <a:p>
            <a:r>
              <a:rPr lang="en-US" dirty="0" smtClean="0"/>
              <a:t>Data Cleaning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36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337" y="1048195"/>
            <a:ext cx="10689466" cy="5258516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Current Dataset:</a:t>
            </a:r>
          </a:p>
          <a:p>
            <a:pPr algn="l">
              <a:spcBef>
                <a:spcPts val="0"/>
              </a:spcBef>
            </a:pPr>
            <a:endParaRPr lang="en-US" sz="2800" dirty="0"/>
          </a:p>
          <a:p>
            <a:pPr algn="l"/>
            <a:r>
              <a:rPr lang="en-US" sz="2800" dirty="0" smtClean="0"/>
              <a:t>Each </a:t>
            </a:r>
            <a:r>
              <a:rPr lang="en-US" sz="2800" dirty="0"/>
              <a:t>observation represents a unique </a:t>
            </a:r>
            <a:r>
              <a:rPr lang="en-US" sz="2800" dirty="0" smtClean="0"/>
              <a:t>combination of healthcare provider (</a:t>
            </a:r>
            <a:r>
              <a:rPr lang="en-US" sz="2800" dirty="0" err="1" smtClean="0"/>
              <a:t>npi</a:t>
            </a:r>
            <a:r>
              <a:rPr lang="en-US" sz="2800" dirty="0" smtClean="0"/>
              <a:t>) and a particular service </a:t>
            </a:r>
            <a:r>
              <a:rPr lang="en-US" sz="2800" dirty="0"/>
              <a:t>(</a:t>
            </a:r>
            <a:r>
              <a:rPr lang="en-US" sz="2800" dirty="0" err="1"/>
              <a:t>hcpcs</a:t>
            </a:r>
            <a:r>
              <a:rPr lang="en-US" sz="2800" dirty="0" smtClean="0"/>
              <a:t>) performed by that provider. All variables represent relevant information pertaining to that combination.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Therefore, the current data </a:t>
            </a:r>
            <a:r>
              <a:rPr lang="en-US" sz="2800" dirty="0"/>
              <a:t>set gives </a:t>
            </a:r>
            <a:r>
              <a:rPr lang="en-US" sz="2800" dirty="0" smtClean="0"/>
              <a:t>us a </a:t>
            </a:r>
            <a:r>
              <a:rPr lang="en-US" sz="2800" dirty="0"/>
              <a:t>summary of each service that each </a:t>
            </a:r>
            <a:r>
              <a:rPr lang="en-US" sz="2800" dirty="0" smtClean="0"/>
              <a:t>provider </a:t>
            </a:r>
            <a:r>
              <a:rPr lang="en-US" sz="2800" dirty="0"/>
              <a:t>has performed in the </a:t>
            </a:r>
            <a:r>
              <a:rPr lang="en-US" sz="2800" dirty="0" smtClean="0"/>
              <a:t>year 2012.</a:t>
            </a: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601273" y="0"/>
            <a:ext cx="9144000" cy="974858"/>
          </a:xfrm>
        </p:spPr>
        <p:txBody>
          <a:bodyPr/>
          <a:lstStyle/>
          <a:p>
            <a:r>
              <a:rPr lang="en-US" dirty="0" smtClean="0"/>
              <a:t>Data Transformation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66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337" y="1048195"/>
            <a:ext cx="10689466" cy="5545788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More </a:t>
            </a:r>
            <a:r>
              <a:rPr lang="en-US" sz="2800" dirty="0"/>
              <a:t>useful </a:t>
            </a:r>
            <a:r>
              <a:rPr lang="en-US" sz="2800" dirty="0" smtClean="0"/>
              <a:t>to this study would be a data </a:t>
            </a:r>
            <a:r>
              <a:rPr lang="en-US" sz="2800" dirty="0"/>
              <a:t>set </a:t>
            </a:r>
            <a:r>
              <a:rPr lang="en-US" sz="2800" dirty="0" smtClean="0"/>
              <a:t>that sums quantities for </a:t>
            </a:r>
            <a:r>
              <a:rPr lang="en-US" sz="2800" dirty="0"/>
              <a:t>each </a:t>
            </a:r>
            <a:r>
              <a:rPr lang="en-US" sz="2800" dirty="0" smtClean="0"/>
              <a:t>provider </a:t>
            </a:r>
            <a:r>
              <a:rPr lang="en-US" sz="2800" dirty="0"/>
              <a:t>across </a:t>
            </a:r>
            <a:r>
              <a:rPr lang="en-US" sz="2800" dirty="0" smtClean="0"/>
              <a:t>all services they provided in that year, rather than breaking it out by service.</a:t>
            </a:r>
          </a:p>
          <a:p>
            <a:pPr algn="l"/>
            <a:endParaRPr lang="en-US" sz="800" dirty="0"/>
          </a:p>
          <a:p>
            <a:pPr algn="l"/>
            <a:r>
              <a:rPr lang="en-US" sz="2800" dirty="0" smtClean="0"/>
              <a:t>Copy </a:t>
            </a:r>
            <a:r>
              <a:rPr lang="en-US" sz="2800" dirty="0"/>
              <a:t>the </a:t>
            </a:r>
            <a:r>
              <a:rPr lang="en-US" sz="2800" dirty="0" err="1" smtClean="0"/>
              <a:t>data.frame</a:t>
            </a:r>
            <a:r>
              <a:rPr lang="en-US" sz="2800" dirty="0" smtClean="0"/>
              <a:t> </a:t>
            </a:r>
            <a:r>
              <a:rPr lang="en-US" sz="2800" dirty="0"/>
              <a:t>to a </a:t>
            </a:r>
            <a:r>
              <a:rPr lang="en-US" sz="2800" dirty="0" err="1" smtClean="0"/>
              <a:t>data.table</a:t>
            </a:r>
            <a:r>
              <a:rPr lang="en-US" sz="2800" dirty="0" smtClean="0"/>
              <a:t> </a:t>
            </a:r>
            <a:r>
              <a:rPr lang="en-US" sz="2800" dirty="0"/>
              <a:t>because </a:t>
            </a:r>
            <a:r>
              <a:rPr lang="en-US" sz="2800" dirty="0" smtClean="0"/>
              <a:t>only </a:t>
            </a:r>
            <a:r>
              <a:rPr lang="en-US" sz="2800" dirty="0" err="1" smtClean="0"/>
              <a:t>data.table</a:t>
            </a:r>
            <a:r>
              <a:rPr lang="en-US" sz="2800" dirty="0" smtClean="0"/>
              <a:t> </a:t>
            </a:r>
            <a:r>
              <a:rPr lang="en-US" sz="2800" dirty="0"/>
              <a:t>can handle </a:t>
            </a:r>
            <a:r>
              <a:rPr lang="en-US" sz="2800" dirty="0" smtClean="0"/>
              <a:t>the sums and </a:t>
            </a:r>
            <a:r>
              <a:rPr lang="en-US" sz="2800" dirty="0" err="1" smtClean="0"/>
              <a:t>subsetting</a:t>
            </a:r>
            <a:r>
              <a:rPr lang="en-US" sz="2800" dirty="0" smtClean="0"/>
              <a:t> </a:t>
            </a:r>
            <a:r>
              <a:rPr lang="en-US" sz="2800" dirty="0"/>
              <a:t>of such a large </a:t>
            </a:r>
            <a:r>
              <a:rPr lang="en-US" sz="2800" dirty="0" err="1" smtClean="0"/>
              <a:t>data.frame</a:t>
            </a:r>
            <a:r>
              <a:rPr lang="en-US" sz="2800" dirty="0" smtClean="0"/>
              <a:t>:</a:t>
            </a:r>
          </a:p>
          <a:p>
            <a:pPr algn="l"/>
            <a:endParaRPr lang="en-US" sz="800" dirty="0"/>
          </a:p>
          <a:p>
            <a:pPr algn="l"/>
            <a:r>
              <a:rPr lang="en-US" sz="2000" dirty="0" err="1" smtClean="0"/>
              <a:t>install.packages</a:t>
            </a:r>
            <a:r>
              <a:rPr lang="en-US" sz="2000" dirty="0"/>
              <a:t>( "</a:t>
            </a:r>
            <a:r>
              <a:rPr lang="en-US" sz="2000" dirty="0" err="1"/>
              <a:t>data.table</a:t>
            </a:r>
            <a:r>
              <a:rPr lang="en-US" sz="2000" dirty="0"/>
              <a:t>" )</a:t>
            </a:r>
          </a:p>
          <a:p>
            <a:pPr algn="l"/>
            <a:r>
              <a:rPr lang="en-US" sz="2000" dirty="0" smtClean="0"/>
              <a:t>MPD_T </a:t>
            </a:r>
            <a:r>
              <a:rPr lang="en-US" sz="2000" dirty="0"/>
              <a:t>&lt;- </a:t>
            </a:r>
            <a:r>
              <a:rPr lang="en-US" sz="2000" dirty="0" err="1"/>
              <a:t>data.table</a:t>
            </a:r>
            <a:r>
              <a:rPr lang="en-US" sz="2000" dirty="0"/>
              <a:t>( MPD )</a:t>
            </a:r>
          </a:p>
          <a:p>
            <a:pPr algn="l"/>
            <a:r>
              <a:rPr lang="en-US" sz="2000" dirty="0"/>
              <a:t>DOC_TOTALS &lt;- MPD_T[ , </a:t>
            </a:r>
            <a:r>
              <a:rPr lang="en-US" sz="2000" dirty="0" smtClean="0"/>
              <a:t>list</a:t>
            </a:r>
            <a:r>
              <a:rPr lang="en-US" sz="2000" dirty="0"/>
              <a:t>( </a:t>
            </a:r>
            <a:r>
              <a:rPr lang="en-US" sz="2000" dirty="0" err="1"/>
              <a:t>num_services</a:t>
            </a:r>
            <a:r>
              <a:rPr lang="en-US" sz="2000" dirty="0"/>
              <a:t> = sum( </a:t>
            </a:r>
            <a:r>
              <a:rPr lang="en-US" sz="2000" dirty="0" err="1"/>
              <a:t>line_srvc_cnt</a:t>
            </a:r>
            <a:r>
              <a:rPr lang="en-US" sz="2000" dirty="0"/>
              <a:t> ),</a:t>
            </a:r>
          </a:p>
          <a:p>
            <a:pPr algn="l"/>
            <a:r>
              <a:rPr lang="en-US" sz="2000" dirty="0"/>
              <a:t>                              </a:t>
            </a:r>
            <a:r>
              <a:rPr lang="en-US" sz="2000" dirty="0" smtClean="0"/>
              <a:t> 		</a:t>
            </a:r>
            <a:r>
              <a:rPr lang="en-US" sz="2000" dirty="0" err="1" smtClean="0"/>
              <a:t>num_patients</a:t>
            </a:r>
            <a:r>
              <a:rPr lang="en-US" sz="2000" dirty="0" smtClean="0"/>
              <a:t> </a:t>
            </a:r>
            <a:r>
              <a:rPr lang="en-US" sz="2000" dirty="0"/>
              <a:t>= sum( </a:t>
            </a:r>
            <a:r>
              <a:rPr lang="en-US" sz="2000" dirty="0" err="1"/>
              <a:t>bene_unique_cnt</a:t>
            </a:r>
            <a:r>
              <a:rPr lang="en-US" sz="2000" dirty="0"/>
              <a:t> ),</a:t>
            </a:r>
          </a:p>
          <a:p>
            <a:pPr algn="l"/>
            <a:r>
              <a:rPr lang="en-US" sz="2000" dirty="0"/>
              <a:t>                        </a:t>
            </a:r>
            <a:r>
              <a:rPr lang="en-US" sz="2000" dirty="0" smtClean="0"/>
              <a:t>       		</a:t>
            </a:r>
            <a:r>
              <a:rPr lang="en-US" sz="2000" dirty="0" err="1" smtClean="0"/>
              <a:t>total_payment</a:t>
            </a:r>
            <a:r>
              <a:rPr lang="en-US" sz="2000" dirty="0" smtClean="0"/>
              <a:t> </a:t>
            </a:r>
            <a:r>
              <a:rPr lang="en-US" sz="2000" dirty="0"/>
              <a:t>= sum( </a:t>
            </a:r>
            <a:r>
              <a:rPr lang="en-US" sz="2000" dirty="0" err="1" smtClean="0"/>
              <a:t>average_Medicare_payment_amt</a:t>
            </a:r>
            <a:r>
              <a:rPr lang="en-US" sz="2000" dirty="0" smtClean="0"/>
              <a:t> * </a:t>
            </a:r>
            <a:r>
              <a:rPr lang="en-US" sz="2000" dirty="0" err="1"/>
              <a:t>line_srvc_cnt</a:t>
            </a:r>
            <a:r>
              <a:rPr lang="en-US" sz="2000" dirty="0"/>
              <a:t> ),</a:t>
            </a:r>
          </a:p>
          <a:p>
            <a:pPr algn="l"/>
            <a:r>
              <a:rPr lang="en-US" sz="2000" dirty="0"/>
              <a:t>                        </a:t>
            </a:r>
            <a:r>
              <a:rPr lang="en-US" sz="2000" dirty="0" smtClean="0"/>
              <a:t>        	</a:t>
            </a:r>
            <a:r>
              <a:rPr lang="en-US" sz="2000" dirty="0" err="1" smtClean="0"/>
              <a:t>serv_per_patient</a:t>
            </a:r>
            <a:r>
              <a:rPr lang="en-US" sz="2000" dirty="0" smtClean="0"/>
              <a:t> </a:t>
            </a:r>
            <a:r>
              <a:rPr lang="en-US" sz="2000" dirty="0"/>
              <a:t>= sum( </a:t>
            </a:r>
            <a:r>
              <a:rPr lang="en-US" sz="2000" dirty="0" err="1"/>
              <a:t>line_srvc_cnt</a:t>
            </a:r>
            <a:r>
              <a:rPr lang="en-US" sz="2000" dirty="0"/>
              <a:t> </a:t>
            </a:r>
            <a:r>
              <a:rPr lang="en-US" sz="2000" dirty="0" smtClean="0"/>
              <a:t>) </a:t>
            </a:r>
            <a:r>
              <a:rPr lang="en-US" sz="2000" dirty="0"/>
              <a:t>/ sum( </a:t>
            </a:r>
            <a:r>
              <a:rPr lang="en-US" sz="2000" dirty="0" err="1"/>
              <a:t>bene_unique_cnt</a:t>
            </a:r>
            <a:r>
              <a:rPr lang="en-US" sz="2000" dirty="0"/>
              <a:t> </a:t>
            </a:r>
            <a:r>
              <a:rPr lang="en-US" sz="2000" dirty="0" smtClean="0"/>
              <a:t>)</a:t>
            </a:r>
            <a:endParaRPr lang="en-US" sz="2000" dirty="0"/>
          </a:p>
          <a:p>
            <a:pPr algn="l"/>
            <a:r>
              <a:rPr lang="en-US" sz="2000" dirty="0"/>
              <a:t>                        </a:t>
            </a:r>
            <a:r>
              <a:rPr lang="en-US" sz="2000" dirty="0" smtClean="0"/>
              <a:t>		), by </a:t>
            </a:r>
            <a:r>
              <a:rPr lang="en-US" sz="2000" dirty="0"/>
              <a:t>= "</a:t>
            </a:r>
            <a:r>
              <a:rPr lang="en-US" sz="2000" dirty="0" err="1"/>
              <a:t>npi</a:t>
            </a:r>
            <a:r>
              <a:rPr lang="en-US" sz="2000" dirty="0"/>
              <a:t>" ]</a:t>
            </a:r>
            <a:endParaRPr lang="en-US" sz="2000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601273" y="0"/>
            <a:ext cx="9144000" cy="974858"/>
          </a:xfrm>
        </p:spPr>
        <p:txBody>
          <a:bodyPr/>
          <a:lstStyle/>
          <a:p>
            <a:r>
              <a:rPr lang="en-US" dirty="0" smtClean="0"/>
              <a:t>Data Transformation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988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337" y="1048195"/>
            <a:ext cx="10689466" cy="5258516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Using </a:t>
            </a:r>
            <a:r>
              <a:rPr lang="en-US" sz="2800" dirty="0" err="1" smtClean="0"/>
              <a:t>dplyr</a:t>
            </a:r>
            <a:r>
              <a:rPr lang="en-US" sz="2800" dirty="0" smtClean="0"/>
              <a:t> package, join the non-numeric variables from the original dataset into the transformed data set by common </a:t>
            </a:r>
            <a:r>
              <a:rPr lang="en-US" sz="2800" dirty="0" err="1" smtClean="0"/>
              <a:t>npi</a:t>
            </a:r>
            <a:r>
              <a:rPr lang="en-US" sz="2800" dirty="0" smtClean="0"/>
              <a:t>:</a:t>
            </a:r>
          </a:p>
          <a:p>
            <a:pPr algn="l"/>
            <a:endParaRPr lang="en-US" sz="800" dirty="0"/>
          </a:p>
          <a:p>
            <a:pPr algn="l"/>
            <a:r>
              <a:rPr lang="en-US" sz="2000" dirty="0"/>
              <a:t>DOC_TOTALS &lt;- </a:t>
            </a:r>
            <a:r>
              <a:rPr lang="en-US" sz="2000" dirty="0" err="1"/>
              <a:t>as.data.frame</a:t>
            </a:r>
            <a:r>
              <a:rPr lang="en-US" sz="2000" dirty="0"/>
              <a:t>( DOC_TOTALS </a:t>
            </a:r>
            <a:r>
              <a:rPr lang="en-US" sz="2000" dirty="0" smtClean="0"/>
              <a:t>)</a:t>
            </a:r>
          </a:p>
          <a:p>
            <a:pPr algn="l"/>
            <a:r>
              <a:rPr lang="en-US" sz="2000" dirty="0" smtClean="0"/>
              <a:t>add </a:t>
            </a:r>
            <a:r>
              <a:rPr lang="en-US" sz="2000" dirty="0"/>
              <a:t>&lt;- </a:t>
            </a:r>
            <a:r>
              <a:rPr lang="en-US" sz="2000" dirty="0" err="1"/>
              <a:t>cbind</a:t>
            </a:r>
            <a:r>
              <a:rPr lang="en-US" sz="2000" dirty="0"/>
              <a:t>( </a:t>
            </a:r>
            <a:r>
              <a:rPr lang="en-US" sz="2000" dirty="0" err="1"/>
              <a:t>MPD$nppes_provider_gender</a:t>
            </a:r>
            <a:r>
              <a:rPr lang="en-US" sz="2000" dirty="0"/>
              <a:t>, </a:t>
            </a:r>
            <a:r>
              <a:rPr lang="en-US" sz="2000" dirty="0" err="1"/>
              <a:t>MPD$nppes_entity_code</a:t>
            </a:r>
            <a:r>
              <a:rPr lang="en-US" sz="2000" dirty="0"/>
              <a:t>,</a:t>
            </a:r>
          </a:p>
          <a:p>
            <a:pPr algn="l"/>
            <a:r>
              <a:rPr lang="en-US" sz="2000" dirty="0"/>
              <a:t>              </a:t>
            </a:r>
            <a:r>
              <a:rPr lang="en-US" sz="2000" dirty="0" err="1"/>
              <a:t>MPD$nppes_provider_state</a:t>
            </a:r>
            <a:r>
              <a:rPr lang="en-US" sz="2000" dirty="0"/>
              <a:t>, </a:t>
            </a:r>
            <a:r>
              <a:rPr lang="en-US" sz="2000" dirty="0" err="1"/>
              <a:t>MPD$provider_type</a:t>
            </a:r>
            <a:r>
              <a:rPr lang="en-US" sz="2000" dirty="0"/>
              <a:t>, </a:t>
            </a:r>
            <a:r>
              <a:rPr lang="en-US" sz="2000" dirty="0" err="1"/>
              <a:t>MPD$npi</a:t>
            </a:r>
            <a:r>
              <a:rPr lang="en-US" sz="2000" dirty="0"/>
              <a:t> )</a:t>
            </a:r>
          </a:p>
          <a:p>
            <a:pPr algn="l"/>
            <a:r>
              <a:rPr lang="en-US" sz="2000" dirty="0" smtClean="0"/>
              <a:t>add </a:t>
            </a:r>
            <a:r>
              <a:rPr lang="en-US" sz="2000" dirty="0"/>
              <a:t>&lt;- </a:t>
            </a:r>
            <a:r>
              <a:rPr lang="en-US" sz="2000" dirty="0" err="1"/>
              <a:t>as.data.table</a:t>
            </a:r>
            <a:r>
              <a:rPr lang="en-US" sz="2000" dirty="0"/>
              <a:t>( add )</a:t>
            </a:r>
          </a:p>
          <a:p>
            <a:pPr algn="l"/>
            <a:r>
              <a:rPr lang="en-US" sz="2000" dirty="0"/>
              <a:t>names( add ) &lt;- c( "gender", "entity", "state", "specialty", "</a:t>
            </a:r>
            <a:r>
              <a:rPr lang="en-US" sz="2000" dirty="0" err="1"/>
              <a:t>npi</a:t>
            </a:r>
            <a:r>
              <a:rPr lang="en-US" sz="2000" dirty="0"/>
              <a:t>" )</a:t>
            </a:r>
          </a:p>
          <a:p>
            <a:pPr algn="l"/>
            <a:r>
              <a:rPr lang="en-US" sz="2000" dirty="0"/>
              <a:t># reduce the add dataset to unique </a:t>
            </a:r>
            <a:r>
              <a:rPr lang="en-US" sz="2000" dirty="0" err="1"/>
              <a:t>npi's</a:t>
            </a:r>
            <a:r>
              <a:rPr lang="en-US" sz="2000" dirty="0"/>
              <a:t> by </a:t>
            </a:r>
            <a:r>
              <a:rPr lang="en-US" sz="2000" dirty="0" err="1"/>
              <a:t>subsetting</a:t>
            </a:r>
            <a:r>
              <a:rPr lang="en-US" sz="2000" dirty="0"/>
              <a:t> non-duplicates</a:t>
            </a:r>
          </a:p>
          <a:p>
            <a:pPr algn="l"/>
            <a:r>
              <a:rPr lang="en-US" sz="2000" dirty="0" err="1"/>
              <a:t>add_reduce</a:t>
            </a:r>
            <a:r>
              <a:rPr lang="en-US" sz="2000" dirty="0"/>
              <a:t> &lt;- subset(add, !duplicated(</a:t>
            </a:r>
            <a:r>
              <a:rPr lang="en-US" sz="2000" dirty="0" err="1"/>
              <a:t>add$npi</a:t>
            </a:r>
            <a:r>
              <a:rPr lang="en-US" sz="2000" dirty="0"/>
              <a:t>)) </a:t>
            </a:r>
          </a:p>
          <a:p>
            <a:pPr algn="l"/>
            <a:r>
              <a:rPr lang="en-US" sz="2000" dirty="0" err="1"/>
              <a:t>DOC_TOTALS$npi</a:t>
            </a:r>
            <a:r>
              <a:rPr lang="en-US" sz="2000" dirty="0"/>
              <a:t> &lt;- </a:t>
            </a:r>
            <a:r>
              <a:rPr lang="en-US" sz="2000" dirty="0" err="1"/>
              <a:t>as.character</a:t>
            </a:r>
            <a:r>
              <a:rPr lang="en-US" sz="2000" dirty="0"/>
              <a:t>( </a:t>
            </a:r>
            <a:r>
              <a:rPr lang="en-US" sz="2000" dirty="0" err="1"/>
              <a:t>DOC_TOTALS$npi</a:t>
            </a:r>
            <a:r>
              <a:rPr lang="en-US" sz="2000" dirty="0"/>
              <a:t> )</a:t>
            </a:r>
          </a:p>
          <a:p>
            <a:pPr algn="l"/>
            <a:r>
              <a:rPr lang="en-US" sz="2000" dirty="0"/>
              <a:t>library( </a:t>
            </a:r>
            <a:r>
              <a:rPr lang="en-US" sz="2000" dirty="0" err="1"/>
              <a:t>dplyr</a:t>
            </a:r>
            <a:r>
              <a:rPr lang="en-US" sz="2000" dirty="0"/>
              <a:t> )</a:t>
            </a:r>
          </a:p>
          <a:p>
            <a:pPr algn="l"/>
            <a:r>
              <a:rPr lang="en-US" sz="2000" dirty="0"/>
              <a:t>DOC_INFO &lt;- </a:t>
            </a:r>
            <a:r>
              <a:rPr lang="en-US" sz="2000" dirty="0" err="1"/>
              <a:t>left_join</a:t>
            </a:r>
            <a:r>
              <a:rPr lang="en-US" sz="2000" dirty="0"/>
              <a:t>( DOC_TOTALS, </a:t>
            </a:r>
            <a:r>
              <a:rPr lang="en-US" sz="2000" dirty="0" err="1"/>
              <a:t>add_reduce</a:t>
            </a:r>
            <a:r>
              <a:rPr lang="en-US" sz="2000" dirty="0"/>
              <a:t>, by="</a:t>
            </a:r>
            <a:r>
              <a:rPr lang="en-US" sz="2000" dirty="0" err="1"/>
              <a:t>npi</a:t>
            </a:r>
            <a:r>
              <a:rPr lang="en-US" sz="2000" dirty="0"/>
              <a:t>", copy=T )</a:t>
            </a:r>
            <a:endParaRPr lang="en-US" sz="2000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601273" y="0"/>
            <a:ext cx="9144000" cy="974858"/>
          </a:xfrm>
        </p:spPr>
        <p:txBody>
          <a:bodyPr/>
          <a:lstStyle/>
          <a:p>
            <a:r>
              <a:rPr lang="en-US" dirty="0" smtClean="0"/>
              <a:t>Data Transformation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337" y="1048195"/>
            <a:ext cx="10689466" cy="5258516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Create </a:t>
            </a:r>
            <a:r>
              <a:rPr lang="en-US" sz="2800" dirty="0"/>
              <a:t>a binary dummy variable, 1 = </a:t>
            </a:r>
            <a:r>
              <a:rPr lang="en-US" sz="2800" dirty="0" smtClean="0"/>
              <a:t>possible fraud </a:t>
            </a:r>
            <a:r>
              <a:rPr lang="en-US" sz="2800" dirty="0"/>
              <a:t>and 0 = no fraud, based on being </a:t>
            </a:r>
            <a:r>
              <a:rPr lang="en-US" sz="2800" dirty="0" smtClean="0"/>
              <a:t>over or </a:t>
            </a:r>
            <a:r>
              <a:rPr lang="en-US" sz="2800" dirty="0"/>
              <a:t>under the .90 quantile of </a:t>
            </a:r>
            <a:r>
              <a:rPr lang="en-US" sz="2800" dirty="0" err="1"/>
              <a:t>serv_per_patient</a:t>
            </a:r>
            <a:r>
              <a:rPr lang="en-US" sz="2800" dirty="0"/>
              <a:t> in each specialty(</a:t>
            </a:r>
            <a:r>
              <a:rPr lang="en-US" sz="2800" dirty="0" err="1"/>
              <a:t>serv_tail_per_spec</a:t>
            </a:r>
            <a:r>
              <a:rPr lang="en-US" sz="2800" dirty="0" smtClean="0"/>
              <a:t>)</a:t>
            </a:r>
          </a:p>
          <a:p>
            <a:pPr algn="l"/>
            <a:endParaRPr lang="en-US" sz="800" dirty="0"/>
          </a:p>
          <a:p>
            <a:pPr algn="l"/>
            <a:r>
              <a:rPr lang="en-US" sz="2000" dirty="0" err="1"/>
              <a:t>DOC_INFO$fraud</a:t>
            </a:r>
            <a:r>
              <a:rPr lang="en-US" sz="2000" dirty="0"/>
              <a:t> &lt;- </a:t>
            </a:r>
            <a:r>
              <a:rPr lang="en-US" sz="2000" dirty="0" err="1"/>
              <a:t>ifelse</a:t>
            </a:r>
            <a:r>
              <a:rPr lang="en-US" sz="2000" dirty="0"/>
              <a:t>(</a:t>
            </a:r>
            <a:r>
              <a:rPr lang="en-US" sz="2000" dirty="0" err="1"/>
              <a:t>DOC_INFO$serv_per_patient</a:t>
            </a:r>
            <a:r>
              <a:rPr lang="en-US" sz="2000" dirty="0"/>
              <a:t> &gt; </a:t>
            </a:r>
            <a:r>
              <a:rPr lang="en-US" sz="2000" dirty="0" err="1"/>
              <a:t>DOC_INFO$serv_tail_per_spec</a:t>
            </a:r>
            <a:r>
              <a:rPr lang="en-US" sz="2000" dirty="0"/>
              <a:t>, 1, 0)</a:t>
            </a:r>
          </a:p>
          <a:p>
            <a:pPr algn="l"/>
            <a:r>
              <a:rPr lang="en-US" sz="2000" dirty="0" err="1"/>
              <a:t>DOC_INFO$fraud</a:t>
            </a:r>
            <a:r>
              <a:rPr lang="en-US" sz="2000" dirty="0"/>
              <a:t> &lt;- factor(</a:t>
            </a:r>
            <a:r>
              <a:rPr lang="en-US" sz="2000" dirty="0" err="1"/>
              <a:t>DOC_INFO$fraud</a:t>
            </a:r>
            <a:r>
              <a:rPr lang="en-US" sz="2000" dirty="0"/>
              <a:t>)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(</a:t>
            </a:r>
            <a:r>
              <a:rPr lang="en-US" sz="2000" dirty="0"/>
              <a:t>tb1 &lt;- table(</a:t>
            </a:r>
            <a:r>
              <a:rPr lang="en-US" sz="2000" dirty="0" err="1"/>
              <a:t>DOC_INFO$fraud</a:t>
            </a:r>
            <a:r>
              <a:rPr lang="en-US" sz="2000" dirty="0"/>
              <a:t>))</a:t>
            </a:r>
          </a:p>
          <a:p>
            <a:pPr algn="l"/>
            <a:r>
              <a:rPr lang="en-US" sz="2000" dirty="0" err="1"/>
              <a:t>prop.table</a:t>
            </a:r>
            <a:r>
              <a:rPr lang="en-US" sz="2000" dirty="0"/>
              <a:t>(tb1</a:t>
            </a:r>
            <a:r>
              <a:rPr lang="en-US" sz="2000" dirty="0" smtClean="0"/>
              <a:t>)</a:t>
            </a:r>
          </a:p>
          <a:p>
            <a:pPr algn="l"/>
            <a:endParaRPr lang="en-US" sz="800" dirty="0"/>
          </a:p>
          <a:p>
            <a:pPr algn="l"/>
            <a:r>
              <a:rPr lang="en-US" sz="2800" dirty="0" smtClean="0"/>
              <a:t>88K </a:t>
            </a:r>
            <a:r>
              <a:rPr lang="en-US" sz="2800" dirty="0"/>
              <a:t>(10%) of the </a:t>
            </a:r>
            <a:r>
              <a:rPr lang="en-US" sz="2800" dirty="0" err="1"/>
              <a:t>npi's</a:t>
            </a:r>
            <a:r>
              <a:rPr lang="en-US" sz="2800" dirty="0"/>
              <a:t> are tagged as </a:t>
            </a:r>
            <a:r>
              <a:rPr lang="en-US" sz="2800" dirty="0" smtClean="0"/>
              <a:t>potentially </a:t>
            </a:r>
            <a:r>
              <a:rPr lang="en-US" sz="2800" dirty="0" err="1" smtClean="0"/>
              <a:t>fraudulant</a:t>
            </a:r>
            <a:r>
              <a:rPr lang="en-US" sz="2800" dirty="0" smtClean="0"/>
              <a:t> </a:t>
            </a:r>
            <a:r>
              <a:rPr lang="en-US" sz="2800" dirty="0"/>
              <a:t>on the basis of being in the .</a:t>
            </a:r>
            <a:r>
              <a:rPr lang="en-US" sz="2800" dirty="0" smtClean="0"/>
              <a:t>90 quantile </a:t>
            </a:r>
            <a:r>
              <a:rPr lang="en-US" sz="2800" dirty="0"/>
              <a:t>for services per patient within their specialty in the year 2012.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601273" y="0"/>
            <a:ext cx="9144000" cy="974858"/>
          </a:xfrm>
        </p:spPr>
        <p:txBody>
          <a:bodyPr/>
          <a:lstStyle/>
          <a:p>
            <a:r>
              <a:rPr lang="en-US" dirty="0" smtClean="0"/>
              <a:t>Data Transformation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737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2047</Words>
  <Application>Microsoft Office PowerPoint</Application>
  <PresentationFormat>Widescreen</PresentationFormat>
  <Paragraphs>590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Lucida Console</vt:lpstr>
      <vt:lpstr>Wingdings</vt:lpstr>
      <vt:lpstr>Office Theme</vt:lpstr>
      <vt:lpstr>PowerPoint Presentation</vt:lpstr>
      <vt:lpstr>PowerPoint Presentation</vt:lpstr>
      <vt:lpstr>Provider Utilization and Payment Data</vt:lpstr>
      <vt:lpstr>Dataset</vt:lpstr>
      <vt:lpstr>Data Cleaning</vt:lpstr>
      <vt:lpstr>Data Transformation</vt:lpstr>
      <vt:lpstr>Data Transformation</vt:lpstr>
      <vt:lpstr>Data Transformation</vt:lpstr>
      <vt:lpstr>Data Transformation</vt:lpstr>
      <vt:lpstr>Variables on Transformed Dataset</vt:lpstr>
      <vt:lpstr>Descriptive Statistics</vt:lpstr>
      <vt:lpstr>PowerPoint Presentation</vt:lpstr>
      <vt:lpstr>PowerPoint Presentation</vt:lpstr>
      <vt:lpstr>PowerPoint Presentation</vt:lpstr>
      <vt:lpstr>Descriptive Statistics</vt:lpstr>
      <vt:lpstr>PowerPoint Presentation</vt:lpstr>
      <vt:lpstr>Descriptive Statistics</vt:lpstr>
      <vt:lpstr>PowerPoint Presentation</vt:lpstr>
      <vt:lpstr>Descriptive Statistics</vt:lpstr>
      <vt:lpstr>PowerPoint Presentation</vt:lpstr>
      <vt:lpstr>Descriptive Statistics</vt:lpstr>
      <vt:lpstr>Descriptive Statistics</vt:lpstr>
      <vt:lpstr>Modeling</vt:lpstr>
      <vt:lpstr>Modeling</vt:lpstr>
      <vt:lpstr>Decision Tree</vt:lpstr>
      <vt:lpstr>PowerPoint Presentation</vt:lpstr>
      <vt:lpstr>PowerPoint Presentation</vt:lpstr>
      <vt:lpstr>Prediction</vt:lpstr>
      <vt:lpstr>Decision Tree</vt:lpstr>
      <vt:lpstr>PowerPoint Presentation</vt:lpstr>
      <vt:lpstr>Prediction</vt:lpstr>
      <vt:lpstr>Decision Tree</vt:lpstr>
      <vt:lpstr>PowerPoint Presentation</vt:lpstr>
      <vt:lpstr>PowerPoint Presentation</vt:lpstr>
      <vt:lpstr>Prediction</vt:lpstr>
      <vt:lpstr>Logistic Regression</vt:lpstr>
      <vt:lpstr>Logistic Regression</vt:lpstr>
      <vt:lpstr>Prediction</vt:lpstr>
      <vt:lpstr>Prediction</vt:lpstr>
      <vt:lpstr>Logistic Regression</vt:lpstr>
      <vt:lpstr>Logistic Regression</vt:lpstr>
      <vt:lpstr>Prediction</vt:lpstr>
      <vt:lpstr>Prediction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 Fraud</dc:title>
  <dc:creator>David Russo</dc:creator>
  <cp:lastModifiedBy>David Russo</cp:lastModifiedBy>
  <cp:revision>128</cp:revision>
  <dcterms:created xsi:type="dcterms:W3CDTF">2014-12-04T04:38:11Z</dcterms:created>
  <dcterms:modified xsi:type="dcterms:W3CDTF">2015-01-07T19:10:04Z</dcterms:modified>
</cp:coreProperties>
</file>